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103" d="100"/>
          <a:sy n="103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D2CA-EE4A-8645-AFD3-FA2ACB7A106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4B77-83B9-E54C-919B-7304DE72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81514" y="96153"/>
            <a:ext cx="4917991" cy="13309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/>
              <a:t>1,228 Districts Without Fiber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49578" y="1427086"/>
            <a:ext cx="562232" cy="51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5677" y="1950479"/>
            <a:ext cx="2706133" cy="1320756"/>
          </a:xfrm>
          <a:prstGeom prst="ellipse">
            <a:avLst/>
          </a:prstGeom>
          <a:gradFill flip="none" rotWithShape="1">
            <a:gsLst>
              <a:gs pos="0">
                <a:srgbClr val="FF4A48">
                  <a:tint val="66000"/>
                  <a:satMod val="160000"/>
                </a:srgbClr>
              </a:gs>
              <a:gs pos="50000">
                <a:srgbClr val="FF4A48">
                  <a:tint val="44500"/>
                  <a:satMod val="160000"/>
                </a:srgbClr>
              </a:gs>
              <a:gs pos="100000">
                <a:srgbClr val="FF4A4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51%</a:t>
            </a:r>
            <a:br>
              <a:rPr lang="en-US" sz="1600" dirty="0" smtClean="0"/>
            </a:br>
            <a:r>
              <a:rPr lang="en-US" sz="1600" dirty="0" smtClean="0"/>
              <a:t>of Districts </a:t>
            </a:r>
            <a:r>
              <a:rPr lang="en-US" sz="1600" b="1" dirty="0" smtClean="0"/>
              <a:t>did not</a:t>
            </a:r>
            <a:r>
              <a:rPr lang="en-US" sz="1600" dirty="0" smtClean="0"/>
              <a:t> file a Fiber Form 470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(623 districts)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3193" y="1427086"/>
            <a:ext cx="546785" cy="51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6"/>
          <p:cNvSpPr txBox="1">
            <a:spLocks/>
          </p:cNvSpPr>
          <p:nvPr/>
        </p:nvSpPr>
        <p:spPr>
          <a:xfrm>
            <a:off x="6995589" y="1842227"/>
            <a:ext cx="2741535" cy="13517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 smtClean="0"/>
              <a:t>49%</a:t>
            </a:r>
            <a:br>
              <a:rPr lang="en-US" sz="1600" dirty="0" smtClean="0"/>
            </a:br>
            <a:r>
              <a:rPr lang="en-US" sz="1600" dirty="0" smtClean="0"/>
              <a:t>of Districts </a:t>
            </a:r>
            <a:r>
              <a:rPr lang="en-US" sz="1600" b="1" dirty="0" smtClean="0"/>
              <a:t>did </a:t>
            </a:r>
            <a:r>
              <a:rPr lang="en-US" sz="1600" dirty="0" smtClean="0"/>
              <a:t>file a Fiber Form 470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 smtClean="0"/>
              <a:t>(605 districts)</a:t>
            </a:r>
          </a:p>
        </p:txBody>
      </p:sp>
      <p:sp>
        <p:nvSpPr>
          <p:cNvPr id="39" name="Content Placeholder 6"/>
          <p:cNvSpPr txBox="1">
            <a:spLocks/>
          </p:cNvSpPr>
          <p:nvPr/>
        </p:nvSpPr>
        <p:spPr>
          <a:xfrm>
            <a:off x="8603304" y="3681953"/>
            <a:ext cx="2880884" cy="132075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 smtClean="0"/>
              <a:t>53%</a:t>
            </a:r>
            <a:br>
              <a:rPr lang="en-US" sz="1600" dirty="0" smtClean="0"/>
            </a:br>
            <a:r>
              <a:rPr lang="en-US" sz="1600" dirty="0" smtClean="0"/>
              <a:t>of Districts </a:t>
            </a:r>
            <a:r>
              <a:rPr lang="en-US" sz="1600" b="1" dirty="0" smtClean="0"/>
              <a:t>did </a:t>
            </a:r>
            <a:r>
              <a:rPr lang="en-US" sz="1600" dirty="0" smtClean="0"/>
              <a:t>receive a bid</a:t>
            </a:r>
            <a:r>
              <a:rPr lang="en-US" sz="1600" dirty="0"/>
              <a:t> </a:t>
            </a:r>
            <a:r>
              <a:rPr lang="en-US" sz="1600" dirty="0" smtClean="0"/>
              <a:t>on the Fiber Form 470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 smtClean="0"/>
              <a:t>(321 districts)</a:t>
            </a:r>
          </a:p>
        </p:txBody>
      </p:sp>
      <p:sp>
        <p:nvSpPr>
          <p:cNvPr id="40" name="Content Placeholder 6"/>
          <p:cNvSpPr txBox="1">
            <a:spLocks/>
          </p:cNvSpPr>
          <p:nvPr/>
        </p:nvSpPr>
        <p:spPr>
          <a:xfrm>
            <a:off x="5313405" y="3681953"/>
            <a:ext cx="2879244" cy="1320756"/>
          </a:xfrm>
          <a:prstGeom prst="ellipse">
            <a:avLst/>
          </a:prstGeom>
          <a:gradFill flip="none" rotWithShape="1">
            <a:gsLst>
              <a:gs pos="0">
                <a:srgbClr val="FF4A48">
                  <a:tint val="66000"/>
                  <a:satMod val="160000"/>
                </a:srgbClr>
              </a:gs>
              <a:gs pos="50000">
                <a:srgbClr val="FF4A48">
                  <a:tint val="44500"/>
                  <a:satMod val="160000"/>
                </a:srgbClr>
              </a:gs>
              <a:gs pos="100000">
                <a:srgbClr val="FF4A4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 smtClean="0"/>
              <a:t>47%</a:t>
            </a:r>
            <a:br>
              <a:rPr lang="en-US" sz="1600" dirty="0" smtClean="0"/>
            </a:br>
            <a:r>
              <a:rPr lang="en-US" sz="1600" dirty="0" smtClean="0"/>
              <a:t>of Districts </a:t>
            </a:r>
            <a:r>
              <a:rPr lang="en-US" sz="1600" b="1" dirty="0" smtClean="0"/>
              <a:t>did not </a:t>
            </a:r>
            <a:r>
              <a:rPr lang="en-US" sz="1600" dirty="0" smtClean="0"/>
              <a:t>receive a bid</a:t>
            </a:r>
            <a:r>
              <a:rPr lang="en-US" sz="1600" dirty="0"/>
              <a:t> </a:t>
            </a:r>
            <a:r>
              <a:rPr lang="en-US" sz="1600" dirty="0" smtClean="0"/>
              <a:t>on the Fiber Form 470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 smtClean="0"/>
              <a:t>(284 districts)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406244" y="3193991"/>
            <a:ext cx="492679" cy="50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60175" y="3111717"/>
            <a:ext cx="678095" cy="49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2017-08-30T21:06:38Z</dcterms:created>
  <dcterms:modified xsi:type="dcterms:W3CDTF">2017-08-30T21:57:32Z</dcterms:modified>
</cp:coreProperties>
</file>