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da9e5bda1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da9e5bda1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da9e5bda1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da9e5bda1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da9e5bda15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da9e5bda15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da9e5bda15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da9e5bda15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da9e5bda15_2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da9e5bda15_2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da9e5bda15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da9e5bda15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da9e5bda15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da9e5bda15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db5eb87de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db5eb87d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da9e5bda15_2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da9e5bda15_2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da9e5bda15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da9e5bda15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da9e5bda15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da9e5bda15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da9e5bda15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da9e5bda15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da9e5bda15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da9e5bda15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da9e5bda15_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da9e5bda15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da9e5bda15_2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da9e5bda15_2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da9e5bda15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da9e5bda15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da9e5bda1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da9e5bda1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www.youtube.com/watch?v=eizZcer-R3M" TargetMode="External"/><Relationship Id="rId4"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robotframework.org/robotframework/latest/RobotFrameworkUserGuide.html" TargetMode="External"/><Relationship Id="rId4" Type="http://schemas.openxmlformats.org/officeDocument/2006/relationships/hyperlink" Target="https://robotframework.org/robotframework/" TargetMode="External"/><Relationship Id="rId10" Type="http://schemas.openxmlformats.org/officeDocument/2006/relationships/hyperlink" Target="https://www.books-express.ro/erik-van-vendendaal/c/109449540" TargetMode="External"/><Relationship Id="rId9" Type="http://schemas.openxmlformats.org/officeDocument/2006/relationships/hyperlink" Target="https://www.books-express.ro/rex-black/c/201640" TargetMode="External"/><Relationship Id="rId5" Type="http://schemas.openxmlformats.org/officeDocument/2006/relationships/hyperlink" Target="https://www.browserstack.com/guide/robot-framework-guide" TargetMode="External"/><Relationship Id="rId6" Type="http://schemas.openxmlformats.org/officeDocument/2006/relationships/hyperlink" Target="https://www.tutorialspoint.com/robot_framework/robot_framework_quick_guide.htm" TargetMode="External"/><Relationship Id="rId7" Type="http://schemas.openxmlformats.org/officeDocument/2006/relationships/hyperlink" Target="https://www.valagroup.com/blog/a-beginners-guide-to-robot-framework-test-automation/" TargetMode="External"/><Relationship Id="rId8" Type="http://schemas.openxmlformats.org/officeDocument/2006/relationships/hyperlink" Target="https://www.books-express.ro/dorothy-graham/c/40336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www.youtube.com/watch?v=bGSA3kx8zsE" TargetMode="External"/><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1306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Testare Automată</a:t>
            </a:r>
            <a:endParaRPr/>
          </a:p>
          <a:p>
            <a:pPr indent="0" lvl="0" marL="0" rtl="0" algn="ctr">
              <a:spcBef>
                <a:spcPts val="0"/>
              </a:spcBef>
              <a:spcAft>
                <a:spcPts val="0"/>
              </a:spcAft>
              <a:buNone/>
            </a:pPr>
            <a:r>
              <a:rPr lang="en"/>
              <a:t> folosind un robot</a:t>
            </a:r>
            <a:endParaRPr/>
          </a:p>
        </p:txBody>
      </p:sp>
      <p:sp>
        <p:nvSpPr>
          <p:cNvPr id="55" name="Google Shape;55;p13"/>
          <p:cNvSpPr txBox="1"/>
          <p:nvPr>
            <p:ph idx="1" type="subTitle"/>
          </p:nvPr>
        </p:nvSpPr>
        <p:spPr>
          <a:xfrm>
            <a:off x="311700" y="3220225"/>
            <a:ext cx="8520600" cy="792600"/>
          </a:xfrm>
          <a:prstGeom prst="rect">
            <a:avLst/>
          </a:prstGeom>
        </p:spPr>
        <p:txBody>
          <a:bodyPr anchorCtr="0" anchor="t" bIns="91425" lIns="91425" spcFirstLastPara="1" rIns="91425" wrap="square" tIns="91425">
            <a:normAutofit fontScale="62500" lnSpcReduction="20000"/>
          </a:bodyPr>
          <a:lstStyle/>
          <a:p>
            <a:pPr indent="0" lvl="0" marL="0" marR="0" rtl="0" algn="ctr">
              <a:lnSpc>
                <a:spcPct val="100000"/>
              </a:lnSpc>
              <a:spcBef>
                <a:spcPts val="0"/>
              </a:spcBef>
              <a:spcAft>
                <a:spcPts val="0"/>
              </a:spcAft>
              <a:buNone/>
            </a:pPr>
            <a:r>
              <a:rPr b="1" lang="en" sz="5200">
                <a:solidFill>
                  <a:schemeClr val="dk1"/>
                </a:solidFill>
              </a:rPr>
              <a:t>Robot</a:t>
            </a:r>
            <a:r>
              <a:rPr b="1" lang="en" sz="2100">
                <a:solidFill>
                  <a:srgbClr val="000000"/>
                </a:solidFill>
              </a:rPr>
              <a:t>  </a:t>
            </a:r>
            <a:r>
              <a:rPr b="1" lang="en" sz="5200">
                <a:solidFill>
                  <a:schemeClr val="dk1"/>
                </a:solidFill>
              </a:rPr>
              <a:t>Framework</a:t>
            </a:r>
            <a:endParaRPr b="1" sz="1500">
              <a:solidFill>
                <a:srgbClr val="BDC1C6"/>
              </a:solidFill>
              <a:highlight>
                <a:srgbClr val="1F1F1F"/>
              </a:highlight>
            </a:endParaRPr>
          </a:p>
          <a:p>
            <a:pPr indent="0" lvl="0" marL="0" rtl="0" algn="ctr">
              <a:spcBef>
                <a:spcPts val="0"/>
              </a:spcBef>
              <a:spcAft>
                <a:spcPts val="0"/>
              </a:spcAft>
              <a:buNone/>
            </a:pPr>
            <a:r>
              <a:t/>
            </a:r>
            <a:endParaRPr/>
          </a:p>
        </p:txBody>
      </p:sp>
      <p:sp>
        <p:nvSpPr>
          <p:cNvPr id="56" name="Google Shape;56;p13"/>
          <p:cNvSpPr txBox="1"/>
          <p:nvPr>
            <p:ph type="ctrTitle"/>
          </p:nvPr>
        </p:nvSpPr>
        <p:spPr>
          <a:xfrm>
            <a:off x="0" y="4275825"/>
            <a:ext cx="2340600" cy="867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SzPct val="41250"/>
              <a:buNone/>
            </a:pPr>
            <a:r>
              <a:rPr lang="en" sz="2400"/>
              <a:t>TSS</a:t>
            </a:r>
            <a:endParaRPr sz="2400"/>
          </a:p>
          <a:p>
            <a:pPr indent="0" lvl="0" marL="0" rtl="0" algn="l">
              <a:spcBef>
                <a:spcPts val="0"/>
              </a:spcBef>
              <a:spcAft>
                <a:spcPts val="0"/>
              </a:spcAft>
              <a:buSzPct val="41250"/>
              <a:buNone/>
            </a:pPr>
            <a:r>
              <a:rPr lang="en" sz="2400"/>
              <a:t>FMI CTI 462</a:t>
            </a:r>
            <a:endParaRPr sz="2400"/>
          </a:p>
        </p:txBody>
      </p:sp>
      <p:sp>
        <p:nvSpPr>
          <p:cNvPr id="57" name="Google Shape;57;p13"/>
          <p:cNvSpPr txBox="1"/>
          <p:nvPr>
            <p:ph type="ctrTitle"/>
          </p:nvPr>
        </p:nvSpPr>
        <p:spPr>
          <a:xfrm>
            <a:off x="6107450" y="3903650"/>
            <a:ext cx="3036600" cy="1239900"/>
          </a:xfrm>
          <a:prstGeom prst="rect">
            <a:avLst/>
          </a:prstGeom>
        </p:spPr>
        <p:txBody>
          <a:bodyPr anchorCtr="0" anchor="b" bIns="91425" lIns="91425" spcFirstLastPara="1" rIns="91425" wrap="square" tIns="91425">
            <a:normAutofit fontScale="90000"/>
          </a:bodyPr>
          <a:lstStyle/>
          <a:p>
            <a:pPr indent="0" lvl="0" marL="0" rtl="0" algn="r">
              <a:spcBef>
                <a:spcPts val="0"/>
              </a:spcBef>
              <a:spcAft>
                <a:spcPts val="0"/>
              </a:spcAft>
              <a:buSzPct val="41250"/>
              <a:buNone/>
            </a:pPr>
            <a:r>
              <a:rPr lang="en" sz="2400"/>
              <a:t>Telea Maria</a:t>
            </a:r>
            <a:endParaRPr sz="2400"/>
          </a:p>
          <a:p>
            <a:pPr indent="0" lvl="0" marL="0" rtl="0" algn="r">
              <a:spcBef>
                <a:spcPts val="0"/>
              </a:spcBef>
              <a:spcAft>
                <a:spcPts val="0"/>
              </a:spcAft>
              <a:buSzPct val="41250"/>
              <a:buNone/>
            </a:pPr>
            <a:r>
              <a:rPr lang="en" sz="2400"/>
              <a:t>Draghioti Andreea</a:t>
            </a:r>
            <a:endParaRPr sz="2400"/>
          </a:p>
          <a:p>
            <a:pPr indent="0" lvl="0" marL="0" rtl="0" algn="r">
              <a:spcBef>
                <a:spcPts val="0"/>
              </a:spcBef>
              <a:spcAft>
                <a:spcPts val="0"/>
              </a:spcAft>
              <a:buSzPct val="41250"/>
              <a:buNone/>
            </a:pPr>
            <a:r>
              <a:rPr lang="en" sz="2400"/>
              <a:t>Borcan Cristian</a:t>
            </a:r>
            <a:endParaRPr sz="2400"/>
          </a:p>
        </p:txBody>
      </p:sp>
      <p:pic>
        <p:nvPicPr>
          <p:cNvPr id="58" name="Google Shape;58;p13"/>
          <p:cNvPicPr preferRelativeResize="0"/>
          <p:nvPr/>
        </p:nvPicPr>
        <p:blipFill>
          <a:blip r:embed="rId3">
            <a:alphaModFix/>
          </a:blip>
          <a:stretch>
            <a:fillRect/>
          </a:stretch>
        </p:blipFill>
        <p:spPr>
          <a:xfrm>
            <a:off x="3730513" y="0"/>
            <a:ext cx="1682975" cy="16829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55850" y="-12175"/>
            <a:ext cx="8324100" cy="4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20"/>
              <a:t>Exemplu de test</a:t>
            </a:r>
            <a:endParaRPr sz="2020"/>
          </a:p>
        </p:txBody>
      </p:sp>
      <p:pic>
        <p:nvPicPr>
          <p:cNvPr id="113" name="Google Shape;113;p22"/>
          <p:cNvPicPr preferRelativeResize="0"/>
          <p:nvPr/>
        </p:nvPicPr>
        <p:blipFill>
          <a:blip r:embed="rId3">
            <a:alphaModFix/>
          </a:blip>
          <a:stretch>
            <a:fillRect/>
          </a:stretch>
        </p:blipFill>
        <p:spPr>
          <a:xfrm>
            <a:off x="1066613" y="399125"/>
            <a:ext cx="7010775" cy="4650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73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Exemplu de raport</a:t>
            </a:r>
            <a:endParaRPr/>
          </a:p>
        </p:txBody>
      </p:sp>
      <p:pic>
        <p:nvPicPr>
          <p:cNvPr id="119" name="Google Shape;119;p23"/>
          <p:cNvPicPr preferRelativeResize="0"/>
          <p:nvPr/>
        </p:nvPicPr>
        <p:blipFill>
          <a:blip r:embed="rId3">
            <a:alphaModFix/>
          </a:blip>
          <a:stretch>
            <a:fillRect/>
          </a:stretch>
        </p:blipFill>
        <p:spPr>
          <a:xfrm>
            <a:off x="789650" y="646100"/>
            <a:ext cx="7564700" cy="4212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377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Teste de performanță - rfswarm</a:t>
            </a:r>
            <a:endParaRPr/>
          </a:p>
        </p:txBody>
      </p:sp>
      <p:pic>
        <p:nvPicPr>
          <p:cNvPr id="125" name="Google Shape;125;p24"/>
          <p:cNvPicPr preferRelativeResize="0"/>
          <p:nvPr/>
        </p:nvPicPr>
        <p:blipFill>
          <a:blip r:embed="rId3">
            <a:alphaModFix/>
          </a:blip>
          <a:stretch>
            <a:fillRect/>
          </a:stretch>
        </p:blipFill>
        <p:spPr>
          <a:xfrm>
            <a:off x="186425" y="1120126"/>
            <a:ext cx="8771175" cy="3713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191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Teste de performanță - rfswarm</a:t>
            </a:r>
            <a:endParaRPr/>
          </a:p>
          <a:p>
            <a:pPr indent="0" lvl="0" marL="0" rtl="0" algn="l">
              <a:spcBef>
                <a:spcPts val="0"/>
              </a:spcBef>
              <a:spcAft>
                <a:spcPts val="0"/>
              </a:spcAft>
              <a:buNone/>
            </a:pPr>
            <a:r>
              <a:t/>
            </a:r>
            <a:endParaRPr/>
          </a:p>
        </p:txBody>
      </p:sp>
      <p:pic>
        <p:nvPicPr>
          <p:cNvPr id="131" name="Google Shape;131;p25"/>
          <p:cNvPicPr preferRelativeResize="0"/>
          <p:nvPr/>
        </p:nvPicPr>
        <p:blipFill>
          <a:blip r:embed="rId3">
            <a:alphaModFix/>
          </a:blip>
          <a:stretch>
            <a:fillRect/>
          </a:stretch>
        </p:blipFill>
        <p:spPr>
          <a:xfrm>
            <a:off x="638825" y="821500"/>
            <a:ext cx="7866350" cy="40171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7620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120"/>
              <a:t>Diferențele față de </a:t>
            </a:r>
            <a:r>
              <a:rPr lang="en" sz="2120"/>
              <a:t>UiPath Studio</a:t>
            </a:r>
            <a:endParaRPr sz="2120"/>
          </a:p>
        </p:txBody>
      </p:sp>
      <p:pic>
        <p:nvPicPr>
          <p:cNvPr id="137" name="Google Shape;137;p26" title="Demo TSS - UiPath RPA">
            <a:hlinkClick r:id="rId3"/>
          </p:cNvPr>
          <p:cNvPicPr preferRelativeResize="0"/>
          <p:nvPr/>
        </p:nvPicPr>
        <p:blipFill>
          <a:blip r:embed="rId4">
            <a:alphaModFix/>
          </a:blip>
          <a:stretch>
            <a:fillRect/>
          </a:stretch>
        </p:blipFill>
        <p:spPr>
          <a:xfrm>
            <a:off x="464538" y="424550"/>
            <a:ext cx="8214925" cy="4620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Diferențele față de UiPath Studio</a:t>
            </a:r>
            <a:endParaRPr/>
          </a:p>
        </p:txBody>
      </p:sp>
      <p:sp>
        <p:nvSpPr>
          <p:cNvPr id="143" name="Google Shape;143;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Avantaje UiPath Studio:</a:t>
            </a:r>
            <a:endParaRPr/>
          </a:p>
          <a:p>
            <a:pPr indent="-342900" lvl="0" marL="457200" rtl="0" algn="l">
              <a:spcBef>
                <a:spcPts val="1200"/>
              </a:spcBef>
              <a:spcAft>
                <a:spcPts val="0"/>
              </a:spcAft>
              <a:buSzPts val="1800"/>
              <a:buChar char="-"/>
            </a:pPr>
            <a:r>
              <a:rPr lang="en"/>
              <a:t>Este mult mai prietenos cu persoanele care nu sunt familiare cu programarea, fiind o soluție drag-and-drop interactivă.</a:t>
            </a:r>
            <a:endParaRPr/>
          </a:p>
          <a:p>
            <a:pPr indent="-342900" lvl="0" marL="457200" rtl="0" algn="l">
              <a:spcBef>
                <a:spcPts val="0"/>
              </a:spcBef>
              <a:spcAft>
                <a:spcPts val="0"/>
              </a:spcAft>
              <a:buSzPts val="1800"/>
              <a:buChar char="-"/>
            </a:pPr>
            <a:r>
              <a:rPr lang="en"/>
              <a:t>Există foarte multe template-uri pre-făcute pentru orice tip de test.</a:t>
            </a:r>
            <a:endParaRPr/>
          </a:p>
          <a:p>
            <a:pPr indent="-342900" lvl="0" marL="457200" rtl="0" algn="l">
              <a:spcBef>
                <a:spcPts val="0"/>
              </a:spcBef>
              <a:spcAft>
                <a:spcPts val="0"/>
              </a:spcAft>
              <a:buSzPts val="1800"/>
              <a:buChar char="-"/>
            </a:pPr>
            <a:r>
              <a:rPr lang="en"/>
              <a:t>Beneficiază de tool-uri specializate precum OCR.</a:t>
            </a:r>
            <a:endParaRPr/>
          </a:p>
          <a:p>
            <a:pPr indent="-342900" lvl="0" marL="457200" rtl="0" algn="l">
              <a:spcBef>
                <a:spcPts val="0"/>
              </a:spcBef>
              <a:spcAft>
                <a:spcPts val="0"/>
              </a:spcAft>
              <a:buSzPts val="1800"/>
              <a:buChar char="-"/>
            </a:pPr>
            <a:r>
              <a:rPr lang="en"/>
              <a:t>Crearea testelor durează, în medie, mai puțin decât ar dura realizarea lor folosind Robot Framework.</a:t>
            </a:r>
            <a:endParaRPr/>
          </a:p>
          <a:p>
            <a:pPr indent="-342900" lvl="0" marL="457200" rtl="0" algn="l">
              <a:spcBef>
                <a:spcPts val="0"/>
              </a:spcBef>
              <a:spcAft>
                <a:spcPts val="0"/>
              </a:spcAft>
              <a:buSzPts val="1800"/>
              <a:buChar char="-"/>
            </a:pPr>
            <a:r>
              <a:rPr lang="en"/>
              <a:t>Testele sunt foarte lizibile de către oricine, motiv pentru care colaborarea cu persoane non-tehnice este mai ușoară.</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Diferențele față de UiPath Studio</a:t>
            </a:r>
            <a:endParaRPr/>
          </a:p>
          <a:p>
            <a:pPr indent="0" lvl="0" marL="0" rtl="0" algn="l">
              <a:spcBef>
                <a:spcPts val="0"/>
              </a:spcBef>
              <a:spcAft>
                <a:spcPts val="0"/>
              </a:spcAft>
              <a:buNone/>
            </a:pPr>
            <a:r>
              <a:t/>
            </a:r>
            <a:endParaRPr/>
          </a:p>
        </p:txBody>
      </p:sp>
      <p:sp>
        <p:nvSpPr>
          <p:cNvPr id="149" name="Google Shape;149;p28"/>
          <p:cNvSpPr txBox="1"/>
          <p:nvPr>
            <p:ph idx="1" type="body"/>
          </p:nvPr>
        </p:nvSpPr>
        <p:spPr>
          <a:xfrm>
            <a:off x="311700" y="1152475"/>
            <a:ext cx="8520600" cy="3714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Dezavantaje </a:t>
            </a:r>
            <a:r>
              <a:rPr lang="en"/>
              <a:t>UiPath Studio:</a:t>
            </a:r>
            <a:endParaRPr/>
          </a:p>
          <a:p>
            <a:pPr indent="-334327" lvl="0" marL="457200" rtl="0" algn="l">
              <a:spcBef>
                <a:spcPts val="1200"/>
              </a:spcBef>
              <a:spcAft>
                <a:spcPts val="0"/>
              </a:spcAft>
              <a:buSzPct val="100000"/>
              <a:buChar char="-"/>
            </a:pPr>
            <a:r>
              <a:rPr lang="en"/>
              <a:t>Costuri foarte ridicate, prețurile licenței încep de la 420$/lună pentru uz non-personal și pentru deblocarea funcționalităților avansate, spre deosebire de Robot Framework care este open-source și complet gratuit.</a:t>
            </a:r>
            <a:endParaRPr/>
          </a:p>
          <a:p>
            <a:pPr indent="-334327" lvl="0" marL="457200" rtl="0" algn="l">
              <a:spcBef>
                <a:spcPts val="0"/>
              </a:spcBef>
              <a:spcAft>
                <a:spcPts val="0"/>
              </a:spcAft>
              <a:buSzPct val="100000"/>
              <a:buChar char="-"/>
            </a:pPr>
            <a:r>
              <a:rPr lang="en"/>
              <a:t>UI-ul și engine-ul de test sunt foarte încărcate, motiv pentru care un test complex necesită un computer cu resurse masive.</a:t>
            </a:r>
            <a:endParaRPr/>
          </a:p>
          <a:p>
            <a:pPr indent="-334327" lvl="0" marL="457200" rtl="0" algn="l">
              <a:spcBef>
                <a:spcPts val="0"/>
              </a:spcBef>
              <a:spcAft>
                <a:spcPts val="0"/>
              </a:spcAft>
              <a:buSzPct val="100000"/>
              <a:buChar char="-"/>
            </a:pPr>
            <a:r>
              <a:rPr lang="en"/>
              <a:t>Deoarece testele se folosesc de simulări reale ale interacțiunilor, viteza lor este foarte redusă, spre deosebire de testele aproape instantanee ale Robot Framework.</a:t>
            </a:r>
            <a:endParaRPr/>
          </a:p>
          <a:p>
            <a:pPr indent="-334327" lvl="0" marL="457200" rtl="0" algn="l">
              <a:spcBef>
                <a:spcPts val="0"/>
              </a:spcBef>
              <a:spcAft>
                <a:spcPts val="0"/>
              </a:spcAft>
              <a:buSzPct val="100000"/>
              <a:buChar char="-"/>
            </a:pPr>
            <a:r>
              <a:rPr lang="en"/>
              <a:t>Testele rulate în paralel, precum cele de performanță pe care le-am creat noi, nu sunt posibile, deoarece UiPath poate lucra cu un singur window.</a:t>
            </a:r>
            <a:endParaRPr/>
          </a:p>
          <a:p>
            <a:pPr indent="-334327" lvl="0" marL="457200" rtl="0" algn="l">
              <a:spcBef>
                <a:spcPts val="0"/>
              </a:spcBef>
              <a:spcAft>
                <a:spcPts val="0"/>
              </a:spcAft>
              <a:buSzPct val="100000"/>
              <a:buChar char="-"/>
            </a:pPr>
            <a:r>
              <a:rPr lang="en"/>
              <a:t>Interacțiunile cu aplicația testată sunt foarte high-level, de obicei se bazează pe elemente strict vizibile, motiv pentru care customizarea și scalabilitatea lasă de dorit.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Concluzie</a:t>
            </a:r>
            <a:endParaRPr/>
          </a:p>
        </p:txBody>
      </p:sp>
      <p:sp>
        <p:nvSpPr>
          <p:cNvPr id="155" name="Google Shape;155;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en"/>
              <a:t>Robot Framework este modular și extrem de versatil, fiind limitat doar de creativitatea celor ce formulează testele, putând fi utilizat într-o multitudine de scenarii de testare, atât pentru back-end cât și pentru front-end în aplicațiile noastre.</a:t>
            </a:r>
            <a:endParaRPr/>
          </a:p>
          <a:p>
            <a:pPr indent="457200" lvl="0" marL="0" rtl="0" algn="l">
              <a:spcBef>
                <a:spcPts val="1200"/>
              </a:spcBef>
              <a:spcAft>
                <a:spcPts val="0"/>
              </a:spcAft>
              <a:buNone/>
            </a:pPr>
            <a:r>
              <a:rPr lang="en"/>
              <a:t>Deoarece este o soluție open-source, documentația este extinsă și interoperabilitatea cu diverse alte aplicații ajutătoare, precum rfswarm, nu doar că există, ci este încurajată, pe lângă gama foarte variată de librării ce pot fi importate direct în cod.</a:t>
            </a:r>
            <a:endParaRPr/>
          </a:p>
          <a:p>
            <a:pPr indent="45720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Bibliografie</a:t>
            </a:r>
            <a:endParaRPr/>
          </a:p>
        </p:txBody>
      </p:sp>
      <p:sp>
        <p:nvSpPr>
          <p:cNvPr id="161" name="Google Shape;161;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sz="1600"/>
              <a:t>[1] Robot Framework User Guide, </a:t>
            </a:r>
            <a:r>
              <a:rPr lang="en" sz="1600" u="sng">
                <a:solidFill>
                  <a:schemeClr val="hlink"/>
                </a:solidFill>
                <a:hlinkClick r:id="rId3"/>
              </a:rPr>
              <a:t>https://robotframework.org/robotframework/latest/RobotFrameworkUserGuide.html</a:t>
            </a:r>
            <a:r>
              <a:rPr lang="en" sz="1600"/>
              <a:t>, ultima accesare: 11.05.2024</a:t>
            </a:r>
            <a:endParaRPr sz="1600"/>
          </a:p>
          <a:p>
            <a:pPr indent="0" lvl="0" marL="0" rtl="0" algn="l">
              <a:spcBef>
                <a:spcPts val="1200"/>
              </a:spcBef>
              <a:spcAft>
                <a:spcPts val="0"/>
              </a:spcAft>
              <a:buNone/>
            </a:pPr>
            <a:r>
              <a:rPr lang="en" sz="1600"/>
              <a:t>[2] Robot Framework documentation, </a:t>
            </a:r>
            <a:r>
              <a:rPr lang="en" sz="1600" u="sng">
                <a:solidFill>
                  <a:schemeClr val="hlink"/>
                </a:solidFill>
                <a:hlinkClick r:id="rId4"/>
              </a:rPr>
              <a:t>https://robotframework.org/robotframework/</a:t>
            </a:r>
            <a:r>
              <a:rPr lang="en" sz="1600"/>
              <a:t>, ultima accesare: 11.05.2024</a:t>
            </a:r>
            <a:endParaRPr sz="1600"/>
          </a:p>
          <a:p>
            <a:pPr indent="0" lvl="0" marL="0" rtl="0" algn="l">
              <a:spcBef>
                <a:spcPts val="1200"/>
              </a:spcBef>
              <a:spcAft>
                <a:spcPts val="0"/>
              </a:spcAft>
              <a:buNone/>
            </a:pPr>
            <a:r>
              <a:rPr lang="en" sz="1600"/>
              <a:t>[3] Kumar, Pawan, </a:t>
            </a:r>
            <a:r>
              <a:rPr lang="en" sz="1600"/>
              <a:t>Introduction to Robot Framework, </a:t>
            </a:r>
            <a:r>
              <a:rPr lang="en" sz="1600" u="sng">
                <a:solidFill>
                  <a:schemeClr val="hlink"/>
                </a:solidFill>
                <a:hlinkClick r:id="rId5"/>
              </a:rPr>
              <a:t>https://www.browserstack.com/guide/robot-framework-guide</a:t>
            </a:r>
            <a:r>
              <a:rPr lang="en" sz="1600"/>
              <a:t>, publicat: 09.06.2023, ultima accesare: 11.05.2024</a:t>
            </a:r>
            <a:endParaRPr sz="1600"/>
          </a:p>
          <a:p>
            <a:pPr indent="0" lvl="0" marL="0" rtl="0" algn="l">
              <a:spcBef>
                <a:spcPts val="1200"/>
              </a:spcBef>
              <a:spcAft>
                <a:spcPts val="0"/>
              </a:spcAft>
              <a:buNone/>
            </a:pPr>
            <a:r>
              <a:rPr lang="en" sz="1600"/>
              <a:t>[4] Robot Framework - Quick Guide, </a:t>
            </a:r>
            <a:r>
              <a:rPr lang="en" sz="1600" u="sng">
                <a:solidFill>
                  <a:schemeClr val="hlink"/>
                </a:solidFill>
                <a:hlinkClick r:id="rId6"/>
              </a:rPr>
              <a:t>https://www.tutorialspoint.com/robot_framework/robot_framework_quick_guide.htm</a:t>
            </a:r>
            <a:r>
              <a:rPr lang="en" sz="1600"/>
              <a:t>,  ultima accesare: 11.05.2024</a:t>
            </a:r>
            <a:endParaRPr sz="1600"/>
          </a:p>
          <a:p>
            <a:pPr indent="0" lvl="0" marL="0" rtl="0" algn="l">
              <a:spcBef>
                <a:spcPts val="1200"/>
              </a:spcBef>
              <a:spcAft>
                <a:spcPts val="0"/>
              </a:spcAft>
              <a:buNone/>
            </a:pPr>
            <a:r>
              <a:rPr lang="en" sz="1600"/>
              <a:t>[5] A beginner's guide to Robot Framework test automation - VALA, </a:t>
            </a:r>
            <a:r>
              <a:rPr lang="en" sz="1600" u="sng">
                <a:solidFill>
                  <a:schemeClr val="hlink"/>
                </a:solidFill>
                <a:hlinkClick r:id="rId7"/>
              </a:rPr>
              <a:t>https://www.valagroup.com/blog/a-beginners-guide-to-robot-framework-test-automation/</a:t>
            </a:r>
            <a:r>
              <a:rPr lang="en" sz="1600"/>
              <a:t>, publicat: 10.05.2023, ultima accesare: 11.05.2024</a:t>
            </a:r>
            <a:endParaRPr sz="1600"/>
          </a:p>
          <a:p>
            <a:pPr indent="0" lvl="0" marL="0" rtl="0" algn="l">
              <a:spcBef>
                <a:spcPts val="1200"/>
              </a:spcBef>
              <a:spcAft>
                <a:spcPts val="1200"/>
              </a:spcAft>
              <a:buNone/>
            </a:pPr>
            <a:r>
              <a:rPr lang="en" sz="1600"/>
              <a:t>[6] </a:t>
            </a:r>
            <a:r>
              <a:rPr lang="en" sz="1700">
                <a:uFill>
                  <a:noFill/>
                </a:uFill>
                <a:hlinkClick r:id="rId8"/>
              </a:rPr>
              <a:t>Dorothy, Graham</a:t>
            </a:r>
            <a:r>
              <a:rPr lang="en" sz="1700"/>
              <a:t>, </a:t>
            </a:r>
            <a:r>
              <a:rPr lang="en" sz="1700">
                <a:uFill>
                  <a:noFill/>
                </a:uFill>
                <a:hlinkClick r:id="rId9"/>
              </a:rPr>
              <a:t>Rex, Black</a:t>
            </a:r>
            <a:r>
              <a:rPr lang="en" sz="1700"/>
              <a:t>, </a:t>
            </a:r>
            <a:r>
              <a:rPr lang="en" sz="1700">
                <a:uFill>
                  <a:noFill/>
                </a:uFill>
                <a:hlinkClick r:id="rId10"/>
              </a:rPr>
              <a:t>Erik, Van Vendendaal</a:t>
            </a:r>
            <a:r>
              <a:rPr lang="en" sz="1700"/>
              <a:t>,</a:t>
            </a:r>
            <a:r>
              <a:rPr lang="en" sz="1600"/>
              <a:t> Foundations of Software Testing, editura: Cengage Learning EMEA, 2019</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 ce este testarea necesară</a:t>
            </a:r>
            <a:r>
              <a:rPr lang="en"/>
              <a:t>?</a:t>
            </a:r>
            <a:endParaRPr/>
          </a:p>
        </p:txBody>
      </p:sp>
      <p:sp>
        <p:nvSpPr>
          <p:cNvPr id="64" name="Google Shape;64;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t>
            </a:r>
            <a:r>
              <a:rPr lang="en"/>
              <a:t>e la aplicații bancare până la electrocasnice, suntem înconjurați în viața noastră de zi cu zi de sisteme software</a:t>
            </a:r>
            <a:endParaRPr/>
          </a:p>
          <a:p>
            <a:pPr indent="-342900" lvl="0" marL="457200" rtl="0" algn="l">
              <a:spcBef>
                <a:spcPts val="0"/>
              </a:spcBef>
              <a:spcAft>
                <a:spcPts val="0"/>
              </a:spcAft>
              <a:buSzPts val="1800"/>
              <a:buChar char="●"/>
            </a:pPr>
            <a:r>
              <a:rPr lang="en"/>
              <a:t>Greșelile în sisteme software pot fi minore (</a:t>
            </a:r>
            <a:r>
              <a:rPr lang="en"/>
              <a:t>greșeli de tipar pe un site), dar acestea pot implica </a:t>
            </a:r>
            <a:r>
              <a:rPr lang="en"/>
              <a:t>și</a:t>
            </a:r>
            <a:r>
              <a:rPr lang="en"/>
              <a:t> </a:t>
            </a:r>
            <a:r>
              <a:rPr lang="en"/>
              <a:t>consecințe</a:t>
            </a:r>
            <a:r>
              <a:rPr lang="en"/>
              <a:t> grave</a:t>
            </a:r>
            <a:endParaRPr/>
          </a:p>
          <a:p>
            <a:pPr indent="-342900" lvl="0" marL="457200" rtl="0" algn="l">
              <a:spcBef>
                <a:spcPts val="0"/>
              </a:spcBef>
              <a:spcAft>
                <a:spcPts val="0"/>
              </a:spcAft>
              <a:buSzPts val="1800"/>
              <a:buChar char="●"/>
            </a:pPr>
            <a:r>
              <a:rPr lang="en"/>
              <a:t>Efectul și costul remedierii greșelilor crește cu cât sunt descoperite mai târziu în procesul de dezvoltare</a:t>
            </a:r>
            <a:endParaRPr/>
          </a:p>
          <a:p>
            <a:pPr indent="-342900" lvl="0" marL="457200" rtl="0" algn="l">
              <a:spcBef>
                <a:spcPts val="0"/>
              </a:spcBef>
              <a:spcAft>
                <a:spcPts val="0"/>
              </a:spcAft>
              <a:buSzPts val="1800"/>
              <a:buChar char="●"/>
            </a:pPr>
            <a:r>
              <a:rPr lang="en"/>
              <a:t>Testarea și mentenanța sunt importante pe toată durata dezvoltării unui sistem software</a:t>
            </a:r>
            <a:endParaRPr/>
          </a:p>
          <a:p>
            <a:pPr indent="-342900" lvl="0" marL="457200" rtl="0" algn="l">
              <a:spcBef>
                <a:spcPts val="0"/>
              </a:spcBef>
              <a:spcAft>
                <a:spcPts val="0"/>
              </a:spcAft>
              <a:buSzPts val="1800"/>
              <a:buChar char="●"/>
            </a:pPr>
            <a:r>
              <a:rPr lang="en"/>
              <a:t>Testarea ne ajută să măsurăm calitatea produsului nostru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Principiile Testării</a:t>
            </a:r>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SzPts val="2500"/>
              <a:buAutoNum type="arabicPeriod"/>
            </a:pPr>
            <a:r>
              <a:rPr lang="en" sz="2500"/>
              <a:t>Testele arată prezența defectelor</a:t>
            </a:r>
            <a:endParaRPr sz="2500"/>
          </a:p>
          <a:p>
            <a:pPr indent="-387350" lvl="0" marL="457200" rtl="0" algn="l">
              <a:spcBef>
                <a:spcPts val="0"/>
              </a:spcBef>
              <a:spcAft>
                <a:spcPts val="0"/>
              </a:spcAft>
              <a:buSzPts val="2500"/>
              <a:buAutoNum type="arabicPeriod"/>
            </a:pPr>
            <a:r>
              <a:rPr lang="en" sz="2500"/>
              <a:t>Testarea completă este imposibilă</a:t>
            </a:r>
            <a:endParaRPr sz="2500"/>
          </a:p>
          <a:p>
            <a:pPr indent="-387350" lvl="0" marL="457200" rtl="0" algn="l">
              <a:spcBef>
                <a:spcPts val="0"/>
              </a:spcBef>
              <a:spcAft>
                <a:spcPts val="0"/>
              </a:spcAft>
              <a:buSzPts val="2500"/>
              <a:buAutoNum type="arabicPeriod"/>
            </a:pPr>
            <a:r>
              <a:rPr lang="en" sz="2500"/>
              <a:t>Testarea timpurie</a:t>
            </a:r>
            <a:endParaRPr sz="2500"/>
          </a:p>
          <a:p>
            <a:pPr indent="-387350" lvl="0" marL="457200" rtl="0" algn="l">
              <a:spcBef>
                <a:spcPts val="0"/>
              </a:spcBef>
              <a:spcAft>
                <a:spcPts val="0"/>
              </a:spcAft>
              <a:buSzPts val="2500"/>
              <a:buAutoNum type="arabicPeriod"/>
            </a:pPr>
            <a:r>
              <a:rPr lang="en" sz="2500"/>
              <a:t>Gruparea defectelor</a:t>
            </a:r>
            <a:endParaRPr sz="2500"/>
          </a:p>
          <a:p>
            <a:pPr indent="-387350" lvl="0" marL="457200" rtl="0" algn="l">
              <a:spcBef>
                <a:spcPts val="0"/>
              </a:spcBef>
              <a:spcAft>
                <a:spcPts val="0"/>
              </a:spcAft>
              <a:buSzPts val="2500"/>
              <a:buAutoNum type="arabicPeriod"/>
            </a:pPr>
            <a:r>
              <a:rPr lang="en" sz="2500"/>
              <a:t>Paradoxul pesticidelor</a:t>
            </a:r>
            <a:endParaRPr sz="2500"/>
          </a:p>
          <a:p>
            <a:pPr indent="-387350" lvl="0" marL="457200" rtl="0" algn="l">
              <a:spcBef>
                <a:spcPts val="0"/>
              </a:spcBef>
              <a:spcAft>
                <a:spcPts val="0"/>
              </a:spcAft>
              <a:buSzPts val="2500"/>
              <a:buAutoNum type="arabicPeriod"/>
            </a:pPr>
            <a:r>
              <a:rPr lang="en" sz="2500"/>
              <a:t>Testarea este dependentă de context</a:t>
            </a:r>
            <a:endParaRPr sz="2500"/>
          </a:p>
          <a:p>
            <a:pPr indent="-387350" lvl="0" marL="457200" rtl="0" algn="l">
              <a:spcBef>
                <a:spcPts val="0"/>
              </a:spcBef>
              <a:spcAft>
                <a:spcPts val="0"/>
              </a:spcAft>
              <a:buSzPts val="2500"/>
              <a:buAutoNum type="arabicPeriod"/>
            </a:pPr>
            <a:r>
              <a:rPr lang="en" sz="2500"/>
              <a:t>Falsitatea absenței de erori</a:t>
            </a:r>
            <a:endParaRPr sz="2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Robot Framework</a:t>
            </a:r>
            <a:endParaRPr/>
          </a:p>
        </p:txBody>
      </p:sp>
      <p:sp>
        <p:nvSpPr>
          <p:cNvPr id="76" name="Google Shape;76;p16"/>
          <p:cNvSpPr txBox="1"/>
          <p:nvPr>
            <p:ph idx="1" type="body"/>
          </p:nvPr>
        </p:nvSpPr>
        <p:spPr>
          <a:xfrm>
            <a:off x="311700" y="1152475"/>
            <a:ext cx="4925700" cy="3416400"/>
          </a:xfrm>
          <a:prstGeom prst="rect">
            <a:avLst/>
          </a:prstGeom>
        </p:spPr>
        <p:txBody>
          <a:bodyPr anchorCtr="0" anchor="t" bIns="91425" lIns="91425" spcFirstLastPara="1" rIns="91425" wrap="square" tIns="91425">
            <a:normAutofit lnSpcReduction="20000"/>
          </a:bodyPr>
          <a:lstStyle/>
          <a:p>
            <a:pPr indent="-336550" lvl="0" marL="457200" rtl="0" algn="l">
              <a:spcBef>
                <a:spcPts val="0"/>
              </a:spcBef>
              <a:spcAft>
                <a:spcPts val="0"/>
              </a:spcAft>
              <a:buSzPts val="1700"/>
              <a:buChar char="●"/>
            </a:pPr>
            <a:r>
              <a:rPr lang="en" sz="1700"/>
              <a:t>Framework open-source folosit pentru automatizarea testelor și </a:t>
            </a:r>
            <a:r>
              <a:rPr lang="en" sz="1700"/>
              <a:t>a proceselor robotice (RPA)</a:t>
            </a:r>
            <a:endParaRPr/>
          </a:p>
          <a:p>
            <a:pPr indent="-336550" lvl="0" marL="457200" rtl="0" algn="l">
              <a:spcBef>
                <a:spcPts val="0"/>
              </a:spcBef>
              <a:spcAft>
                <a:spcPts val="0"/>
              </a:spcAft>
              <a:buSzPts val="1700"/>
              <a:buChar char="●"/>
            </a:pPr>
            <a:r>
              <a:rPr lang="en" sz="1700"/>
              <a:t>Este ușor de învățat, având o sintaxă user-friendly bazată pe cuvinte cheie</a:t>
            </a:r>
            <a:endParaRPr sz="1700"/>
          </a:p>
          <a:p>
            <a:pPr indent="-336550" lvl="0" marL="457200" rtl="0" algn="l">
              <a:spcBef>
                <a:spcPts val="0"/>
              </a:spcBef>
              <a:spcAft>
                <a:spcPts val="0"/>
              </a:spcAft>
              <a:buSzPts val="1700"/>
              <a:buChar char="●"/>
            </a:pPr>
            <a:r>
              <a:rPr lang="en" sz="1700"/>
              <a:t>Se poate integra cu ușurință cu instrumente externe, precum Selenium WebDriver pentru testarea web</a:t>
            </a:r>
            <a:endParaRPr sz="1700"/>
          </a:p>
          <a:p>
            <a:pPr indent="-336550" lvl="0" marL="457200" rtl="0" algn="l">
              <a:spcBef>
                <a:spcPts val="0"/>
              </a:spcBef>
              <a:spcAft>
                <a:spcPts val="0"/>
              </a:spcAft>
              <a:buSzPts val="1700"/>
              <a:buChar char="●"/>
            </a:pPr>
            <a:r>
              <a:rPr lang="en" sz="1700"/>
              <a:t>Oferă rapoarte detaliate de execuție a testelor, facilitând analiza rezultatelor testelor și identificarea rapidă a problemelor</a:t>
            </a:r>
            <a:endParaRPr sz="1700"/>
          </a:p>
          <a:p>
            <a:pPr indent="0" lvl="0" marL="457200" rtl="0" algn="l">
              <a:spcBef>
                <a:spcPts val="1200"/>
              </a:spcBef>
              <a:spcAft>
                <a:spcPts val="1200"/>
              </a:spcAft>
              <a:buNone/>
            </a:pPr>
            <a:r>
              <a:t/>
            </a:r>
            <a:endParaRPr sz="1900"/>
          </a:p>
        </p:txBody>
      </p:sp>
      <p:pic>
        <p:nvPicPr>
          <p:cNvPr id="77" name="Google Shape;77;p16"/>
          <p:cNvPicPr preferRelativeResize="0"/>
          <p:nvPr/>
        </p:nvPicPr>
        <p:blipFill>
          <a:blip r:embed="rId3">
            <a:alphaModFix/>
          </a:blip>
          <a:stretch>
            <a:fillRect/>
          </a:stretch>
        </p:blipFill>
        <p:spPr>
          <a:xfrm>
            <a:off x="5380950" y="806550"/>
            <a:ext cx="3416400" cy="3416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Tipuri de teste</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i="1" lang="en"/>
              <a:t>Teste de </a:t>
            </a:r>
            <a:r>
              <a:rPr b="1" i="1" lang="en"/>
              <a:t>integrare</a:t>
            </a:r>
            <a:r>
              <a:rPr lang="en"/>
              <a:t>: </a:t>
            </a:r>
            <a:r>
              <a:rPr lang="en"/>
              <a:t>componentele software-ului sunt integrate treptat și apoi testate ca un grup unificat - ex. verificăm pentru </a:t>
            </a:r>
            <a:r>
              <a:rPr lang="en"/>
              <a:t>aplicația</a:t>
            </a:r>
            <a:r>
              <a:rPr lang="en"/>
              <a:t> Greenscape funcționalitatea diferitelor </a:t>
            </a:r>
            <a:r>
              <a:rPr lang="en"/>
              <a:t>implementări</a:t>
            </a:r>
            <a:r>
              <a:rPr lang="en"/>
              <a:t> prin endpoint-urile de login, register etc.</a:t>
            </a:r>
            <a:endParaRPr/>
          </a:p>
          <a:p>
            <a:pPr indent="-342900" lvl="0" marL="457200" rtl="0" algn="l">
              <a:spcBef>
                <a:spcPts val="0"/>
              </a:spcBef>
              <a:spcAft>
                <a:spcPts val="0"/>
              </a:spcAft>
              <a:buSzPts val="1800"/>
              <a:buChar char="●"/>
            </a:pPr>
            <a:r>
              <a:rPr b="1" i="1" lang="en"/>
              <a:t>Testarea end-to-end (E2E)</a:t>
            </a:r>
            <a:r>
              <a:rPr lang="en"/>
              <a:t>: verifică starea de funcționare a unui produs software într-un proces de la început până la sfârșit - ex. </a:t>
            </a:r>
            <a:r>
              <a:rPr lang="en"/>
              <a:t>verificăm pentru aplicația Greenscape procesul de login al utilizatorului din perspectiva frontend utilizând Selenium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idx="1" type="body"/>
          </p:nvPr>
        </p:nvSpPr>
        <p:spPr>
          <a:xfrm>
            <a:off x="311700" y="8635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i="1" lang="en"/>
              <a:t>Teste de performanță</a:t>
            </a:r>
            <a:r>
              <a:rPr lang="en"/>
              <a:t>: modul în care un sistem se comportă în ceea ce privește capacitatea de reacție și stabilitatea în cadrul unei anumite sarcini de lucru - ex. verificăm pentru aplicația Greenscape viteza și comportamentul într-un scenariu ce presupune conectarea mai multor utilizatori simultan</a:t>
            </a:r>
            <a:endParaRPr/>
          </a:p>
          <a:p>
            <a:pPr indent="-342900" lvl="0" marL="457200" rtl="0" algn="l">
              <a:spcBef>
                <a:spcPts val="0"/>
              </a:spcBef>
              <a:spcAft>
                <a:spcPts val="0"/>
              </a:spcAft>
              <a:buSzPts val="1800"/>
              <a:buChar char="●"/>
            </a:pPr>
            <a:r>
              <a:rPr b="1" i="1" lang="en"/>
              <a:t>Testarea de regresie</a:t>
            </a:r>
            <a:r>
              <a:rPr lang="en"/>
              <a:t>: tip de testare în cadrul ciclului de dezvoltare a software-ului care se execută după fiecare modificare pentru a se asigura că aceasta nu introduce întreruperi neintenționate - ex. verificăm pentru aplicația Greenscape navigarea corespunzătoare în pagina de Home după adăugarea unor elemente noi</a:t>
            </a:r>
            <a:endParaRPr/>
          </a:p>
        </p:txBody>
      </p:sp>
      <p:sp>
        <p:nvSpPr>
          <p:cNvPr id="89" name="Google Shape;89;p18"/>
          <p:cNvSpPr txBox="1"/>
          <p:nvPr>
            <p:ph type="title"/>
          </p:nvPr>
        </p:nvSpPr>
        <p:spPr>
          <a:xfrm>
            <a:off x="311700" y="343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Tipuri de teste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75200" y="188350"/>
            <a:ext cx="2012100" cy="149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20"/>
              <a:t>Authentication</a:t>
            </a:r>
            <a:endParaRPr sz="2220"/>
          </a:p>
          <a:p>
            <a:pPr indent="0" lvl="0" marL="0" rtl="0" algn="l">
              <a:spcBef>
                <a:spcPts val="0"/>
              </a:spcBef>
              <a:spcAft>
                <a:spcPts val="0"/>
              </a:spcAft>
              <a:buSzPts val="990"/>
              <a:buNone/>
            </a:pPr>
            <a:r>
              <a:rPr lang="en" sz="2220"/>
              <a:t>S</a:t>
            </a:r>
            <a:r>
              <a:rPr lang="en" sz="2220"/>
              <a:t>equence</a:t>
            </a:r>
            <a:endParaRPr sz="2220"/>
          </a:p>
          <a:p>
            <a:pPr indent="0" lvl="0" marL="0" rtl="0" algn="l">
              <a:spcBef>
                <a:spcPts val="0"/>
              </a:spcBef>
              <a:spcAft>
                <a:spcPts val="0"/>
              </a:spcAft>
              <a:buSzPts val="990"/>
              <a:buNone/>
            </a:pPr>
            <a:r>
              <a:rPr lang="en" sz="2220"/>
              <a:t>Diagram</a:t>
            </a:r>
            <a:endParaRPr sz="2220"/>
          </a:p>
        </p:txBody>
      </p:sp>
      <p:pic>
        <p:nvPicPr>
          <p:cNvPr id="95" name="Google Shape;95;p19"/>
          <p:cNvPicPr preferRelativeResize="0"/>
          <p:nvPr/>
        </p:nvPicPr>
        <p:blipFill>
          <a:blip r:embed="rId3">
            <a:alphaModFix/>
          </a:blip>
          <a:stretch>
            <a:fillRect/>
          </a:stretch>
        </p:blipFill>
        <p:spPr>
          <a:xfrm>
            <a:off x="2199800" y="148963"/>
            <a:ext cx="4744399" cy="48455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142775" y="146125"/>
            <a:ext cx="1682700" cy="1499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Admin</a:t>
            </a:r>
            <a:endParaRPr/>
          </a:p>
          <a:p>
            <a:pPr indent="0" lvl="0" marL="0" rtl="0" algn="l">
              <a:spcBef>
                <a:spcPts val="0"/>
              </a:spcBef>
              <a:spcAft>
                <a:spcPts val="0"/>
              </a:spcAft>
              <a:buNone/>
            </a:pPr>
            <a:r>
              <a:rPr lang="en"/>
              <a:t>Sequence</a:t>
            </a:r>
            <a:endParaRPr/>
          </a:p>
          <a:p>
            <a:pPr indent="0" lvl="0" marL="0" rtl="0" algn="l">
              <a:spcBef>
                <a:spcPts val="0"/>
              </a:spcBef>
              <a:spcAft>
                <a:spcPts val="0"/>
              </a:spcAft>
              <a:buNone/>
            </a:pPr>
            <a:r>
              <a:rPr lang="en"/>
              <a:t>Diagram</a:t>
            </a:r>
            <a:endParaRPr/>
          </a:p>
        </p:txBody>
      </p:sp>
      <p:pic>
        <p:nvPicPr>
          <p:cNvPr id="101" name="Google Shape;101;p20"/>
          <p:cNvPicPr preferRelativeResize="0"/>
          <p:nvPr/>
        </p:nvPicPr>
        <p:blipFill>
          <a:blip r:embed="rId3">
            <a:alphaModFix/>
          </a:blip>
          <a:stretch>
            <a:fillRect/>
          </a:stretch>
        </p:blipFill>
        <p:spPr>
          <a:xfrm>
            <a:off x="2311750" y="152400"/>
            <a:ext cx="4520497" cy="483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267288" y="-7620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220"/>
              <a:t>Demo Robot Framework</a:t>
            </a:r>
            <a:endParaRPr sz="2220"/>
          </a:p>
        </p:txBody>
      </p:sp>
      <p:pic>
        <p:nvPicPr>
          <p:cNvPr id="107" name="Google Shape;107;p21" title="Demo TSS - Robot Framework">
            <a:hlinkClick r:id="rId3"/>
          </p:cNvPr>
          <p:cNvPicPr preferRelativeResize="0"/>
          <p:nvPr/>
        </p:nvPicPr>
        <p:blipFill>
          <a:blip r:embed="rId4">
            <a:alphaModFix/>
          </a:blip>
          <a:stretch>
            <a:fillRect/>
          </a:stretch>
        </p:blipFill>
        <p:spPr>
          <a:xfrm>
            <a:off x="436687" y="445900"/>
            <a:ext cx="8181825" cy="4602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