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75e21525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75e21525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75e2152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5e2152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75e2152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75e2152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75e21525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75e21525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75e21525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75e21525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75e21525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75e21525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75e21525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75e21525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6555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3600"/>
              </a:spcBef>
              <a:spcAft>
                <a:spcPts val="0"/>
              </a:spcAft>
              <a:buNone/>
            </a:pPr>
            <a:r>
              <a:rPr b="1" lang="tr" sz="1400">
                <a:solidFill>
                  <a:srgbClr val="1F1F1F"/>
                </a:solidFill>
                <a:highlight>
                  <a:srgbClr val="FFFFFF"/>
                </a:highlight>
                <a:latin typeface="Times New Roman"/>
                <a:ea typeface="Times New Roman"/>
                <a:cs typeface="Times New Roman"/>
                <a:sym typeface="Times New Roman"/>
              </a:rPr>
              <a:t>Capstone Project</a:t>
            </a:r>
            <a:endParaRPr b="1" sz="1400">
              <a:solidFill>
                <a:srgbClr val="FF5722"/>
              </a:solidFill>
              <a:latin typeface="Times New Roman"/>
              <a:ea typeface="Times New Roman"/>
              <a:cs typeface="Times New Roman"/>
              <a:sym typeface="Times New Roman"/>
            </a:endParaRPr>
          </a:p>
          <a:p>
            <a:pPr indent="0" lvl="0" marL="0" rtl="0" algn="ctr">
              <a:lnSpc>
                <a:spcPct val="115000"/>
              </a:lnSpc>
              <a:spcBef>
                <a:spcPts val="3600"/>
              </a:spcBef>
              <a:spcAft>
                <a:spcPts val="0"/>
              </a:spcAft>
              <a:buNone/>
            </a:pPr>
            <a:r>
              <a:rPr b="1" lang="tr" sz="1400">
                <a:solidFill>
                  <a:srgbClr val="1F1F1F"/>
                </a:solidFill>
                <a:highlight>
                  <a:srgbClr val="FFFFFF"/>
                </a:highlight>
                <a:latin typeface="Times New Roman"/>
                <a:ea typeface="Times New Roman"/>
                <a:cs typeface="Times New Roman"/>
                <a:sym typeface="Times New Roman"/>
              </a:rPr>
              <a:t>Tokyo Clustering Based on Food, Entertainment, Sightseeing, Shopping</a:t>
            </a:r>
            <a:endParaRPr b="1" sz="1400">
              <a:solidFill>
                <a:srgbClr val="1F1F1F"/>
              </a:solidFill>
              <a:highlight>
                <a:srgbClr val="FFFFFF"/>
              </a:highlight>
              <a:latin typeface="Times New Roman"/>
              <a:ea typeface="Times New Roman"/>
              <a:cs typeface="Times New Roman"/>
              <a:sym typeface="Times New Roman"/>
            </a:endParaRPr>
          </a:p>
          <a:p>
            <a:pPr indent="0" lvl="0" marL="0" rtl="0" algn="ctr">
              <a:lnSpc>
                <a:spcPct val="115000"/>
              </a:lnSpc>
              <a:spcBef>
                <a:spcPts val="3600"/>
              </a:spcBef>
              <a:spcAft>
                <a:spcPts val="0"/>
              </a:spcAft>
              <a:buClr>
                <a:schemeClr val="dk1"/>
              </a:buClr>
              <a:buSzPts val="1100"/>
              <a:buFont typeface="Arial"/>
              <a:buNone/>
            </a:pPr>
            <a:r>
              <a:rPr b="1" lang="tr" sz="1400">
                <a:solidFill>
                  <a:srgbClr val="1F1F1F"/>
                </a:solidFill>
                <a:highlight>
                  <a:srgbClr val="FFFFFF"/>
                </a:highlight>
                <a:latin typeface="Times New Roman"/>
                <a:ea typeface="Times New Roman"/>
                <a:cs typeface="Times New Roman"/>
                <a:sym typeface="Times New Roman"/>
              </a:rPr>
              <a:t>Melih Onur Temel</a:t>
            </a:r>
            <a:endParaRPr b="1" sz="1400">
              <a:solidFill>
                <a:srgbClr val="1F1F1F"/>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sz="1400"/>
          </a:p>
        </p:txBody>
      </p:sp>
      <p:pic>
        <p:nvPicPr>
          <p:cNvPr descr="Okul kitapları, kalemler ve laboratuvar araçlarını içeren bir çizim" id="55" name="Google Shape;55;p13" title="Yer tutucu resmi"/>
          <p:cNvPicPr preferRelativeResize="0"/>
          <p:nvPr/>
        </p:nvPicPr>
        <p:blipFill>
          <a:blip r:embed="rId3">
            <a:alphaModFix/>
          </a:blip>
          <a:stretch>
            <a:fillRect/>
          </a:stretch>
        </p:blipFill>
        <p:spPr>
          <a:xfrm>
            <a:off x="1747825" y="263525"/>
            <a:ext cx="5924550" cy="253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tr">
                <a:solidFill>
                  <a:srgbClr val="8BC34A"/>
                </a:solidFill>
                <a:latin typeface="Times New Roman"/>
                <a:ea typeface="Times New Roman"/>
                <a:cs typeface="Times New Roman"/>
                <a:sym typeface="Times New Roman"/>
              </a:rPr>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30000"/>
              </a:lnSpc>
              <a:spcBef>
                <a:spcPts val="1000"/>
              </a:spcBef>
              <a:spcAft>
                <a:spcPts val="0"/>
              </a:spcAft>
              <a:buClr>
                <a:srgbClr val="333333"/>
              </a:buClr>
              <a:buSzPts val="1400"/>
              <a:buFont typeface="Times New Roman"/>
              <a:buChar char="●"/>
            </a:pPr>
            <a:r>
              <a:rPr lang="tr" sz="1400">
                <a:solidFill>
                  <a:srgbClr val="333333"/>
                </a:solidFill>
                <a:highlight>
                  <a:srgbClr val="FFFFFF"/>
                </a:highlight>
                <a:latin typeface="Times New Roman"/>
                <a:ea typeface="Times New Roman"/>
                <a:cs typeface="Times New Roman"/>
                <a:sym typeface="Times New Roman"/>
              </a:rPr>
              <a:t>The capstone project is about 23 wards of City Tokyo and the municipality is gonna try to come up with a strategy to increasing demand of tourism in a best way possible</a:t>
            </a:r>
            <a:endParaRPr sz="1400">
              <a:solidFill>
                <a:srgbClr val="333333"/>
              </a:solidFill>
              <a:highlight>
                <a:srgbClr val="FFFFFF"/>
              </a:highlight>
              <a:latin typeface="Times New Roman"/>
              <a:ea typeface="Times New Roman"/>
              <a:cs typeface="Times New Roman"/>
              <a:sym typeface="Times New Roman"/>
            </a:endParaRPr>
          </a:p>
          <a:p>
            <a:pPr indent="-317500" lvl="0" marL="457200" rtl="0" algn="l">
              <a:lnSpc>
                <a:spcPct val="130000"/>
              </a:lnSpc>
              <a:spcBef>
                <a:spcPts val="0"/>
              </a:spcBef>
              <a:spcAft>
                <a:spcPts val="0"/>
              </a:spcAft>
              <a:buClr>
                <a:srgbClr val="333333"/>
              </a:buClr>
              <a:buSzPts val="1400"/>
              <a:buFont typeface="Times New Roman"/>
              <a:buChar char="●"/>
            </a:pPr>
            <a:r>
              <a:rPr lang="tr" sz="1400">
                <a:solidFill>
                  <a:srgbClr val="333333"/>
                </a:solidFill>
                <a:highlight>
                  <a:srgbClr val="FFFFFF"/>
                </a:highlight>
                <a:latin typeface="Times New Roman"/>
                <a:ea typeface="Times New Roman"/>
                <a:cs typeface="Times New Roman"/>
                <a:sym typeface="Times New Roman"/>
              </a:rPr>
              <a:t>In the case study the municipality of Tokyo will try to classify the wards as a 3 groups and the main topics in order to determine it will be based on 4 categories.</a:t>
            </a:r>
            <a:endParaRPr sz="1400">
              <a:solidFill>
                <a:srgbClr val="333333"/>
              </a:solidFill>
              <a:highlight>
                <a:srgbClr val="FFFFFF"/>
              </a:highlight>
              <a:latin typeface="Times New Roman"/>
              <a:ea typeface="Times New Roman"/>
              <a:cs typeface="Times New Roman"/>
              <a:sym typeface="Times New Roman"/>
            </a:endParaRPr>
          </a:p>
          <a:p>
            <a:pPr indent="-317500" lvl="0" marL="457200" rtl="0" algn="l">
              <a:lnSpc>
                <a:spcPct val="130000"/>
              </a:lnSpc>
              <a:spcBef>
                <a:spcPts val="0"/>
              </a:spcBef>
              <a:spcAft>
                <a:spcPts val="0"/>
              </a:spcAft>
              <a:buClr>
                <a:srgbClr val="333333"/>
              </a:buClr>
              <a:buSzPts val="1400"/>
              <a:buFont typeface="Times New Roman"/>
              <a:buChar char="●"/>
            </a:pPr>
            <a:r>
              <a:rPr lang="tr" sz="1400">
                <a:solidFill>
                  <a:srgbClr val="333333"/>
                </a:solidFill>
                <a:highlight>
                  <a:srgbClr val="FFFFFF"/>
                </a:highlight>
                <a:latin typeface="Times New Roman"/>
                <a:ea typeface="Times New Roman"/>
                <a:cs typeface="Times New Roman"/>
                <a:sym typeface="Times New Roman"/>
              </a:rPr>
              <a:t>Wards :  'Chiyoda', 'Chūō', 'Minato', 'Shinjuku', 'Bunkyō', ‘Taitō', 'Sumida', 'Kōtō', 'Shinagawa', 'Meguro', 'Ōta', 'Setagaya', 'Shibuya', 'Nakano', 'Suginami', 'Toshima', 'Kita', 'Arakawa', 'İtabashi', 'Nerima', 'Adachi', 'Katsushika', 'Edogawa'.</a:t>
            </a:r>
            <a:endParaRPr sz="14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3762375"/>
            <a:ext cx="8520600" cy="8064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lang="tr" sz="1200">
                <a:solidFill>
                  <a:srgbClr val="333333"/>
                </a:solidFill>
                <a:highlight>
                  <a:srgbClr val="FEF1D2"/>
                </a:highlight>
                <a:latin typeface="Times New Roman"/>
                <a:ea typeface="Times New Roman"/>
                <a:cs typeface="Times New Roman"/>
                <a:sym typeface="Times New Roman"/>
              </a:rPr>
              <a:t>Reference:</a:t>
            </a:r>
            <a:endParaRPr sz="1200">
              <a:solidFill>
                <a:srgbClr val="333333"/>
              </a:solidFill>
              <a:highlight>
                <a:srgbClr val="FEF1D2"/>
              </a:highlight>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100"/>
              <a:buFont typeface="Arial"/>
              <a:buNone/>
            </a:pPr>
            <a:r>
              <a:rPr lang="tr" sz="1200">
                <a:solidFill>
                  <a:srgbClr val="333333"/>
                </a:solidFill>
                <a:highlight>
                  <a:srgbClr val="FEF1D2"/>
                </a:highlight>
                <a:latin typeface="Times New Roman"/>
                <a:ea typeface="Times New Roman"/>
                <a:cs typeface="Times New Roman"/>
                <a:sym typeface="Times New Roman"/>
              </a:rPr>
              <a:t>Japan-bound Statistics - Tourism Statistics. (n.d.). Retrieved from https://www.tourism.jp/en/tourism-database/stats/inbound/#annual</a:t>
            </a:r>
            <a:endParaRPr/>
          </a:p>
        </p:txBody>
      </p:sp>
      <p:pic>
        <p:nvPicPr>
          <p:cNvPr id="68" name="Google Shape;68;p15"/>
          <p:cNvPicPr preferRelativeResize="0"/>
          <p:nvPr/>
        </p:nvPicPr>
        <p:blipFill>
          <a:blip r:embed="rId3">
            <a:alphaModFix/>
          </a:blip>
          <a:stretch>
            <a:fillRect/>
          </a:stretch>
        </p:blipFill>
        <p:spPr>
          <a:xfrm>
            <a:off x="894038" y="295275"/>
            <a:ext cx="7355925" cy="358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lang="tr">
                <a:solidFill>
                  <a:srgbClr val="8BC34A"/>
                </a:solidFill>
                <a:highlight>
                  <a:srgbClr val="FFFFFF"/>
                </a:highlight>
                <a:latin typeface="Times New Roman"/>
                <a:ea typeface="Times New Roman"/>
                <a:cs typeface="Times New Roman"/>
                <a:sym typeface="Times New Roman"/>
              </a:rPr>
              <a:t>Business Understanding</a:t>
            </a:r>
            <a:endParaRPr/>
          </a:p>
        </p:txBody>
      </p:sp>
      <p:sp>
        <p:nvSpPr>
          <p:cNvPr id="74" name="Google Shape;74;p16"/>
          <p:cNvSpPr txBox="1"/>
          <p:nvPr>
            <p:ph idx="1" type="body"/>
          </p:nvPr>
        </p:nvSpPr>
        <p:spPr>
          <a:xfrm>
            <a:off x="311700" y="1116775"/>
            <a:ext cx="8520600" cy="1621800"/>
          </a:xfrm>
          <a:prstGeom prst="rect">
            <a:avLst/>
          </a:prstGeom>
        </p:spPr>
        <p:txBody>
          <a:bodyPr anchorCtr="0" anchor="t" bIns="91425" lIns="91425" spcFirstLastPara="1" rIns="91425" wrap="square" tIns="91425">
            <a:noAutofit/>
          </a:bodyPr>
          <a:lstStyle/>
          <a:p>
            <a:pPr indent="-323850" lvl="0" marL="457200" rtl="0" algn="l">
              <a:lnSpc>
                <a:spcPct val="130000"/>
              </a:lnSpc>
              <a:spcBef>
                <a:spcPts val="1000"/>
              </a:spcBef>
              <a:spcAft>
                <a:spcPts val="0"/>
              </a:spcAft>
              <a:buClr>
                <a:srgbClr val="333333"/>
              </a:buClr>
              <a:buSzPts val="1500"/>
              <a:buFont typeface="Times New Roman"/>
              <a:buChar char="●"/>
            </a:pPr>
            <a:r>
              <a:rPr lang="tr" sz="1500">
                <a:solidFill>
                  <a:srgbClr val="333333"/>
                </a:solidFill>
                <a:highlight>
                  <a:srgbClr val="FFFFFF"/>
                </a:highlight>
                <a:latin typeface="Times New Roman"/>
                <a:ea typeface="Times New Roman"/>
                <a:cs typeface="Times New Roman"/>
                <a:sym typeface="Times New Roman"/>
              </a:rPr>
              <a:t>The problem that we are trying to solve is about how to determine the wards and when making investments for further developments is will be useful to know the characteristics of the wards. This can be useful because each year the city of Tokyo attracts more tourists and also there is Olympics coming to city.</a:t>
            </a:r>
            <a:endParaRPr sz="1500">
              <a:solidFill>
                <a:srgbClr val="333333"/>
              </a:solidFill>
              <a:highlight>
                <a:srgbClr val="FFFFFF"/>
              </a:highlight>
              <a:latin typeface="Times New Roman"/>
              <a:ea typeface="Times New Roman"/>
              <a:cs typeface="Times New Roman"/>
              <a:sym typeface="Times New Roman"/>
            </a:endParaRPr>
          </a:p>
          <a:p>
            <a:pPr indent="0" lvl="0" marL="0" rtl="0" algn="l">
              <a:lnSpc>
                <a:spcPct val="130000"/>
              </a:lnSpc>
              <a:spcBef>
                <a:spcPts val="1000"/>
              </a:spcBef>
              <a:spcAft>
                <a:spcPts val="0"/>
              </a:spcAft>
              <a:buNone/>
            </a:pPr>
            <a:r>
              <a:t/>
            </a:r>
            <a:endParaRPr sz="1500">
              <a:solidFill>
                <a:srgbClr val="333333"/>
              </a:solidFill>
              <a:highlight>
                <a:srgbClr val="FFFFFF"/>
              </a:highlight>
              <a:latin typeface="Times New Roman"/>
              <a:ea typeface="Times New Roman"/>
              <a:cs typeface="Times New Roman"/>
              <a:sym typeface="Times New Roman"/>
            </a:endParaRPr>
          </a:p>
          <a:p>
            <a:pPr indent="0" lvl="0" marL="0" rtl="0" algn="l">
              <a:lnSpc>
                <a:spcPct val="130000"/>
              </a:lnSpc>
              <a:spcBef>
                <a:spcPts val="1000"/>
              </a:spcBef>
              <a:spcAft>
                <a:spcPts val="0"/>
              </a:spcAft>
              <a:buNone/>
            </a:pPr>
            <a:r>
              <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30000"/>
              </a:lnSpc>
              <a:spcBef>
                <a:spcPts val="1000"/>
              </a:spcBef>
              <a:spcAft>
                <a:spcPts val="0"/>
              </a:spcAft>
              <a:buClr>
                <a:srgbClr val="333333"/>
              </a:buClr>
              <a:buSzPts val="1500"/>
              <a:buFont typeface="Times New Roman"/>
              <a:buChar char="●"/>
            </a:pPr>
            <a:r>
              <a:rPr lang="tr" sz="1500">
                <a:solidFill>
                  <a:srgbClr val="333333"/>
                </a:solidFill>
                <a:highlight>
                  <a:srgbClr val="FFFFFF"/>
                </a:highlight>
                <a:latin typeface="Times New Roman"/>
                <a:ea typeface="Times New Roman"/>
                <a:cs typeface="Times New Roman"/>
                <a:sym typeface="Times New Roman"/>
              </a:rPr>
              <a:t>Clustering approach has been chosen as the analytic approach</a:t>
            </a:r>
            <a:endParaRPr>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8BC34A"/>
                </a:solidFill>
              </a:rPr>
              <a:t>Data</a:t>
            </a:r>
            <a:endParaRPr>
              <a:solidFill>
                <a:srgbClr val="8BC34A"/>
              </a:solidFill>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30000"/>
              </a:lnSpc>
              <a:spcBef>
                <a:spcPts val="1600"/>
              </a:spcBef>
              <a:spcAft>
                <a:spcPts val="0"/>
              </a:spcAft>
              <a:buSzPts val="1400"/>
              <a:buChar char="●"/>
            </a:pPr>
            <a:r>
              <a:rPr lang="tr" sz="1400">
                <a:solidFill>
                  <a:srgbClr val="333333"/>
                </a:solidFill>
                <a:highlight>
                  <a:srgbClr val="FFFFFF"/>
                </a:highlight>
                <a:latin typeface="Times New Roman"/>
                <a:ea typeface="Times New Roman"/>
                <a:cs typeface="Times New Roman"/>
                <a:sym typeface="Times New Roman"/>
              </a:rPr>
              <a:t>“geopy” library of python and 23 geographical location as latitude and longitude will be gathered after the correct implementation of the package. The format of the data in numerical values because it will be used in Foursquare API to collect the popular places around the spots given as parameters</a:t>
            </a:r>
            <a:endParaRPr sz="1400">
              <a:solidFill>
                <a:srgbClr val="333333"/>
              </a:solidFill>
              <a:highlight>
                <a:srgbClr val="FFFFFF"/>
              </a:highlight>
              <a:latin typeface="Times New Roman"/>
              <a:ea typeface="Times New Roman"/>
              <a:cs typeface="Times New Roman"/>
              <a:sym typeface="Times New Roman"/>
            </a:endParaRPr>
          </a:p>
          <a:p>
            <a:pPr indent="-317500" lvl="0" marL="457200" rtl="0" algn="l">
              <a:lnSpc>
                <a:spcPct val="130000"/>
              </a:lnSpc>
              <a:spcBef>
                <a:spcPts val="0"/>
              </a:spcBef>
              <a:spcAft>
                <a:spcPts val="0"/>
              </a:spcAft>
              <a:buClr>
                <a:srgbClr val="333333"/>
              </a:buClr>
              <a:buSzPts val="1400"/>
              <a:buFont typeface="Times New Roman"/>
              <a:buChar char="●"/>
            </a:pPr>
            <a:r>
              <a:rPr lang="tr" sz="1400">
                <a:solidFill>
                  <a:srgbClr val="333333"/>
                </a:solidFill>
                <a:highlight>
                  <a:srgbClr val="FFFFFF"/>
                </a:highlight>
                <a:latin typeface="Times New Roman"/>
                <a:ea typeface="Times New Roman"/>
                <a:cs typeface="Times New Roman"/>
                <a:sym typeface="Times New Roman"/>
              </a:rPr>
              <a:t>After the location data gathered region must be inspected to find the popular places around specific geographical location.</a:t>
            </a:r>
            <a:endParaRPr sz="1400">
              <a:solidFill>
                <a:srgbClr val="333333"/>
              </a:solidFill>
              <a:highlight>
                <a:srgbClr val="FFFFFF"/>
              </a:highlight>
              <a:latin typeface="Times New Roman"/>
              <a:ea typeface="Times New Roman"/>
              <a:cs typeface="Times New Roman"/>
              <a:sym typeface="Times New Roman"/>
            </a:endParaRPr>
          </a:p>
          <a:p>
            <a:pPr indent="-317500" lvl="0" marL="457200" rtl="0" algn="l">
              <a:lnSpc>
                <a:spcPct val="130000"/>
              </a:lnSpc>
              <a:spcBef>
                <a:spcPts val="0"/>
              </a:spcBef>
              <a:spcAft>
                <a:spcPts val="0"/>
              </a:spcAft>
              <a:buClr>
                <a:srgbClr val="333333"/>
              </a:buClr>
              <a:buSzPts val="1400"/>
              <a:buFont typeface="Times New Roman"/>
              <a:buChar char="●"/>
            </a:pPr>
            <a:r>
              <a:rPr lang="tr" sz="1400">
                <a:solidFill>
                  <a:srgbClr val="333333"/>
                </a:solidFill>
                <a:highlight>
                  <a:srgbClr val="FFFFFF"/>
                </a:highlight>
                <a:latin typeface="Times New Roman"/>
                <a:ea typeface="Times New Roman"/>
                <a:cs typeface="Times New Roman"/>
                <a:sym typeface="Times New Roman"/>
              </a:rPr>
              <a:t>To find the popular venues for each category bar charts or other graphs may help us and they can depict the popular venue types</a:t>
            </a:r>
            <a:endParaRPr sz="14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8BC34A"/>
                </a:solidFill>
              </a:rPr>
              <a:t>Visualization</a:t>
            </a:r>
            <a:endParaRPr>
              <a:solidFill>
                <a:srgbClr val="8BC34A"/>
              </a:solidFill>
            </a:endParaRPr>
          </a:p>
        </p:txBody>
      </p:sp>
      <p:pic>
        <p:nvPicPr>
          <p:cNvPr id="86" name="Google Shape;86;p18"/>
          <p:cNvPicPr preferRelativeResize="0"/>
          <p:nvPr/>
        </p:nvPicPr>
        <p:blipFill>
          <a:blip r:embed="rId3">
            <a:alphaModFix/>
          </a:blip>
          <a:stretch>
            <a:fillRect/>
          </a:stretch>
        </p:blipFill>
        <p:spPr>
          <a:xfrm>
            <a:off x="2462200" y="307200"/>
            <a:ext cx="6457950" cy="471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8BC34A"/>
                </a:solidFill>
              </a:rPr>
              <a:t>Results</a:t>
            </a:r>
            <a:endParaRPr>
              <a:solidFill>
                <a:srgbClr val="8BC34A"/>
              </a:solidFill>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9"/>
          <p:cNvPicPr preferRelativeResize="0"/>
          <p:nvPr/>
        </p:nvPicPr>
        <p:blipFill>
          <a:blip r:embed="rId3">
            <a:alphaModFix/>
          </a:blip>
          <a:stretch>
            <a:fillRect/>
          </a:stretch>
        </p:blipFill>
        <p:spPr>
          <a:xfrm>
            <a:off x="390525" y="1152475"/>
            <a:ext cx="5534025" cy="3305175"/>
          </a:xfrm>
          <a:prstGeom prst="rect">
            <a:avLst/>
          </a:prstGeom>
          <a:noFill/>
          <a:ln>
            <a:noFill/>
          </a:ln>
        </p:spPr>
      </p:pic>
      <p:pic>
        <p:nvPicPr>
          <p:cNvPr id="94" name="Google Shape;94;p19"/>
          <p:cNvPicPr preferRelativeResize="0"/>
          <p:nvPr/>
        </p:nvPicPr>
        <p:blipFill rotWithShape="1">
          <a:blip r:embed="rId4">
            <a:alphaModFix/>
          </a:blip>
          <a:srcRect b="0" l="0" r="79561" t="0"/>
          <a:stretch/>
        </p:blipFill>
        <p:spPr>
          <a:xfrm>
            <a:off x="6034900" y="54800"/>
            <a:ext cx="1331900" cy="4707699"/>
          </a:xfrm>
          <a:prstGeom prst="rect">
            <a:avLst/>
          </a:prstGeom>
          <a:noFill/>
          <a:ln>
            <a:noFill/>
          </a:ln>
        </p:spPr>
      </p:pic>
      <p:pic>
        <p:nvPicPr>
          <p:cNvPr id="95" name="Google Shape;95;p19"/>
          <p:cNvPicPr preferRelativeResize="0"/>
          <p:nvPr/>
        </p:nvPicPr>
        <p:blipFill rotWithShape="1">
          <a:blip r:embed="rId5">
            <a:alphaModFix/>
          </a:blip>
          <a:srcRect b="0" l="86066" r="0" t="0"/>
          <a:stretch/>
        </p:blipFill>
        <p:spPr>
          <a:xfrm>
            <a:off x="7366800" y="54788"/>
            <a:ext cx="908025" cy="4707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lang="tr">
                <a:solidFill>
                  <a:srgbClr val="8BC34A"/>
                </a:solidFill>
                <a:latin typeface="Times New Roman"/>
                <a:ea typeface="Times New Roman"/>
                <a:cs typeface="Times New Roman"/>
                <a:sym typeface="Times New Roman"/>
              </a:rPr>
              <a:t>Discussions and Conclusion</a:t>
            </a:r>
            <a:endParaRPr>
              <a:solidFill>
                <a:srgbClr val="8BC34A"/>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30000"/>
              </a:lnSpc>
              <a:spcBef>
                <a:spcPts val="1000"/>
              </a:spcBef>
              <a:spcAft>
                <a:spcPts val="0"/>
              </a:spcAft>
              <a:buClr>
                <a:srgbClr val="333333"/>
              </a:buClr>
              <a:buSzPts val="1200"/>
              <a:buFont typeface="Times New Roman"/>
              <a:buChar char="●"/>
            </a:pPr>
            <a:r>
              <a:rPr lang="tr" sz="1200">
                <a:solidFill>
                  <a:srgbClr val="333333"/>
                </a:solidFill>
                <a:latin typeface="Times New Roman"/>
                <a:ea typeface="Times New Roman"/>
                <a:cs typeface="Times New Roman"/>
                <a:sym typeface="Times New Roman"/>
              </a:rPr>
              <a:t>Results show us the relationships between the wards and according to that 9 wards depicted in green dots, 1 ward which is Shibuya ward depicted in red dot and all the remainings are depicted in blue dots based on the 4 different groups made by aggregation of type of the popular placed on the ward selected. </a:t>
            </a:r>
            <a:endParaRPr sz="1200">
              <a:solidFill>
                <a:srgbClr val="333333"/>
              </a:solidFill>
              <a:latin typeface="Times New Roman"/>
              <a:ea typeface="Times New Roman"/>
              <a:cs typeface="Times New Roman"/>
              <a:sym typeface="Times New Roman"/>
            </a:endParaRPr>
          </a:p>
          <a:p>
            <a:pPr indent="-304800" lvl="0" marL="457200" rtl="0" algn="l">
              <a:lnSpc>
                <a:spcPct val="130000"/>
              </a:lnSpc>
              <a:spcBef>
                <a:spcPts val="0"/>
              </a:spcBef>
              <a:spcAft>
                <a:spcPts val="0"/>
              </a:spcAft>
              <a:buClr>
                <a:srgbClr val="333333"/>
              </a:buClr>
              <a:buSzPts val="1200"/>
              <a:buFont typeface="Times New Roman"/>
              <a:buChar char="●"/>
            </a:pPr>
            <a:r>
              <a:rPr lang="tr" sz="1200">
                <a:solidFill>
                  <a:srgbClr val="333333"/>
                </a:solidFill>
                <a:latin typeface="Times New Roman"/>
                <a:ea typeface="Times New Roman"/>
                <a:cs typeface="Times New Roman"/>
                <a:sym typeface="Times New Roman"/>
              </a:rPr>
              <a:t>The unique region can be promoted differently than the other regions if the municipality decides to promote them in future. </a:t>
            </a:r>
            <a:endParaRPr sz="1200">
              <a:solidFill>
                <a:srgbClr val="333333"/>
              </a:solidFill>
              <a:latin typeface="Times New Roman"/>
              <a:ea typeface="Times New Roman"/>
              <a:cs typeface="Times New Roman"/>
              <a:sym typeface="Times New Roman"/>
            </a:endParaRPr>
          </a:p>
          <a:p>
            <a:pPr indent="-304800" lvl="0" marL="457200" rtl="0" algn="l">
              <a:lnSpc>
                <a:spcPct val="130000"/>
              </a:lnSpc>
              <a:spcBef>
                <a:spcPts val="0"/>
              </a:spcBef>
              <a:spcAft>
                <a:spcPts val="0"/>
              </a:spcAft>
              <a:buClr>
                <a:srgbClr val="333333"/>
              </a:buClr>
              <a:buSzPts val="1200"/>
              <a:buFont typeface="Times New Roman"/>
              <a:buChar char="●"/>
            </a:pPr>
            <a:r>
              <a:rPr lang="tr" sz="1200">
                <a:solidFill>
                  <a:srgbClr val="333333"/>
                </a:solidFill>
                <a:latin typeface="Times New Roman"/>
                <a:ea typeface="Times New Roman"/>
                <a:cs typeface="Times New Roman"/>
                <a:sym typeface="Times New Roman"/>
              </a:rPr>
              <a:t>The further analysis such as more than 30 places to explore or wider radius choice must be implemented if it is really done on actual project but this small frame gives hint about how it may be done and good illustration of the basic points. </a:t>
            </a:r>
            <a:endParaRPr sz="1200">
              <a:solidFill>
                <a:srgbClr val="333333"/>
              </a:solidFill>
              <a:latin typeface="Times New Roman"/>
              <a:ea typeface="Times New Roman"/>
              <a:cs typeface="Times New Roman"/>
              <a:sym typeface="Times New Roman"/>
            </a:endParaRPr>
          </a:p>
          <a:p>
            <a:pPr indent="0" lvl="0" marL="457200" rtl="0" algn="l">
              <a:lnSpc>
                <a:spcPct val="130000"/>
              </a:lnSpc>
              <a:spcBef>
                <a:spcPts val="1000"/>
              </a:spcBef>
              <a:spcAft>
                <a:spcPts val="0"/>
              </a:spcAft>
              <a:buNone/>
            </a:pPr>
            <a:r>
              <a:rPr lang="tr" sz="1200">
                <a:solidFill>
                  <a:srgbClr val="333333"/>
                </a:solidFill>
                <a:latin typeface="Times New Roman"/>
                <a:ea typeface="Times New Roman"/>
                <a:cs typeface="Times New Roman"/>
                <a:sym typeface="Times New Roman"/>
              </a:rPr>
              <a:t>Connecting the regions sharing same characteristics with different means of transportation could be another choice if the desire is based on the centralization of unique characteristics such as Chiyoda and Koto for sightseeing and accommodation spots. </a:t>
            </a:r>
            <a:endParaRPr sz="1200">
              <a:solidFill>
                <a:srgbClr val="333333"/>
              </a:solidFill>
              <a:latin typeface="Times New Roman"/>
              <a:ea typeface="Times New Roman"/>
              <a:cs typeface="Times New Roman"/>
              <a:sym typeface="Times New Roman"/>
            </a:endParaRPr>
          </a:p>
          <a:p>
            <a:pPr indent="-304800" lvl="0" marL="457200" rtl="0" algn="l">
              <a:lnSpc>
                <a:spcPct val="130000"/>
              </a:lnSpc>
              <a:spcBef>
                <a:spcPts val="1000"/>
              </a:spcBef>
              <a:spcAft>
                <a:spcPts val="0"/>
              </a:spcAft>
              <a:buClr>
                <a:srgbClr val="333333"/>
              </a:buClr>
              <a:buSzPts val="1200"/>
              <a:buFont typeface="Times New Roman"/>
              <a:buChar char="●"/>
            </a:pPr>
            <a:r>
              <a:rPr lang="tr" sz="1200">
                <a:solidFill>
                  <a:srgbClr val="333333"/>
                </a:solidFill>
                <a:latin typeface="Times New Roman"/>
                <a:ea typeface="Times New Roman"/>
                <a:cs typeface="Times New Roman"/>
                <a:sym typeface="Times New Roman"/>
              </a:rPr>
              <a:t>Increasing the tourism agencies or implementing the western or pacific region country type hotels may be another strategy but to decide the efficacy and effectiveness of the project other socio-economic perspectives must be taken into account. This is just a small frame but it gives precious hints for the decision makers and illustrates the situation. </a:t>
            </a:r>
            <a:endParaRPr sz="1200">
              <a:solidFill>
                <a:srgbClr val="333333"/>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