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7274"/>
    <a:srgbClr val="06A3C2"/>
    <a:srgbClr val="1698B2"/>
    <a:srgbClr val="258EA3"/>
    <a:srgbClr val="358393"/>
    <a:srgbClr val="457983"/>
    <a:srgbClr val="9ACFDA"/>
    <a:srgbClr val="84DEF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756" y="-3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6FB534-1CBD-48E0-AF7E-05A0995A1F79}" type="datetimeFigureOut">
              <a:rPr lang="en-US"/>
              <a:pPr>
                <a:defRPr/>
              </a:pPr>
              <a:t>10/3/2013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86E08-11E8-4DAB-8FDC-92B1DD67CA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AB1DA2-1002-4656-BA7A-B0D553DA7BBA}" type="datetimeFigureOut">
              <a:rPr lang="en-US"/>
              <a:pPr>
                <a:defRPr/>
              </a:pPr>
              <a:t>10/3/2013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C9C145-7F18-4EF0-A7B9-DE3B65AF35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AFFBD-6483-4F6E-B8D9-34C10F3354CE}" type="datetimeFigureOut">
              <a:rPr lang="en-US"/>
              <a:pPr>
                <a:defRPr/>
              </a:pPr>
              <a:t>10/3/2013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81A92-F8E9-474D-9FC0-524256C066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C05B7C-7465-43E4-8E0D-1BC62D48CC25}" type="datetimeFigureOut">
              <a:rPr lang="en-US"/>
              <a:pPr>
                <a:defRPr/>
              </a:pPr>
              <a:t>10/3/2013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9D5CD-EF0A-4346-B4A4-2F673316E9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F59A0A-BB22-4708-B72C-ED8D0F79ED82}" type="datetimeFigureOut">
              <a:rPr lang="en-US"/>
              <a:pPr>
                <a:defRPr/>
              </a:pPr>
              <a:t>10/3/2013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790634-B04E-40D5-A460-88CF97EB27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ECE794-7DA9-4F27-8E7D-5E2EF236C3A7}" type="datetimeFigureOut">
              <a:rPr lang="en-US"/>
              <a:pPr>
                <a:defRPr/>
              </a:pPr>
              <a:t>10/3/2013</a:t>
            </a:fld>
            <a:endParaRPr lang="en-US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998193-E2B5-48B3-A0DB-233F25F0F1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21C285-9AB4-4F16-BAF6-71582CB1392F}" type="datetimeFigureOut">
              <a:rPr lang="en-US"/>
              <a:pPr>
                <a:defRPr/>
              </a:pPr>
              <a:t>10/3/2013</a:t>
            </a:fld>
            <a:endParaRPr lang="en-US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915876-35B7-4230-93AC-3A5053F811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4DD3B3-3911-47C5-91CE-D6BB68DA1018}" type="datetimeFigureOut">
              <a:rPr lang="en-US"/>
              <a:pPr>
                <a:defRPr/>
              </a:pPr>
              <a:t>10/3/2013</a:t>
            </a:fld>
            <a:endParaRPr lang="en-US"/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08344A-2531-455C-B462-69D8A1C393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8E4EE0-3ABD-4521-917C-C8D6E226A38A}" type="datetimeFigureOut">
              <a:rPr lang="en-US"/>
              <a:pPr>
                <a:defRPr/>
              </a:pPr>
              <a:t>10/3/2013</a:t>
            </a:fld>
            <a:endParaRPr lang="en-US"/>
          </a:p>
        </p:txBody>
      </p:sp>
      <p:sp>
        <p:nvSpPr>
          <p:cNvPr id="3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2D384D-CD53-4983-BFEE-87700799E1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97FDDC-12FE-4289-BB1C-BB94CA600784}" type="datetimeFigureOut">
              <a:rPr lang="en-US"/>
              <a:pPr>
                <a:defRPr/>
              </a:pPr>
              <a:t>10/3/2013</a:t>
            </a:fld>
            <a:endParaRPr lang="en-US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198C26-B6EE-4AC6-9C10-0A402AD1E6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013D8B-FCE2-4D3A-BAA5-9C6926BE8B18}" type="datetimeFigureOut">
              <a:rPr lang="en-US"/>
              <a:pPr>
                <a:defRPr/>
              </a:pPr>
              <a:t>10/3/2013</a:t>
            </a:fld>
            <a:endParaRPr lang="en-US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15D49F-ECE2-4240-B280-8258CB58DA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stijl te bewerken</a:t>
            </a:r>
            <a:endParaRPr lang="en-US" smtClean="0"/>
          </a:p>
        </p:txBody>
      </p:sp>
      <p:sp>
        <p:nvSpPr>
          <p:cNvPr id="1027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smtClean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5AA1E24-3E18-401D-8F70-3AFB786799DE}" type="datetimeFigureOut">
              <a:rPr lang="en-US"/>
              <a:pPr>
                <a:defRPr/>
              </a:pPr>
              <a:t>10/3/2013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BACF1E4-A24F-4D08-B9FA-3E294C7316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ransition advTm="1500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2" descr="D:\tijn\rdevel\hierCols\plots\sbi_F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6200" y="1116013"/>
            <a:ext cx="5105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4" name="Tekstvak 4"/>
          <p:cNvSpPr txBox="1">
            <a:spLocks noChangeArrowheads="1"/>
          </p:cNvSpPr>
          <p:nvPr/>
        </p:nvSpPr>
        <p:spPr bwMode="auto">
          <a:xfrm>
            <a:off x="508000" y="381000"/>
            <a:ext cx="5588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chemeClr val="tx2"/>
                </a:solidFill>
                <a:latin typeface="Calibri" pitchFamily="34" charset="0"/>
              </a:rPr>
              <a:t>Hierarchical qualitative color palettes</a:t>
            </a:r>
          </a:p>
        </p:txBody>
      </p:sp>
      <p:sp>
        <p:nvSpPr>
          <p:cNvPr id="13315" name="Tekstvak 5"/>
          <p:cNvSpPr txBox="1">
            <a:spLocks noChangeArrowheads="1"/>
          </p:cNvSpPr>
          <p:nvPr/>
        </p:nvSpPr>
        <p:spPr bwMode="auto">
          <a:xfrm>
            <a:off x="533400" y="1116013"/>
            <a:ext cx="37131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Calibri" pitchFamily="34" charset="0"/>
              </a:rPr>
              <a:t>Martijn Tennekes and Edwin de Jonge</a:t>
            </a:r>
          </a:p>
        </p:txBody>
      </p:sp>
      <p:sp>
        <p:nvSpPr>
          <p:cNvPr id="13316" name="Tekstvak 6"/>
          <p:cNvSpPr txBox="1">
            <a:spLocks noChangeArrowheads="1"/>
          </p:cNvSpPr>
          <p:nvPr/>
        </p:nvSpPr>
        <p:spPr bwMode="auto">
          <a:xfrm>
            <a:off x="533400" y="1458913"/>
            <a:ext cx="27638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Calibri" pitchFamily="34" charset="0"/>
              </a:rPr>
              <a:t>Statistics Netherlands (CBS)</a:t>
            </a:r>
          </a:p>
        </p:txBody>
      </p:sp>
      <p:sp>
        <p:nvSpPr>
          <p:cNvPr id="8" name="Tekstvak 7"/>
          <p:cNvSpPr txBox="1"/>
          <p:nvPr/>
        </p:nvSpPr>
        <p:spPr>
          <a:xfrm>
            <a:off x="457200" y="5064125"/>
            <a:ext cx="3722688" cy="1108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n-lt"/>
                <a:cs typeface="+mn-cs"/>
              </a:rPr>
              <a:t>Used color space: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rPr>
              <a:t>H</a:t>
            </a:r>
            <a:r>
              <a:rPr lang="en-US" sz="1600" dirty="0">
                <a:solidFill>
                  <a:srgbClr val="00B050"/>
                </a:solidFill>
                <a:latin typeface="+mn-lt"/>
                <a:cs typeface="+mn-cs"/>
              </a:rPr>
              <a:t>u</a:t>
            </a:r>
            <a:r>
              <a:rPr lang="en-US" sz="1600" dirty="0">
                <a:solidFill>
                  <a:srgbClr val="7030A0"/>
                </a:solidFill>
                <a:latin typeface="+mn-lt"/>
                <a:cs typeface="+mn-cs"/>
              </a:rPr>
              <a:t>e</a:t>
            </a:r>
            <a:r>
              <a:rPr lang="en-US" sz="1600" dirty="0">
                <a:latin typeface="+mn-lt"/>
                <a:cs typeface="+mn-cs"/>
              </a:rPr>
              <a:t>-</a:t>
            </a:r>
            <a:r>
              <a:rPr lang="en-US" sz="1600" b="1" dirty="0">
                <a:solidFill>
                  <a:srgbClr val="547274"/>
                </a:solidFill>
                <a:latin typeface="+mn-lt"/>
                <a:cs typeface="+mn-cs"/>
              </a:rPr>
              <a:t>C</a:t>
            </a:r>
            <a:r>
              <a:rPr lang="en-US" sz="1600" dirty="0">
                <a:solidFill>
                  <a:srgbClr val="457983"/>
                </a:solidFill>
                <a:latin typeface="+mn-lt"/>
                <a:cs typeface="+mn-cs"/>
              </a:rPr>
              <a:t>h</a:t>
            </a:r>
            <a:r>
              <a:rPr lang="en-US" sz="1600" dirty="0">
                <a:solidFill>
                  <a:srgbClr val="358393"/>
                </a:solidFill>
                <a:latin typeface="+mn-lt"/>
                <a:cs typeface="+mn-cs"/>
              </a:rPr>
              <a:t>r</a:t>
            </a:r>
            <a:r>
              <a:rPr lang="en-US" sz="1600" dirty="0">
                <a:solidFill>
                  <a:srgbClr val="258EA3"/>
                </a:solidFill>
                <a:latin typeface="+mn-lt"/>
                <a:cs typeface="+mn-cs"/>
              </a:rPr>
              <a:t>o</a:t>
            </a:r>
            <a:r>
              <a:rPr lang="en-US" sz="1600" dirty="0">
                <a:solidFill>
                  <a:srgbClr val="1698B2"/>
                </a:solidFill>
                <a:latin typeface="+mn-lt"/>
                <a:cs typeface="+mn-cs"/>
              </a:rPr>
              <a:t>m</a:t>
            </a:r>
            <a:r>
              <a:rPr lang="en-US" sz="1600" dirty="0">
                <a:solidFill>
                  <a:srgbClr val="06A3C2"/>
                </a:solidFill>
                <a:latin typeface="+mn-lt"/>
                <a:cs typeface="+mn-cs"/>
              </a:rPr>
              <a:t>a</a:t>
            </a:r>
            <a:r>
              <a:rPr lang="en-US" sz="1600" dirty="0">
                <a:latin typeface="+mn-lt"/>
                <a:cs typeface="+mn-cs"/>
              </a:rPr>
              <a:t>-</a:t>
            </a:r>
            <a:r>
              <a:rPr lang="en-US" sz="1600" b="1" dirty="0">
                <a:latin typeface="+mn-lt"/>
                <a:cs typeface="+mn-cs"/>
              </a:rPr>
              <a:t>L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+mn-cs"/>
              </a:rPr>
              <a:t>u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m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rPr>
              <a:t>in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nc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n-lt"/>
                <a:cs typeface="+mn-cs"/>
              </a:rPr>
              <a:t>Hue: branch of the tree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n-lt"/>
                <a:cs typeface="+mn-cs"/>
              </a:rPr>
              <a:t>Chroma and Luminance: tree depth</a:t>
            </a:r>
          </a:p>
        </p:txBody>
      </p:sp>
    </p:spTree>
  </p:cSld>
  <p:clrMapOvr>
    <a:masterClrMapping/>
  </p:clrMapOvr>
  <p:transition advTm="15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kstvak 3"/>
          <p:cNvSpPr txBox="1">
            <a:spLocks noChangeArrowheads="1"/>
          </p:cNvSpPr>
          <p:nvPr/>
        </p:nvSpPr>
        <p:spPr bwMode="auto">
          <a:xfrm>
            <a:off x="508000" y="381000"/>
            <a:ext cx="19732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chemeClr val="tx2"/>
                </a:solidFill>
                <a:latin typeface="Calibri" pitchFamily="34" charset="0"/>
              </a:rPr>
              <a:t>Applications</a:t>
            </a:r>
          </a:p>
        </p:txBody>
      </p:sp>
      <p:pic>
        <p:nvPicPr>
          <p:cNvPr id="14338" name="Picture 2" descr="D:\tijn\rdevel\hierCols\plots\treemap_F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92513" y="3429000"/>
            <a:ext cx="5018087" cy="288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 descr="D:\tijn\rdevel\hierCols\plots\stackedarea_char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65738" y="271463"/>
            <a:ext cx="3344862" cy="269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Picture 4" descr="D:\tijn\rdevel\hierCols\plots\bar_char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2371725"/>
            <a:ext cx="1887538" cy="25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1" name="Tekstvak 4"/>
          <p:cNvSpPr txBox="1">
            <a:spLocks noChangeArrowheads="1"/>
          </p:cNvSpPr>
          <p:nvPr/>
        </p:nvSpPr>
        <p:spPr bwMode="auto">
          <a:xfrm>
            <a:off x="1066800" y="4964113"/>
            <a:ext cx="1041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Bar chart</a:t>
            </a:r>
          </a:p>
        </p:txBody>
      </p:sp>
      <p:sp>
        <p:nvSpPr>
          <p:cNvPr id="14342" name="Tekstvak 8"/>
          <p:cNvSpPr txBox="1">
            <a:spLocks noChangeArrowheads="1"/>
          </p:cNvSpPr>
          <p:nvPr/>
        </p:nvSpPr>
        <p:spPr bwMode="auto">
          <a:xfrm>
            <a:off x="5476875" y="2906713"/>
            <a:ext cx="19145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Stacked area chart</a:t>
            </a:r>
          </a:p>
        </p:txBody>
      </p:sp>
      <p:sp>
        <p:nvSpPr>
          <p:cNvPr id="14343" name="Tekstvak 9"/>
          <p:cNvSpPr txBox="1">
            <a:spLocks noChangeArrowheads="1"/>
          </p:cNvSpPr>
          <p:nvPr/>
        </p:nvSpPr>
        <p:spPr bwMode="auto">
          <a:xfrm>
            <a:off x="3506788" y="6299200"/>
            <a:ext cx="10064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Treemap</a:t>
            </a:r>
          </a:p>
        </p:txBody>
      </p:sp>
      <p:sp>
        <p:nvSpPr>
          <p:cNvPr id="14344" name="Tekstvak 10"/>
          <p:cNvSpPr txBox="1">
            <a:spLocks noChangeArrowheads="1"/>
          </p:cNvSpPr>
          <p:nvPr/>
        </p:nvSpPr>
        <p:spPr bwMode="auto">
          <a:xfrm>
            <a:off x="517525" y="1306513"/>
            <a:ext cx="43608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Data: turnover values per economic section</a:t>
            </a:r>
          </a:p>
        </p:txBody>
      </p:sp>
    </p:spTree>
  </p:cSld>
  <p:clrMapOvr>
    <a:masterClrMapping/>
  </p:clrMapOvr>
  <p:transition advTm="15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40</Words>
  <Application>Microsoft Office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Ontwerpsjabloon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5" baseType="lpstr">
      <vt:lpstr>Calibri</vt:lpstr>
      <vt:lpstr>Arial</vt:lpstr>
      <vt:lpstr>Kantoorthema</vt:lpstr>
      <vt:lpstr>Dia 1</vt:lpstr>
      <vt:lpstr>Dia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vt</dc:creator>
  <cp:lastModifiedBy>gebruiker</cp:lastModifiedBy>
  <cp:revision>6</cp:revision>
  <dcterms:created xsi:type="dcterms:W3CDTF">2013-09-01T08:06:44Z</dcterms:created>
  <dcterms:modified xsi:type="dcterms:W3CDTF">2013-10-03T20:35:58Z</dcterms:modified>
</cp:coreProperties>
</file>