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5" r:id="rId2"/>
    <p:sldId id="260" r:id="rId3"/>
    <p:sldId id="267" r:id="rId4"/>
    <p:sldId id="268" r:id="rId5"/>
    <p:sldId id="266" r:id="rId6"/>
    <p:sldId id="269" r:id="rId7"/>
    <p:sldId id="258" r:id="rId8"/>
    <p:sldId id="264" r:id="rId9"/>
    <p:sldId id="270" r:id="rId10"/>
    <p:sldId id="271" r:id="rId11"/>
    <p:sldId id="275" r:id="rId12"/>
    <p:sldId id="276" r:id="rId13"/>
    <p:sldId id="263" r:id="rId14"/>
    <p:sldId id="278" r:id="rId15"/>
    <p:sldId id="274" r:id="rId16"/>
    <p:sldId id="277" r:id="rId17"/>
    <p:sldId id="273" r:id="rId18"/>
    <p:sldId id="280" r:id="rId19"/>
    <p:sldId id="281" r:id="rId20"/>
    <p:sldId id="279" r:id="rId21"/>
    <p:sldId id="282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20720" autoAdjust="0"/>
    <p:restoredTop sz="94683" autoAdjust="0"/>
  </p:normalViewPr>
  <p:slideViewPr>
    <p:cSldViewPr>
      <p:cViewPr varScale="1">
        <p:scale>
          <a:sx n="117" d="100"/>
          <a:sy n="117" d="100"/>
        </p:scale>
        <p:origin x="-108" y="-13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236E3-DA65-414E-AA43-53846CCDDCB8}" type="datetimeFigureOut">
              <a:rPr lang="en-US" smtClean="0"/>
              <a:t>14/09/26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A4774-4A9C-4C21-976E-E526D64445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55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481B-5184-42E3-AF7F-92F05CC1FED4}" type="datetimeFigureOut">
              <a:rPr lang="en-US" smtClean="0"/>
              <a:t>14/09/26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2EFA-FF72-499E-9AFC-2E7F6B21ED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481B-5184-42E3-AF7F-92F05CC1FED4}" type="datetimeFigureOut">
              <a:rPr lang="en-US" smtClean="0"/>
              <a:t>14/09/26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2EFA-FF72-499E-9AFC-2E7F6B21ED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7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481B-5184-42E3-AF7F-92F05CC1FED4}" type="datetimeFigureOut">
              <a:rPr lang="en-US" smtClean="0"/>
              <a:t>14/09/26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2EFA-FF72-499E-9AFC-2E7F6B21ED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8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481B-5184-42E3-AF7F-92F05CC1FED4}" type="datetimeFigureOut">
              <a:rPr lang="en-US" smtClean="0"/>
              <a:t>14/09/26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2EFA-FF72-499E-9AFC-2E7F6B21ED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9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481B-5184-42E3-AF7F-92F05CC1FED4}" type="datetimeFigureOut">
              <a:rPr lang="en-US" smtClean="0"/>
              <a:t>14/09/26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2EFA-FF72-499E-9AFC-2E7F6B21ED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2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481B-5184-42E3-AF7F-92F05CC1FED4}" type="datetimeFigureOut">
              <a:rPr lang="en-US" smtClean="0"/>
              <a:t>14/09/26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2EFA-FF72-499E-9AFC-2E7F6B21ED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2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481B-5184-42E3-AF7F-92F05CC1FED4}" type="datetimeFigureOut">
              <a:rPr lang="en-US" smtClean="0"/>
              <a:t>14/09/26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2EFA-FF72-499E-9AFC-2E7F6B21ED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4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481B-5184-42E3-AF7F-92F05CC1FED4}" type="datetimeFigureOut">
              <a:rPr lang="en-US" smtClean="0"/>
              <a:t>14/09/26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2EFA-FF72-499E-9AFC-2E7F6B21ED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0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481B-5184-42E3-AF7F-92F05CC1FED4}" type="datetimeFigureOut">
              <a:rPr lang="en-US" smtClean="0"/>
              <a:t>14/09/26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2EFA-FF72-499E-9AFC-2E7F6B21ED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2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481B-5184-42E3-AF7F-92F05CC1FED4}" type="datetimeFigureOut">
              <a:rPr lang="en-US" smtClean="0"/>
              <a:t>14/09/26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2EFA-FF72-499E-9AFC-2E7F6B21ED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481B-5184-42E3-AF7F-92F05CC1FED4}" type="datetimeFigureOut">
              <a:rPr lang="en-US" smtClean="0"/>
              <a:t>14/09/26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2EFA-FF72-499E-9AFC-2E7F6B21ED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0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4481B-5184-42E3-AF7F-92F05CC1FED4}" type="datetimeFigureOut">
              <a:rPr lang="en-US" smtClean="0"/>
              <a:t>14/09/26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22EFA-FF72-499E-9AFC-2E7F6B21ED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4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.dejonge@cbs.nl" TargetMode="External"/><Relationship Id="rId2" Type="http://schemas.openxmlformats.org/officeDocument/2006/relationships/hyperlink" Target="mailto:m.tennekes@cbs.n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Colors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00041" y="1600201"/>
            <a:ext cx="9294971" cy="9143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Color Schemes for Tree-Structured Data</a:t>
            </a:r>
            <a:endParaRPr lang="en-US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1730801" y="3352800"/>
            <a:ext cx="6040012" cy="243840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err="1" smtClean="0"/>
              <a:t>Martijn</a:t>
            </a:r>
            <a:r>
              <a:rPr lang="en-US" sz="2800" dirty="0" smtClean="0"/>
              <a:t> </a:t>
            </a:r>
            <a:r>
              <a:rPr lang="en-US" sz="2800" dirty="0" err="1" smtClean="0"/>
              <a:t>Tennekes</a:t>
            </a:r>
            <a:r>
              <a:rPr lang="en-US" sz="2800" dirty="0" smtClean="0"/>
              <a:t> </a:t>
            </a:r>
            <a:r>
              <a:rPr lang="en-US" sz="2800" dirty="0" smtClean="0">
                <a:hlinkClick r:id="rId2"/>
              </a:rPr>
              <a:t>m.tennekes@cbs.nl</a:t>
            </a:r>
            <a:endParaRPr lang="en-US" sz="2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Edwin de </a:t>
            </a:r>
            <a:r>
              <a:rPr lang="en-US" sz="2800" dirty="0" err="1" smtClean="0"/>
              <a:t>Jonge</a:t>
            </a:r>
            <a:r>
              <a:rPr lang="en-US" sz="2800" dirty="0" smtClean="0"/>
              <a:t>: </a:t>
            </a:r>
            <a:r>
              <a:rPr lang="en-US" sz="2800" dirty="0" smtClean="0">
                <a:hlinkClick r:id="rId3"/>
              </a:rPr>
              <a:t>e.dejonge@cbs.nl</a:t>
            </a:r>
            <a:endParaRPr lang="en-US" sz="2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Statistics Netherlands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012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tijn\rdevel\hierCols\presentation\hcl_method2-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" y="914400"/>
            <a:ext cx="5448301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tijn\rdevel\hierCols\presentation\HCPgraph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24" y="1148443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1143000"/>
          </a:xfrm>
        </p:spPr>
        <p:txBody>
          <a:bodyPr/>
          <a:lstStyle/>
          <a:p>
            <a:r>
              <a:rPr lang="en-US" dirty="0" smtClean="0"/>
              <a:t>Hue allocation</a:t>
            </a:r>
            <a:endParaRPr lang="en-US" dirty="0"/>
          </a:p>
        </p:txBody>
      </p:sp>
      <p:sp>
        <p:nvSpPr>
          <p:cNvPr id="9" name="Afgeronde rechthoek 8"/>
          <p:cNvSpPr/>
          <p:nvPr/>
        </p:nvSpPr>
        <p:spPr>
          <a:xfrm>
            <a:off x="301624" y="5638800"/>
            <a:ext cx="6154738" cy="990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Hue ranges of siblings </a:t>
            </a:r>
            <a:r>
              <a:rPr lang="en-US" b="1" dirty="0" smtClean="0">
                <a:solidFill>
                  <a:schemeClr val="tx1"/>
                </a:solidFill>
              </a:rPr>
              <a:t>permuted</a:t>
            </a:r>
            <a:r>
              <a:rPr lang="en-US" dirty="0" smtClean="0">
                <a:solidFill>
                  <a:schemeClr val="tx1"/>
                </a:solidFill>
              </a:rPr>
              <a:t> and for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odd-numbered branches </a:t>
            </a:r>
            <a:r>
              <a:rPr lang="en-US" b="1" dirty="0" smtClean="0">
                <a:solidFill>
                  <a:schemeClr val="tx1"/>
                </a:solidFill>
              </a:rPr>
              <a:t>reversed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516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</a:t>
            </a:r>
            <a:endParaRPr lang="en-US" dirty="0"/>
          </a:p>
        </p:txBody>
      </p:sp>
      <p:pic>
        <p:nvPicPr>
          <p:cNvPr id="6" name="Picture 5" descr="D:\tijn\rdevel\hierCols\presentation\HCPgraph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24" y="1148443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fgeronde rechthoek 6"/>
          <p:cNvSpPr/>
          <p:nvPr/>
        </p:nvSpPr>
        <p:spPr>
          <a:xfrm>
            <a:off x="530224" y="2743200"/>
            <a:ext cx="5411788" cy="1828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Default method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Luminance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decreases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with </a:t>
            </a:r>
            <a:r>
              <a:rPr lang="en-US" b="1" dirty="0" smtClean="0">
                <a:solidFill>
                  <a:schemeClr val="tx1"/>
                </a:solidFill>
              </a:rPr>
              <a:t>depth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Chroma </a:t>
            </a:r>
            <a:r>
              <a:rPr lang="en-US" b="1" dirty="0" smtClean="0">
                <a:solidFill>
                  <a:srgbClr val="00B050"/>
                </a:solidFill>
              </a:rPr>
              <a:t>increases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with </a:t>
            </a:r>
            <a:r>
              <a:rPr lang="en-US" b="1" dirty="0" smtClean="0">
                <a:solidFill>
                  <a:schemeClr val="tx1"/>
                </a:solidFill>
              </a:rPr>
              <a:t>depth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34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tijn\rdevel\hierCols\presentation\HCPgraph3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24" y="1148443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</a:t>
            </a:r>
            <a:endParaRPr lang="en-US" dirty="0"/>
          </a:p>
        </p:txBody>
      </p:sp>
      <p:sp>
        <p:nvSpPr>
          <p:cNvPr id="7" name="Afgeronde rechthoek 6"/>
          <p:cNvSpPr/>
          <p:nvPr/>
        </p:nvSpPr>
        <p:spPr>
          <a:xfrm>
            <a:off x="530224" y="2743200"/>
            <a:ext cx="5411788" cy="1828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Alternative method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Luminance </a:t>
            </a:r>
            <a:r>
              <a:rPr lang="en-US" b="1" dirty="0">
                <a:solidFill>
                  <a:srgbClr val="00B050"/>
                </a:solidFill>
              </a:rPr>
              <a:t>increases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with depth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Chroma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decreases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with depth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04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Tekstvak 2"/>
          <p:cNvSpPr txBox="1"/>
          <p:nvPr/>
        </p:nvSpPr>
        <p:spPr>
          <a:xfrm>
            <a:off x="1141412" y="2302329"/>
            <a:ext cx="7010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Near future: </a:t>
            </a:r>
            <a:r>
              <a:rPr lang="en-US" dirty="0" smtClean="0"/>
              <a:t>implementation as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/>
              <a:t>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Tree </a:t>
            </a:r>
            <a:r>
              <a:rPr lang="en-US" dirty="0" smtClean="0"/>
              <a:t>Colors implemented in R-package </a:t>
            </a:r>
            <a:r>
              <a:rPr lang="en-US" dirty="0" err="1" smtClean="0">
                <a:solidFill>
                  <a:srgbClr val="0070C0"/>
                </a:solidFill>
              </a:rPr>
              <a:t>treemap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library(</a:t>
            </a:r>
            <a:r>
              <a:rPr lang="en-US" dirty="0" err="1" smtClean="0">
                <a:solidFill>
                  <a:srgbClr val="C00000"/>
                </a:solidFill>
              </a:rPr>
              <a:t>treemap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treecolors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3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vision deficiency</a:t>
            </a:r>
            <a:endParaRPr lang="en-US" dirty="0"/>
          </a:p>
        </p:txBody>
      </p:sp>
      <p:pic>
        <p:nvPicPr>
          <p:cNvPr id="3074" name="Picture 2" descr="D:\tijn\rdevel\hierCols\presentation\hcl_norm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4" y="1905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tijn\rdevel\hierCols\presentation\hcl_deuteranomaly_protanop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2057400"/>
            <a:ext cx="6608762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1645850" y="5558135"/>
            <a:ext cx="2607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Normal color vision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trichromats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kstvak 6"/>
          <p:cNvSpPr txBox="1"/>
          <p:nvPr/>
        </p:nvSpPr>
        <p:spPr>
          <a:xfrm>
            <a:off x="4960579" y="5558135"/>
            <a:ext cx="32674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Deuteranomaly</a:t>
            </a:r>
            <a:endParaRPr lang="en-US" dirty="0" smtClean="0"/>
          </a:p>
          <a:p>
            <a:pPr algn="ctr"/>
            <a:r>
              <a:rPr lang="en-US" dirty="0" smtClean="0"/>
              <a:t>(anomalous </a:t>
            </a:r>
            <a:r>
              <a:rPr lang="en-US" dirty="0" err="1" smtClean="0"/>
              <a:t>trichromats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hthoek 4"/>
          <p:cNvSpPr/>
          <p:nvPr/>
        </p:nvSpPr>
        <p:spPr>
          <a:xfrm>
            <a:off x="9218612" y="5558134"/>
            <a:ext cx="17718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Protanopia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dichromats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5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5" grpId="0"/>
      <p:bldP spid="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tijn\rdevel\hierCols\presentation\sunburs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1529060"/>
            <a:ext cx="52292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tijn\rdevel\hierCols\presentation\TMbusiness2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812" y="1548110"/>
            <a:ext cx="48958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(1)</a:t>
            </a:r>
            <a:endParaRPr lang="en-US" dirty="0"/>
          </a:p>
        </p:txBody>
      </p:sp>
      <p:sp>
        <p:nvSpPr>
          <p:cNvPr id="5" name="Tekstvak 4"/>
          <p:cNvSpPr txBox="1"/>
          <p:nvPr/>
        </p:nvSpPr>
        <p:spPr>
          <a:xfrm>
            <a:off x="1412596" y="5311079"/>
            <a:ext cx="2784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Sunburst diagram</a:t>
            </a:r>
            <a:endParaRPr lang="en-US" dirty="0"/>
          </a:p>
        </p:txBody>
      </p:sp>
      <p:sp>
        <p:nvSpPr>
          <p:cNvPr id="10" name="Tekstvak 9"/>
          <p:cNvSpPr txBox="1"/>
          <p:nvPr/>
        </p:nvSpPr>
        <p:spPr>
          <a:xfrm>
            <a:off x="7672728" y="5325070"/>
            <a:ext cx="1698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</a:t>
            </a:r>
            <a:r>
              <a:rPr lang="en-US" dirty="0" err="1" smtClean="0"/>
              <a:t>Treemap</a:t>
            </a:r>
            <a:endParaRPr lang="en-US" dirty="0"/>
          </a:p>
        </p:txBody>
      </p:sp>
      <p:sp>
        <p:nvSpPr>
          <p:cNvPr id="6" name="Tekstvak 5"/>
          <p:cNvSpPr txBox="1"/>
          <p:nvPr/>
        </p:nvSpPr>
        <p:spPr>
          <a:xfrm>
            <a:off x="1751012" y="6091535"/>
            <a:ext cx="975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 turnover for economic activity sector G, </a:t>
            </a:r>
            <a:r>
              <a:rPr lang="en-US" i="1" dirty="0" smtClean="0"/>
              <a:t>Wholesale and retail trade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2001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(2)</a:t>
            </a:r>
            <a:endParaRPr lang="en-US" dirty="0"/>
          </a:p>
        </p:txBody>
      </p:sp>
      <p:sp>
        <p:nvSpPr>
          <p:cNvPr id="6" name="Tekstvak 5"/>
          <p:cNvSpPr txBox="1"/>
          <p:nvPr/>
        </p:nvSpPr>
        <p:spPr>
          <a:xfrm>
            <a:off x="4069555" y="6055667"/>
            <a:ext cx="4506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Dutch population per province</a:t>
            </a:r>
            <a:endParaRPr lang="en-US" i="1" dirty="0"/>
          </a:p>
        </p:txBody>
      </p:sp>
      <p:pic>
        <p:nvPicPr>
          <p:cNvPr id="2050" name="Picture 2" descr="D:\tijn\rdevel\hierCols\presentation\pop_bar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2" y="1905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0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study: setup</a:t>
            </a:r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2817812" y="1828800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98 participants with normal color vision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10 participants with color vision </a:t>
            </a:r>
            <a:r>
              <a:rPr lang="en-US" dirty="0" err="1" smtClean="0"/>
              <a:t>deviciency</a:t>
            </a:r>
            <a:endParaRPr lang="en-US" dirty="0"/>
          </a:p>
        </p:txBody>
      </p:sp>
      <p:pic>
        <p:nvPicPr>
          <p:cNvPr id="4098" name="Picture 2" descr="D:\tijn\rdevel\hierCols\presentation\Graph_survey_FC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296733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tijn\rdevel\hierCols\presentation\Graph_survey_TC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2" y="296733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1003414" y="5939134"/>
            <a:ext cx="2614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Branch Colors</a:t>
            </a:r>
            <a:endParaRPr lang="en-US" dirty="0"/>
          </a:p>
        </p:txBody>
      </p:sp>
      <p:sp>
        <p:nvSpPr>
          <p:cNvPr id="6" name="Rechthoek 5"/>
          <p:cNvSpPr/>
          <p:nvPr/>
        </p:nvSpPr>
        <p:spPr>
          <a:xfrm>
            <a:off x="4951412" y="5939135"/>
            <a:ext cx="1576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Tree Colors</a:t>
            </a:r>
            <a:endParaRPr lang="en-US" dirty="0"/>
          </a:p>
        </p:txBody>
      </p:sp>
      <p:sp>
        <p:nvSpPr>
          <p:cNvPr id="7" name="Tekstvak 6"/>
          <p:cNvSpPr txBox="1"/>
          <p:nvPr/>
        </p:nvSpPr>
        <p:spPr>
          <a:xfrm>
            <a:off x="8159749" y="3195935"/>
            <a:ext cx="304799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Reading questions: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Relations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Offspring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 smtClean="0"/>
              <a:t>Evaluation </a:t>
            </a:r>
            <a:r>
              <a:rPr lang="en-US" sz="2000" dirty="0"/>
              <a:t>questions: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Prettiness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Interpretation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Overview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503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study: setup</a:t>
            </a:r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2817812" y="1828800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98 participants with normal color vision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10 participants with color vision </a:t>
            </a:r>
            <a:r>
              <a:rPr lang="en-US" dirty="0" err="1" smtClean="0"/>
              <a:t>deviciency</a:t>
            </a:r>
            <a:endParaRPr lang="en-US" dirty="0"/>
          </a:p>
        </p:txBody>
      </p:sp>
      <p:sp>
        <p:nvSpPr>
          <p:cNvPr id="5" name="Tekstvak 4"/>
          <p:cNvSpPr txBox="1"/>
          <p:nvPr/>
        </p:nvSpPr>
        <p:spPr>
          <a:xfrm>
            <a:off x="1003414" y="5939134"/>
            <a:ext cx="2614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Branch Colors</a:t>
            </a:r>
            <a:endParaRPr lang="en-US" dirty="0"/>
          </a:p>
        </p:txBody>
      </p:sp>
      <p:sp>
        <p:nvSpPr>
          <p:cNvPr id="6" name="Rechthoek 5"/>
          <p:cNvSpPr/>
          <p:nvPr/>
        </p:nvSpPr>
        <p:spPr>
          <a:xfrm>
            <a:off x="4951412" y="5939135"/>
            <a:ext cx="1576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Tree Colors</a:t>
            </a:r>
            <a:endParaRPr lang="en-US" dirty="0"/>
          </a:p>
        </p:txBody>
      </p:sp>
      <p:sp>
        <p:nvSpPr>
          <p:cNvPr id="7" name="Tekstvak 6"/>
          <p:cNvSpPr txBox="1"/>
          <p:nvPr/>
        </p:nvSpPr>
        <p:spPr>
          <a:xfrm>
            <a:off x="8159749" y="3195935"/>
            <a:ext cx="304799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Reading questions: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Relations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Offspring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 smtClean="0"/>
              <a:t>Evaluation </a:t>
            </a:r>
            <a:r>
              <a:rPr lang="en-US" sz="2000" dirty="0"/>
              <a:t>questions: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Prettiness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Interpretation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Overview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6146" name="Picture 2" descr="D:\tijn\rdevel\hierCols\presentation\Treemap_survey_FC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75" y="29718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D:\tijn\rdevel\hierCols\presentation\Treemap_survey_TC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2" y="29718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31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study: setup</a:t>
            </a:r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2817812" y="1828800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98 participants with normal color vision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10 participants with color vision </a:t>
            </a:r>
            <a:r>
              <a:rPr lang="en-US" dirty="0" err="1" smtClean="0"/>
              <a:t>deviciency</a:t>
            </a:r>
            <a:endParaRPr lang="en-US" dirty="0"/>
          </a:p>
        </p:txBody>
      </p:sp>
      <p:sp>
        <p:nvSpPr>
          <p:cNvPr id="5" name="Tekstvak 4"/>
          <p:cNvSpPr txBox="1"/>
          <p:nvPr/>
        </p:nvSpPr>
        <p:spPr>
          <a:xfrm>
            <a:off x="1003414" y="5939134"/>
            <a:ext cx="2614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Branch Colors</a:t>
            </a:r>
            <a:endParaRPr lang="en-US" dirty="0"/>
          </a:p>
        </p:txBody>
      </p:sp>
      <p:sp>
        <p:nvSpPr>
          <p:cNvPr id="6" name="Rechthoek 5"/>
          <p:cNvSpPr/>
          <p:nvPr/>
        </p:nvSpPr>
        <p:spPr>
          <a:xfrm>
            <a:off x="4951412" y="5939135"/>
            <a:ext cx="1576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Tree Colors</a:t>
            </a:r>
            <a:endParaRPr lang="en-US" dirty="0"/>
          </a:p>
        </p:txBody>
      </p:sp>
      <p:sp>
        <p:nvSpPr>
          <p:cNvPr id="7" name="Tekstvak 6"/>
          <p:cNvSpPr txBox="1"/>
          <p:nvPr/>
        </p:nvSpPr>
        <p:spPr>
          <a:xfrm>
            <a:off x="8159749" y="3195935"/>
            <a:ext cx="304799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Reading questions: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Relations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Offspring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 smtClean="0"/>
              <a:t>Evaluation </a:t>
            </a:r>
            <a:r>
              <a:rPr lang="en-US" sz="2000" dirty="0"/>
              <a:t>questions: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Prettiness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Interpretation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Overview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7170" name="Picture 2" descr="D:\tijn\rdevel\hierCols\presentation\Bar_survey_FC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14" y="29718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D:\tijn\rdevel\hierCols\presentation\Bar_survey_TC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923" y="29718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94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Tree-structured data</a:t>
            </a:r>
            <a:endParaRPr lang="en-US" dirty="0"/>
          </a:p>
        </p:txBody>
      </p:sp>
      <p:pic>
        <p:nvPicPr>
          <p:cNvPr id="1026" name="Picture 2" descr="D:\tijn\rdevel\hierCols\ff_presentation\TC_node_link0_c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" y="1323975"/>
            <a:ext cx="5495925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6399212" y="1600200"/>
            <a:ext cx="5181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Applications within Official Statistics: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Economic activity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Goods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Jobs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Regions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6409643" y="4648200"/>
            <a:ext cx="54864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Why?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To support visual analysis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Possibility to relax the tree layout for node-link diagrams</a:t>
            </a: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To improve </a:t>
            </a:r>
            <a:r>
              <a:rPr lang="en-US" sz="2000" dirty="0" smtClean="0"/>
              <a:t>attractiveness of tree visualizations</a:t>
            </a:r>
          </a:p>
        </p:txBody>
      </p:sp>
      <p:sp>
        <p:nvSpPr>
          <p:cNvPr id="5" name="Rechthoek 4"/>
          <p:cNvSpPr/>
          <p:nvPr/>
        </p:nvSpPr>
        <p:spPr>
          <a:xfrm>
            <a:off x="6399212" y="3680051"/>
            <a:ext cx="56387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Need for color schemes that reflect tree structures</a:t>
            </a:r>
          </a:p>
        </p:txBody>
      </p:sp>
    </p:spTree>
    <p:extLst>
      <p:ext uri="{BB962C8B-B14F-4D97-AF65-F5344CB8AC3E}">
        <p14:creationId xmlns:p14="http://schemas.microsoft.com/office/powerpoint/2010/main" val="378386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study: results</a:t>
            </a:r>
            <a:endParaRPr lang="en-US" dirty="0"/>
          </a:p>
        </p:txBody>
      </p:sp>
      <p:pic>
        <p:nvPicPr>
          <p:cNvPr id="5122" name="Picture 2" descr="D:\tijn\rdevel\hierCols\presentation\user_study_results_mod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1" y="1676400"/>
            <a:ext cx="9523413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71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remarks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Tree Colors can improve visualizations of tree-structured data.</a:t>
            </a:r>
          </a:p>
          <a:p>
            <a:r>
              <a:rPr lang="en-US" sz="3600" dirty="0" smtClean="0"/>
              <a:t>Hue allocation designed for siblings that are ordered linearly or radially. More research needed on 2d visualizations (e.g. </a:t>
            </a:r>
            <a:r>
              <a:rPr lang="en-US" sz="3600" dirty="0" err="1" smtClean="0"/>
              <a:t>treemap</a:t>
            </a:r>
            <a:r>
              <a:rPr lang="en-US" sz="3600" dirty="0" smtClean="0"/>
              <a:t>).</a:t>
            </a:r>
          </a:p>
          <a:p>
            <a:r>
              <a:rPr lang="en-US" sz="3600" dirty="0" smtClean="0"/>
              <a:t>Not suited for people with color vision deficiency.</a:t>
            </a:r>
          </a:p>
          <a:p>
            <a:r>
              <a:rPr lang="en-US" sz="3600" dirty="0" smtClean="0"/>
              <a:t>Tree Colors can be applied to large hierarchical datasets. However, the effectiveness is unknown.</a:t>
            </a:r>
          </a:p>
        </p:txBody>
      </p:sp>
    </p:spTree>
    <p:extLst>
      <p:ext uri="{BB962C8B-B14F-4D97-AF65-F5344CB8AC3E}">
        <p14:creationId xmlns:p14="http://schemas.microsoft.com/office/powerpoint/2010/main" val="109219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pic>
        <p:nvPicPr>
          <p:cNvPr id="1027" name="Picture 3" descr="D:\tijn\rdevel\hierCols\presentation\treevi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2" y="1524000"/>
            <a:ext cx="9132888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8950098" y="6356491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treevis.net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pic>
        <p:nvPicPr>
          <p:cNvPr id="2050" name="Picture 2" descr="D:\tijn\rdevel\hierCols\presentation\newsmapj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1524000"/>
            <a:ext cx="9418638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8950098" y="6356491"/>
            <a:ext cx="1914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newsmap.jp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</a:t>
            </a:r>
            <a:r>
              <a:rPr lang="en-US" dirty="0" smtClean="0"/>
              <a:t>Colors</a:t>
            </a:r>
            <a:endParaRPr lang="en-US" dirty="0"/>
          </a:p>
        </p:txBody>
      </p:sp>
      <p:pic>
        <p:nvPicPr>
          <p:cNvPr id="5" name="Picture 2" descr="D:\tijn\rdevel\hierCols\ff_presentation\TC_node_link0_c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" y="1323975"/>
            <a:ext cx="5495925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/>
          <p:cNvSpPr txBox="1"/>
          <p:nvPr/>
        </p:nvSpPr>
        <p:spPr>
          <a:xfrm>
            <a:off x="6816724" y="1828800"/>
            <a:ext cx="5181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Properties in mind: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Unique colors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No perceived order of siblings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Parent-child relations encoded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Node depths encoded</a:t>
            </a:r>
          </a:p>
        </p:txBody>
      </p:sp>
    </p:spTree>
    <p:extLst>
      <p:ext uri="{BB962C8B-B14F-4D97-AF65-F5344CB8AC3E}">
        <p14:creationId xmlns:p14="http://schemas.microsoft.com/office/powerpoint/2010/main" val="329795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tijn\rdevel\hierCols\ff_presentation\TC_node_link1_c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1" y="1323975"/>
            <a:ext cx="5495925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</a:t>
            </a:r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6" name="Tekstvak 5"/>
          <p:cNvSpPr txBox="1"/>
          <p:nvPr/>
        </p:nvSpPr>
        <p:spPr>
          <a:xfrm>
            <a:off x="6816724" y="1828800"/>
            <a:ext cx="5181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Properties in mind: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Unique colors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No perceived order of siblings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Parent-child relations encoded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Node depths encoded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6834186" y="4090987"/>
            <a:ext cx="518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Hue resembles branches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Chroma and luminance discriminate hierarchical levels</a:t>
            </a:r>
          </a:p>
        </p:txBody>
      </p:sp>
    </p:spTree>
    <p:extLst>
      <p:ext uri="{BB962C8B-B14F-4D97-AF65-F5344CB8AC3E}">
        <p14:creationId xmlns:p14="http://schemas.microsoft.com/office/powerpoint/2010/main" val="424975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tijn\rdevel\hierCols\ff_presentation\hcl_pi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487" y="1945627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HCL color space</a:t>
            </a:r>
            <a:endParaRPr lang="en-US" dirty="0"/>
          </a:p>
        </p:txBody>
      </p:sp>
      <p:sp>
        <p:nvSpPr>
          <p:cNvPr id="14" name="Tekstvak 13"/>
          <p:cNvSpPr txBox="1"/>
          <p:nvPr/>
        </p:nvSpPr>
        <p:spPr>
          <a:xfrm>
            <a:off x="7043403" y="5255567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</a:t>
            </a:r>
            <a:r>
              <a:rPr lang="en-US" dirty="0" smtClean="0"/>
              <a:t>ue</a:t>
            </a:r>
            <a:endParaRPr lang="en-US" dirty="0"/>
          </a:p>
        </p:txBody>
      </p:sp>
      <p:sp>
        <p:nvSpPr>
          <p:cNvPr id="8" name="Boog 7"/>
          <p:cNvSpPr/>
          <p:nvPr/>
        </p:nvSpPr>
        <p:spPr>
          <a:xfrm flipV="1">
            <a:off x="5656262" y="3581400"/>
            <a:ext cx="3448050" cy="1743075"/>
          </a:xfrm>
          <a:prstGeom prst="arc">
            <a:avLst>
              <a:gd name="adj1" fmla="val 12589943"/>
              <a:gd name="adj2" fmla="val 1996848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kstvak 17"/>
          <p:cNvSpPr txBox="1"/>
          <p:nvPr/>
        </p:nvSpPr>
        <p:spPr>
          <a:xfrm>
            <a:off x="7594161" y="2736503"/>
            <a:ext cx="1185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r>
              <a:rPr lang="en-US" dirty="0" smtClean="0"/>
              <a:t>hroma</a:t>
            </a:r>
            <a:endParaRPr lang="en-US" dirty="0"/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7389812" y="3198168"/>
            <a:ext cx="1600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vak 21"/>
          <p:cNvSpPr txBox="1"/>
          <p:nvPr/>
        </p:nvSpPr>
        <p:spPr>
          <a:xfrm>
            <a:off x="3913548" y="3467395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</a:t>
            </a:r>
            <a:r>
              <a:rPr lang="en-US" dirty="0" smtClean="0"/>
              <a:t>uminance</a:t>
            </a:r>
            <a:endParaRPr lang="en-US" dirty="0"/>
          </a:p>
        </p:txBody>
      </p:sp>
      <p:cxnSp>
        <p:nvCxnSpPr>
          <p:cNvPr id="23" name="Rechte verbindingslijn met pijl 22"/>
          <p:cNvCxnSpPr/>
          <p:nvPr/>
        </p:nvCxnSpPr>
        <p:spPr>
          <a:xfrm flipV="1">
            <a:off x="5484812" y="3124200"/>
            <a:ext cx="0" cy="12809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/>
          <p:cNvSpPr txBox="1"/>
          <p:nvPr/>
        </p:nvSpPr>
        <p:spPr>
          <a:xfrm>
            <a:off x="1368424" y="6000748"/>
            <a:ext cx="4726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Well-balanced perceptual properties</a:t>
            </a:r>
            <a:endParaRPr lang="en-US" dirty="0"/>
          </a:p>
        </p:txBody>
      </p:sp>
      <p:sp>
        <p:nvSpPr>
          <p:cNvPr id="29" name="Tekstvak 28"/>
          <p:cNvSpPr txBox="1"/>
          <p:nvPr/>
        </p:nvSpPr>
        <p:spPr>
          <a:xfrm>
            <a:off x="912812" y="5939194"/>
            <a:ext cx="623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rgbClr val="00B050"/>
                </a:solidFill>
              </a:rPr>
              <a:t> 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23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D:\tijn\rdevel\hierCols\presentation\hcl_method2-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" y="914400"/>
            <a:ext cx="54483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tijn\rdevel\hierCols\presentation\HCPgraph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24" y="1148443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1143000"/>
          </a:xfrm>
        </p:spPr>
        <p:txBody>
          <a:bodyPr/>
          <a:lstStyle/>
          <a:p>
            <a:r>
              <a:rPr lang="en-US" dirty="0" smtClean="0"/>
              <a:t>Hue allocation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378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tijn\rdevel\hierCols\presentation\hcl_method2-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" y="914400"/>
            <a:ext cx="5448301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tijn\rdevel\hierCols\presentation\HCPgraph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24" y="1148443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1143000"/>
          </a:xfrm>
        </p:spPr>
        <p:txBody>
          <a:bodyPr/>
          <a:lstStyle/>
          <a:p>
            <a:r>
              <a:rPr lang="en-US" dirty="0" smtClean="0"/>
              <a:t>Hue allocation</a:t>
            </a:r>
            <a:endParaRPr lang="en-US" dirty="0"/>
          </a:p>
        </p:txBody>
      </p:sp>
      <p:sp>
        <p:nvSpPr>
          <p:cNvPr id="4" name="Afgeronde rechthoek 3"/>
          <p:cNvSpPr/>
          <p:nvPr/>
        </p:nvSpPr>
        <p:spPr>
          <a:xfrm>
            <a:off x="303212" y="5638800"/>
            <a:ext cx="5257800" cy="9905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Hue </a:t>
            </a:r>
            <a:r>
              <a:rPr lang="en-US" dirty="0" smtClean="0">
                <a:solidFill>
                  <a:schemeClr val="tx1"/>
                </a:solidFill>
              </a:rPr>
              <a:t>ranges </a:t>
            </a:r>
            <a:r>
              <a:rPr lang="en-US" dirty="0" smtClean="0">
                <a:solidFill>
                  <a:schemeClr val="tx1"/>
                </a:solidFill>
              </a:rPr>
              <a:t>reduced by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fraction </a:t>
            </a:r>
            <a:r>
              <a:rPr lang="en-US" i="1" dirty="0" smtClean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=0.75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389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uiExpand="1" build="allAtOnce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"/>
</p:tagLst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395</Words>
  <Application>Microsoft Office PowerPoint</Application>
  <PresentationFormat>Aangepast</PresentationFormat>
  <Paragraphs>125</Paragraphs>
  <Slides>21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2" baseType="lpstr">
      <vt:lpstr>Kantoorthema</vt:lpstr>
      <vt:lpstr>Tree Colors</vt:lpstr>
      <vt:lpstr>Tree-structured data</vt:lpstr>
      <vt:lpstr>Related work</vt:lpstr>
      <vt:lpstr>Related work</vt:lpstr>
      <vt:lpstr>Tree Colors</vt:lpstr>
      <vt:lpstr>Tree Colors</vt:lpstr>
      <vt:lpstr>HCL color space</vt:lpstr>
      <vt:lpstr>Hue allocation</vt:lpstr>
      <vt:lpstr>Hue allocation</vt:lpstr>
      <vt:lpstr>Hue allocation</vt:lpstr>
      <vt:lpstr>Depth</vt:lpstr>
      <vt:lpstr>Depth</vt:lpstr>
      <vt:lpstr>Software</vt:lpstr>
      <vt:lpstr>Color vision deficiency</vt:lpstr>
      <vt:lpstr>Applications (1)</vt:lpstr>
      <vt:lpstr>Applications (2)</vt:lpstr>
      <vt:lpstr>User study: setup</vt:lpstr>
      <vt:lpstr>User study: setup</vt:lpstr>
      <vt:lpstr>User study: setup</vt:lpstr>
      <vt:lpstr>User study: results</vt:lpstr>
      <vt:lpstr>Final remarks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vt</dc:creator>
  <cp:lastModifiedBy>vt</cp:lastModifiedBy>
  <cp:revision>73</cp:revision>
  <dcterms:created xsi:type="dcterms:W3CDTF">2014-09-19T06:56:51Z</dcterms:created>
  <dcterms:modified xsi:type="dcterms:W3CDTF">2014-09-26T09:00:37Z</dcterms:modified>
</cp:coreProperties>
</file>