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302" r:id="rId4"/>
    <p:sldId id="257" r:id="rId5"/>
    <p:sldId id="258" r:id="rId6"/>
    <p:sldId id="261" r:id="rId7"/>
    <p:sldId id="259" r:id="rId8"/>
    <p:sldId id="303" r:id="rId9"/>
    <p:sldId id="263" r:id="rId10"/>
    <p:sldId id="264" r:id="rId11"/>
    <p:sldId id="265" r:id="rId12"/>
    <p:sldId id="305" r:id="rId13"/>
    <p:sldId id="266" r:id="rId14"/>
    <p:sldId id="268" r:id="rId15"/>
    <p:sldId id="267" r:id="rId16"/>
    <p:sldId id="304" r:id="rId17"/>
    <p:sldId id="269" r:id="rId18"/>
    <p:sldId id="270" r:id="rId19"/>
    <p:sldId id="271" r:id="rId20"/>
    <p:sldId id="306" r:id="rId21"/>
    <p:sldId id="273" r:id="rId22"/>
    <p:sldId id="307" r:id="rId23"/>
    <p:sldId id="274" r:id="rId24"/>
    <p:sldId id="308" r:id="rId25"/>
    <p:sldId id="276" r:id="rId26"/>
    <p:sldId id="282" r:id="rId27"/>
    <p:sldId id="278" r:id="rId28"/>
    <p:sldId id="279" r:id="rId29"/>
    <p:sldId id="281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9" r:id="rId43"/>
    <p:sldId id="310" r:id="rId44"/>
    <p:sldId id="296" r:id="rId45"/>
    <p:sldId id="297" r:id="rId46"/>
    <p:sldId id="298" r:id="rId47"/>
    <p:sldId id="31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224" y="3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elabowitz.com/blog/sisyphus-and-leadership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logs.getty.edu/iris/thinking-about-sisyphus-or-the-afterlife-with-some-rock-n-roll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devops-tool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tora.com/blog/agile-release-train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lltd.net/wp-content/uploads/2015/01/Slide1.jpg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s.blog/2016/06/three-levels-knowing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itrevolution.com/the-three-ways-principles-underpinning-devops/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ritis.com/resources/blo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Austin/" TargetMode="External"/><Relationship Id="rId7" Type="http://schemas.openxmlformats.org/officeDocument/2006/relationships/hyperlink" Target="https://www.eventbrite.com/o/owasp-austin-chapter-3022017070" TargetMode="External"/><Relationship Id="rId2" Type="http://schemas.openxmlformats.org/officeDocument/2006/relationships/hyperlink" Target="https://www.meetup.com/austin-devo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secopsdays.com/" TargetMode="External"/><Relationship Id="rId5" Type="http://schemas.openxmlformats.org/officeDocument/2006/relationships/hyperlink" Target="https://devopsdays.org/" TargetMode="External"/><Relationship Id="rId4" Type="http://schemas.openxmlformats.org/officeDocument/2006/relationships/hyperlink" Target="https://www.meetup.com/Austin-Automation-Professionals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fh.bjash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asterclass.com/articles/what-is-a-movie-director-the-responsibilities-of-a-film-director-and-tips-on-directing-acto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9746-B196-ED40-B07B-148675B0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party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CC553-267D-3547-B1D7-05A37817A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A DevOps View of AppSec</a:t>
            </a:r>
            <a:endParaRPr lang="en-US" dirty="0"/>
          </a:p>
          <a:p>
            <a:r>
              <a:rPr lang="en-US" dirty="0"/>
              <a:t>Boyd E. Hemphill</a:t>
            </a:r>
          </a:p>
          <a:p>
            <a:r>
              <a:rPr lang="en-US" dirty="0"/>
              <a:t>Director of Cloud Engineering</a:t>
            </a:r>
          </a:p>
          <a:p>
            <a:r>
              <a:rPr lang="en-US" dirty="0"/>
              <a:t>Contrast Security</a:t>
            </a:r>
          </a:p>
        </p:txBody>
      </p:sp>
    </p:spTree>
    <p:extLst>
      <p:ext uri="{BB962C8B-B14F-4D97-AF65-F5344CB8AC3E}">
        <p14:creationId xmlns:p14="http://schemas.microsoft.com/office/powerpoint/2010/main" val="283936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78F-30A6-F842-8332-2EAB4A12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Devops </a:t>
            </a:r>
            <a:br>
              <a:rPr lang="en-US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history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76D6-6CDE-0547-B0E8-99FF70296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0465" y="2666999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Application security can avoid reinventing the wheel and make the internet a safer place in a world of unicorns, fluffy bunnies and rainbows. </a:t>
            </a:r>
          </a:p>
        </p:txBody>
      </p:sp>
      <p:pic>
        <p:nvPicPr>
          <p:cNvPr id="8" name="Picture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49F0ADD0-2A9F-554E-BD13-D6E5B821B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192" y="1200857"/>
            <a:ext cx="5451627" cy="413624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838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7DEF9-006D-4845-9AC4-62820EC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2009-2010</a:t>
            </a:r>
            <a:b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Dev-Agile-Ops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133F-9AAE-3047-8CF4-7BCBFA92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can ops benefit from Agile software development practices?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Ops was, and still is to a smaller extent, an inhumane place to work</a:t>
            </a: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Working software sure sounds better than a runbook!</a:t>
            </a:r>
          </a:p>
        </p:txBody>
      </p:sp>
      <p:pic>
        <p:nvPicPr>
          <p:cNvPr id="14" name="Content Placeholder 13" descr="A person holding a sign&#10;&#10;Description automatically generated">
            <a:extLst>
              <a:ext uri="{FF2B5EF4-FFF2-40B4-BE49-F238E27FC236}">
                <a16:creationId xmlns:a16="http://schemas.microsoft.com/office/drawing/2014/main" id="{CDDF3622-B2CB-664A-BDD8-147A0D442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0994" y="1038365"/>
            <a:ext cx="6916633" cy="446122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3019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990601"/>
            <a:ext cx="6054045" cy="463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 mean … Who wouldn’t want in on that action?!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990600"/>
            <a:ext cx="3191623" cy="463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That work will take 42.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3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7DEF9-006D-4845-9AC4-62820EC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2010-2012</a:t>
            </a:r>
            <a:b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Dev-puppet-Ops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133F-9AAE-3047-8CF4-7BCBFA92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Infrastructure as Code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Puppet state of the DevOps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Chef’s incredible community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consider – Blade Logic started in 2001 and was bought for $800m in 2008.</a:t>
            </a: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2" descr="A close up of a logo&#10;&#10;Description automatically generated">
            <a:extLst>
              <a:ext uri="{FF2B5EF4-FFF2-40B4-BE49-F238E27FC236}">
                <a16:creationId xmlns:a16="http://schemas.microsoft.com/office/drawing/2014/main" id="{E11D922A-3D23-0542-8CD6-3CDC36FCF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0994" y="798753"/>
            <a:ext cx="6916633" cy="494045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8050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65199"/>
            <a:ext cx="6075552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Notice: It’s not about who had the idea first.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1121" y="965199"/>
            <a:ext cx="2950765" cy="4918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Puppet made something hard available to reason about by mere mortals. &lt;- Pattern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9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7DEF9-006D-4845-9AC4-62820EC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2011-2015</a:t>
            </a:r>
            <a:b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Dev-ci/CD-Ops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133F-9AAE-3047-8CF4-7BCBFA92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CI is largely a solved problem today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Except where security is concerned!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Build as code</a:t>
            </a:r>
            <a:r>
              <a:rPr lang="en-US" sz="1800" dirty="0"/>
              <a:t> - The fall of Jenkins</a:t>
            </a: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Cruise Control - 2001</a:t>
            </a: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A close up of a knife&#10;&#10;Description automatically generated">
            <a:extLst>
              <a:ext uri="{FF2B5EF4-FFF2-40B4-BE49-F238E27FC236}">
                <a16:creationId xmlns:a16="http://schemas.microsoft.com/office/drawing/2014/main" id="{5CB9AB81-B4FF-EB43-A4B2-0C00EA9EC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619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Notice a pattern - * as Code …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4782" y="995517"/>
            <a:ext cx="4353751" cy="4795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In order to take advantage of Agile software practices, we needed our work to look more like developers work!</a:t>
            </a:r>
          </a:p>
        </p:txBody>
      </p:sp>
    </p:spTree>
    <p:extLst>
      <p:ext uri="{BB962C8B-B14F-4D97-AF65-F5344CB8AC3E}">
        <p14:creationId xmlns:p14="http://schemas.microsoft.com/office/powerpoint/2010/main" val="24817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37DEF9-006D-4845-9AC4-62820EC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2015-2017</a:t>
            </a:r>
            <a:b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Dev-docker-Ops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133F-9AAE-3047-8CF4-7BCBFA92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Docker was not a great container, it was a great workflow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Developers produce infrastructure as an artifact.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Build parallelization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Content Placeholder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C92FD7-2817-ED4B-B7D8-4A90A270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626" y="1587798"/>
            <a:ext cx="5934182" cy="33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9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Build parallelization – put a pin in it …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At contrast, our Java agent goes through 900 containers per build.  Build parallelization makes security testing in the pipeline possible.  Docker makes that accessible to mortals. </a:t>
            </a:r>
          </a:p>
        </p:txBody>
      </p:sp>
    </p:spTree>
    <p:extLst>
      <p:ext uri="{BB962C8B-B14F-4D97-AF65-F5344CB8AC3E}">
        <p14:creationId xmlns:p14="http://schemas.microsoft.com/office/powerpoint/2010/main" val="855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7DEF9-006D-4845-9AC4-62820EC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2017 - 2019</a:t>
            </a:r>
            <a:b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Dev-k8s-Ops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133F-9AAE-3047-8CF4-7BCBFA92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Orchestration as code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There is that ”as code” thing again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And … That time I got a sick feeling in my tummy over an ever-growing attack surface.</a:t>
            </a: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689A23-3B12-C144-B056-D83D8BDFA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0994" y="822222"/>
            <a:ext cx="6916633" cy="48935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970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FD4F-4C3A-A746-B396-99EAF357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62AB-BEA0-E44D-865C-260BAB38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me to know where I am coming from</a:t>
            </a:r>
          </a:p>
          <a:p>
            <a:r>
              <a:rPr lang="en-US" dirty="0"/>
              <a:t>10 Years of DevOps evolution.</a:t>
            </a:r>
          </a:p>
          <a:p>
            <a:pPr lvl="1"/>
            <a:r>
              <a:rPr lang="en-US" dirty="0"/>
              <a:t>Because history repeats itself, but you don’t have to repeat all the history</a:t>
            </a:r>
          </a:p>
          <a:p>
            <a:pPr lvl="1"/>
            <a:r>
              <a:rPr lang="en-US" dirty="0"/>
              <a:t>Wisdom is learning from others’ mistakes</a:t>
            </a:r>
          </a:p>
          <a:p>
            <a:r>
              <a:rPr lang="en-US" dirty="0"/>
              <a:t>Lessons that apply to AppSec today</a:t>
            </a:r>
          </a:p>
          <a:p>
            <a:pPr lvl="1"/>
            <a:r>
              <a:rPr lang="en-US" dirty="0"/>
              <a:t>How to avoid the mistakes and get to the good stuff</a:t>
            </a:r>
          </a:p>
        </p:txBody>
      </p:sp>
    </p:spTree>
    <p:extLst>
      <p:ext uri="{BB962C8B-B14F-4D97-AF65-F5344CB8AC3E}">
        <p14:creationId xmlns:p14="http://schemas.microsoft.com/office/powerpoint/2010/main" val="277177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448964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Notice a pattern of standardization</a:t>
            </a:r>
            <a:br>
              <a:rPr lang="en-US" sz="37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7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Think back … Each DevOps ”era” was about standardization</a:t>
            </a:r>
          </a:p>
          <a:p>
            <a:pPr lvl="1">
              <a:buFont typeface="Arial"/>
              <a:buChar char="•"/>
            </a:pPr>
            <a:r>
              <a:rPr lang="en-US" dirty="0"/>
              <a:t>Agile – standardizing work practices</a:t>
            </a:r>
          </a:p>
          <a:p>
            <a:pPr lvl="1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Config </a:t>
            </a:r>
            <a:r>
              <a:rPr lang="en-US" kern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Mgmt</a:t>
            </a: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 – Standardizing machine configuration</a:t>
            </a:r>
          </a:p>
          <a:p>
            <a:pPr lvl="1">
              <a:buFont typeface="Arial"/>
              <a:buChar char="•"/>
            </a:pPr>
            <a:r>
              <a:rPr lang="en-US" dirty="0"/>
              <a:t>CI / CD – Standardizing builds and deploys</a:t>
            </a:r>
          </a:p>
          <a:p>
            <a:pPr lvl="1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Doc</a:t>
            </a:r>
            <a:r>
              <a:rPr lang="en-US" dirty="0"/>
              <a:t>ker – simplifying the standard infra to the point of eliminating the need for config mgmt.</a:t>
            </a:r>
          </a:p>
          <a:p>
            <a:pPr lvl="1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K8S – Standardizing application orchestration</a:t>
            </a:r>
          </a:p>
          <a:p>
            <a:pPr lvl="1">
              <a:buFont typeface="Arial"/>
              <a:buChar char="•"/>
            </a:pP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09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7DEF9-006D-4845-9AC4-62820EC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2018 - 2019</a:t>
            </a:r>
            <a:b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Dev-serverless-Ops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D133F-9AAE-3047-8CF4-7BCBFA92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As a consultant I saw significant companies in </a:t>
            </a:r>
            <a:r>
              <a:rPr lang="en-US" sz="1800" kern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Hippa</a:t>
            </a: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, FERPA and PCI spaces with 100% serverless topologies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If its serverless, then it must all be code.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If it is all code then AppSec must play a meaningful role</a:t>
            </a:r>
          </a:p>
        </p:txBody>
      </p:sp>
      <p:pic>
        <p:nvPicPr>
          <p:cNvPr id="3" name="Content Placeholder 2" descr="A person holding a sign&#10;&#10;Description automatically generated">
            <a:extLst>
              <a:ext uri="{FF2B5EF4-FFF2-40B4-BE49-F238E27FC236}">
                <a16:creationId xmlns:a16="http://schemas.microsoft.com/office/drawing/2014/main" id="{A04ED9AF-FB33-3948-A032-BE82EB3A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1942" y="645106"/>
            <a:ext cx="649473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8082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448964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Notice a pattern of elimination</a:t>
            </a:r>
            <a:br>
              <a:rPr lang="en-US" sz="37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7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Think back … Each DevOps ”era” was about elimination</a:t>
            </a:r>
          </a:p>
          <a:p>
            <a:pPr lvl="1">
              <a:buFont typeface="Arial"/>
              <a:buChar char="•"/>
            </a:pPr>
            <a:r>
              <a:rPr lang="en-US" dirty="0"/>
              <a:t>Agile – eliminate bespoke work processes</a:t>
            </a:r>
          </a:p>
          <a:p>
            <a:pPr lvl="1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Config </a:t>
            </a:r>
            <a:r>
              <a:rPr lang="en-US" kern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Mgmt</a:t>
            </a: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 – eliminate bespoke infrastructure</a:t>
            </a:r>
          </a:p>
          <a:p>
            <a:pPr lvl="1">
              <a:buFont typeface="Arial"/>
              <a:buChar char="•"/>
            </a:pPr>
            <a:r>
              <a:rPr lang="en-US" dirty="0"/>
              <a:t>CI / CD – eliminate a primary need for bespoke testing</a:t>
            </a:r>
          </a:p>
          <a:p>
            <a:pPr lvl="1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Doc</a:t>
            </a:r>
            <a:r>
              <a:rPr lang="en-US" dirty="0"/>
              <a:t>ker – eliminate config management.</a:t>
            </a:r>
          </a:p>
          <a:p>
            <a:pPr lvl="1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K8S – </a:t>
            </a:r>
          </a:p>
          <a:p>
            <a:pPr lvl="1">
              <a:buFont typeface="Arial"/>
              <a:buChar char="•"/>
            </a:pPr>
            <a:r>
              <a:rPr lang="en-US" dirty="0"/>
              <a:t>Serverless – eliminate infrastructure  (thus containers _and_ config management)</a:t>
            </a: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1">
              <a:buFont typeface="Arial"/>
              <a:buChar char="•"/>
            </a:pP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1">
              <a:buFont typeface="Arial"/>
              <a:buChar char="•"/>
            </a:pP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16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 is a problem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657368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Values bespoke practices of wizards</a:t>
            </a:r>
          </a:p>
          <a:p>
            <a:pPr marL="285750" indent="-285750">
              <a:buFont typeface="Arial"/>
              <a:buChar char="•"/>
            </a:pPr>
            <a:r>
              <a:rPr lang="en-US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Manual reviews</a:t>
            </a:r>
          </a:p>
          <a:p>
            <a:pPr marL="285750" indent="-285750">
              <a:buFont typeface="Arial"/>
              <a:buChar char="•"/>
            </a:pPr>
            <a:r>
              <a:rPr lang="en-US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Points out problems, but has no viable solutions</a:t>
            </a:r>
          </a:p>
          <a:p>
            <a:pPr marL="285750" indent="-285750">
              <a:buFont typeface="Arial"/>
              <a:buChar char="•"/>
            </a:pPr>
            <a:r>
              <a:rPr lang="en-US"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Chicken little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A5334AD9-778B-2A4E-91E5-92A9EC2D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8346" y="645106"/>
            <a:ext cx="360177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0555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448964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Security is, in most ways, the pre-</a:t>
            </a:r>
            <a:r>
              <a:rPr lang="en-US" sz="4000" dirty="0" err="1"/>
              <a:t>devOps</a:t>
            </a:r>
            <a:r>
              <a:rPr lang="en-US" sz="4000" dirty="0"/>
              <a:t> Ops.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Look back at me circa 2008</a:t>
            </a:r>
            <a:endParaRPr lang="en-US" sz="37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DBA – don’t touch my database</a:t>
            </a:r>
          </a:p>
          <a:p>
            <a:pPr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BOFH</a:t>
            </a:r>
            <a:r>
              <a:rPr lang="en-US" dirty="0"/>
              <a:t> – No you cannot have access to that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move my cheese!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value on bespoke knowledge and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value on standardization of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that in many ways security defects </a:t>
            </a:r>
            <a:r>
              <a:rPr lang="en-US" b="1" u="sng" dirty="0"/>
              <a:t>are far more devastating</a:t>
            </a:r>
            <a:r>
              <a:rPr lang="en-US" dirty="0"/>
              <a:t> than operational deficiencies.</a:t>
            </a:r>
          </a:p>
          <a:p>
            <a:pPr>
              <a:buFont typeface="Arial"/>
              <a:buChar char="•"/>
            </a:pP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1">
              <a:buFont typeface="Arial"/>
              <a:buChar char="•"/>
            </a:pP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lvl="1">
              <a:buFont typeface="Arial"/>
              <a:buChar char="•"/>
            </a:pPr>
            <a:endParaRPr lang="en-US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97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05BA-2B0C-2347-AC41-34DD178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965199"/>
            <a:ext cx="6247723" cy="4927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If you subscribe to the truth that security is </a:t>
            </a:r>
            <a:r>
              <a:rPr lang="en-US" sz="5000" b="1" i="1" u="sng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</a:t>
            </a:r>
            <a:r>
              <a:rPr lang="en-US" sz="50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impediment to business, then there is great opportunity.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38A-0FD0-CB43-8D43-01284D32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6387" y="965199"/>
            <a:ext cx="3370409" cy="492760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Find the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Optimize the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Subordinate all work in the system to the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Elevate the constraint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Return to Step 1.</a:t>
            </a:r>
          </a:p>
          <a:p>
            <a:pPr algn="r"/>
            <a:r>
              <a:rPr lang="en-US" sz="2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- Eliyahu Goldratt</a:t>
            </a:r>
            <a:endParaRPr lang="en-US" sz="2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6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3E83A4-5366-42B8-9E9E-2378A944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FA664-001A-4DAF-9837-CCBCD5DAE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3B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stuffed, standing, eating&#10;&#10;Description automatically generated">
            <a:extLst>
              <a:ext uri="{FF2B5EF4-FFF2-40B4-BE49-F238E27FC236}">
                <a16:creationId xmlns:a16="http://schemas.microsoft.com/office/drawing/2014/main" id="{D0311A9F-85FC-8D42-9D4E-8DB3B817F1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74F1D7-A1B9-8344-BD1C-DDBFA6DC8646}"/>
              </a:ext>
            </a:extLst>
          </p:cNvPr>
          <p:cNvSpPr/>
          <p:nvPr/>
        </p:nvSpPr>
        <p:spPr>
          <a:xfrm>
            <a:off x="4998719" y="6433304"/>
            <a:ext cx="7193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https://www.davelabowitz.com/blog/sisyphus-and-leadership/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2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Turn toil in to code.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If it is done a third time, then it is automated before the 4th.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automated security testing in the build pipeline is key</a:t>
            </a:r>
          </a:p>
        </p:txBody>
      </p:sp>
      <p:pic>
        <p:nvPicPr>
          <p:cNvPr id="10" name="Content Placeholder 9" descr="A drawing of a person&#10;&#10;Description automatically generated">
            <a:extLst>
              <a:ext uri="{FF2B5EF4-FFF2-40B4-BE49-F238E27FC236}">
                <a16:creationId xmlns:a16="http://schemas.microsoft.com/office/drawing/2014/main" id="{4937CA49-DFEC-8444-824D-1C3BB664E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813" y="1282446"/>
            <a:ext cx="5943600" cy="383590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2DF2BE-57C0-1E42-9D82-3A90A524435D}"/>
              </a:ext>
            </a:extLst>
          </p:cNvPr>
          <p:cNvSpPr/>
          <p:nvPr/>
        </p:nvSpPr>
        <p:spPr>
          <a:xfrm>
            <a:off x="2324793" y="6347799"/>
            <a:ext cx="9867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https://blogs.getty.edu/iris/thinking-about-sisyphus-or-the-afterlife-with-some-rock-n-roll/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88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CC7-DBB3-C940-9827-2524EB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Agile says it values: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Individuals and interactions over processes and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0603-EDE3-8643-91E1-39A55C3E9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Should we value working automated security tests over manual processes and procedures?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23EB-C756-2F4A-934E-B60CA814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While we value automation _more_ there is still important value to manual testing! (e.g. exploratory efforts)</a:t>
            </a:r>
          </a:p>
        </p:txBody>
      </p:sp>
    </p:spTree>
    <p:extLst>
      <p:ext uri="{BB962C8B-B14F-4D97-AF65-F5344CB8AC3E}">
        <p14:creationId xmlns:p14="http://schemas.microsoft.com/office/powerpoint/2010/main" val="95173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en-US" dirty="0"/>
              <a:t>In DevOps we learned.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27D1EDEE-0BE0-9942-B120-AC10B18E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813" y="1648460"/>
            <a:ext cx="5943600" cy="31038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981201"/>
            <a:ext cx="3549121" cy="38099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all the things (as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we value most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first know what you are automating and why.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we know is still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it mean to automate security checks?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gain assurance faster and _better_?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93708-96A3-7741-AAB7-6ADF34BECEBE}"/>
              </a:ext>
            </a:extLst>
          </p:cNvPr>
          <p:cNvSpPr txBox="1"/>
          <p:nvPr/>
        </p:nvSpPr>
        <p:spPr>
          <a:xfrm>
            <a:off x="7223973" y="635985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https://www.smartsheet.com/devops-tools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FD4F-4C3A-A746-B396-99EAF357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62AB-BEA0-E44D-865C-260BAB38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Laugh at me</a:t>
            </a:r>
          </a:p>
          <a:p>
            <a:r>
              <a:rPr lang="en-US" dirty="0"/>
              <a:t>Laugh at yourself</a:t>
            </a:r>
          </a:p>
          <a:p>
            <a:r>
              <a:rPr lang="en-US" dirty="0"/>
              <a:t>I am</a:t>
            </a:r>
          </a:p>
        </p:txBody>
      </p:sp>
    </p:spTree>
    <p:extLst>
      <p:ext uri="{BB962C8B-B14F-4D97-AF65-F5344CB8AC3E}">
        <p14:creationId xmlns:p14="http://schemas.microsoft.com/office/powerpoint/2010/main" val="211506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76E89111-9C88-634B-BD89-F111E7C6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52340"/>
            <a:ext cx="10905066" cy="4353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C44C2-A176-6F4A-A5CF-A88C7A8D673C}"/>
              </a:ext>
            </a:extLst>
          </p:cNvPr>
          <p:cNvSpPr txBox="1"/>
          <p:nvPr/>
        </p:nvSpPr>
        <p:spPr>
          <a:xfrm>
            <a:off x="6446516" y="6377939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https://www.plutora.com/blog/agile-release-train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20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CC7-DBB3-C940-9827-2524EB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Agile says it values: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Responding to change over following a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0603-EDE3-8643-91E1-39A55C3E9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Should we value our ability to quickly assure minimum viable security over a set of checks that happen after code is complete?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23EB-C756-2F4A-934E-B60CA814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While we value ensuring security during development _more_ there is still important value to testing after code is complete! (e.g. red team exercise)</a:t>
            </a:r>
          </a:p>
        </p:txBody>
      </p:sp>
    </p:spTree>
    <p:extLst>
      <p:ext uri="{BB962C8B-B14F-4D97-AF65-F5344CB8AC3E}">
        <p14:creationId xmlns:p14="http://schemas.microsoft.com/office/powerpoint/2010/main" val="311346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 DevOps we learned.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Our ability to prevent mistakes early saves time, talent and treasure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we value most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Our ability to rapidly fix a production issue is more powerful than prevention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we value most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Our ability to identify production issues (vulns) is still an obligation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we know is still valuable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if you could fix a vuln within hours of finding it?</a:t>
            </a:r>
          </a:p>
        </p:txBody>
      </p:sp>
      <p:pic>
        <p:nvPicPr>
          <p:cNvPr id="6" name="Content Placeholder 5" descr="A drawing of a face&#10;&#10;Description automatically generated">
            <a:extLst>
              <a:ext uri="{FF2B5EF4-FFF2-40B4-BE49-F238E27FC236}">
                <a16:creationId xmlns:a16="http://schemas.microsoft.com/office/drawing/2014/main" id="{15C40271-3A72-BD4C-9DB1-23287419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46804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92AAA87-2F12-EB4A-A69D-B9FFDA7E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2F5F8-9C87-7540-8434-2ACD00D4294C}"/>
              </a:ext>
            </a:extLst>
          </p:cNvPr>
          <p:cNvSpPr txBox="1"/>
          <p:nvPr/>
        </p:nvSpPr>
        <p:spPr>
          <a:xfrm>
            <a:off x="4931679" y="6433304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https://www.hplltd.net/wp-content/uploads/2015/01/Slide1.jpg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45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CC7-DBB3-C940-9827-2524EB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Agile principle #11: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The best architectures, requirements, and designs emerge from self-organizing teams.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0603-EDE3-8643-91E1-39A55C3E9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Culture is a pillar of </a:t>
            </a:r>
            <a:r>
              <a:rPr lang="en-US" dirty="0" err="1"/>
              <a:t>Devops</a:t>
            </a:r>
            <a:r>
              <a:rPr lang="en-US" dirty="0"/>
              <a:t>. Safety culture is something discussed on the fringes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23EB-C756-2F4A-934E-B60CA814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Safety culture is the basis for today’s common agile ceremonies.</a:t>
            </a:r>
          </a:p>
        </p:txBody>
      </p:sp>
    </p:spTree>
    <p:extLst>
      <p:ext uri="{BB962C8B-B14F-4D97-AF65-F5344CB8AC3E}">
        <p14:creationId xmlns:p14="http://schemas.microsoft.com/office/powerpoint/2010/main" val="1095342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 DevOps we learned.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When you blame a person or team for a problem, they hide their mistakes.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When you make it safe to talk about a mistake, you make it safe to learn.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When learning happens maturity improves. 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Empower teams. Hold them accountable to learning.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B1E6CF41-BF52-A14D-8C05-CC59989DA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1691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93E35E-C116-234E-AF1D-D1F0C91CAE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7961" y="643467"/>
            <a:ext cx="5376078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DC641-DA04-EF47-BFAA-01BE126308A8}"/>
              </a:ext>
            </a:extLst>
          </p:cNvPr>
          <p:cNvSpPr txBox="1"/>
          <p:nvPr/>
        </p:nvSpPr>
        <p:spPr>
          <a:xfrm>
            <a:off x="6988331" y="6433304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https://fs.blog/2016/06/three-levels-knowing/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32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CC7-DBB3-C940-9827-2524EB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Agile principle #10: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Simplicity--the art of maximizing the amount of work </a:t>
            </a:r>
            <a:r>
              <a:rPr lang="en-US" b="1" i="1" u="sng" dirty="0">
                <a:effectLst/>
              </a:rPr>
              <a:t>not</a:t>
            </a:r>
            <a:r>
              <a:rPr lang="en-US" dirty="0">
                <a:effectLst/>
              </a:rPr>
              <a:t> done--is essential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0603-EDE3-8643-91E1-39A55C3E9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this from the perspective of the Lean movement. One must strive to remove work from the system.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23EB-C756-2F4A-934E-B60CA814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775199"/>
            <a:ext cx="9906000" cy="1473199"/>
          </a:xfrm>
        </p:spPr>
        <p:txBody>
          <a:bodyPr>
            <a:normAutofit/>
          </a:bodyPr>
          <a:lstStyle/>
          <a:p>
            <a:r>
              <a:rPr lang="en-US" dirty="0"/>
              <a:t>In Gene Kim’s </a:t>
            </a:r>
            <a:r>
              <a:rPr lang="en-US" u="sng" dirty="0"/>
              <a:t>The Phoenix Project</a:t>
            </a:r>
            <a:r>
              <a:rPr lang="en-US" i="1" dirty="0"/>
              <a:t>, </a:t>
            </a:r>
            <a:r>
              <a:rPr lang="en-US" dirty="0"/>
              <a:t>the first way is about removing unnecessary work in an effort to maximize the throughput of a system.  This comes, in turn, from the work of Deming and </a:t>
            </a:r>
            <a:r>
              <a:rPr lang="en-US" dirty="0" err="1"/>
              <a:t>goldratt</a:t>
            </a:r>
            <a:r>
              <a:rPr lang="en-US" dirty="0"/>
              <a:t>. </a:t>
            </a:r>
          </a:p>
          <a:p>
            <a:r>
              <a:rPr lang="en-US" dirty="0">
                <a:hlinkClick r:id="rId2"/>
              </a:rPr>
              <a:t>https://itrevolution.com/the-three-ways-principles-underpinning-devops/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4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en-US" dirty="0"/>
              <a:t>In DevOps we learned.</a:t>
            </a:r>
          </a:p>
        </p:txBody>
      </p:sp>
      <p:pic>
        <p:nvPicPr>
          <p:cNvPr id="6" name="Content Placeholder 5" descr="A picture containing text, book, photo, man&#10;&#10;Description automatically generated">
            <a:extLst>
              <a:ext uri="{FF2B5EF4-FFF2-40B4-BE49-F238E27FC236}">
                <a16:creationId xmlns:a16="http://schemas.microsoft.com/office/drawing/2014/main" id="{9CAD2DC0-28AD-EF46-9EA0-BB68A40B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813" y="1199078"/>
            <a:ext cx="5943600" cy="40026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981201"/>
            <a:ext cx="3549121" cy="38099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is what smart people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is what smart people </a:t>
            </a:r>
            <a:r>
              <a:rPr lang="en-US" b="1" u="sng" dirty="0"/>
              <a:t>who are responsible for the results</a:t>
            </a:r>
            <a:r>
              <a:rPr lang="en-US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263293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A27FE1-78E2-A44D-AE73-D07B31B0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7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DC078-15D9-0A4C-BB8E-F34638DB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Recovering </a:t>
            </a:r>
            <a:r>
              <a:rPr lang="en-US" sz="2800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SysOp</a:t>
            </a:r>
            <a:r>
              <a:rPr lang="en-US" sz="2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/dba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4BF1A-F7D3-7E4E-B9D8-93CBE42A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No, the DB isn’t slow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but your code sucks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Don’t touch my production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That won’t perform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That’s not secure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Don’t move my cheese</a:t>
            </a:r>
          </a:p>
          <a:p>
            <a:pPr marL="285750" indent="-285750">
              <a:buFont typeface="Arial"/>
              <a:buChar char="•"/>
            </a:pPr>
            <a:endParaRPr lang="en-US" sz="1800" kern="12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677560D-ECD2-F34B-9938-83A3AC89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75979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CC7-DBB3-C940-9827-2524EB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Fact: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jobs that create value will replace jobs that prevent business value.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0603-EDE3-8643-91E1-39A55C3E9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was terrifying in the early days of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23EB-C756-2F4A-934E-B60CA814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Turns out all of us </a:t>
            </a:r>
            <a:r>
              <a:rPr lang="en-US" dirty="0" err="1"/>
              <a:t>SysAdmins</a:t>
            </a:r>
            <a:r>
              <a:rPr lang="en-US" dirty="0"/>
              <a:t> got a title change and a 100% raise. While there are still </a:t>
            </a:r>
            <a:r>
              <a:rPr lang="en-US" dirty="0" err="1"/>
              <a:t>SysAdmins</a:t>
            </a:r>
            <a:r>
              <a:rPr lang="en-US" dirty="0"/>
              <a:t> and infrastructure jobs in the world, we value those innovating on business value far more.</a:t>
            </a:r>
          </a:p>
        </p:txBody>
      </p:sp>
    </p:spTree>
    <p:extLst>
      <p:ext uri="{BB962C8B-B14F-4D97-AF65-F5344CB8AC3E}">
        <p14:creationId xmlns:p14="http://schemas.microsoft.com/office/powerpoint/2010/main" val="1097425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5FD-2D2B-3C4D-9D4D-99CD1C9A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 DevOps we learned.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1EF83-84EC-1D47-87F7-EE6F90D1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657368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It’s only a matter of finding the right place to practice your craft.</a:t>
            </a:r>
          </a:p>
          <a:p>
            <a:pPr marL="285750" indent="-285750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That place is at the point of creation, not after creation has happened.</a:t>
            </a:r>
          </a:p>
          <a:p>
            <a:pPr marL="285750" indent="-285750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Resistance is futile.</a:t>
            </a:r>
          </a:p>
          <a:p>
            <a:pPr marL="285750" indent="-285750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Remember there are plenty of well paid </a:t>
            </a:r>
            <a:r>
              <a:rPr lang="en-US" kern="1200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cobol</a:t>
            </a: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 programmers in the world.</a:t>
            </a:r>
          </a:p>
          <a:p>
            <a:pPr marL="742950" lvl="1" indent="-285750">
              <a:buFont typeface="Arial"/>
              <a:buChar char="•"/>
            </a:pPr>
            <a:r>
              <a:rPr lang="en-US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And sysadmins too!</a:t>
            </a:r>
          </a:p>
        </p:txBody>
      </p:sp>
      <p:pic>
        <p:nvPicPr>
          <p:cNvPr id="6" name="Content Placeholder 5" descr="A person holding a sign&#10;&#10;Description automatically generated">
            <a:extLst>
              <a:ext uri="{FF2B5EF4-FFF2-40B4-BE49-F238E27FC236}">
                <a16:creationId xmlns:a16="http://schemas.microsoft.com/office/drawing/2014/main" id="{1AE9A240-FA97-A748-96B2-42D66E5B5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0839" y="1303181"/>
            <a:ext cx="3976788" cy="393159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51258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DF2-F25F-B94B-8932-91047B59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Marketing v. Reality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9DAE-A12E-7746-B49E-59ACCA1A2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0F8CF-5CE1-5C4B-8344-18AE87CD2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</p:txBody>
      </p:sp>
      <p:pic>
        <p:nvPicPr>
          <p:cNvPr id="24" name="Content Placeholder 23" descr="A picture containing bicycle, wheel, walking, elephant&#10;&#10;Description automatically generated">
            <a:extLst>
              <a:ext uri="{FF2B5EF4-FFF2-40B4-BE49-F238E27FC236}">
                <a16:creationId xmlns:a16="http://schemas.microsoft.com/office/drawing/2014/main" id="{ADECEC0B-7A6E-CA47-B53E-A16481A023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133" y="3278981"/>
            <a:ext cx="4932276" cy="2959366"/>
          </a:xfrm>
        </p:spPr>
      </p:pic>
      <p:pic>
        <p:nvPicPr>
          <p:cNvPr id="22" name="Content Placeholder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D6A9C4-4862-8A44-A576-DC3B99772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0322" y="3278981"/>
            <a:ext cx="4981441" cy="2603204"/>
          </a:xfrm>
        </p:spPr>
      </p:pic>
    </p:spTree>
    <p:extLst>
      <p:ext uri="{BB962C8B-B14F-4D97-AF65-F5344CB8AC3E}">
        <p14:creationId xmlns:p14="http://schemas.microsoft.com/office/powerpoint/2010/main" val="3224676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A675-A245-B543-81CD-2BB08047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Marketing V. Reality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B325-0F5B-0449-8C2B-EFA4677F5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DevOps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BDCB-21E3-0244-8818-076A01648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 clearly defined and distinct roles</a:t>
            </a:r>
          </a:p>
          <a:p>
            <a:r>
              <a:rPr lang="en-US" dirty="0"/>
              <a:t>The implicit idea they just fit together</a:t>
            </a:r>
          </a:p>
          <a:p>
            <a:r>
              <a:rPr lang="en-US" dirty="0"/>
              <a:t>Simplicity is implicit</a:t>
            </a:r>
          </a:p>
          <a:p>
            <a:r>
              <a:rPr lang="en-US" dirty="0"/>
              <a:t>Anyone can do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B2B90-C2DE-CC4F-BBB1-D22FE59D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5F8F5-BE5D-DD47-A233-CED7BC4F6E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Represents an entire system</a:t>
            </a:r>
          </a:p>
          <a:p>
            <a:r>
              <a:rPr lang="en-US" dirty="0"/>
              <a:t>Comes unassembled</a:t>
            </a:r>
          </a:p>
          <a:p>
            <a:r>
              <a:rPr lang="en-US" dirty="0"/>
              <a:t>Is messy</a:t>
            </a:r>
          </a:p>
          <a:p>
            <a:r>
              <a:rPr lang="en-US" dirty="0"/>
              <a:t>Beautifully simple at a glance</a:t>
            </a:r>
          </a:p>
          <a:p>
            <a:r>
              <a:rPr lang="en-US" dirty="0"/>
              <a:t>Devilishly difficult to do right</a:t>
            </a:r>
          </a:p>
        </p:txBody>
      </p:sp>
    </p:spTree>
    <p:extLst>
      <p:ext uri="{BB962C8B-B14F-4D97-AF65-F5344CB8AC3E}">
        <p14:creationId xmlns:p14="http://schemas.microsoft.com/office/powerpoint/2010/main" val="3754999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F8CD31-C89D-9448-AD54-383D80F4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7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51E-0636-0D48-B4D4-4192C4E3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Join the devsecops movement?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B5B4-F485-894C-868D-C1B56B50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Consider that creating a new movement slows adoption.</a:t>
            </a:r>
          </a:p>
          <a:p>
            <a:r>
              <a:rPr lang="en-US" sz="1800" dirty="0"/>
              <a:t>Consider that joining forces with existing </a:t>
            </a:r>
            <a:r>
              <a:rPr lang="en-US" sz="1800" dirty="0" err="1"/>
              <a:t>devops</a:t>
            </a:r>
            <a:r>
              <a:rPr lang="en-US" sz="1800" dirty="0"/>
              <a:t> movements gives you a platform to promulgate your concerns.</a:t>
            </a:r>
          </a:p>
          <a:p>
            <a:r>
              <a:rPr lang="en-US" sz="1800" dirty="0"/>
              <a:t>Consider that the same platform is one you can learn from. </a:t>
            </a:r>
          </a:p>
          <a:p>
            <a:r>
              <a:rPr lang="en-US" sz="1800" dirty="0" err="1"/>
              <a:t>Jeebers</a:t>
            </a:r>
            <a:r>
              <a:rPr lang="en-US" sz="1800" dirty="0"/>
              <a:t>! The ”Sec” gear is locked in place and they are not meshed! Truth …</a:t>
            </a:r>
          </a:p>
        </p:txBody>
      </p:sp>
      <p:pic>
        <p:nvPicPr>
          <p:cNvPr id="6" name="Picture 5" descr="A picture containing indoor, young, front, room&#10;&#10;Description automatically generated">
            <a:extLst>
              <a:ext uri="{FF2B5EF4-FFF2-40B4-BE49-F238E27FC236}">
                <a16:creationId xmlns:a16="http://schemas.microsoft.com/office/drawing/2014/main" id="{99BEC58B-3982-8840-AB6D-18BD2454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C70B-719C-4B47-8AC0-BFFC46A0023E}"/>
              </a:ext>
            </a:extLst>
          </p:cNvPr>
          <p:cNvSpPr txBox="1"/>
          <p:nvPr/>
        </p:nvSpPr>
        <p:spPr>
          <a:xfrm>
            <a:off x="7594266" y="6407624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https://www.veritis.com/resources/blog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2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51E-0636-0D48-B4D4-4192C4E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standing on the precipice of the </a:t>
            </a:r>
            <a:r>
              <a:rPr lang="en-US" dirty="0" err="1"/>
              <a:t>devsecops</a:t>
            </a:r>
            <a:r>
              <a:rPr lang="en-US" dirty="0"/>
              <a:t> revolution. Add your voice: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B5B4-F485-894C-868D-C1B56B50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Bring your concerns, your cares and your talks to </a:t>
            </a:r>
          </a:p>
          <a:p>
            <a:pPr lvl="1"/>
            <a:r>
              <a:rPr lang="en-US" dirty="0"/>
              <a:t>Austin DevOps - </a:t>
            </a:r>
            <a:r>
              <a:rPr lang="en-US" dirty="0">
                <a:hlinkClick r:id="rId2"/>
              </a:rPr>
              <a:t>https://www.meetup.com/austin-devops</a:t>
            </a:r>
            <a:endParaRPr lang="en-US" dirty="0"/>
          </a:p>
          <a:p>
            <a:pPr lvl="1"/>
            <a:r>
              <a:rPr lang="en-US" dirty="0"/>
              <a:t>Cloud Austin - </a:t>
            </a:r>
            <a:r>
              <a:rPr lang="en-US" dirty="0">
                <a:hlinkClick r:id="rId3"/>
              </a:rPr>
              <a:t>https://www.meetup.com/CloudAustin/</a:t>
            </a:r>
            <a:endParaRPr lang="en-US" dirty="0"/>
          </a:p>
          <a:p>
            <a:pPr lvl="1"/>
            <a:r>
              <a:rPr lang="en-US" dirty="0"/>
              <a:t>Austin Automation Professionals (QA) - </a:t>
            </a:r>
            <a:r>
              <a:rPr lang="en-US" dirty="0">
                <a:hlinkClick r:id="rId4"/>
              </a:rPr>
              <a:t>https://www.meetup.com/Austin-Automation-Professionals/</a:t>
            </a:r>
            <a:endParaRPr lang="en-US" dirty="0"/>
          </a:p>
          <a:p>
            <a:pPr lvl="1"/>
            <a:r>
              <a:rPr lang="en-US" dirty="0"/>
              <a:t>DevOps Days Austin - </a:t>
            </a:r>
            <a:r>
              <a:rPr lang="en-US" dirty="0">
                <a:hlinkClick r:id="rId5"/>
              </a:rPr>
              <a:t>https://devopsdays.org/</a:t>
            </a:r>
            <a:endParaRPr lang="en-US" dirty="0"/>
          </a:p>
          <a:p>
            <a:pPr lvl="1"/>
            <a:r>
              <a:rPr lang="en-US" dirty="0" err="1"/>
              <a:t>DevSecOps</a:t>
            </a:r>
            <a:r>
              <a:rPr lang="en-US" dirty="0"/>
              <a:t> Days - </a:t>
            </a:r>
            <a:r>
              <a:rPr lang="en-US" dirty="0">
                <a:hlinkClick r:id="rId6"/>
              </a:rPr>
              <a:t>https://www.devsecopsdays.com/</a:t>
            </a:r>
            <a:endParaRPr lang="en-US" dirty="0"/>
          </a:p>
          <a:p>
            <a:pPr lvl="1"/>
            <a:r>
              <a:rPr lang="en-US" dirty="0"/>
              <a:t>OWASP Austin - </a:t>
            </a:r>
            <a:r>
              <a:rPr lang="en-US" dirty="0">
                <a:hlinkClick r:id="rId7"/>
              </a:rPr>
              <a:t>https://www.eventbrite.com/o/owasp-austin-chapter-3022017070</a:t>
            </a:r>
            <a:endParaRPr lang="en-US" dirty="0"/>
          </a:p>
          <a:p>
            <a:r>
              <a:rPr lang="en-US" dirty="0"/>
              <a:t>Application security is a team sport. We need more people like you on our team.</a:t>
            </a:r>
          </a:p>
          <a:p>
            <a:r>
              <a:rPr lang="en-US" dirty="0"/>
              <a:t>Build this list for _your_ town!</a:t>
            </a:r>
          </a:p>
        </p:txBody>
      </p:sp>
    </p:spTree>
    <p:extLst>
      <p:ext uri="{BB962C8B-B14F-4D97-AF65-F5344CB8AC3E}">
        <p14:creationId xmlns:p14="http://schemas.microsoft.com/office/powerpoint/2010/main" val="293221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CC7-DBB3-C940-9827-2524EBAC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 agile team is 2 Pizzas in size and contains all the skill sets necessary to accomplish the sprint commitments.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0603-EDE3-8643-91E1-39A55C3E9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cannot be agile unless </a:t>
            </a:r>
            <a:r>
              <a:rPr lang="en-US" dirty="0" err="1"/>
              <a:t>appSec</a:t>
            </a:r>
            <a:r>
              <a:rPr lang="en-US" dirty="0"/>
              <a:t> is on our team.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23EB-C756-2F4A-934E-B60CA814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are uncovering better ways of developing software …</a:t>
            </a:r>
          </a:p>
        </p:txBody>
      </p:sp>
    </p:spTree>
    <p:extLst>
      <p:ext uri="{BB962C8B-B14F-4D97-AF65-F5344CB8AC3E}">
        <p14:creationId xmlns:p14="http://schemas.microsoft.com/office/powerpoint/2010/main" val="8142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DC078-15D9-0A4C-BB8E-F34638DB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Bastard Operator from hell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4BF1A-F7D3-7E4E-B9D8-93CBE42A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  <a:hlinkClick r:id="rId3"/>
              </a:rPr>
              <a:t>https://bofh.bjash.com/</a:t>
            </a:r>
            <a:endParaRPr lang="en-US" sz="1800" kern="12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Is it plugged in?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Did you try rebooting it?</a:t>
            </a:r>
          </a:p>
          <a:p>
            <a:pPr marL="285750" indent="-285750">
              <a:buFont typeface="Arial"/>
              <a:buChar char="•"/>
            </a:pPr>
            <a:r>
              <a:rPr lang="en-US"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Did your parents have any children that lived?</a:t>
            </a:r>
          </a:p>
        </p:txBody>
      </p:sp>
      <p:pic>
        <p:nvPicPr>
          <p:cNvPr id="11" name="Content Placeholder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134A4E3-9336-8543-906F-DAF32E58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30994" y="1081594"/>
            <a:ext cx="6916633" cy="437477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829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DC078-15D9-0A4C-BB8E-F34638DB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street cred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50C53-FB2B-0F44-AE25-9CF45634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2008, I may or may not have obtained the SSN of every TX certified teacher.</a:t>
            </a:r>
          </a:p>
          <a:p>
            <a:r>
              <a:rPr lang="en-US" dirty="0"/>
              <a:t>I may, or may not, have responsibly disclosed this</a:t>
            </a:r>
          </a:p>
          <a:p>
            <a:r>
              <a:rPr lang="en-US" dirty="0"/>
              <a:t>Someone may have run through the halls of TEA to unplug a server (or not)</a:t>
            </a:r>
          </a:p>
          <a:p>
            <a:r>
              <a:rPr lang="en-US" dirty="0"/>
              <a:t>In 2008, this may have been one of the the largest breaches of its kind at the time (&gt;1,000,000 identities)</a:t>
            </a:r>
          </a:p>
          <a:p>
            <a:r>
              <a:rPr lang="en-US" dirty="0"/>
              <a:t>My wife and I are certified teachers.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4BF1A-F7D3-7E4E-B9D8-93CBE42A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659E-5CE3-744A-A21F-162C6141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one of these people?</a:t>
            </a:r>
          </a:p>
        </p:txBody>
      </p:sp>
      <p:pic>
        <p:nvPicPr>
          <p:cNvPr id="6" name="Picture Placeholder 5" descr="A picture containing outdoor, yellow, bus, man&#10;&#10;Description automatically generated">
            <a:extLst>
              <a:ext uri="{FF2B5EF4-FFF2-40B4-BE49-F238E27FC236}">
                <a16:creationId xmlns:a16="http://schemas.microsoft.com/office/drawing/2014/main" id="{11C599E3-4D35-0C45-961F-0465DA8768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AB00-1A17-7943-B888-DE286279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 you run down the hall yelling, “Stop, you are breaking all the securities!”</a:t>
            </a:r>
          </a:p>
        </p:txBody>
      </p:sp>
    </p:spTree>
    <p:extLst>
      <p:ext uri="{BB962C8B-B14F-4D97-AF65-F5344CB8AC3E}">
        <p14:creationId xmlns:p14="http://schemas.microsoft.com/office/powerpoint/2010/main" val="243539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DC078-15D9-0A4C-BB8E-F34638DB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4BF1A-F7D3-7E4E-B9D8-93CBE42A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1890215"/>
            <a:ext cx="3643674" cy="3993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I’m a certified DBA (Oracle, MySQL)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PHP Engineer (Oxymoronic?)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DevOps Engineer (WTF does that even mean?)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dirty="0"/>
              <a:t>DevOps Days, Austin DevOps, Container Days Organizer</a:t>
            </a: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Today I am the Director of Cloud Operations at Contrast Security.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I think I am allowed to say that we are buzzword compliant. 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1800" kern="1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 descr="A picture containing chair, seat, indoor, wooden&#10;&#10;Description automatically generated">
            <a:extLst>
              <a:ext uri="{FF2B5EF4-FFF2-40B4-BE49-F238E27FC236}">
                <a16:creationId xmlns:a16="http://schemas.microsoft.com/office/drawing/2014/main" id="{AE7D8B85-4AC4-1E41-BD09-6B71181DE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057E0-57CE-CC40-80AB-FD8F8A52ECAF}"/>
              </a:ext>
            </a:extLst>
          </p:cNvPr>
          <p:cNvSpPr txBox="1"/>
          <p:nvPr/>
        </p:nvSpPr>
        <p:spPr>
          <a:xfrm>
            <a:off x="886119" y="6550223"/>
            <a:ext cx="11246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https://www.masterclass.com/articles/what-is-a-movie-director-the-responsibilities-of-a-film-director-and-tips-on-directing-actors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954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062-FEFF-5C45-B232-99546980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 matters. Application security most of all.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4B98-2B7A-424B-B439-167D5ABC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1012" y="5295900"/>
            <a:ext cx="8676222" cy="6821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2100" kern="1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By definition, port 443 is a hole in the firewall to “all your database”- see what I did there?</a:t>
            </a:r>
          </a:p>
        </p:txBody>
      </p:sp>
      <p:pic>
        <p:nvPicPr>
          <p:cNvPr id="6" name="Picture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F5A1FC-0224-AA43-B194-EDEF720FEF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711334" y="824487"/>
            <a:ext cx="6769332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6882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1840</Words>
  <Application>Microsoft Macintosh PowerPoint</Application>
  <PresentationFormat>Widescreen</PresentationFormat>
  <Paragraphs>205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Century Gothic</vt:lpstr>
      <vt:lpstr>Mesh</vt:lpstr>
      <vt:lpstr>Welcome to the party</vt:lpstr>
      <vt:lpstr>Presentation Overview </vt:lpstr>
      <vt:lpstr>Ground rules </vt:lpstr>
      <vt:lpstr>Recovering SysOp/dba</vt:lpstr>
      <vt:lpstr>Bastard Operator from hell</vt:lpstr>
      <vt:lpstr>Bit of street cred</vt:lpstr>
      <vt:lpstr>Are you one of these people?</vt:lpstr>
      <vt:lpstr>Today</vt:lpstr>
      <vt:lpstr>Security matters. Application security most of all.</vt:lpstr>
      <vt:lpstr>Devops  a history</vt:lpstr>
      <vt:lpstr>2009-2010 Dev-Agile-Ops</vt:lpstr>
      <vt:lpstr>I mean … Who wouldn’t want in on that action?!</vt:lpstr>
      <vt:lpstr>2010-2012 Dev-puppet-Ops</vt:lpstr>
      <vt:lpstr>Notice: It’s not about who had the idea first.</vt:lpstr>
      <vt:lpstr>2011-2015 Dev-ci/CD-Ops</vt:lpstr>
      <vt:lpstr>Notice a pattern - * as Code … </vt:lpstr>
      <vt:lpstr>2015-2017 Dev-docker-Ops</vt:lpstr>
      <vt:lpstr>Build parallelization – put a pin in it … </vt:lpstr>
      <vt:lpstr>2017 - 2019 Dev-k8s-Ops</vt:lpstr>
      <vt:lpstr>Notice a pattern of standardization …</vt:lpstr>
      <vt:lpstr>2018 - 2019 Dev-serverless-Ops</vt:lpstr>
      <vt:lpstr>Notice a pattern of elimination …</vt:lpstr>
      <vt:lpstr>Security is a problem </vt:lpstr>
      <vt:lpstr>Security is, in most ways, the pre-devOps Ops.   Look back at me circa 2008</vt:lpstr>
      <vt:lpstr>If you subscribe to the truth that security is the impediment to business, then there is great opportunity.</vt:lpstr>
      <vt:lpstr>PowerPoint Presentation</vt:lpstr>
      <vt:lpstr>Turn toil in to code.</vt:lpstr>
      <vt:lpstr>Agile says it values: Individuals and interactions over processes and tools</vt:lpstr>
      <vt:lpstr>In DevOps we learned.</vt:lpstr>
      <vt:lpstr>PowerPoint Presentation</vt:lpstr>
      <vt:lpstr>Agile says it values: Responding to change over following a plan</vt:lpstr>
      <vt:lpstr>In DevOps we learned.</vt:lpstr>
      <vt:lpstr>PowerPoint Presentation</vt:lpstr>
      <vt:lpstr>Agile principle #11: The best architectures, requirements, and designs emerge from self-organizing teams.</vt:lpstr>
      <vt:lpstr>In DevOps we learned.</vt:lpstr>
      <vt:lpstr>PowerPoint Presentation</vt:lpstr>
      <vt:lpstr>Agile principle #10: Simplicity--the art of maximizing the amount of work not done--is essential</vt:lpstr>
      <vt:lpstr>In DevOps we learned.</vt:lpstr>
      <vt:lpstr>PowerPoint Presentation</vt:lpstr>
      <vt:lpstr>Fact: jobs that create value will replace jobs that prevent business value.</vt:lpstr>
      <vt:lpstr>In DevOps we learned.</vt:lpstr>
      <vt:lpstr>Summary: Marketing v. Reality</vt:lpstr>
      <vt:lpstr>Summary: Marketing V. Reality</vt:lpstr>
      <vt:lpstr>PowerPoint Presentation</vt:lpstr>
      <vt:lpstr>Join the devsecops movement?</vt:lpstr>
      <vt:lpstr>You are standing on the precipice of the devsecops revolution. Add your voice:</vt:lpstr>
      <vt:lpstr>An agile team is 2 Pizzas in size and contains all the skill sets necessary to accomplish the sprint commitments.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party</dc:title>
  <dc:creator>Boyd Hemphill</dc:creator>
  <cp:lastModifiedBy>Boyd Hemphill</cp:lastModifiedBy>
  <cp:revision>11</cp:revision>
  <cp:lastPrinted>2019-11-07T03:08:37Z</cp:lastPrinted>
  <dcterms:created xsi:type="dcterms:W3CDTF">2019-10-25T12:16:26Z</dcterms:created>
  <dcterms:modified xsi:type="dcterms:W3CDTF">2019-11-07T03:23:59Z</dcterms:modified>
</cp:coreProperties>
</file>