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418" r:id="rId2"/>
    <p:sldId id="422" r:id="rId3"/>
    <p:sldId id="425" r:id="rId4"/>
    <p:sldId id="427" r:id="rId5"/>
    <p:sldId id="444" r:id="rId6"/>
    <p:sldId id="430" r:id="rId7"/>
    <p:sldId id="428" r:id="rId8"/>
    <p:sldId id="455" r:id="rId9"/>
    <p:sldId id="446" r:id="rId10"/>
    <p:sldId id="456" r:id="rId11"/>
    <p:sldId id="447" r:id="rId12"/>
    <p:sldId id="457" r:id="rId13"/>
    <p:sldId id="448" r:id="rId14"/>
    <p:sldId id="458" r:id="rId15"/>
    <p:sldId id="449" r:id="rId16"/>
    <p:sldId id="450" r:id="rId17"/>
    <p:sldId id="451" r:id="rId18"/>
    <p:sldId id="452" r:id="rId19"/>
    <p:sldId id="454" r:id="rId20"/>
    <p:sldId id="41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pos="4752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9" orient="horz" pos="3887">
          <p15:clr>
            <a:srgbClr val="A4A3A4"/>
          </p15:clr>
        </p15:guide>
        <p15:guide id="10" orient="horz" pos="3264" userDrawn="1">
          <p15:clr>
            <a:srgbClr val="A4A3A4"/>
          </p15:clr>
        </p15:guide>
        <p15:guide id="11" orient="horz" pos="3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9117C1-6F56-46DE-8B7F-AF8F4CEE741D}">
  <a:tblStyle styleId="{EE9117C1-6F56-46DE-8B7F-AF8F4CEE741D}" styleName="Verizon Table 1">
    <a:wholeTbl>
      <a:tcTxStyle>
        <a:fontRef idx="minor"/>
        <a:srgbClr val="33333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333333"/>
              </a:solidFill>
            </a:ln>
          </a:top>
          <a:bottom>
            <a:ln w="6350">
              <a:solidFill>
                <a:srgbClr val="333333"/>
              </a:solidFill>
            </a:ln>
          </a:bottom>
          <a:insideH>
            <a:ln w="6350">
              <a:solidFill>
                <a:srgbClr val="333333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F6F6F6"/>
          </a:solidFill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solidFill>
            <a:srgbClr val="F6F6F6"/>
          </a:solidFill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6350">
              <a:solidFill>
                <a:srgbClr val="333333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00000"/>
      </a:tcTxStyle>
      <a:tcStyle>
        <a:tcBdr>
          <a:top>
            <a:ln>
              <a:noFill/>
            </a:ln>
          </a:top>
          <a:bottom>
            <a:ln w="6350">
              <a:solidFill>
                <a:srgbClr val="33333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 autoAdjust="0"/>
    <p:restoredTop sz="86384"/>
  </p:normalViewPr>
  <p:slideViewPr>
    <p:cSldViewPr snapToGrid="0" snapToObjects="1">
      <p:cViewPr varScale="1">
        <p:scale>
          <a:sx n="98" d="100"/>
          <a:sy n="98" d="100"/>
        </p:scale>
        <p:origin x="1722" y="90"/>
      </p:cViewPr>
      <p:guideLst>
        <p:guide pos="2880"/>
        <p:guide pos="5472"/>
        <p:guide pos="4752"/>
        <p:guide pos="288"/>
        <p:guide orient="horz" pos="3887"/>
        <p:guide orient="horz" pos="3264"/>
        <p:guide orient="horz" pos="3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51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>
                <a:latin typeface="Arial"/>
              </a:rPr>
              <a:t>Month 00, 0000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A9AB-D4B5-B145-9C5F-439754C2A12C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572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r>
              <a:rPr lang="en-US" dirty="0"/>
              <a:t>Month 00, 0000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0F377F13-34CC-6843-96E7-4A03CB8BBE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1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1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6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7200" y="593725"/>
            <a:ext cx="4114800" cy="173736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2422525"/>
            <a:ext cx="4114800" cy="13716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6pPr>
            <a:lvl7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7pPr>
            <a:lvl8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9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63675"/>
            <a:ext cx="3977640" cy="4706938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414532"/>
            <a:ext cx="228600" cy="228600"/>
          </a:xfrm>
        </p:spPr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 bwMode="auto">
          <a:xfrm>
            <a:off x="4709160" y="1463675"/>
            <a:ext cx="3977640" cy="4706938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Text a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 bwMode="auto">
          <a:xfrm>
            <a:off x="6119216" y="3382146"/>
            <a:ext cx="2567587" cy="246877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auto">
          <a:xfrm>
            <a:off x="3288210" y="3382146"/>
            <a:ext cx="2567587" cy="246877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 bwMode="auto">
          <a:xfrm>
            <a:off x="457203" y="3382146"/>
            <a:ext cx="2567587" cy="246877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7203" y="1463675"/>
            <a:ext cx="2567587" cy="175732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3288209" y="1463675"/>
            <a:ext cx="2567587" cy="175732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119216" y="1463675"/>
            <a:ext cx="2567587" cy="175732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414532"/>
            <a:ext cx="228600" cy="228600"/>
          </a:xfrm>
        </p:spPr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Headlin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3"/>
          <p:cNvSpPr>
            <a:spLocks noGrp="1"/>
          </p:cNvSpPr>
          <p:nvPr>
            <p:ph type="chart" sz="quarter" idx="17" hasCustomPrompt="1"/>
          </p:nvPr>
        </p:nvSpPr>
        <p:spPr bwMode="auto">
          <a:xfrm>
            <a:off x="457200" y="2042765"/>
            <a:ext cx="8229600" cy="4065427"/>
          </a:xfr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icon to add chart.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0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tatement and Lon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3"/>
          <p:cNvSpPr>
            <a:spLocks noGrp="1"/>
          </p:cNvSpPr>
          <p:nvPr>
            <p:ph type="chart" sz="quarter" idx="17" hasCustomPrompt="1"/>
          </p:nvPr>
        </p:nvSpPr>
        <p:spPr bwMode="auto">
          <a:xfrm>
            <a:off x="457198" y="2793664"/>
            <a:ext cx="8229602" cy="3378536"/>
          </a:xfr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icon to add chart.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63675"/>
            <a:ext cx="8229600" cy="75066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auto">
          <a:xfrm>
            <a:off x="457199" y="593725"/>
            <a:ext cx="4114800" cy="914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500" b="1" dirty="0">
                <a:solidFill>
                  <a:schemeClr val="tx1"/>
                </a:solidFill>
                <a:latin typeface="+mj-lt"/>
              </a:rPr>
              <a:t>Thank you.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1736090"/>
            <a:ext cx="4114800" cy="6858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6pPr>
            <a:lvl7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7pPr>
            <a:lvl8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7200" y="593725"/>
            <a:ext cx="4114800" cy="173736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2422525"/>
            <a:ext cx="4114800" cy="13716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3pPr>
            <a:lvl4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4pPr>
            <a:lvl5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5pPr>
            <a:lvl6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6pPr>
            <a:lvl7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7pPr>
            <a:lvl8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900"/>
              </a:spcBef>
              <a:buNone/>
              <a:defRPr sz="20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241300" y="6197600"/>
            <a:ext cx="6832600" cy="55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812568" y="6332611"/>
            <a:ext cx="4023360" cy="3048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</a:rPr>
              <a:t>Confidential and proprietary materials for authorized Verizon personnel and outside agencies only.</a:t>
            </a:r>
            <a:r>
              <a:rPr lang="en-US" sz="700" baseline="0" dirty="0">
                <a:solidFill>
                  <a:schemeClr val="bg1"/>
                </a:solidFill>
              </a:rPr>
              <a:t> </a:t>
            </a:r>
            <a:r>
              <a:rPr lang="en-US" sz="700" dirty="0">
                <a:solidFill>
                  <a:schemeClr val="bg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2" y="6346943"/>
            <a:ext cx="1069848" cy="3848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7086600" cy="1600200"/>
          </a:xfrm>
        </p:spPr>
        <p:txBody>
          <a:bodyPr lIns="0" rIns="0" anchor="t" anchorCtr="0">
            <a:normAutofit/>
          </a:bodyPr>
          <a:lstStyle>
            <a:lvl1pPr algn="l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 bwMode="auto">
          <a:xfrm>
            <a:off x="457200" y="2286000"/>
            <a:ext cx="7086600" cy="3884613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chemeClr val="tx1"/>
                </a:solidFill>
                <a:latin typeface="+mn-lt"/>
              </a:defRPr>
            </a:lvl2pPr>
            <a:lvl3pPr>
              <a:defRPr sz="2200">
                <a:solidFill>
                  <a:schemeClr val="tx1"/>
                </a:solidFill>
                <a:latin typeface="+mn-lt"/>
              </a:defRPr>
            </a:lvl3pPr>
            <a:lvl4pPr>
              <a:defRPr sz="2200">
                <a:solidFill>
                  <a:schemeClr val="tx1"/>
                </a:solidFill>
                <a:latin typeface="+mn-lt"/>
              </a:defRPr>
            </a:lvl4pPr>
            <a:lvl5pPr>
              <a:defRPr sz="2200">
                <a:solidFill>
                  <a:schemeClr val="tx1"/>
                </a:solidFill>
                <a:latin typeface="+mn-lt"/>
              </a:defRPr>
            </a:lvl5pPr>
            <a:lvl6pPr>
              <a:defRPr sz="2200" baseline="0"/>
            </a:lvl6pPr>
            <a:lvl7pPr>
              <a:defRPr sz="2200" baseline="0"/>
            </a:lvl7pPr>
            <a:lvl8pPr>
              <a:defRPr sz="2200" baseline="0"/>
            </a:lvl8pPr>
            <a:lvl9pPr>
              <a:defRPr sz="2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43800" y="6427232"/>
            <a:ext cx="9144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58200" y="6427232"/>
            <a:ext cx="228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1">
                <a:solidFill>
                  <a:schemeClr val="tx1"/>
                </a:solidFill>
              </a:defRPr>
            </a:lvl1pPr>
          </a:lstStyle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1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7086600" cy="1600200"/>
          </a:xfrm>
        </p:spPr>
        <p:txBody>
          <a:bodyPr lIns="0" rIns="0" anchor="t" anchorCtr="0">
            <a:normAutofit/>
          </a:bodyPr>
          <a:lstStyle>
            <a:lvl1pPr algn="l">
              <a:defRPr sz="4000" b="1" cap="none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 bwMode="auto">
          <a:xfrm>
            <a:off x="457200" y="2286000"/>
            <a:ext cx="7086600" cy="3884613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200">
                <a:solidFill>
                  <a:schemeClr val="bg2"/>
                </a:solidFill>
                <a:latin typeface="+mn-lt"/>
              </a:defRPr>
            </a:lvl3pPr>
            <a:lvl4pPr>
              <a:defRPr sz="2200">
                <a:solidFill>
                  <a:schemeClr val="bg2"/>
                </a:solidFill>
                <a:latin typeface="+mn-lt"/>
              </a:defRPr>
            </a:lvl4pPr>
            <a:lvl5pPr>
              <a:defRPr sz="2200">
                <a:solidFill>
                  <a:schemeClr val="bg2"/>
                </a:solidFill>
                <a:latin typeface="+mn-lt"/>
              </a:defRPr>
            </a:lvl5pPr>
            <a:lvl6pPr>
              <a:defRPr sz="2200" baseline="0"/>
            </a:lvl6pPr>
            <a:lvl7pPr>
              <a:defRPr sz="2200" baseline="0"/>
            </a:lvl7pPr>
            <a:lvl8pPr>
              <a:defRPr sz="2200" baseline="0"/>
            </a:lvl8pPr>
            <a:lvl9pPr>
              <a:defRPr sz="2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266700" y="6362700"/>
            <a:ext cx="72771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812568" y="6332611"/>
            <a:ext cx="4023360" cy="3048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</a:rPr>
              <a:t>Confidential and proprietary materials for authorized Verizon personnel and outside agencies only.</a:t>
            </a:r>
            <a:r>
              <a:rPr lang="en-US" sz="700" baseline="0" dirty="0">
                <a:solidFill>
                  <a:schemeClr val="bg1"/>
                </a:solidFill>
              </a:rPr>
              <a:t> </a:t>
            </a:r>
            <a:r>
              <a:rPr lang="en-US" sz="700" dirty="0">
                <a:solidFill>
                  <a:schemeClr val="bg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2" y="6346943"/>
            <a:ext cx="1069848" cy="384837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58200" y="6414532"/>
            <a:ext cx="228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1">
                <a:solidFill>
                  <a:schemeClr val="bg2"/>
                </a:solidFill>
              </a:defRPr>
            </a:lvl1pPr>
          </a:lstStyle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7086600" cy="8053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63675"/>
            <a:ext cx="7086600" cy="4023360"/>
          </a:xfrm>
        </p:spPr>
        <p:txBody>
          <a:bodyPr numCol="2" spcCol="731520"/>
          <a:lstStyle>
            <a:lvl1pPr marL="342892" indent="-342892">
              <a:buFont typeface="+mj-lt"/>
              <a:buAutoNum type="arabicPeriod"/>
              <a:tabLst>
                <a:tab pos="339716" algn="l"/>
              </a:tabLst>
              <a:defRPr sz="1600"/>
            </a:lvl1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63675"/>
            <a:ext cx="7086600" cy="4706938"/>
          </a:xfrm>
        </p:spPr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4360"/>
            <a:ext cx="5943600" cy="2057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5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White Tex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858001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5943600" cy="27432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72200"/>
            <a:ext cx="4572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 bwMode="auto">
          <a:xfrm>
            <a:off x="2812568" y="6332611"/>
            <a:ext cx="4023360" cy="304800"/>
          </a:xfrm>
          <a:prstGeom prst="rect">
            <a:avLst/>
          </a:prstGeom>
          <a:noFill/>
        </p:spPr>
        <p:txBody>
          <a:bodyPr vert="horz" lIns="0" tIns="0" rIns="182880" bIns="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</a:rPr>
              <a:t>Confidential and proprietary materials for authorized Verizon personnel and outside agencies only.</a:t>
            </a:r>
            <a:r>
              <a:rPr lang="en-US" sz="700" baseline="0" dirty="0">
                <a:solidFill>
                  <a:schemeClr val="bg1"/>
                </a:solidFill>
              </a:rPr>
              <a:t> </a:t>
            </a:r>
            <a:r>
              <a:rPr lang="en-US" sz="700" dirty="0">
                <a:solidFill>
                  <a:schemeClr val="bg1"/>
                </a:solidFill>
              </a:rPr>
              <a:t>Use, disclosure or distribution of this material is not permitted to any unauthorized persons or third parties except by written agreement.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2" y="6346943"/>
            <a:ext cx="1069848" cy="3848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414532"/>
            <a:ext cx="228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7543800" y="6414532"/>
            <a:ext cx="9144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8"/>
          <p:cNvSpPr>
            <a:spLocks noGrp="1" noChangeAspect="1"/>
          </p:cNvSpPr>
          <p:nvPr>
            <p:ph type="pic" sz="quarter" idx="20" hasCustomPrompt="1"/>
          </p:nvPr>
        </p:nvSpPr>
        <p:spPr bwMode="auto">
          <a:xfrm>
            <a:off x="4572000" y="1463675"/>
            <a:ext cx="4114800" cy="3543272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/>
            </a:lvl1pPr>
          </a:lstStyle>
          <a:p>
            <a:r>
              <a:rPr lang="en-US" dirty="0"/>
              <a:t>Click icon to add picture.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4572000" y="5060354"/>
            <a:ext cx="4114800" cy="42922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</a:lstStyle>
          <a:p>
            <a:pPr lvl="0"/>
            <a:r>
              <a:rPr lang="en-US" dirty="0"/>
              <a:t>Optional caption goes here.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8"/>
          </p:nvPr>
        </p:nvSpPr>
        <p:spPr bwMode="auto">
          <a:xfrm>
            <a:off x="457203" y="1463675"/>
            <a:ext cx="3933131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7086600" cy="869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" y="457200"/>
            <a:ext cx="8229600" cy="0"/>
          </a:xfrm>
          <a:prstGeom prst="line">
            <a:avLst/>
          </a:prstGeom>
          <a:ln w="47625" cap="flat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4360"/>
            <a:ext cx="7086600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63040"/>
            <a:ext cx="7086600" cy="4709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58200" y="6414532"/>
            <a:ext cx="228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1">
                <a:solidFill>
                  <a:schemeClr val="tx1"/>
                </a:solidFill>
              </a:defRPr>
            </a:lvl1pPr>
          </a:lstStyle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4" y="6332601"/>
            <a:ext cx="1069846" cy="397804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" y="6231969"/>
            <a:ext cx="701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Verizon 2019, All Rights Reserved. Information contained herein is provided AS IS and subject to change without notice. All trademarks used herein are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28800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0" r:id="rId2"/>
    <p:sldLayoutId id="2147483693" r:id="rId3"/>
    <p:sldLayoutId id="2147483723" r:id="rId4"/>
    <p:sldLayoutId id="2147483722" r:id="rId5"/>
    <p:sldLayoutId id="2147483691" r:id="rId6"/>
    <p:sldLayoutId id="2147483714" r:id="rId7"/>
    <p:sldLayoutId id="2147483727" r:id="rId8"/>
    <p:sldLayoutId id="2147483725" r:id="rId9"/>
    <p:sldLayoutId id="2147483717" r:id="rId10"/>
    <p:sldLayoutId id="2147483726" r:id="rId11"/>
    <p:sldLayoutId id="2147483730" r:id="rId12"/>
    <p:sldLayoutId id="2147483731" r:id="rId13"/>
    <p:sldLayoutId id="2147483713" r:id="rId14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2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12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188" indent="-230188" algn="l" defTabSz="457200" rtl="0" eaLnBrk="1" latinLnBrk="0" hangingPunct="1">
        <a:lnSpc>
          <a:spcPct val="100000"/>
        </a:lnSpc>
        <a:spcBef>
          <a:spcPts val="9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5425" algn="l" defTabSz="457200" rtl="0" eaLnBrk="1" latinLnBrk="0" hangingPunct="1">
        <a:lnSpc>
          <a:spcPct val="100000"/>
        </a:lnSpc>
        <a:spcBef>
          <a:spcPts val="9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30188" algn="l" defTabSz="457200" rtl="0" eaLnBrk="1" latinLnBrk="0" hangingPunct="1">
        <a:lnSpc>
          <a:spcPct val="100000"/>
        </a:lnSpc>
        <a:spcBef>
          <a:spcPts val="9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3838" algn="l" defTabSz="457200" rtl="0" eaLnBrk="1" latinLnBrk="0" hangingPunct="1">
        <a:spcBef>
          <a:spcPts val="9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47763" indent="-233363" algn="l" defTabSz="457200" rtl="0" eaLnBrk="1" latinLnBrk="0" hangingPunct="1">
        <a:spcBef>
          <a:spcPts val="9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3838" algn="l" defTabSz="457200" rtl="0" eaLnBrk="1" latinLnBrk="0" hangingPunct="1">
        <a:spcBef>
          <a:spcPts val="9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4963" indent="-233363" algn="l" defTabSz="457200" rtl="0" eaLnBrk="1" latinLnBrk="0" hangingPunct="1">
        <a:spcBef>
          <a:spcPts val="9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pos="4752" userDrawn="1">
          <p15:clr>
            <a:srgbClr val="F26B43"/>
          </p15:clr>
        </p15:guide>
        <p15:guide id="5" orient="horz" pos="92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el: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tel:201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ecurityalliance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6" Type="http://schemas.openxmlformats.org/officeDocument/2006/relationships/hyperlink" Target="tel:2019" TargetMode="External"/><Relationship Id="rId5" Type="http://schemas.openxmlformats.org/officeDocument/2006/relationships/hyperlink" Target="https://www.capitalone.io/" TargetMode="External"/><Relationship Id="rId4" Type="http://schemas.openxmlformats.org/officeDocument/2006/relationships/hyperlink" Target="https://aws.amazon.com/this-is-my-architectur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tel:201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7.xml"/><Relationship Id="rId3" Type="http://schemas.openxmlformats.org/officeDocument/2006/relationships/image" Target="../media/image3.jpeg"/><Relationship Id="rId7" Type="http://schemas.openxmlformats.org/officeDocument/2006/relationships/slide" Target="slide7.xml"/><Relationship Id="rId12" Type="http://schemas.openxmlformats.org/officeDocument/2006/relationships/slide" Target="slide16.xml"/><Relationship Id="rId2" Type="http://schemas.openxmlformats.org/officeDocument/2006/relationships/notesSlide" Target="../notesSlides/notesSlide2.xml"/><Relationship Id="rId16" Type="http://schemas.openxmlformats.org/officeDocument/2006/relationships/hyperlink" Target="tel:2019" TargetMode="Externa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5" Type="http://schemas.openxmlformats.org/officeDocument/2006/relationships/slide" Target="slide19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201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hyperlink" Target="tel:2019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hyperlink" Target="tel:20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tel:201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el:2019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el: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3725"/>
            <a:ext cx="6990080" cy="1737360"/>
          </a:xfrm>
        </p:spPr>
        <p:txBody>
          <a:bodyPr>
            <a:normAutofit/>
          </a:bodyPr>
          <a:lstStyle/>
          <a:p>
            <a:r>
              <a:rPr lang="en-US" dirty="0"/>
              <a:t>Cloud Migration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Friction</a:t>
            </a:r>
            <a:r>
              <a:rPr lang="en-US" sz="3200" dirty="0">
                <a:solidFill>
                  <a:srgbClr val="00B050"/>
                </a:solidFill>
              </a:rPr>
              <a:t>Less</a:t>
            </a:r>
            <a:r>
              <a:rPr lang="en-US" sz="3200" dirty="0"/>
              <a:t> Application Security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7680" y="4382137"/>
            <a:ext cx="4114800" cy="677543"/>
          </a:xfrm>
        </p:spPr>
        <p:txBody>
          <a:bodyPr/>
          <a:lstStyle/>
          <a:p>
            <a:r>
              <a:rPr lang="en-US" dirty="0"/>
              <a:t>Anjlica Malla</a:t>
            </a:r>
          </a:p>
          <a:p>
            <a:r>
              <a:rPr lang="en-US" dirty="0"/>
              <a:t>Enterprise Security Architect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3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500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Architecture Patterns</a:t>
            </a:r>
          </a:p>
        </p:txBody>
      </p:sp>
      <p:sp>
        <p:nvSpPr>
          <p:cNvPr id="18" name="Donut 17"/>
          <p:cNvSpPr/>
          <p:nvPr/>
        </p:nvSpPr>
        <p:spPr>
          <a:xfrm>
            <a:off x="2753432" y="1554282"/>
            <a:ext cx="3521519" cy="3435089"/>
          </a:xfrm>
          <a:prstGeom prst="donut">
            <a:avLst>
              <a:gd name="adj" fmla="val 9619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340494" y="23612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Gateway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2973" y="2738901"/>
            <a:ext cx="2375118" cy="15891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1013081" y="280446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Facing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3120" y="3200798"/>
            <a:ext cx="2294264" cy="1707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831062" y="365393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Messaging Queues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74269" y="3626876"/>
            <a:ext cx="2320008" cy="1352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/>
          <p:cNvSpPr txBox="1"/>
          <p:nvPr/>
        </p:nvSpPr>
        <p:spPr>
          <a:xfrm>
            <a:off x="6082698" y="402391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Engagement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8755" y="23402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215475" y="2735261"/>
            <a:ext cx="2502288" cy="762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6226119" y="2793441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and Block Storage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307851" y="3182898"/>
            <a:ext cx="2400058" cy="737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43120" y="4052329"/>
            <a:ext cx="2486729" cy="1352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6406504" y="319345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*-As-A-Service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255066" y="3608084"/>
            <a:ext cx="2423105" cy="726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/>
          <p:cNvSpPr txBox="1"/>
          <p:nvPr/>
        </p:nvSpPr>
        <p:spPr>
          <a:xfrm>
            <a:off x="6285410" y="36078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123278" y="4031878"/>
            <a:ext cx="2594485" cy="5421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818238" y="40658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 Functions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800036" y="4431988"/>
            <a:ext cx="2917727" cy="1590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2973" y="4417440"/>
            <a:ext cx="2749133" cy="12255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49984" y="323562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Intranet Facing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3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3124831" y="3110664"/>
            <a:ext cx="2786737" cy="41148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Architecture patterns</a:t>
            </a:r>
          </a:p>
        </p:txBody>
      </p:sp>
    </p:spTree>
    <p:extLst>
      <p:ext uri="{BB962C8B-B14F-4D97-AF65-F5344CB8AC3E}">
        <p14:creationId xmlns:p14="http://schemas.microsoft.com/office/powerpoint/2010/main" val="149974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Security Architecture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26383" y="3125456"/>
            <a:ext cx="2786737" cy="41148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Controls</a:t>
            </a:r>
          </a:p>
        </p:txBody>
      </p:sp>
      <p:sp>
        <p:nvSpPr>
          <p:cNvPr id="20" name="Donut 19"/>
          <p:cNvSpPr/>
          <p:nvPr/>
        </p:nvSpPr>
        <p:spPr>
          <a:xfrm>
            <a:off x="2753432" y="1554282"/>
            <a:ext cx="3521519" cy="3435089"/>
          </a:xfrm>
          <a:prstGeom prst="donut">
            <a:avLst>
              <a:gd name="adj" fmla="val 9619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11172" y="237204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Privacy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52973" y="2751669"/>
            <a:ext cx="2375118" cy="312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559798" y="280421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cloud services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49885" y="3197671"/>
            <a:ext cx="2287499" cy="3127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911243" y="366099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 at rest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74269" y="3626876"/>
            <a:ext cx="2320008" cy="1352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944955" y="4086409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native controls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52102" y="235942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Regulations, Standards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215475" y="2736233"/>
            <a:ext cx="2471325" cy="665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6469068" y="27955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307851" y="3190276"/>
            <a:ext cx="2400058" cy="270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49885" y="4052329"/>
            <a:ext cx="2479964" cy="1679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6307851" y="3231174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 &amp; Access Mgmt.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257684" y="3615898"/>
            <a:ext cx="2437761" cy="12353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8366" y="363014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Monitoring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123278" y="4023910"/>
            <a:ext cx="2572167" cy="796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455273" y="408640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&amp; Cert Management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800036" y="4447892"/>
            <a:ext cx="2907873" cy="376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57200" y="4442778"/>
            <a:ext cx="2772687" cy="511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528184" y="3223677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63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Security Architecture Patterns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26383" y="3058160"/>
            <a:ext cx="2786737" cy="539736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Controls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Build Book</a:t>
            </a:r>
          </a:p>
        </p:txBody>
      </p:sp>
      <p:sp>
        <p:nvSpPr>
          <p:cNvPr id="20" name="Donut 19"/>
          <p:cNvSpPr/>
          <p:nvPr/>
        </p:nvSpPr>
        <p:spPr>
          <a:xfrm>
            <a:off x="2753432" y="1554282"/>
            <a:ext cx="3521519" cy="3435089"/>
          </a:xfrm>
          <a:prstGeom prst="donut">
            <a:avLst>
              <a:gd name="adj" fmla="val 9619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96802" y="236068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Protection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52973" y="2743915"/>
            <a:ext cx="2407083" cy="2173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559798" y="280421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Security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5273" y="3200798"/>
            <a:ext cx="2282111" cy="17635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388593" y="366033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 at rest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74269" y="3626876"/>
            <a:ext cx="2320008" cy="1352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6082698" y="402391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Audit Logs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215475" y="2721761"/>
            <a:ext cx="2471325" cy="2112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6197736" y="23695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307851" y="3181145"/>
            <a:ext cx="2390205" cy="9131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2973" y="4052330"/>
            <a:ext cx="2476876" cy="1808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6516461" y="318292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275074" y="3575787"/>
            <a:ext cx="2432835" cy="143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373012" y="359955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Monitoring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123278" y="4023910"/>
            <a:ext cx="2584631" cy="796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455273" y="408640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&amp; Cert Management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800036" y="4431988"/>
            <a:ext cx="2907873" cy="1590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4218" y="4457696"/>
            <a:ext cx="2757177" cy="2389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388593" y="3223463"/>
            <a:ext cx="152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Way TLS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82850" y="279791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847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Automation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20822" y="3024091"/>
            <a:ext cx="2786737" cy="41148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DevSecOps</a:t>
            </a:r>
            <a:endParaRPr lang="en-US" dirty="0"/>
          </a:p>
        </p:txBody>
      </p:sp>
      <p:sp>
        <p:nvSpPr>
          <p:cNvPr id="15" name="Donut 14"/>
          <p:cNvSpPr/>
          <p:nvPr/>
        </p:nvSpPr>
        <p:spPr>
          <a:xfrm>
            <a:off x="2753432" y="1554282"/>
            <a:ext cx="3521519" cy="3435089"/>
          </a:xfrm>
          <a:prstGeom prst="donut">
            <a:avLst>
              <a:gd name="adj" fmla="val 9619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92636" y="236074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Standardize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42147" y="2754792"/>
            <a:ext cx="2385944" cy="2471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9798" y="2804215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Automated CI/CD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42147" y="3196213"/>
            <a:ext cx="2295237" cy="4585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5990260" y="4034249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Leverage serverless 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5475" y="233807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as code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215475" y="2723096"/>
            <a:ext cx="2492434" cy="1978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6414247" y="27847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Governance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07851" y="3167234"/>
            <a:ext cx="2390205" cy="2304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2147" y="4021013"/>
            <a:ext cx="2487702" cy="10865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6516461" y="318292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monitoring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275074" y="3560351"/>
            <a:ext cx="2432835" cy="16866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6373012" y="359955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Monitoring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123278" y="4024368"/>
            <a:ext cx="2584631" cy="751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998216" y="406319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Auto-remediation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800036" y="4431988"/>
            <a:ext cx="2907873" cy="1590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8049" y="4417440"/>
            <a:ext cx="2734057" cy="33353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388593" y="3223463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Gates before promoting</a:t>
            </a:r>
          </a:p>
          <a:p>
            <a:r>
              <a:rPr lang="en-US" dirty="0"/>
              <a:t>to a higher environment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684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Automation Examples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20822" y="3066086"/>
            <a:ext cx="2786737" cy="41148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Enforce, Monitor</a:t>
            </a:r>
          </a:p>
        </p:txBody>
      </p:sp>
      <p:sp>
        <p:nvSpPr>
          <p:cNvPr id="15" name="Donut 14"/>
          <p:cNvSpPr/>
          <p:nvPr/>
        </p:nvSpPr>
        <p:spPr>
          <a:xfrm>
            <a:off x="2753432" y="1554282"/>
            <a:ext cx="3521519" cy="3435089"/>
          </a:xfrm>
          <a:prstGeom prst="donut">
            <a:avLst>
              <a:gd name="adj" fmla="val 9619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36074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firewall templates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32294" y="2754792"/>
            <a:ext cx="2395797" cy="533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741912" y="362600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Idle instances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50686" y="3597896"/>
            <a:ext cx="2320008" cy="1352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6167961" y="235018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Enforce disk encryption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215475" y="2718971"/>
            <a:ext cx="2492434" cy="2391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6290999" y="2784765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 store / DB </a:t>
            </a:r>
          </a:p>
          <a:p>
            <a:r>
              <a:rPr lang="en-US" dirty="0"/>
              <a:t>exposed to internet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32294" y="4052329"/>
            <a:ext cx="2497555" cy="286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75074" y="3568397"/>
            <a:ext cx="2432835" cy="882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454828" y="2751251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incoming roles from </a:t>
            </a:r>
          </a:p>
          <a:p>
            <a:r>
              <a:rPr lang="en-US" dirty="0"/>
              <a:t>external cloud </a:t>
            </a:r>
          </a:p>
          <a:p>
            <a:r>
              <a:rPr lang="en-US" dirty="0"/>
              <a:t>accounts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800036" y="4446775"/>
            <a:ext cx="2917727" cy="1117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2294" y="4446776"/>
            <a:ext cx="2794338" cy="799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16117" y="4030075"/>
            <a:ext cx="2570683" cy="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>
          <a:xfrm>
            <a:off x="6196505" y="3596780"/>
            <a:ext cx="232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Tags for every instance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408543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unpatched instances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42406" y="408543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passwords in the clear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871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New ways of thinking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0872" y="1833563"/>
            <a:ext cx="4420854" cy="523557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I didn't have to do this </a:t>
            </a:r>
            <a:r>
              <a:rPr lang="en-US" sz="1400" dirty="0" err="1">
                <a:solidFill>
                  <a:schemeClr val="tx1"/>
                </a:solidFill>
              </a:rPr>
              <a:t>on-premise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Why is security creating new requirements?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8503" y="2504862"/>
            <a:ext cx="4365592" cy="772885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application does not have confidential data?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42785" y="1833563"/>
            <a:ext cx="3909175" cy="523557"/>
          </a:xfrm>
          <a:prstGeom prst="roundRect">
            <a:avLst/>
          </a:prstGeom>
          <a:solidFill>
            <a:srgbClr val="0070C0"/>
          </a:soli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Public cloud is elastic and not limited to a static set of hardware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60505" y="2482249"/>
            <a:ext cx="3909175" cy="772885"/>
          </a:xfrm>
          <a:prstGeom prst="roundRect">
            <a:avLst/>
          </a:prstGeom>
          <a:solidFill>
            <a:srgbClr val="0070C0"/>
          </a:soli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Specify data fields and check with organizational standards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Check the controls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5717" y="3402122"/>
            <a:ext cx="4365592" cy="772885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Why can</a:t>
            </a:r>
            <a:r>
              <a:rPr lang="mr-IN" sz="1400" dirty="0">
                <a:solidFill>
                  <a:schemeClr val="tx1"/>
                </a:solidFill>
              </a:rPr>
              <a:t>’</a:t>
            </a:r>
            <a:r>
              <a:rPr lang="en-US" sz="1400" dirty="0">
                <a:solidFill>
                  <a:schemeClr val="tx1"/>
                </a:solidFill>
              </a:rPr>
              <a:t>t I use the cloud provider managed services?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41013" y="3362723"/>
            <a:ext cx="3910947" cy="772885"/>
          </a:xfrm>
          <a:prstGeom prst="roundRect">
            <a:avLst/>
          </a:prstGeom>
          <a:solidFill>
            <a:srgbClr val="0070C0"/>
          </a:soli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may not have control of the data or hardware.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 privacy, security controls assessment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6134" y="4322749"/>
            <a:ext cx="4365592" cy="772885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Why can</a:t>
            </a:r>
            <a:r>
              <a:rPr lang="mr-IN" sz="1400" dirty="0">
                <a:solidFill>
                  <a:schemeClr val="tx1"/>
                </a:solidFill>
              </a:rPr>
              <a:t>’</a:t>
            </a:r>
            <a:r>
              <a:rPr lang="en-US" sz="1400" dirty="0">
                <a:solidFill>
                  <a:schemeClr val="tx1"/>
                </a:solidFill>
              </a:rPr>
              <a:t>t I just spin up my instance?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41013" y="4308675"/>
            <a:ext cx="3892339" cy="772885"/>
          </a:xfrm>
          <a:prstGeom prst="roundRect">
            <a:avLst/>
          </a:prstGeom>
          <a:solidFill>
            <a:srgbClr val="0070C0"/>
          </a:soli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Because we need to first secure it and also monitor cost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134" y="5276637"/>
            <a:ext cx="4365592" cy="55883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am I supposed to innovate?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9619" y="5276636"/>
            <a:ext cx="3873733" cy="558831"/>
          </a:xfrm>
          <a:prstGeom prst="roundRect">
            <a:avLst/>
          </a:prstGeom>
          <a:solidFill>
            <a:srgbClr val="0070C0"/>
          </a:soli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 us set up an infrastructure to innovate responsibly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600" y="6414532"/>
            <a:ext cx="228600" cy="228600"/>
          </a:xfrm>
          <a:noFill/>
        </p:spPr>
        <p:txBody>
          <a:bodyPr/>
          <a:lstStyle/>
          <a:p>
            <a:fld id="{E12D0507-9F86-7A45-BE8E-43760B9F92A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0338" y="1633487"/>
            <a:ext cx="2561921" cy="1191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1804150" y="12760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715882" y="1646909"/>
            <a:ext cx="2574678" cy="1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6435804" y="12760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557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To 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752283"/>
            <a:ext cx="8229600" cy="3327717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Verify programmatically that security controls are enforced and monitored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TLS 1.2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Specific data fields protected as per standards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Use Threat Monitoring data points as input to improve Security Architecture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Security Chaos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3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149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41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References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8320" y="1680270"/>
            <a:ext cx="8229600" cy="3327717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Cloud Security Alliance 				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https://cloudsecurityalliance.org/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Cloud Controls Matrix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Cloud provider architecture patterns		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“This is My Architecture” 		</a:t>
            </a:r>
          </a:p>
          <a:p>
            <a:pPr marL="1200150" lvl="2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https://aws.amazon.com/this-is-my-architecture/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Blip>
                <a:blip r:embed="rId2"/>
              </a:buBlip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Open source tools					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https://www.capitalone.io/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6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8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Security Alliance: Cloud Controls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7260"/>
            <a:ext cx="6786170" cy="49698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3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19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18160" y="1399032"/>
            <a:ext cx="8229600" cy="40233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4" action="ppaction://hlinksldjump"/>
              </a:rPr>
              <a:t>Executive Office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5" action="ppaction://hlinksldjump"/>
              </a:rPr>
              <a:t>Ground Zero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6" action="ppaction://hlinksldjump"/>
              </a:rPr>
              <a:t>New Challenges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7" action="ppaction://hlinksldjump"/>
              </a:rPr>
              <a:t>Governance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8" action="ppaction://hlinksldjump"/>
              </a:rPr>
              <a:t>Scope Of Work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9" action="ppaction://hlinksldjump"/>
              </a:rPr>
              <a:t>Architecture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10" action="ppaction://hlinksldjump"/>
              </a:rPr>
              <a:t>Security Architecture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rgbClr val="00B050"/>
                </a:solidFill>
                <a:hlinkClick r:id="rId11" action="ppaction://hlinksldjump"/>
              </a:rPr>
              <a:t>New ways of thinking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hlinkClick r:id="rId12" action="ppaction://hlinksldjump"/>
              </a:rPr>
              <a:t>To Do</a:t>
            </a:r>
            <a:endParaRPr lang="en-US" dirty="0"/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hlinkClick r:id="rId13" action="ppaction://hlinksldjump"/>
              </a:rPr>
              <a:t>Q&amp;A</a:t>
            </a:r>
            <a:endParaRPr lang="en-US" dirty="0"/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hlinkClick r:id="rId14" action="ppaction://hlinksldjump"/>
              </a:rPr>
              <a:t>References</a:t>
            </a:r>
            <a:endParaRPr lang="en-US" dirty="0"/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hlinkClick r:id="rId15" action="ppaction://hlinksldjump"/>
              </a:rPr>
              <a:t>Cloud Security Alliance: Cloud Controls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16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430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872" y="1683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012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Executive Office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5796" y="1299621"/>
            <a:ext cx="21265" cy="1286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056" y="25755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7858" y="25666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9757" y="25602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215673" y="1299620"/>
            <a:ext cx="21265" cy="1286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61367" y="1299621"/>
            <a:ext cx="21265" cy="1286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1771061"/>
            <a:ext cx="8229601" cy="38277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		April	July		Oct		Jan		April	July		Oct		Jan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882363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Executive decision</a:t>
            </a:r>
          </a:p>
          <a:p>
            <a:r>
              <a:rPr lang="en-US" sz="1400" dirty="0"/>
              <a:t>Migrate to the cloud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4641" y="2882363"/>
            <a:ext cx="2032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center exit</a:t>
            </a:r>
          </a:p>
          <a:p>
            <a:r>
              <a:rPr lang="en-US" sz="1400" dirty="0"/>
              <a:t>With minimal </a:t>
            </a:r>
            <a:r>
              <a:rPr lang="en-US" sz="1400" dirty="0" err="1"/>
              <a:t>on-premise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73194" y="377141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/>
              <a:t>There is no bullet train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3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04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Ground Zero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5" y="1905122"/>
            <a:ext cx="5286393" cy="35740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7532" y="968501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Architecture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702" y="6013270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0004" y="9456602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601327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5111" y="394680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090" y="3459434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Legal Counsel</a:t>
            </a:r>
          </a:p>
        </p:txBody>
      </p:sp>
      <p:pic>
        <p:nvPicPr>
          <p:cNvPr id="20" name="Picture 2" descr="mage result for teams working in si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15" y="2717337"/>
            <a:ext cx="1083549" cy="7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mage result for teams working in si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97373"/>
            <a:ext cx="1098864" cy="7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75070" y="4644595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Insider Threat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1636032" y="1317026"/>
            <a:ext cx="965939" cy="573332"/>
          </a:xfrm>
          <a:prstGeom prst="wedgeRoundRectCallout">
            <a:avLst>
              <a:gd name="adj1" fmla="val -43865"/>
              <a:gd name="adj2" fmla="val 94283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do I implement DR?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428187" y="1463675"/>
            <a:ext cx="1237795" cy="560066"/>
          </a:xfrm>
          <a:prstGeom prst="wedgeRoundRectCallout">
            <a:avLst>
              <a:gd name="adj1" fmla="val -31571"/>
              <a:gd name="adj2" fmla="val 85112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Should I migrate the whole stack?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2071481" y="1914405"/>
            <a:ext cx="388524" cy="239959"/>
          </a:xfrm>
          <a:prstGeom prst="wedgeRoundRectCallout">
            <a:avLst>
              <a:gd name="adj1" fmla="val -133497"/>
              <a:gd name="adj2" fmla="val 63298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24202" y="1283395"/>
            <a:ext cx="1023625" cy="393127"/>
          </a:xfrm>
          <a:prstGeom prst="wedgeRoundRectCallout">
            <a:avLst>
              <a:gd name="adj1" fmla="val 61053"/>
              <a:gd name="adj2" fmla="val 159152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technologies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4870742" y="2833412"/>
            <a:ext cx="1036065" cy="614239"/>
          </a:xfrm>
          <a:prstGeom prst="wedgeRoundRectCallout">
            <a:avLst>
              <a:gd name="adj1" fmla="val -76412"/>
              <a:gd name="adj2" fmla="val -13421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I serverless everything?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1824845" y="4694694"/>
            <a:ext cx="735475" cy="561811"/>
          </a:xfrm>
          <a:prstGeom prst="wedgeRoundRectCallout">
            <a:avLst>
              <a:gd name="adj1" fmla="val -97330"/>
              <a:gd name="adj2" fmla="val -44944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we there yet?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5314281" y="4188746"/>
            <a:ext cx="987655" cy="622955"/>
          </a:xfrm>
          <a:prstGeom prst="wedgeRoundRectCallout">
            <a:avLst>
              <a:gd name="adj1" fmla="val -92287"/>
              <a:gd name="adj2" fmla="val 44944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hear we are migrating?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3756457" y="5008799"/>
            <a:ext cx="1174373" cy="710211"/>
          </a:xfrm>
          <a:prstGeom prst="wedgeRoundRectCallout">
            <a:avLst>
              <a:gd name="adj1" fmla="val -18031"/>
              <a:gd name="adj2" fmla="val -82408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hear some apps are already there?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7600393" y="1473139"/>
            <a:ext cx="1213662" cy="1029638"/>
          </a:xfrm>
          <a:prstGeom prst="wedgeRoundRectCallout">
            <a:avLst>
              <a:gd name="adj1" fmla="val -7756"/>
              <a:gd name="adj2" fmla="val 73964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Nothing is allowed to migrate to the public cloud</a:t>
            </a:r>
          </a:p>
        </p:txBody>
      </p:sp>
      <p:pic>
        <p:nvPicPr>
          <p:cNvPr id="33" name="Picture 2" descr="mage result for w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33291" y="1214044"/>
            <a:ext cx="996237" cy="483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ular Callout 33"/>
          <p:cNvSpPr/>
          <p:nvPr/>
        </p:nvSpPr>
        <p:spPr>
          <a:xfrm>
            <a:off x="2860870" y="1573365"/>
            <a:ext cx="966040" cy="580999"/>
          </a:xfrm>
          <a:prstGeom prst="wedgeRoundRectCallout">
            <a:avLst>
              <a:gd name="adj1" fmla="val -68940"/>
              <a:gd name="adj2" fmla="val 158924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am just connecting A to 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712282" y="690752"/>
            <a:ext cx="2243842" cy="447178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Chaos, Silos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4930830" y="2379136"/>
            <a:ext cx="383452" cy="321523"/>
          </a:xfrm>
          <a:prstGeom prst="wedgeRoundRectCallout">
            <a:avLst>
              <a:gd name="adj1" fmla="val -72541"/>
              <a:gd name="adj2" fmla="val 75670"/>
              <a:gd name="adj3" fmla="val 16667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546" y="536390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Executive Office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5387" y="56690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34379" y="2295912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Dev,Test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5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0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New Challenges</a:t>
            </a: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537674"/>
              </p:ext>
            </p:extLst>
          </p:nvPr>
        </p:nvGraphicFramePr>
        <p:xfrm>
          <a:off x="528320" y="1161812"/>
          <a:ext cx="7548880" cy="4175760"/>
        </p:xfrm>
        <a:graphic>
          <a:graphicData uri="http://schemas.openxmlformats.org/drawingml/2006/table">
            <a:tbl>
              <a:tblPr firstRow="1" firstCol="1" bandRow="1">
                <a:tableStyleId>{EE9117C1-6F56-46DE-8B7F-AF8F4CEE741D}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Challenge</a:t>
                      </a:r>
                    </a:p>
                  </a:txBody>
                  <a:tcP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Solution</a:t>
                      </a:r>
                    </a:p>
                  </a:txBody>
                  <a:tcP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+mn-cs"/>
                        </a:rPr>
                        <a:t>New ecosystem, new technology</a:t>
                      </a:r>
                    </a:p>
                  </a:txBody>
                  <a:tcP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Training, Certification at all levels.</a:t>
                      </a:r>
                    </a:p>
                  </a:txBody>
                  <a:tcP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+mn-cs"/>
                        </a:rPr>
                        <a:t>New services in the cloud, managed services</a:t>
                      </a: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Disable all services by default.</a:t>
                      </a:r>
                    </a:p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Set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 up a process to request, assess, approve, manage.</a:t>
                      </a:r>
                      <a:endParaRPr lang="en-US" dirty="0">
                        <a:latin typeface="+mn-lt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+mn-cs"/>
                        </a:rPr>
                        <a:t>Default configurations for the services</a:t>
                      </a: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Disable by default.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  Harden the configuration.</a:t>
                      </a:r>
                      <a:endParaRPr lang="en-US" dirty="0">
                        <a:latin typeface="+mn-lt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+mn-cs"/>
                        </a:rPr>
                        <a:t>API driven</a:t>
                      </a: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+mn-cs"/>
                        </a:rPr>
                        <a:t>New compute and storage can be created by using APIs.</a:t>
                      </a:r>
                    </a:p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Whitelist applications that can deploy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 in the cloud. 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+mn-cs"/>
                        </a:rPr>
                        <a:t>Manage access to APIs.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+mn-cs"/>
                        </a:rPr>
                        <a:t>Monitor.</a:t>
                      </a:r>
                      <a:endParaRPr lang="en-US" dirty="0">
                        <a:latin typeface="+mn-lt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Pay per use</a:t>
                      </a: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Monitor which compute is unused.</a:t>
                      </a:r>
                    </a:p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Set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 up a process to notify and shut down.</a:t>
                      </a:r>
                      <a:endParaRPr lang="en-US" dirty="0">
                        <a:latin typeface="+mn-lt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Multi-tenant environment</a:t>
                      </a: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Encryption </a:t>
                      </a:r>
                      <a:r>
                        <a:rPr lang="mr-IN" dirty="0">
                          <a:latin typeface="+mn-lt"/>
                          <a:cs typeface="+mn-cs"/>
                        </a:rPr>
                        <a:t>–</a:t>
                      </a:r>
                      <a:r>
                        <a:rPr lang="en-US" dirty="0">
                          <a:latin typeface="+mn-lt"/>
                          <a:cs typeface="+mn-cs"/>
                        </a:rPr>
                        <a:t> disk level, transport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 level.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+mn-cs"/>
                        </a:rPr>
                        <a:t>Dedicated bare metal if possible.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+mn-cs"/>
                        </a:rPr>
                        <a:t>Network, Storage </a:t>
                      </a:r>
                      <a:r>
                        <a:rPr lang="mr-IN" baseline="0" dirty="0">
                          <a:latin typeface="+mn-lt"/>
                          <a:cs typeface="+mn-cs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 shared.</a:t>
                      </a:r>
                      <a:endParaRPr lang="en-US" dirty="0">
                        <a:latin typeface="+mn-lt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Multi cloud</a:t>
                      </a: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Start with one cloud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 provider.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+mn-cs"/>
                        </a:rPr>
                        <a:t>Add other cloud providers based on use cases.</a:t>
                      </a:r>
                      <a:endParaRPr lang="en-US" dirty="0">
                        <a:latin typeface="+mn-lt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Cloud specific technology</a:t>
                      </a: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Decouple from a cloud managed technology</a:t>
                      </a:r>
                      <a:r>
                        <a:rPr lang="en-US" baseline="0" dirty="0">
                          <a:latin typeface="+mn-lt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+mn-cs"/>
                        </a:rPr>
                        <a:t>e.g. Cloud managed container orchestration.</a:t>
                      </a:r>
                      <a:endParaRPr lang="en-US" dirty="0">
                        <a:latin typeface="+mn-lt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27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 r="1252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460" y="106045"/>
            <a:ext cx="5943600" cy="2743200"/>
          </a:xfrm>
        </p:spPr>
        <p:txBody>
          <a:bodyPr/>
          <a:lstStyle/>
          <a:p>
            <a:pPr algn="ctr"/>
            <a:r>
              <a:rPr lang="en-US" dirty="0"/>
              <a:t>Knowledge,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Preparation, 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Governance is power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2" y="6346943"/>
            <a:ext cx="1069848" cy="3848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4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42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Governance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2" y="1749728"/>
            <a:ext cx="27432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Connector 12"/>
          <p:cNvCxnSpPr/>
          <p:nvPr/>
        </p:nvCxnSpPr>
        <p:spPr>
          <a:xfrm flipV="1">
            <a:off x="3647440" y="2275840"/>
            <a:ext cx="4973499" cy="3228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3665012" y="193071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stakeholders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647440" y="2705872"/>
            <a:ext cx="4973499" cy="3228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3665012" y="2360751"/>
            <a:ext cx="543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 CONSISTENT review and approval workflow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644988" y="3187202"/>
            <a:ext cx="4973499" cy="3228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3629452" y="2760415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only approved applications and data in the cloud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650364" y="3628040"/>
            <a:ext cx="4973499" cy="3228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3624668" y="320125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user </a:t>
            </a:r>
            <a:r>
              <a:rPr lang="en-US"/>
              <a:t>and network access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650364" y="4052737"/>
            <a:ext cx="4973499" cy="3228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3624668" y="362595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4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853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Scope Of 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79023" y="2854493"/>
            <a:ext cx="1609319" cy="417334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Adapt to Scale</a:t>
            </a:r>
          </a:p>
        </p:txBody>
      </p:sp>
      <p:sp>
        <p:nvSpPr>
          <p:cNvPr id="12" name="Donut 11"/>
          <p:cNvSpPr/>
          <p:nvPr/>
        </p:nvSpPr>
        <p:spPr>
          <a:xfrm>
            <a:off x="2578602" y="1509321"/>
            <a:ext cx="3722036" cy="3521926"/>
          </a:xfrm>
          <a:prstGeom prst="donut">
            <a:avLst>
              <a:gd name="adj" fmla="val 9619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163414" y="3379424"/>
            <a:ext cx="2593652" cy="41058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Compatibility</a:t>
            </a:r>
          </a:p>
        </p:txBody>
      </p:sp>
      <p:sp>
        <p:nvSpPr>
          <p:cNvPr id="16" name="Curved Left Arrow 15"/>
          <p:cNvSpPr/>
          <p:nvPr/>
        </p:nvSpPr>
        <p:spPr>
          <a:xfrm rot="5400000">
            <a:off x="3801893" y="1190963"/>
            <a:ext cx="1316693" cy="8001000"/>
          </a:xfrm>
          <a:prstGeom prst="curvedLeftArrow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462279" y="5359050"/>
            <a:ext cx="2308889" cy="386595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Assess and Optimize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57200" y="1893938"/>
            <a:ext cx="2821855" cy="481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1924883" y="15264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7200" y="2338949"/>
            <a:ext cx="2408773" cy="14127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1279132" y="193226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Strategy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76907" y="2751109"/>
            <a:ext cx="2188833" cy="20863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1116049" y="2399672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 Tools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57200" y="3200175"/>
            <a:ext cx="2106326" cy="776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456059" y="282573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in the Cloud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67053" y="3646978"/>
            <a:ext cx="2142494" cy="12106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1156220" y="324145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41840" y="1911664"/>
            <a:ext cx="3055175" cy="1037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5506117" y="1543072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014033" y="2329332"/>
            <a:ext cx="2682982" cy="797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1190661" y="367196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Governance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25635" y="2338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Shadow IT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225635" y="2721961"/>
            <a:ext cx="2471380" cy="2092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6341929" y="277501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Monitoring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307851" y="3182277"/>
            <a:ext cx="2389164" cy="799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5900641" y="1951925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&amp; Data Migration Strategy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67053" y="4035959"/>
            <a:ext cx="2277110" cy="18215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6403268" y="322136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Regulations, Standards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275074" y="3565753"/>
            <a:ext cx="2411726" cy="11464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/>
        </p:nvSpPr>
        <p:spPr>
          <a:xfrm>
            <a:off x="6245888" y="36003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OpEx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123278" y="4031878"/>
            <a:ext cx="2573737" cy="133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6074918" y="40483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800036" y="4438505"/>
            <a:ext cx="2906832" cy="9387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1409159" y="406237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Communicate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76907" y="4458510"/>
            <a:ext cx="2570832" cy="23821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2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53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Migration: Architecture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26383" y="3113719"/>
            <a:ext cx="2786737" cy="41148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Architecture patterns</a:t>
            </a:r>
          </a:p>
        </p:txBody>
      </p:sp>
      <p:sp>
        <p:nvSpPr>
          <p:cNvPr id="18" name="Donut 17"/>
          <p:cNvSpPr/>
          <p:nvPr/>
        </p:nvSpPr>
        <p:spPr>
          <a:xfrm>
            <a:off x="2753432" y="1554282"/>
            <a:ext cx="3521519" cy="3435089"/>
          </a:xfrm>
          <a:prstGeom prst="donut">
            <a:avLst>
              <a:gd name="adj" fmla="val 9619"/>
            </a:avLst>
          </a:prstGeom>
          <a:gradFill flip="none" rotWithShape="1">
            <a:gsLst>
              <a:gs pos="0">
                <a:srgbClr val="00B05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582" y="2372979"/>
            <a:ext cx="21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Assess: Gap Analysis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25590" y="2761644"/>
            <a:ext cx="2411092" cy="1737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455312" y="275729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</a:t>
            </a:r>
            <a:r>
              <a:rPr lang="en-US"/>
              <a:t>Responsibility </a:t>
            </a:r>
          </a:p>
          <a:p>
            <a:r>
              <a:rPr lang="en-US" dirty="0"/>
              <a:t>Model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1538" y="3369929"/>
            <a:ext cx="2300950" cy="456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1248637" y="382411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Licensing costs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35750" y="3819845"/>
            <a:ext cx="2407870" cy="1671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/>
          <p:cNvSpPr txBox="1"/>
          <p:nvPr/>
        </p:nvSpPr>
        <p:spPr>
          <a:xfrm>
            <a:off x="6005144" y="42188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59592" y="235790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 Management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201537" y="2757152"/>
            <a:ext cx="2524016" cy="4493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6574285" y="297967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Lift and Shift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310807" y="3383993"/>
            <a:ext cx="2374106" cy="5400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3048" y="4216977"/>
            <a:ext cx="2563994" cy="11788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6343998" y="3440362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Technology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160897" y="3844685"/>
            <a:ext cx="2524016" cy="8082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/>
          <p:cNvSpPr txBox="1"/>
          <p:nvPr/>
        </p:nvSpPr>
        <p:spPr>
          <a:xfrm>
            <a:off x="6201343" y="385394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Native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5992094" y="4220639"/>
            <a:ext cx="2692819" cy="2053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1178414" y="425849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Classification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94383" y="4547063"/>
            <a:ext cx="2990530" cy="11359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1538" y="4611119"/>
            <a:ext cx="2980042" cy="4251"/>
          </a:xfrm>
          <a:prstGeom prst="line">
            <a:avLst/>
          </a:prstGeom>
          <a:ln w="38100" cap="sq"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389572" y="342504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270000" y="6414532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© Verizon </a:t>
            </a:r>
            <a:r>
              <a:rPr lang="en-US" sz="1000" dirty="0">
                <a:solidFill>
                  <a:srgbClr val="00AFFA"/>
                </a:solidFill>
                <a:latin typeface="Segoe UI" charset="0"/>
                <a:hlinkClick r:id="rId3" action="ppaction://hlinkfile"/>
              </a:rPr>
              <a:t>2019</a:t>
            </a:r>
            <a:r>
              <a:rPr lang="en-US" sz="1000" dirty="0">
                <a:solidFill>
                  <a:srgbClr val="1A1A1A"/>
                </a:solidFill>
                <a:latin typeface="Segoe UI" charset="0"/>
              </a:rPr>
              <a:t>, All Rights Reserved. Information contained herein is provided AS IS and subject to change without notice. All trademarks used herein are property of their respective owners.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1327453"/>
      </p:ext>
    </p:extLst>
  </p:cSld>
  <p:clrMapOvr>
    <a:masterClrMapping/>
  </p:clrMapOvr>
</p:sld>
</file>

<file path=ppt/theme/theme1.xml><?xml version="1.0" encoding="utf-8"?>
<a:theme xmlns:a="http://schemas.openxmlformats.org/drawingml/2006/main" name="Verizon PowerPoint 2017">
  <a:themeElements>
    <a:clrScheme name="Verizon PowerPoint 201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47676"/>
      </a:accent1>
      <a:accent2>
        <a:srgbClr val="D52B1E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88CE"/>
      </a:hlink>
      <a:folHlink>
        <a:srgbClr val="0088CE"/>
      </a:folHlink>
    </a:clrScheme>
    <a:fontScheme name="Verizon PowerPoint 2017">
      <a:majorFont>
        <a:latin typeface="NeueHaasGroteskDisp Std"/>
        <a:ea typeface=""/>
        <a:cs typeface=""/>
      </a:majorFont>
      <a:minorFont>
        <a:latin typeface="NeueHaasGroteskText Std"/>
        <a:ea typeface=""/>
        <a:cs typeface=""/>
      </a:minorFont>
    </a:fontScheme>
    <a:fmtScheme name="Verizon PowerPoint 2017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1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CE5DC19D-21AF-F840-9855-1C8B7B16E5C8}" vid="{02F5519B-8C86-5744-A1FC-F6F74726A2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2019_02_Verizon_PPT_Template_NHG_Standard_June2018</Template>
  <TotalTime>1668</TotalTime>
  <Words>823</Words>
  <Application>Microsoft Office PowerPoint</Application>
  <PresentationFormat>On-screen Show (4:3)</PresentationFormat>
  <Paragraphs>259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NeueHaasGroteskDisp Std</vt:lpstr>
      <vt:lpstr>NeueHaasGroteskText Std</vt:lpstr>
      <vt:lpstr>Segoe UI</vt:lpstr>
      <vt:lpstr>Verizon PowerPoint 2017</vt:lpstr>
      <vt:lpstr>Cloud Migration  FrictionLess Application Security</vt:lpstr>
      <vt:lpstr>Table of Contents</vt:lpstr>
      <vt:lpstr>Cloud Migration: Executive Office</vt:lpstr>
      <vt:lpstr>Cloud Migration: Ground Zero</vt:lpstr>
      <vt:lpstr>Cloud Migration: New Challenges</vt:lpstr>
      <vt:lpstr>Knowledge,  Preparation, and  Governance is power</vt:lpstr>
      <vt:lpstr>Cloud Migration: Governance </vt:lpstr>
      <vt:lpstr>Cloud Migration: Scope Of Work</vt:lpstr>
      <vt:lpstr>Cloud Migration: Architecture</vt:lpstr>
      <vt:lpstr>Cloud Migration: Architecture Patterns</vt:lpstr>
      <vt:lpstr>Cloud Migration: Security Architecture</vt:lpstr>
      <vt:lpstr>Cloud Migration: Security Architecture Patterns</vt:lpstr>
      <vt:lpstr>Cloud Migration: Automation</vt:lpstr>
      <vt:lpstr>Cloud Migration: Automation Examples</vt:lpstr>
      <vt:lpstr>Cloud Migration: New ways of thinking</vt:lpstr>
      <vt:lpstr>Cloud Migration: To Do</vt:lpstr>
      <vt:lpstr>Cloud Migration: Q&amp;A</vt:lpstr>
      <vt:lpstr>Cloud Migration: References</vt:lpstr>
      <vt:lpstr>Cloud Security Alliance: Cloud Controls Matrix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short  and sweet cover up to three lines.</dc:title>
  <dc:subject/>
  <dc:creator>Malla, Anjlica</dc:creator>
  <cp:keywords/>
  <dc:description/>
  <cp:lastModifiedBy>Nikhil</cp:lastModifiedBy>
  <cp:revision>65</cp:revision>
  <cp:lastPrinted>2019-04-09T13:44:36Z</cp:lastPrinted>
  <dcterms:created xsi:type="dcterms:W3CDTF">2019-04-03T22:42:28Z</dcterms:created>
  <dcterms:modified xsi:type="dcterms:W3CDTF">2019-11-07T01:35:49Z</dcterms:modified>
  <cp:category/>
</cp:coreProperties>
</file>