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57" r:id="rId3"/>
    <p:sldId id="259" r:id="rId4"/>
    <p:sldId id="258" r:id="rId5"/>
    <p:sldId id="260" r:id="rId6"/>
    <p:sldId id="261"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90"/>
  </p:normalViewPr>
  <p:slideViewPr>
    <p:cSldViewPr snapToGrid="0">
      <p:cViewPr varScale="1">
        <p:scale>
          <a:sx n="90" d="100"/>
          <a:sy n="90" d="100"/>
        </p:scale>
        <p:origin x="232"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6/28/23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044304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3457813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087053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969096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6/28/23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450290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6/28/23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649656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6/28/23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5521353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6/28/23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062407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6/28/23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515186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6/28/23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31959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6/28/23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80731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6/28/23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8160955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8BA76-4027-13CD-99E0-128618B45EF7}"/>
              </a:ext>
            </a:extLst>
          </p:cNvPr>
          <p:cNvSpPr>
            <a:spLocks noGrp="1"/>
          </p:cNvSpPr>
          <p:nvPr>
            <p:ph type="ctrTitle"/>
          </p:nvPr>
        </p:nvSpPr>
        <p:spPr>
          <a:xfrm>
            <a:off x="1895865" y="2551833"/>
            <a:ext cx="8399752" cy="2098226"/>
          </a:xfrm>
        </p:spPr>
        <p:txBody>
          <a:bodyPr/>
          <a:lstStyle/>
          <a:p>
            <a:r>
              <a:rPr lang="en-US" dirty="0"/>
              <a:t>Analyzing biodiversity through data</a:t>
            </a:r>
          </a:p>
        </p:txBody>
      </p:sp>
      <p:sp>
        <p:nvSpPr>
          <p:cNvPr id="3" name="Subtitle 2">
            <a:extLst>
              <a:ext uri="{FF2B5EF4-FFF2-40B4-BE49-F238E27FC236}">
                <a16:creationId xmlns:a16="http://schemas.microsoft.com/office/drawing/2014/main" id="{78D5D751-E1EF-05D4-AEBE-F71E9B7536E4}"/>
              </a:ext>
            </a:extLst>
          </p:cNvPr>
          <p:cNvSpPr>
            <a:spLocks noGrp="1"/>
          </p:cNvSpPr>
          <p:nvPr>
            <p:ph type="subTitle" idx="1"/>
          </p:nvPr>
        </p:nvSpPr>
        <p:spPr>
          <a:xfrm>
            <a:off x="2679904" y="4650059"/>
            <a:ext cx="6831673" cy="1086237"/>
          </a:xfrm>
        </p:spPr>
        <p:txBody>
          <a:bodyPr/>
          <a:lstStyle/>
          <a:p>
            <a:r>
              <a:rPr lang="en-US" dirty="0" err="1"/>
              <a:t>Codecademy</a:t>
            </a:r>
            <a:r>
              <a:rPr lang="en-US" dirty="0"/>
              <a:t> Final Project</a:t>
            </a:r>
          </a:p>
        </p:txBody>
      </p:sp>
    </p:spTree>
    <p:extLst>
      <p:ext uri="{BB962C8B-B14F-4D97-AF65-F5344CB8AC3E}">
        <p14:creationId xmlns:p14="http://schemas.microsoft.com/office/powerpoint/2010/main" val="1118381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84C1E-375C-340C-0C65-50246123A96E}"/>
              </a:ext>
            </a:extLst>
          </p:cNvPr>
          <p:cNvSpPr>
            <a:spLocks noGrp="1"/>
          </p:cNvSpPr>
          <p:nvPr>
            <p:ph type="title"/>
          </p:nvPr>
        </p:nvSpPr>
        <p:spPr/>
        <p:txBody>
          <a:bodyPr>
            <a:normAutofit fontScale="90000"/>
          </a:bodyPr>
          <a:lstStyle/>
          <a:p>
            <a:pPr algn="ctr"/>
            <a:r>
              <a:rPr lang="en-US" dirty="0"/>
              <a:t>It Doesn’t Take a Genus…(cont.)</a:t>
            </a:r>
          </a:p>
        </p:txBody>
      </p:sp>
      <p:pic>
        <p:nvPicPr>
          <p:cNvPr id="14" name="Picture Placeholder 13">
            <a:extLst>
              <a:ext uri="{FF2B5EF4-FFF2-40B4-BE49-F238E27FC236}">
                <a16:creationId xmlns:a16="http://schemas.microsoft.com/office/drawing/2014/main" id="{76ABE43A-5499-4BA5-8268-23BCEEFAD4DF}"/>
              </a:ext>
            </a:extLst>
          </p:cNvPr>
          <p:cNvPicPr>
            <a:picLocks noGrp="1" noChangeAspect="1"/>
          </p:cNvPicPr>
          <p:nvPr>
            <p:ph type="pic" idx="1"/>
          </p:nvPr>
        </p:nvPicPr>
        <p:blipFill>
          <a:blip r:embed="rId2"/>
          <a:stretch>
            <a:fillRect/>
          </a:stretch>
        </p:blipFill>
        <p:spPr>
          <a:xfrm>
            <a:off x="5788472" y="1046959"/>
            <a:ext cx="6114819" cy="4820441"/>
          </a:xfrm>
        </p:spPr>
      </p:pic>
      <p:sp>
        <p:nvSpPr>
          <p:cNvPr id="4" name="Text Placeholder 3">
            <a:extLst>
              <a:ext uri="{FF2B5EF4-FFF2-40B4-BE49-F238E27FC236}">
                <a16:creationId xmlns:a16="http://schemas.microsoft.com/office/drawing/2014/main" id="{29233EAB-9414-9B1C-03F2-B053A0079990}"/>
              </a:ext>
            </a:extLst>
          </p:cNvPr>
          <p:cNvSpPr>
            <a:spLocks noGrp="1"/>
          </p:cNvSpPr>
          <p:nvPr>
            <p:ph type="body" sz="half" idx="2"/>
          </p:nvPr>
        </p:nvSpPr>
        <p:spPr>
          <a:xfrm>
            <a:off x="723900" y="2508601"/>
            <a:ext cx="3855720" cy="3011432"/>
          </a:xfrm>
        </p:spPr>
        <p:txBody>
          <a:bodyPr/>
          <a:lstStyle/>
          <a:p>
            <a:pPr algn="ctr"/>
            <a:r>
              <a:rPr lang="en-US" dirty="0"/>
              <a:t>When grouped by Genus, we can see that </a:t>
            </a:r>
            <a:r>
              <a:rPr lang="en-US" dirty="0" err="1"/>
              <a:t>Erimonax</a:t>
            </a:r>
            <a:r>
              <a:rPr lang="en-US" dirty="0"/>
              <a:t> and </a:t>
            </a:r>
            <a:r>
              <a:rPr lang="en-US" dirty="0" err="1"/>
              <a:t>Gymnomgyps</a:t>
            </a:r>
            <a:r>
              <a:rPr lang="en-US" dirty="0"/>
              <a:t> are among the least frequently observed genus’ at Yellowstone and across all parks.</a:t>
            </a:r>
          </a:p>
        </p:txBody>
      </p:sp>
    </p:spTree>
    <p:extLst>
      <p:ext uri="{BB962C8B-B14F-4D97-AF65-F5344CB8AC3E}">
        <p14:creationId xmlns:p14="http://schemas.microsoft.com/office/powerpoint/2010/main" val="1069832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6FDDD-2C71-FD32-F884-4F3EBD070F10}"/>
              </a:ext>
            </a:extLst>
          </p:cNvPr>
          <p:cNvSpPr>
            <a:spLocks noGrp="1"/>
          </p:cNvSpPr>
          <p:nvPr>
            <p:ph type="title"/>
          </p:nvPr>
        </p:nvSpPr>
        <p:spPr/>
        <p:txBody>
          <a:bodyPr>
            <a:normAutofit fontScale="90000"/>
          </a:bodyPr>
          <a:lstStyle/>
          <a:p>
            <a:pPr algn="ctr"/>
            <a:r>
              <a:rPr lang="en-US" dirty="0"/>
              <a:t>It Doesn’t Take a Genus…(cont.)</a:t>
            </a:r>
          </a:p>
        </p:txBody>
      </p:sp>
      <p:pic>
        <p:nvPicPr>
          <p:cNvPr id="6" name="Picture Placeholder 5">
            <a:extLst>
              <a:ext uri="{FF2B5EF4-FFF2-40B4-BE49-F238E27FC236}">
                <a16:creationId xmlns:a16="http://schemas.microsoft.com/office/drawing/2014/main" id="{AF679DD2-E622-C5A8-34BF-9B16512F80DD}"/>
              </a:ext>
            </a:extLst>
          </p:cNvPr>
          <p:cNvPicPr>
            <a:picLocks noGrp="1" noChangeAspect="1"/>
          </p:cNvPicPr>
          <p:nvPr>
            <p:ph type="pic" idx="1"/>
          </p:nvPr>
        </p:nvPicPr>
        <p:blipFill>
          <a:blip r:embed="rId2"/>
          <a:stretch>
            <a:fillRect/>
          </a:stretch>
        </p:blipFill>
        <p:spPr>
          <a:xfrm>
            <a:off x="5796592" y="1187693"/>
            <a:ext cx="6124061" cy="4679707"/>
          </a:xfrm>
        </p:spPr>
      </p:pic>
      <p:sp>
        <p:nvSpPr>
          <p:cNvPr id="4" name="Text Placeholder 3">
            <a:extLst>
              <a:ext uri="{FF2B5EF4-FFF2-40B4-BE49-F238E27FC236}">
                <a16:creationId xmlns:a16="http://schemas.microsoft.com/office/drawing/2014/main" id="{11C4970A-F78D-E8E8-4FBD-783A409419F3}"/>
              </a:ext>
            </a:extLst>
          </p:cNvPr>
          <p:cNvSpPr>
            <a:spLocks noGrp="1"/>
          </p:cNvSpPr>
          <p:nvPr>
            <p:ph type="body" sz="half" idx="2"/>
          </p:nvPr>
        </p:nvSpPr>
        <p:spPr>
          <a:xfrm>
            <a:off x="723900" y="2508601"/>
            <a:ext cx="3855720" cy="3011432"/>
          </a:xfrm>
        </p:spPr>
        <p:txBody>
          <a:bodyPr/>
          <a:lstStyle/>
          <a:p>
            <a:pPr algn="ctr"/>
            <a:r>
              <a:rPr lang="en-US" dirty="0"/>
              <a:t>On a similar note, </a:t>
            </a:r>
            <a:r>
              <a:rPr lang="en-US" dirty="0" err="1"/>
              <a:t>Carex</a:t>
            </a:r>
            <a:r>
              <a:rPr lang="en-US" dirty="0"/>
              <a:t> and Juncus are among the most frequently observed Genus’ both overall and at Yellowstone, with the </a:t>
            </a:r>
            <a:r>
              <a:rPr lang="en-US" dirty="0" err="1"/>
              <a:t>Carex</a:t>
            </a:r>
            <a:r>
              <a:rPr lang="en-US" dirty="0"/>
              <a:t> genus containing more four times more observations that the next highest genus Juncus. </a:t>
            </a:r>
          </a:p>
        </p:txBody>
      </p:sp>
    </p:spTree>
    <p:extLst>
      <p:ext uri="{BB962C8B-B14F-4D97-AF65-F5344CB8AC3E}">
        <p14:creationId xmlns:p14="http://schemas.microsoft.com/office/powerpoint/2010/main" val="3255247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5BCE4-475B-486B-C735-E7D511FD1F58}"/>
              </a:ext>
            </a:extLst>
          </p:cNvPr>
          <p:cNvSpPr>
            <a:spLocks noGrp="1"/>
          </p:cNvSpPr>
          <p:nvPr>
            <p:ph type="title"/>
          </p:nvPr>
        </p:nvSpPr>
        <p:spPr/>
        <p:txBody>
          <a:bodyPr/>
          <a:lstStyle/>
          <a:p>
            <a:pPr algn="ctr"/>
            <a:r>
              <a:rPr lang="en-US" sz="4300" dirty="0"/>
              <a:t>It Doesn’t Take a Genus… (cont.)</a:t>
            </a:r>
          </a:p>
        </p:txBody>
      </p:sp>
      <p:pic>
        <p:nvPicPr>
          <p:cNvPr id="6" name="Content Placeholder 5">
            <a:extLst>
              <a:ext uri="{FF2B5EF4-FFF2-40B4-BE49-F238E27FC236}">
                <a16:creationId xmlns:a16="http://schemas.microsoft.com/office/drawing/2014/main" id="{87FBE2F2-6DDE-ED9D-8FD8-7271972D4288}"/>
              </a:ext>
            </a:extLst>
          </p:cNvPr>
          <p:cNvPicPr>
            <a:picLocks noGrp="1" noChangeAspect="1"/>
          </p:cNvPicPr>
          <p:nvPr>
            <p:ph idx="1"/>
          </p:nvPr>
        </p:nvPicPr>
        <p:blipFill>
          <a:blip r:embed="rId2"/>
          <a:stretch>
            <a:fillRect/>
          </a:stretch>
        </p:blipFill>
        <p:spPr>
          <a:xfrm>
            <a:off x="6256338" y="1329081"/>
            <a:ext cx="5211762" cy="3888687"/>
          </a:xfrm>
        </p:spPr>
      </p:pic>
      <p:sp>
        <p:nvSpPr>
          <p:cNvPr id="4" name="Text Placeholder 3">
            <a:extLst>
              <a:ext uri="{FF2B5EF4-FFF2-40B4-BE49-F238E27FC236}">
                <a16:creationId xmlns:a16="http://schemas.microsoft.com/office/drawing/2014/main" id="{F35044D0-9074-7429-1A4C-5E4C4582DB5C}"/>
              </a:ext>
            </a:extLst>
          </p:cNvPr>
          <p:cNvSpPr>
            <a:spLocks noGrp="1"/>
          </p:cNvSpPr>
          <p:nvPr>
            <p:ph type="body" sz="half" idx="2"/>
          </p:nvPr>
        </p:nvSpPr>
        <p:spPr>
          <a:xfrm>
            <a:off x="723900" y="2508789"/>
            <a:ext cx="3855720" cy="3011056"/>
          </a:xfrm>
        </p:spPr>
        <p:txBody>
          <a:bodyPr/>
          <a:lstStyle/>
          <a:p>
            <a:pPr algn="ctr"/>
            <a:r>
              <a:rPr lang="en-US" dirty="0"/>
              <a:t>The genus </a:t>
            </a:r>
            <a:r>
              <a:rPr lang="en-US" dirty="0" err="1"/>
              <a:t>Carex</a:t>
            </a:r>
            <a:r>
              <a:rPr lang="en-US" dirty="0"/>
              <a:t> also contains the largest number of unique species across all four parks by a significant amount, with more than two hundred unique species. Meanwhile, the Juncus genus contains around fifty unique species, less than a quarter of </a:t>
            </a:r>
            <a:r>
              <a:rPr lang="en-US" dirty="0" err="1"/>
              <a:t>Carex</a:t>
            </a:r>
            <a:r>
              <a:rPr lang="en-US" dirty="0"/>
              <a:t>.</a:t>
            </a:r>
          </a:p>
        </p:txBody>
      </p:sp>
    </p:spTree>
    <p:extLst>
      <p:ext uri="{BB962C8B-B14F-4D97-AF65-F5344CB8AC3E}">
        <p14:creationId xmlns:p14="http://schemas.microsoft.com/office/powerpoint/2010/main" val="954953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51A88-01F8-CB4A-558F-206B14080E17}"/>
              </a:ext>
            </a:extLst>
          </p:cNvPr>
          <p:cNvSpPr>
            <a:spLocks noGrp="1"/>
          </p:cNvSpPr>
          <p:nvPr>
            <p:ph type="title"/>
          </p:nvPr>
        </p:nvSpPr>
        <p:spPr/>
        <p:txBody>
          <a:bodyPr/>
          <a:lstStyle/>
          <a:p>
            <a:pPr algn="ctr"/>
            <a:r>
              <a:rPr lang="en-US" dirty="0"/>
              <a:t>Considering </a:t>
            </a:r>
            <a:r>
              <a:rPr lang="en-US" dirty="0" err="1"/>
              <a:t>Carex</a:t>
            </a:r>
            <a:endParaRPr lang="en-US" dirty="0"/>
          </a:p>
        </p:txBody>
      </p:sp>
      <p:pic>
        <p:nvPicPr>
          <p:cNvPr id="10" name="Picture Placeholder 9">
            <a:extLst>
              <a:ext uri="{FF2B5EF4-FFF2-40B4-BE49-F238E27FC236}">
                <a16:creationId xmlns:a16="http://schemas.microsoft.com/office/drawing/2014/main" id="{DF88692B-C499-406D-C23F-7DF1820469ED}"/>
              </a:ext>
            </a:extLst>
          </p:cNvPr>
          <p:cNvPicPr>
            <a:picLocks noGrp="1" noChangeAspect="1"/>
          </p:cNvPicPr>
          <p:nvPr>
            <p:ph type="pic" idx="1"/>
          </p:nvPr>
        </p:nvPicPr>
        <p:blipFill>
          <a:blip r:embed="rId2"/>
          <a:stretch>
            <a:fillRect/>
          </a:stretch>
        </p:blipFill>
        <p:spPr>
          <a:xfrm>
            <a:off x="6260453" y="685800"/>
            <a:ext cx="5207647" cy="5375902"/>
          </a:xfrm>
        </p:spPr>
      </p:pic>
      <p:sp>
        <p:nvSpPr>
          <p:cNvPr id="4" name="Text Placeholder 3">
            <a:extLst>
              <a:ext uri="{FF2B5EF4-FFF2-40B4-BE49-F238E27FC236}">
                <a16:creationId xmlns:a16="http://schemas.microsoft.com/office/drawing/2014/main" id="{736C2E7B-ABA4-47C8-9260-AE6F6DFDD8DC}"/>
              </a:ext>
            </a:extLst>
          </p:cNvPr>
          <p:cNvSpPr>
            <a:spLocks noGrp="1"/>
          </p:cNvSpPr>
          <p:nvPr>
            <p:ph type="body" sz="half" idx="2"/>
          </p:nvPr>
        </p:nvSpPr>
        <p:spPr>
          <a:xfrm>
            <a:off x="723900" y="2028214"/>
            <a:ext cx="3855720" cy="3011432"/>
          </a:xfrm>
        </p:spPr>
        <p:txBody>
          <a:bodyPr/>
          <a:lstStyle/>
          <a:p>
            <a:pPr algn="ctr"/>
            <a:r>
              <a:rPr lang="en-US" dirty="0"/>
              <a:t>It’s also worth noting that the total number of unique species observed for the </a:t>
            </a:r>
            <a:r>
              <a:rPr lang="en-US" dirty="0" err="1"/>
              <a:t>Carex</a:t>
            </a:r>
            <a:r>
              <a:rPr lang="en-US" dirty="0"/>
              <a:t> genus is consistent across all four parks, suggesting that many if not all the </a:t>
            </a:r>
            <a:r>
              <a:rPr lang="en-US" dirty="0" err="1"/>
              <a:t>Carex</a:t>
            </a:r>
            <a:r>
              <a:rPr lang="en-US" dirty="0"/>
              <a:t> species can be found in all four parks,</a:t>
            </a:r>
          </a:p>
        </p:txBody>
      </p:sp>
      <p:sp>
        <p:nvSpPr>
          <p:cNvPr id="3" name="TextBox 2">
            <a:extLst>
              <a:ext uri="{FF2B5EF4-FFF2-40B4-BE49-F238E27FC236}">
                <a16:creationId xmlns:a16="http://schemas.microsoft.com/office/drawing/2014/main" id="{B5348DAD-5BDB-36C1-1ACF-B74AC6EFB966}"/>
              </a:ext>
            </a:extLst>
          </p:cNvPr>
          <p:cNvSpPr txBox="1"/>
          <p:nvPr/>
        </p:nvSpPr>
        <p:spPr>
          <a:xfrm>
            <a:off x="5642043" y="4007796"/>
            <a:ext cx="184731" cy="369332"/>
          </a:xfrm>
          <a:prstGeom prst="rect">
            <a:avLst/>
          </a:prstGeom>
          <a:solidFill>
            <a:schemeClr val="bg1"/>
          </a:solidFill>
        </p:spPr>
        <p:txBody>
          <a:bodyPr wrap="none" rtlCol="0">
            <a:spAutoFit/>
          </a:bodyPr>
          <a:lstStyle/>
          <a:p>
            <a:endParaRPr lang="en-US" dirty="0"/>
          </a:p>
        </p:txBody>
      </p:sp>
    </p:spTree>
    <p:extLst>
      <p:ext uri="{BB962C8B-B14F-4D97-AF65-F5344CB8AC3E}">
        <p14:creationId xmlns:p14="http://schemas.microsoft.com/office/powerpoint/2010/main" val="973364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346A8-8346-8339-8450-93D9D04F4EEE}"/>
              </a:ext>
            </a:extLst>
          </p:cNvPr>
          <p:cNvSpPr>
            <a:spLocks noGrp="1"/>
          </p:cNvSpPr>
          <p:nvPr>
            <p:ph type="title"/>
          </p:nvPr>
        </p:nvSpPr>
        <p:spPr/>
        <p:txBody>
          <a:bodyPr/>
          <a:lstStyle/>
          <a:p>
            <a:pPr algn="ctr"/>
            <a:r>
              <a:rPr lang="en-US" dirty="0"/>
              <a:t>Considering </a:t>
            </a:r>
            <a:r>
              <a:rPr lang="en-US" dirty="0" err="1"/>
              <a:t>Carex</a:t>
            </a:r>
            <a:r>
              <a:rPr lang="en-US" dirty="0"/>
              <a:t> (cont.)</a:t>
            </a:r>
          </a:p>
        </p:txBody>
      </p:sp>
      <p:pic>
        <p:nvPicPr>
          <p:cNvPr id="10" name="Content Placeholder 9">
            <a:extLst>
              <a:ext uri="{FF2B5EF4-FFF2-40B4-BE49-F238E27FC236}">
                <a16:creationId xmlns:a16="http://schemas.microsoft.com/office/drawing/2014/main" id="{812D6AF2-BAC2-2EEE-890D-63293B12C731}"/>
              </a:ext>
            </a:extLst>
          </p:cNvPr>
          <p:cNvPicPr>
            <a:picLocks noGrp="1" noChangeAspect="1"/>
          </p:cNvPicPr>
          <p:nvPr>
            <p:ph idx="1"/>
          </p:nvPr>
        </p:nvPicPr>
        <p:blipFill>
          <a:blip r:embed="rId2"/>
          <a:stretch>
            <a:fillRect/>
          </a:stretch>
        </p:blipFill>
        <p:spPr>
          <a:xfrm>
            <a:off x="6256338" y="747253"/>
            <a:ext cx="5211762" cy="5052343"/>
          </a:xfrm>
        </p:spPr>
      </p:pic>
      <p:sp>
        <p:nvSpPr>
          <p:cNvPr id="4" name="Text Placeholder 3">
            <a:extLst>
              <a:ext uri="{FF2B5EF4-FFF2-40B4-BE49-F238E27FC236}">
                <a16:creationId xmlns:a16="http://schemas.microsoft.com/office/drawing/2014/main" id="{C0C617DE-3B18-DE56-119C-17F068CCFD9A}"/>
              </a:ext>
            </a:extLst>
          </p:cNvPr>
          <p:cNvSpPr>
            <a:spLocks noGrp="1"/>
          </p:cNvSpPr>
          <p:nvPr>
            <p:ph type="body" sz="half" idx="2"/>
          </p:nvPr>
        </p:nvSpPr>
        <p:spPr>
          <a:xfrm>
            <a:off x="723900" y="2029972"/>
            <a:ext cx="3855720" cy="3011056"/>
          </a:xfrm>
        </p:spPr>
        <p:txBody>
          <a:bodyPr/>
          <a:lstStyle/>
          <a:p>
            <a:pPr algn="ctr"/>
            <a:r>
              <a:rPr lang="en-US" dirty="0"/>
              <a:t>Plants from the </a:t>
            </a:r>
            <a:r>
              <a:rPr lang="en-US" dirty="0" err="1"/>
              <a:t>Carex</a:t>
            </a:r>
            <a:r>
              <a:rPr lang="en-US" dirty="0"/>
              <a:t> genus also draw most of their observations from Yellowstone park, despite the fact that the number of unique species are equal across all parks. This suggests </a:t>
            </a:r>
            <a:r>
              <a:rPr lang="en-US" dirty="0" err="1"/>
              <a:t>Carex</a:t>
            </a:r>
            <a:r>
              <a:rPr lang="en-US" dirty="0"/>
              <a:t> species are generally more frequently observed in Yellowstone. </a:t>
            </a:r>
          </a:p>
        </p:txBody>
      </p:sp>
    </p:spTree>
    <p:extLst>
      <p:ext uri="{BB962C8B-B14F-4D97-AF65-F5344CB8AC3E}">
        <p14:creationId xmlns:p14="http://schemas.microsoft.com/office/powerpoint/2010/main" val="37097926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83F8-4C3C-2DD1-38F5-F694F91F51EB}"/>
              </a:ext>
            </a:extLst>
          </p:cNvPr>
          <p:cNvSpPr>
            <a:spLocks noGrp="1"/>
          </p:cNvSpPr>
          <p:nvPr>
            <p:ph type="title"/>
          </p:nvPr>
        </p:nvSpPr>
        <p:spPr>
          <a:xfrm>
            <a:off x="1295400" y="674649"/>
            <a:ext cx="9601200" cy="1485900"/>
          </a:xfrm>
        </p:spPr>
        <p:txBody>
          <a:bodyPr/>
          <a:lstStyle/>
          <a:p>
            <a:pPr algn="ctr"/>
            <a:r>
              <a:rPr lang="en-US" dirty="0"/>
              <a:t>Conclusions</a:t>
            </a:r>
          </a:p>
        </p:txBody>
      </p:sp>
      <p:sp>
        <p:nvSpPr>
          <p:cNvPr id="3" name="Content Placeholder 2">
            <a:extLst>
              <a:ext uri="{FF2B5EF4-FFF2-40B4-BE49-F238E27FC236}">
                <a16:creationId xmlns:a16="http://schemas.microsoft.com/office/drawing/2014/main" id="{3A947E64-0F06-08F1-1155-5A2DEAB9FC6E}"/>
              </a:ext>
            </a:extLst>
          </p:cNvPr>
          <p:cNvSpPr>
            <a:spLocks noGrp="1"/>
          </p:cNvSpPr>
          <p:nvPr>
            <p:ph idx="1"/>
          </p:nvPr>
        </p:nvSpPr>
        <p:spPr>
          <a:xfrm>
            <a:off x="1295400" y="1417599"/>
            <a:ext cx="9601200" cy="3581400"/>
          </a:xfrm>
        </p:spPr>
        <p:txBody>
          <a:bodyPr>
            <a:normAutofit/>
          </a:bodyPr>
          <a:lstStyle/>
          <a:p>
            <a:r>
              <a:rPr lang="en-US" dirty="0"/>
              <a:t>Yellowstone National Park contains the most observations on average. However, the number of unique species per genus is also equally spread out among the four parks, suggesting that many species are observed more frequently at Yellowstone. </a:t>
            </a:r>
          </a:p>
          <a:p>
            <a:r>
              <a:rPr lang="en-US" dirty="0"/>
              <a:t>The </a:t>
            </a:r>
            <a:r>
              <a:rPr lang="en-US" dirty="0" err="1"/>
              <a:t>Carex</a:t>
            </a:r>
            <a:r>
              <a:rPr lang="en-US" dirty="0"/>
              <a:t> genus contains the highest number of unique species when compared to other genus’. However, none of these species are among the top five most observed species at Yellowstone or across all parks.</a:t>
            </a:r>
          </a:p>
          <a:p>
            <a:r>
              <a:rPr lang="en-US" dirty="0"/>
              <a:t>The number of total observations seems to be related to the number of unique species in a genus. For example, </a:t>
            </a:r>
            <a:r>
              <a:rPr lang="en-US" dirty="0" err="1"/>
              <a:t>Carex</a:t>
            </a:r>
            <a:r>
              <a:rPr lang="en-US" dirty="0"/>
              <a:t> has nearly four times as many unique species and total observations when compared to Juncus, the second most ‘popular’ genus. </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2254488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DA9FC-631C-9084-4D5E-A6465AF1A159}"/>
              </a:ext>
            </a:extLst>
          </p:cNvPr>
          <p:cNvSpPr>
            <a:spLocks noGrp="1"/>
          </p:cNvSpPr>
          <p:nvPr>
            <p:ph type="title"/>
          </p:nvPr>
        </p:nvSpPr>
        <p:spPr>
          <a:xfrm>
            <a:off x="954977" y="1400466"/>
            <a:ext cx="9612971" cy="2852737"/>
          </a:xfrm>
        </p:spPr>
        <p:txBody>
          <a:bodyPr/>
          <a:lstStyle/>
          <a:p>
            <a:pPr algn="ctr"/>
            <a:r>
              <a:rPr lang="en-US" dirty="0"/>
              <a:t>Biodiversity in plants</a:t>
            </a:r>
          </a:p>
        </p:txBody>
      </p:sp>
    </p:spTree>
    <p:extLst>
      <p:ext uri="{BB962C8B-B14F-4D97-AF65-F5344CB8AC3E}">
        <p14:creationId xmlns:p14="http://schemas.microsoft.com/office/powerpoint/2010/main" val="33036561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F0BFB-830C-C6A8-6F84-1AB2C4685D80}"/>
              </a:ext>
            </a:extLst>
          </p:cNvPr>
          <p:cNvSpPr>
            <a:spLocks noGrp="1"/>
          </p:cNvSpPr>
          <p:nvPr>
            <p:ph type="title"/>
          </p:nvPr>
        </p:nvSpPr>
        <p:spPr/>
        <p:txBody>
          <a:bodyPr/>
          <a:lstStyle/>
          <a:p>
            <a:pPr algn="ctr"/>
            <a:r>
              <a:rPr lang="en-US" dirty="0"/>
              <a:t>Key Questions</a:t>
            </a:r>
          </a:p>
        </p:txBody>
      </p:sp>
      <p:sp>
        <p:nvSpPr>
          <p:cNvPr id="3" name="Content Placeholder 2">
            <a:extLst>
              <a:ext uri="{FF2B5EF4-FFF2-40B4-BE49-F238E27FC236}">
                <a16:creationId xmlns:a16="http://schemas.microsoft.com/office/drawing/2014/main" id="{3D21D0FE-8146-5A13-6812-86818E30813C}"/>
              </a:ext>
            </a:extLst>
          </p:cNvPr>
          <p:cNvSpPr>
            <a:spLocks noGrp="1"/>
          </p:cNvSpPr>
          <p:nvPr>
            <p:ph idx="1"/>
          </p:nvPr>
        </p:nvSpPr>
        <p:spPr>
          <a:xfrm>
            <a:off x="1371600" y="1638300"/>
            <a:ext cx="9601200" cy="3581400"/>
          </a:xfrm>
        </p:spPr>
        <p:txBody>
          <a:bodyPr/>
          <a:lstStyle/>
          <a:p>
            <a:r>
              <a:rPr lang="en-US" dirty="0"/>
              <a:t>How are the total number of observations distributed across the four national park?</a:t>
            </a:r>
          </a:p>
          <a:p>
            <a:r>
              <a:rPr lang="en-US" dirty="0"/>
              <a:t>Do any genus’ or plant species have an exceptionally high or low number of observations? What can we conclude from this?</a:t>
            </a:r>
          </a:p>
          <a:p>
            <a:r>
              <a:rPr lang="en-US" dirty="0"/>
              <a:t>Which genus’ contain the largest and smallest number of unique species? Is this reflected by the number of observations collected from these plants?</a:t>
            </a:r>
          </a:p>
          <a:p>
            <a:endParaRPr lang="en-US" dirty="0"/>
          </a:p>
        </p:txBody>
      </p:sp>
    </p:spTree>
    <p:extLst>
      <p:ext uri="{BB962C8B-B14F-4D97-AF65-F5344CB8AC3E}">
        <p14:creationId xmlns:p14="http://schemas.microsoft.com/office/powerpoint/2010/main" val="5709827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E6ECB-3D21-00E6-A72E-8466007FC279}"/>
              </a:ext>
            </a:extLst>
          </p:cNvPr>
          <p:cNvSpPr>
            <a:spLocks noGrp="1"/>
          </p:cNvSpPr>
          <p:nvPr>
            <p:ph type="title"/>
          </p:nvPr>
        </p:nvSpPr>
        <p:spPr/>
        <p:txBody>
          <a:bodyPr/>
          <a:lstStyle/>
          <a:p>
            <a:pPr algn="ctr"/>
            <a:r>
              <a:rPr lang="en-US" dirty="0"/>
              <a:t>General Objectives</a:t>
            </a:r>
          </a:p>
        </p:txBody>
      </p:sp>
      <p:sp>
        <p:nvSpPr>
          <p:cNvPr id="3" name="Content Placeholder 2">
            <a:extLst>
              <a:ext uri="{FF2B5EF4-FFF2-40B4-BE49-F238E27FC236}">
                <a16:creationId xmlns:a16="http://schemas.microsoft.com/office/drawing/2014/main" id="{7B515DF7-FCB9-4494-976F-C6FAD4E56148}"/>
              </a:ext>
            </a:extLst>
          </p:cNvPr>
          <p:cNvSpPr>
            <a:spLocks noGrp="1"/>
          </p:cNvSpPr>
          <p:nvPr>
            <p:ph idx="1"/>
          </p:nvPr>
        </p:nvSpPr>
        <p:spPr>
          <a:xfrm>
            <a:off x="1371600" y="1638300"/>
            <a:ext cx="9601200" cy="3581400"/>
          </a:xfrm>
        </p:spPr>
        <p:txBody>
          <a:bodyPr/>
          <a:lstStyle/>
          <a:p>
            <a:r>
              <a:rPr lang="en-US" dirty="0"/>
              <a:t>Compare observations based on different variables, including parks, genus types, and plant species.</a:t>
            </a:r>
          </a:p>
          <a:p>
            <a:r>
              <a:rPr lang="en-US" dirty="0"/>
              <a:t>Compare which genus’ contain the least unique plant species and the most unique plant species. </a:t>
            </a:r>
          </a:p>
          <a:p>
            <a:r>
              <a:rPr lang="en-US" dirty="0"/>
              <a:t>Create a function that compares the total number of unique species according to genus name.</a:t>
            </a:r>
          </a:p>
          <a:p>
            <a:r>
              <a:rPr lang="en-US" dirty="0"/>
              <a:t>Create a function that compares the total number of observations for any given species according to national park. </a:t>
            </a:r>
          </a:p>
        </p:txBody>
      </p:sp>
    </p:spTree>
    <p:extLst>
      <p:ext uri="{BB962C8B-B14F-4D97-AF65-F5344CB8AC3E}">
        <p14:creationId xmlns:p14="http://schemas.microsoft.com/office/powerpoint/2010/main" val="76373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65FA6-278A-EC52-ED83-6418A5138A59}"/>
              </a:ext>
            </a:extLst>
          </p:cNvPr>
          <p:cNvSpPr>
            <a:spLocks noGrp="1"/>
          </p:cNvSpPr>
          <p:nvPr>
            <p:ph type="title"/>
          </p:nvPr>
        </p:nvSpPr>
        <p:spPr/>
        <p:txBody>
          <a:bodyPr/>
          <a:lstStyle/>
          <a:p>
            <a:pPr algn="ctr"/>
            <a:r>
              <a:rPr lang="en-US" dirty="0"/>
              <a:t>Observing Observations</a:t>
            </a:r>
          </a:p>
        </p:txBody>
      </p:sp>
      <p:pic>
        <p:nvPicPr>
          <p:cNvPr id="7" name="Content Placeholder 6">
            <a:extLst>
              <a:ext uri="{FF2B5EF4-FFF2-40B4-BE49-F238E27FC236}">
                <a16:creationId xmlns:a16="http://schemas.microsoft.com/office/drawing/2014/main" id="{2CE60537-BF65-1238-492A-D93661281A01}"/>
              </a:ext>
            </a:extLst>
          </p:cNvPr>
          <p:cNvPicPr>
            <a:picLocks noGrp="1" noChangeAspect="1"/>
          </p:cNvPicPr>
          <p:nvPr>
            <p:ph idx="1"/>
          </p:nvPr>
        </p:nvPicPr>
        <p:blipFill>
          <a:blip r:embed="rId2"/>
          <a:stretch>
            <a:fillRect/>
          </a:stretch>
        </p:blipFill>
        <p:spPr>
          <a:xfrm>
            <a:off x="6861969" y="1781175"/>
            <a:ext cx="4000500" cy="2984500"/>
          </a:xfrm>
        </p:spPr>
      </p:pic>
      <p:sp>
        <p:nvSpPr>
          <p:cNvPr id="4" name="Text Placeholder 3">
            <a:extLst>
              <a:ext uri="{FF2B5EF4-FFF2-40B4-BE49-F238E27FC236}">
                <a16:creationId xmlns:a16="http://schemas.microsoft.com/office/drawing/2014/main" id="{495836C3-0E8B-A85D-8A9D-D60C76CD907F}"/>
              </a:ext>
            </a:extLst>
          </p:cNvPr>
          <p:cNvSpPr>
            <a:spLocks noGrp="1"/>
          </p:cNvSpPr>
          <p:nvPr>
            <p:ph type="body" sz="half" idx="2"/>
          </p:nvPr>
        </p:nvSpPr>
        <p:spPr>
          <a:xfrm>
            <a:off x="723900" y="2057542"/>
            <a:ext cx="3855720" cy="3011056"/>
          </a:xfrm>
        </p:spPr>
        <p:txBody>
          <a:bodyPr/>
          <a:lstStyle/>
          <a:p>
            <a:pPr algn="ctr"/>
            <a:r>
              <a:rPr lang="en-US" dirty="0"/>
              <a:t>The average number of observations per plant across all parks is 142.0. The park with the lowest average number of observations is the Great Smoky Mountains National Park, with an average of 74.0 observations. The park with the highest number of observations is Yellowstone National Park, with an average of 248.0 observations.</a:t>
            </a:r>
          </a:p>
        </p:txBody>
      </p:sp>
    </p:spTree>
    <p:extLst>
      <p:ext uri="{BB962C8B-B14F-4D97-AF65-F5344CB8AC3E}">
        <p14:creationId xmlns:p14="http://schemas.microsoft.com/office/powerpoint/2010/main" val="22097598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ED6A-DA78-407A-A4CC-C75CB65E284A}"/>
              </a:ext>
            </a:extLst>
          </p:cNvPr>
          <p:cNvSpPr>
            <a:spLocks noGrp="1"/>
          </p:cNvSpPr>
          <p:nvPr>
            <p:ph type="title"/>
          </p:nvPr>
        </p:nvSpPr>
        <p:spPr>
          <a:xfrm>
            <a:off x="1588478" y="450107"/>
            <a:ext cx="9601200" cy="1485900"/>
          </a:xfrm>
        </p:spPr>
        <p:txBody>
          <a:bodyPr/>
          <a:lstStyle/>
          <a:p>
            <a:pPr algn="ctr"/>
            <a:r>
              <a:rPr lang="en-US" dirty="0"/>
              <a:t>Popular Plants?</a:t>
            </a:r>
          </a:p>
        </p:txBody>
      </p:sp>
      <p:pic>
        <p:nvPicPr>
          <p:cNvPr id="14" name="Content Placeholder 13">
            <a:extLst>
              <a:ext uri="{FF2B5EF4-FFF2-40B4-BE49-F238E27FC236}">
                <a16:creationId xmlns:a16="http://schemas.microsoft.com/office/drawing/2014/main" id="{7DE4E7B7-B2AD-EA79-AD5D-452B2A1FF22E}"/>
              </a:ext>
            </a:extLst>
          </p:cNvPr>
          <p:cNvPicPr>
            <a:picLocks noGrp="1" noChangeAspect="1"/>
          </p:cNvPicPr>
          <p:nvPr>
            <p:ph sz="half" idx="2"/>
          </p:nvPr>
        </p:nvPicPr>
        <p:blipFill>
          <a:blip r:embed="rId2"/>
          <a:stretch>
            <a:fillRect/>
          </a:stretch>
        </p:blipFill>
        <p:spPr>
          <a:xfrm>
            <a:off x="816352" y="1428750"/>
            <a:ext cx="5486400" cy="4979143"/>
          </a:xfrm>
        </p:spPr>
      </p:pic>
      <p:pic>
        <p:nvPicPr>
          <p:cNvPr id="10" name="Content Placeholder 9">
            <a:extLst>
              <a:ext uri="{FF2B5EF4-FFF2-40B4-BE49-F238E27FC236}">
                <a16:creationId xmlns:a16="http://schemas.microsoft.com/office/drawing/2014/main" id="{14AF143C-A2D3-CE04-AC90-1B71F126E49E}"/>
              </a:ext>
            </a:extLst>
          </p:cNvPr>
          <p:cNvPicPr>
            <a:picLocks noGrp="1" noChangeAspect="1"/>
          </p:cNvPicPr>
          <p:nvPr>
            <p:ph sz="quarter" idx="4"/>
          </p:nvPr>
        </p:nvPicPr>
        <p:blipFill>
          <a:blip r:embed="rId3"/>
          <a:stretch>
            <a:fillRect/>
          </a:stretch>
        </p:blipFill>
        <p:spPr>
          <a:xfrm>
            <a:off x="6475404" y="1428750"/>
            <a:ext cx="5566495" cy="4979143"/>
          </a:xfrm>
        </p:spPr>
      </p:pic>
    </p:spTree>
    <p:extLst>
      <p:ext uri="{BB962C8B-B14F-4D97-AF65-F5344CB8AC3E}">
        <p14:creationId xmlns:p14="http://schemas.microsoft.com/office/powerpoint/2010/main" val="34140830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B68BA-4162-000C-B89E-44D2F77B53D6}"/>
              </a:ext>
            </a:extLst>
          </p:cNvPr>
          <p:cNvSpPr>
            <a:spLocks noGrp="1"/>
          </p:cNvSpPr>
          <p:nvPr>
            <p:ph type="title"/>
          </p:nvPr>
        </p:nvSpPr>
        <p:spPr/>
        <p:txBody>
          <a:bodyPr/>
          <a:lstStyle/>
          <a:p>
            <a:pPr algn="ctr"/>
            <a:r>
              <a:rPr lang="en-US" dirty="0"/>
              <a:t>Popular Plants? (cont.)</a:t>
            </a:r>
          </a:p>
        </p:txBody>
      </p:sp>
      <p:pic>
        <p:nvPicPr>
          <p:cNvPr id="6" name="Content Placeholder 5">
            <a:extLst>
              <a:ext uri="{FF2B5EF4-FFF2-40B4-BE49-F238E27FC236}">
                <a16:creationId xmlns:a16="http://schemas.microsoft.com/office/drawing/2014/main" id="{CC56D540-3F6B-DC85-3099-62D2F1F69535}"/>
              </a:ext>
            </a:extLst>
          </p:cNvPr>
          <p:cNvPicPr>
            <a:picLocks noGrp="1" noChangeAspect="1"/>
          </p:cNvPicPr>
          <p:nvPr>
            <p:ph idx="1"/>
          </p:nvPr>
        </p:nvPicPr>
        <p:blipFill>
          <a:blip r:embed="rId2"/>
          <a:stretch>
            <a:fillRect/>
          </a:stretch>
        </p:blipFill>
        <p:spPr>
          <a:xfrm>
            <a:off x="5939882" y="763262"/>
            <a:ext cx="5835805" cy="5331476"/>
          </a:xfrm>
        </p:spPr>
      </p:pic>
      <p:sp>
        <p:nvSpPr>
          <p:cNvPr id="4" name="Text Placeholder 3">
            <a:extLst>
              <a:ext uri="{FF2B5EF4-FFF2-40B4-BE49-F238E27FC236}">
                <a16:creationId xmlns:a16="http://schemas.microsoft.com/office/drawing/2014/main" id="{34FB1857-DCAB-86D1-FB7C-86B77B431E07}"/>
              </a:ext>
            </a:extLst>
          </p:cNvPr>
          <p:cNvSpPr>
            <a:spLocks noGrp="1"/>
          </p:cNvSpPr>
          <p:nvPr>
            <p:ph type="body" sz="half" idx="2"/>
          </p:nvPr>
        </p:nvSpPr>
        <p:spPr>
          <a:xfrm>
            <a:off x="723900" y="2700227"/>
            <a:ext cx="3855720" cy="3011056"/>
          </a:xfrm>
        </p:spPr>
        <p:txBody>
          <a:bodyPr/>
          <a:lstStyle/>
          <a:p>
            <a:pPr algn="ctr"/>
            <a:r>
              <a:rPr lang="en-US" dirty="0"/>
              <a:t>If we take a closer look at the least most commonly observed species at Yellowstone National Park, we can see that it reflects information from the last slide, with species such as Grus Americana and Canis Rufus being among the least observed at Yellowstone and across all parks. </a:t>
            </a:r>
          </a:p>
          <a:p>
            <a:endParaRPr lang="en-US" dirty="0"/>
          </a:p>
        </p:txBody>
      </p:sp>
    </p:spTree>
    <p:extLst>
      <p:ext uri="{BB962C8B-B14F-4D97-AF65-F5344CB8AC3E}">
        <p14:creationId xmlns:p14="http://schemas.microsoft.com/office/powerpoint/2010/main" val="3931761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B68BA-4162-000C-B89E-44D2F77B53D6}"/>
              </a:ext>
            </a:extLst>
          </p:cNvPr>
          <p:cNvSpPr>
            <a:spLocks noGrp="1"/>
          </p:cNvSpPr>
          <p:nvPr>
            <p:ph type="title"/>
          </p:nvPr>
        </p:nvSpPr>
        <p:spPr/>
        <p:txBody>
          <a:bodyPr/>
          <a:lstStyle/>
          <a:p>
            <a:pPr algn="ctr"/>
            <a:r>
              <a:rPr lang="en-US" dirty="0"/>
              <a:t>Popular Plants? (cont.)</a:t>
            </a:r>
          </a:p>
        </p:txBody>
      </p:sp>
      <p:pic>
        <p:nvPicPr>
          <p:cNvPr id="8" name="Content Placeholder 7">
            <a:extLst>
              <a:ext uri="{FF2B5EF4-FFF2-40B4-BE49-F238E27FC236}">
                <a16:creationId xmlns:a16="http://schemas.microsoft.com/office/drawing/2014/main" id="{217857D8-3362-4B73-F8CD-037945D8CBA6}"/>
              </a:ext>
            </a:extLst>
          </p:cNvPr>
          <p:cNvPicPr>
            <a:picLocks noGrp="1" noChangeAspect="1"/>
          </p:cNvPicPr>
          <p:nvPr>
            <p:ph idx="1"/>
          </p:nvPr>
        </p:nvPicPr>
        <p:blipFill>
          <a:blip r:embed="rId2"/>
          <a:stretch>
            <a:fillRect/>
          </a:stretch>
        </p:blipFill>
        <p:spPr>
          <a:xfrm>
            <a:off x="6256338" y="927498"/>
            <a:ext cx="5211762" cy="4691853"/>
          </a:xfrm>
        </p:spPr>
      </p:pic>
      <p:sp>
        <p:nvSpPr>
          <p:cNvPr id="4" name="Text Placeholder 3">
            <a:extLst>
              <a:ext uri="{FF2B5EF4-FFF2-40B4-BE49-F238E27FC236}">
                <a16:creationId xmlns:a16="http://schemas.microsoft.com/office/drawing/2014/main" id="{34FB1857-DCAB-86D1-FB7C-86B77B431E07}"/>
              </a:ext>
            </a:extLst>
          </p:cNvPr>
          <p:cNvSpPr>
            <a:spLocks noGrp="1"/>
          </p:cNvSpPr>
          <p:nvPr>
            <p:ph type="body" sz="half" idx="2"/>
          </p:nvPr>
        </p:nvSpPr>
        <p:spPr>
          <a:xfrm>
            <a:off x="723900" y="2608295"/>
            <a:ext cx="3855720" cy="3011056"/>
          </a:xfrm>
        </p:spPr>
        <p:txBody>
          <a:bodyPr/>
          <a:lstStyle/>
          <a:p>
            <a:pPr algn="ctr"/>
            <a:r>
              <a:rPr lang="en-US" dirty="0"/>
              <a:t>Similarly, species such as the Holcus </a:t>
            </a:r>
            <a:r>
              <a:rPr lang="en-US" dirty="0" err="1"/>
              <a:t>Ianatus</a:t>
            </a:r>
            <a:r>
              <a:rPr lang="en-US" dirty="0"/>
              <a:t> and Puma Concolor are among the most frequently observed species in both Yellowstone and overall. </a:t>
            </a:r>
          </a:p>
          <a:p>
            <a:endParaRPr lang="en-US" dirty="0"/>
          </a:p>
        </p:txBody>
      </p:sp>
    </p:spTree>
    <p:extLst>
      <p:ext uri="{BB962C8B-B14F-4D97-AF65-F5344CB8AC3E}">
        <p14:creationId xmlns:p14="http://schemas.microsoft.com/office/powerpoint/2010/main" val="300414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43468-C685-1D71-9A79-D0AD2D978CB9}"/>
              </a:ext>
            </a:extLst>
          </p:cNvPr>
          <p:cNvSpPr>
            <a:spLocks noGrp="1"/>
          </p:cNvSpPr>
          <p:nvPr>
            <p:ph type="title"/>
          </p:nvPr>
        </p:nvSpPr>
        <p:spPr>
          <a:xfrm>
            <a:off x="1583125" y="674649"/>
            <a:ext cx="9601200" cy="1485900"/>
          </a:xfrm>
        </p:spPr>
        <p:txBody>
          <a:bodyPr/>
          <a:lstStyle/>
          <a:p>
            <a:pPr algn="ctr"/>
            <a:r>
              <a:rPr lang="en-US" dirty="0"/>
              <a:t>It Doesn’t Take a Genus… </a:t>
            </a:r>
          </a:p>
        </p:txBody>
      </p:sp>
      <p:pic>
        <p:nvPicPr>
          <p:cNvPr id="14" name="Content Placeholder 13">
            <a:extLst>
              <a:ext uri="{FF2B5EF4-FFF2-40B4-BE49-F238E27FC236}">
                <a16:creationId xmlns:a16="http://schemas.microsoft.com/office/drawing/2014/main" id="{5188CF95-970C-425F-FBFA-5695B018576D}"/>
              </a:ext>
            </a:extLst>
          </p:cNvPr>
          <p:cNvPicPr>
            <a:picLocks noGrp="1" noChangeAspect="1"/>
          </p:cNvPicPr>
          <p:nvPr>
            <p:ph sz="half" idx="2"/>
          </p:nvPr>
        </p:nvPicPr>
        <p:blipFill>
          <a:blip r:embed="rId2"/>
          <a:stretch>
            <a:fillRect/>
          </a:stretch>
        </p:blipFill>
        <p:spPr>
          <a:xfrm>
            <a:off x="828909" y="1609376"/>
            <a:ext cx="5554816" cy="4144654"/>
          </a:xfrm>
        </p:spPr>
      </p:pic>
      <p:pic>
        <p:nvPicPr>
          <p:cNvPr id="10" name="Content Placeholder 9">
            <a:extLst>
              <a:ext uri="{FF2B5EF4-FFF2-40B4-BE49-F238E27FC236}">
                <a16:creationId xmlns:a16="http://schemas.microsoft.com/office/drawing/2014/main" id="{842CEBC0-6E3C-CB8A-F8E9-92E2CFB48329}"/>
              </a:ext>
            </a:extLst>
          </p:cNvPr>
          <p:cNvPicPr>
            <a:picLocks noGrp="1" noChangeAspect="1"/>
          </p:cNvPicPr>
          <p:nvPr>
            <p:ph sz="quarter" idx="4"/>
          </p:nvPr>
        </p:nvPicPr>
        <p:blipFill>
          <a:blip r:embed="rId3"/>
          <a:stretch>
            <a:fillRect/>
          </a:stretch>
        </p:blipFill>
        <p:spPr>
          <a:xfrm>
            <a:off x="6478371" y="1609375"/>
            <a:ext cx="5554817" cy="4144655"/>
          </a:xfrm>
        </p:spPr>
      </p:pic>
    </p:spTree>
    <p:extLst>
      <p:ext uri="{BB962C8B-B14F-4D97-AF65-F5344CB8AC3E}">
        <p14:creationId xmlns:p14="http://schemas.microsoft.com/office/powerpoint/2010/main" val="1051584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Crop">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{A65802CE-8C25-3940-A3FA-C4AD5E3794C4}tf10001072</Template>
  <TotalTime>365</TotalTime>
  <Words>653</Words>
  <Application>Microsoft Macintosh PowerPoint</Application>
  <PresentationFormat>Widescreen</PresentationFormat>
  <Paragraphs>35</Paragraphs>
  <Slides>15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Franklin Gothic Book</vt:lpstr>
      <vt:lpstr>Crop</vt:lpstr>
      <vt:lpstr>Analyzing biodiversity through data</vt:lpstr>
      <vt:lpstr>Biodiversity in plants</vt:lpstr>
      <vt:lpstr>Key Questions</vt:lpstr>
      <vt:lpstr>General Objectives</vt:lpstr>
      <vt:lpstr>Observing Observations</vt:lpstr>
      <vt:lpstr>Popular Plants?</vt:lpstr>
      <vt:lpstr>Popular Plants? (cont.)</vt:lpstr>
      <vt:lpstr>Popular Plants? (cont.)</vt:lpstr>
      <vt:lpstr>It Doesn’t Take a Genus… </vt:lpstr>
      <vt:lpstr>It Doesn’t Take a Genus…(cont.)</vt:lpstr>
      <vt:lpstr>It Doesn’t Take a Genus…(cont.)</vt:lpstr>
      <vt:lpstr>It Doesn’t Take a Genus… (cont.)</vt:lpstr>
      <vt:lpstr>Considering Carex</vt:lpstr>
      <vt:lpstr>Considering Carex (cont.)</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biodiversity through data</dc:title>
  <dc:creator>Mickey Tessema</dc:creator>
  <cp:lastModifiedBy>Mickey Tessema</cp:lastModifiedBy>
  <cp:revision>4</cp:revision>
  <dcterms:created xsi:type="dcterms:W3CDTF">2023-06-27T21:22:35Z</dcterms:created>
  <dcterms:modified xsi:type="dcterms:W3CDTF">2023-06-28T03:45:19Z</dcterms:modified>
</cp:coreProperties>
</file>