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7"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46"/>
  </p:normalViewPr>
  <p:slideViewPr>
    <p:cSldViewPr snapToGrid="0">
      <p:cViewPr varScale="1">
        <p:scale>
          <a:sx n="112" d="100"/>
          <a:sy n="112"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6/28/23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6/28/23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6/28/23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6/28/23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6/28/23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F779-01F9-D675-A0C1-C1163F8F5D06}"/>
              </a:ext>
            </a:extLst>
          </p:cNvPr>
          <p:cNvSpPr>
            <a:spLocks noGrp="1"/>
          </p:cNvSpPr>
          <p:nvPr>
            <p:ph type="ctrTitle"/>
          </p:nvPr>
        </p:nvSpPr>
        <p:spPr>
          <a:xfrm>
            <a:off x="599222" y="470823"/>
            <a:ext cx="10993549" cy="1475013"/>
          </a:xfrm>
        </p:spPr>
        <p:txBody>
          <a:bodyPr/>
          <a:lstStyle/>
          <a:p>
            <a:pPr algn="ctr"/>
            <a:r>
              <a:rPr lang="en-US" dirty="0"/>
              <a:t>Analyzing biodiversity through data</a:t>
            </a:r>
          </a:p>
        </p:txBody>
      </p:sp>
      <p:sp>
        <p:nvSpPr>
          <p:cNvPr id="3" name="Subtitle 2">
            <a:extLst>
              <a:ext uri="{FF2B5EF4-FFF2-40B4-BE49-F238E27FC236}">
                <a16:creationId xmlns:a16="http://schemas.microsoft.com/office/drawing/2014/main" id="{D6EBADF9-E00B-7AB0-BACC-BABE751EA334}"/>
              </a:ext>
            </a:extLst>
          </p:cNvPr>
          <p:cNvSpPr>
            <a:spLocks noGrp="1"/>
          </p:cNvSpPr>
          <p:nvPr>
            <p:ph type="subTitle" idx="1"/>
          </p:nvPr>
        </p:nvSpPr>
        <p:spPr>
          <a:xfrm>
            <a:off x="599225" y="1945836"/>
            <a:ext cx="10993546" cy="1374094"/>
          </a:xfrm>
        </p:spPr>
        <p:txBody>
          <a:bodyPr/>
          <a:lstStyle/>
          <a:p>
            <a:pPr algn="ctr"/>
            <a:r>
              <a:rPr lang="en-US" dirty="0" err="1"/>
              <a:t>Codecademy</a:t>
            </a:r>
            <a:r>
              <a:rPr lang="en-US" dirty="0"/>
              <a:t> final project</a:t>
            </a:r>
          </a:p>
        </p:txBody>
      </p:sp>
    </p:spTree>
    <p:extLst>
      <p:ext uri="{BB962C8B-B14F-4D97-AF65-F5344CB8AC3E}">
        <p14:creationId xmlns:p14="http://schemas.microsoft.com/office/powerpoint/2010/main" val="3104620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55DF-14B7-FD5F-C221-9598E169F54B}"/>
              </a:ext>
            </a:extLst>
          </p:cNvPr>
          <p:cNvSpPr>
            <a:spLocks noGrp="1"/>
          </p:cNvSpPr>
          <p:nvPr>
            <p:ph type="title"/>
          </p:nvPr>
        </p:nvSpPr>
        <p:spPr>
          <a:xfrm>
            <a:off x="581190" y="4747832"/>
            <a:ext cx="11029616" cy="566738"/>
          </a:xfrm>
        </p:spPr>
        <p:txBody>
          <a:bodyPr/>
          <a:lstStyle/>
          <a:p>
            <a:pPr algn="ctr"/>
            <a:r>
              <a:rPr lang="en-US" dirty="0"/>
              <a:t>Concerning conservation (cont.)</a:t>
            </a:r>
          </a:p>
        </p:txBody>
      </p:sp>
      <p:pic>
        <p:nvPicPr>
          <p:cNvPr id="6" name="Picture Placeholder 5">
            <a:extLst>
              <a:ext uri="{FF2B5EF4-FFF2-40B4-BE49-F238E27FC236}">
                <a16:creationId xmlns:a16="http://schemas.microsoft.com/office/drawing/2014/main" id="{C4D77ACB-C9DB-8731-E5B4-28FF456B0172}"/>
              </a:ext>
            </a:extLst>
          </p:cNvPr>
          <p:cNvPicPr>
            <a:picLocks noGrp="1" noChangeAspect="1"/>
          </p:cNvPicPr>
          <p:nvPr>
            <p:ph type="pic" idx="1"/>
          </p:nvPr>
        </p:nvPicPr>
        <p:blipFill>
          <a:blip r:embed="rId2"/>
          <a:stretch>
            <a:fillRect/>
          </a:stretch>
        </p:blipFill>
        <p:spPr>
          <a:xfrm>
            <a:off x="3588729" y="559050"/>
            <a:ext cx="5014541" cy="4036396"/>
          </a:xfrm>
        </p:spPr>
      </p:pic>
      <p:sp>
        <p:nvSpPr>
          <p:cNvPr id="4" name="Text Placeholder 3">
            <a:extLst>
              <a:ext uri="{FF2B5EF4-FFF2-40B4-BE49-F238E27FC236}">
                <a16:creationId xmlns:a16="http://schemas.microsoft.com/office/drawing/2014/main" id="{470C1AB1-AB8C-34F6-FB3C-DC9C49C96AC4}"/>
              </a:ext>
            </a:extLst>
          </p:cNvPr>
          <p:cNvSpPr>
            <a:spLocks noGrp="1"/>
          </p:cNvSpPr>
          <p:nvPr>
            <p:ph type="body" sz="half" idx="2"/>
          </p:nvPr>
        </p:nvSpPr>
        <p:spPr>
          <a:xfrm>
            <a:off x="581190" y="5466956"/>
            <a:ext cx="11029617" cy="598671"/>
          </a:xfrm>
        </p:spPr>
        <p:txBody>
          <a:bodyPr>
            <a:normAutofit/>
          </a:bodyPr>
          <a:lstStyle/>
          <a:p>
            <a:pPr marL="171450" indent="-171450" algn="ctr">
              <a:buFont typeface="Arial" panose="020B0604020202020204" pitchFamily="34" charset="0"/>
              <a:buChar char="•"/>
            </a:pPr>
            <a:r>
              <a:rPr lang="en-US" sz="1400" dirty="0"/>
              <a:t>The Myotis genus contains the largest number of highly endangered species (Endangered of Threatened). These include the Myotis </a:t>
            </a:r>
            <a:r>
              <a:rPr lang="en-US" sz="1400" dirty="0" err="1"/>
              <a:t>Grisescens</a:t>
            </a:r>
            <a:r>
              <a:rPr lang="en-US" sz="1400" dirty="0"/>
              <a:t> (Gray Myotis), Myotis </a:t>
            </a:r>
            <a:r>
              <a:rPr lang="en-US" sz="1400" dirty="0" err="1"/>
              <a:t>Sodalis</a:t>
            </a:r>
            <a:r>
              <a:rPr lang="en-US" sz="1400" dirty="0"/>
              <a:t> (Indiana Bat), and Myotis </a:t>
            </a:r>
            <a:r>
              <a:rPr lang="en-US" sz="1400" dirty="0" err="1"/>
              <a:t>Septentrionalis</a:t>
            </a:r>
            <a:r>
              <a:rPr lang="en-US" sz="1400" dirty="0"/>
              <a:t> (Northern Long-Eared Bat).</a:t>
            </a:r>
          </a:p>
          <a:p>
            <a:pPr algn="ctr"/>
            <a:endParaRPr lang="en-US" sz="1400" dirty="0"/>
          </a:p>
        </p:txBody>
      </p:sp>
    </p:spTree>
    <p:extLst>
      <p:ext uri="{BB962C8B-B14F-4D97-AF65-F5344CB8AC3E}">
        <p14:creationId xmlns:p14="http://schemas.microsoft.com/office/powerpoint/2010/main" val="3784526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152B-EE5E-F16C-C5A7-14EA61CADCDA}"/>
              </a:ext>
            </a:extLst>
          </p:cNvPr>
          <p:cNvSpPr>
            <a:spLocks noGrp="1"/>
          </p:cNvSpPr>
          <p:nvPr>
            <p:ph type="title"/>
          </p:nvPr>
        </p:nvSpPr>
        <p:spPr>
          <a:xfrm>
            <a:off x="581192" y="397356"/>
            <a:ext cx="11029616" cy="1126644"/>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72678DC9-5F32-4177-9C5C-F5077C5022EC}"/>
              </a:ext>
            </a:extLst>
          </p:cNvPr>
          <p:cNvSpPr>
            <a:spLocks noGrp="1"/>
          </p:cNvSpPr>
          <p:nvPr>
            <p:ph idx="1"/>
          </p:nvPr>
        </p:nvSpPr>
        <p:spPr>
          <a:xfrm>
            <a:off x="581192" y="2256696"/>
            <a:ext cx="11029615" cy="3678303"/>
          </a:xfrm>
        </p:spPr>
        <p:txBody>
          <a:bodyPr>
            <a:normAutofit fontScale="92500" lnSpcReduction="10000"/>
          </a:bodyPr>
          <a:lstStyle/>
          <a:p>
            <a:r>
              <a:rPr lang="en-US" dirty="0"/>
              <a:t>Although the Myotis Genus contains the fourth highest number of unique species, it also contains the largest number of highly endangered species by far.</a:t>
            </a:r>
          </a:p>
          <a:p>
            <a:r>
              <a:rPr lang="en-US" dirty="0"/>
              <a:t>Mammals belonging to the Myotis genus (bats) compose a significant portion of endangered animals in the mammal category. </a:t>
            </a:r>
          </a:p>
          <a:p>
            <a:r>
              <a:rPr lang="en-US" dirty="0"/>
              <a:t>The Falco genus contains the second highest number of endangered species. However, there are many other endangered species spread among other bird genus’s, most of which are listed as Species of Concern. </a:t>
            </a:r>
          </a:p>
          <a:p>
            <a:r>
              <a:rPr lang="en-US" dirty="0"/>
              <a:t>Reptiles contain the least amount of endangered species, and contain no highly endangered species. </a:t>
            </a:r>
          </a:p>
          <a:p>
            <a:r>
              <a:rPr lang="en-US" dirty="0"/>
              <a:t>it can be said that mammals have a statistically higher rate of needed protection when compared to reptiles. Thus, some species are more likely to be endangered than others. </a:t>
            </a:r>
          </a:p>
          <a:p>
            <a:r>
              <a:rPr lang="en-US" dirty="0">
                <a:solidFill>
                  <a:srgbClr val="10162F"/>
                </a:solidFill>
                <a:latin typeface="Apercu"/>
              </a:rPr>
              <a:t>C</a:t>
            </a:r>
            <a:r>
              <a:rPr lang="en-US" b="0" i="0" u="none" strike="noStrike" dirty="0">
                <a:solidFill>
                  <a:srgbClr val="10162F"/>
                </a:solidFill>
                <a:effectLst/>
                <a:latin typeface="Apercu"/>
              </a:rPr>
              <a:t>onservationists should make sure to dedicate additional efforts and resources into preserving both birds and mammals, given that nearly 20% are under some form of protection. This hold especially true for bats among mammals and falcons among birds. </a:t>
            </a:r>
            <a:endParaRPr lang="en-US" dirty="0"/>
          </a:p>
          <a:p>
            <a:endParaRPr lang="en-US" dirty="0"/>
          </a:p>
        </p:txBody>
      </p:sp>
    </p:spTree>
    <p:extLst>
      <p:ext uri="{BB962C8B-B14F-4D97-AF65-F5344CB8AC3E}">
        <p14:creationId xmlns:p14="http://schemas.microsoft.com/office/powerpoint/2010/main" val="327355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1936-F06E-F74A-DE7A-303C0755A928}"/>
              </a:ext>
            </a:extLst>
          </p:cNvPr>
          <p:cNvSpPr>
            <a:spLocks noGrp="1"/>
          </p:cNvSpPr>
          <p:nvPr>
            <p:ph type="title"/>
          </p:nvPr>
        </p:nvSpPr>
        <p:spPr>
          <a:xfrm>
            <a:off x="581191" y="1567829"/>
            <a:ext cx="11029615" cy="1497507"/>
          </a:xfrm>
        </p:spPr>
        <p:txBody>
          <a:bodyPr/>
          <a:lstStyle/>
          <a:p>
            <a:pPr algn="ctr"/>
            <a:r>
              <a:rPr lang="en-US" dirty="0"/>
              <a:t>Biodiversity in animals</a:t>
            </a:r>
          </a:p>
        </p:txBody>
      </p:sp>
      <p:sp>
        <p:nvSpPr>
          <p:cNvPr id="3" name="Text Placeholder 2">
            <a:extLst>
              <a:ext uri="{FF2B5EF4-FFF2-40B4-BE49-F238E27FC236}">
                <a16:creationId xmlns:a16="http://schemas.microsoft.com/office/drawing/2014/main" id="{4C2C420E-3AE3-1857-1F70-4E57E48073D4}"/>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9C9640E3-8497-2ED3-D23D-FE4BD3E1E546}"/>
              </a:ext>
            </a:extLst>
          </p:cNvPr>
          <p:cNvPicPr>
            <a:picLocks noChangeAspect="1"/>
          </p:cNvPicPr>
          <p:nvPr/>
        </p:nvPicPr>
        <p:blipFill>
          <a:blip r:embed="rId2"/>
          <a:stretch>
            <a:fillRect/>
          </a:stretch>
        </p:blipFill>
        <p:spPr>
          <a:xfrm>
            <a:off x="3212320" y="2882400"/>
            <a:ext cx="941895" cy="1316313"/>
          </a:xfrm>
          <a:prstGeom prst="rect">
            <a:avLst/>
          </a:prstGeom>
        </p:spPr>
      </p:pic>
    </p:spTree>
    <p:extLst>
      <p:ext uri="{BB962C8B-B14F-4D97-AF65-F5344CB8AC3E}">
        <p14:creationId xmlns:p14="http://schemas.microsoft.com/office/powerpoint/2010/main" val="3573248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DCC8-E775-E7D1-5CC7-376E123BF1C0}"/>
              </a:ext>
            </a:extLst>
          </p:cNvPr>
          <p:cNvSpPr>
            <a:spLocks noGrp="1"/>
          </p:cNvSpPr>
          <p:nvPr>
            <p:ph type="title"/>
          </p:nvPr>
        </p:nvSpPr>
        <p:spPr>
          <a:xfrm>
            <a:off x="581191" y="492301"/>
            <a:ext cx="11029616" cy="1013800"/>
          </a:xfrm>
        </p:spPr>
        <p:txBody>
          <a:bodyPr/>
          <a:lstStyle/>
          <a:p>
            <a:pPr algn="ctr"/>
            <a:r>
              <a:rPr lang="en-US" dirty="0"/>
              <a:t>Key questions</a:t>
            </a:r>
          </a:p>
        </p:txBody>
      </p:sp>
      <p:sp>
        <p:nvSpPr>
          <p:cNvPr id="3" name="Content Placeholder 2">
            <a:extLst>
              <a:ext uri="{FF2B5EF4-FFF2-40B4-BE49-F238E27FC236}">
                <a16:creationId xmlns:a16="http://schemas.microsoft.com/office/drawing/2014/main" id="{E24EA91D-3796-1C07-0B73-668E778BFCDA}"/>
              </a:ext>
            </a:extLst>
          </p:cNvPr>
          <p:cNvSpPr>
            <a:spLocks noGrp="1"/>
          </p:cNvSpPr>
          <p:nvPr>
            <p:ph idx="1"/>
          </p:nvPr>
        </p:nvSpPr>
        <p:spPr>
          <a:xfrm>
            <a:off x="581192" y="1506101"/>
            <a:ext cx="11029615" cy="3678303"/>
          </a:xfrm>
        </p:spPr>
        <p:txBody>
          <a:bodyPr/>
          <a:lstStyle/>
          <a:p>
            <a:r>
              <a:rPr lang="en-US" dirty="0"/>
              <a:t>What is the distribution of unique species according to genus?  What about according to animal type (mammal, amphibian, </a:t>
            </a:r>
            <a:r>
              <a:rPr lang="en-US" dirty="0" err="1"/>
              <a:t>etc</a:t>
            </a:r>
            <a:r>
              <a:rPr lang="en-US" dirty="0"/>
              <a:t>) ?</a:t>
            </a:r>
          </a:p>
          <a:p>
            <a:r>
              <a:rPr lang="en-US" dirty="0"/>
              <a:t>How does conservation status differ between animal types?</a:t>
            </a:r>
          </a:p>
          <a:p>
            <a:r>
              <a:rPr lang="en-US" dirty="0"/>
              <a:t>Which genus’ contain the largest number of endangered species?</a:t>
            </a:r>
          </a:p>
          <a:p>
            <a:r>
              <a:rPr lang="en-US" dirty="0"/>
              <a:t>Are differences between species and their conservation status statistically significant?</a:t>
            </a:r>
          </a:p>
          <a:p>
            <a:pPr marL="0" indent="0">
              <a:buNone/>
            </a:pPr>
            <a:endParaRPr lang="en-US" dirty="0"/>
          </a:p>
        </p:txBody>
      </p:sp>
    </p:spTree>
    <p:extLst>
      <p:ext uri="{BB962C8B-B14F-4D97-AF65-F5344CB8AC3E}">
        <p14:creationId xmlns:p14="http://schemas.microsoft.com/office/powerpoint/2010/main" val="4178945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1822-3817-C343-1AE6-4920EF023DDF}"/>
              </a:ext>
            </a:extLst>
          </p:cNvPr>
          <p:cNvSpPr>
            <a:spLocks noGrp="1"/>
          </p:cNvSpPr>
          <p:nvPr>
            <p:ph type="title"/>
          </p:nvPr>
        </p:nvSpPr>
        <p:spPr>
          <a:xfrm>
            <a:off x="581191" y="580276"/>
            <a:ext cx="11029616" cy="837851"/>
          </a:xfrm>
        </p:spPr>
        <p:txBody>
          <a:bodyPr/>
          <a:lstStyle/>
          <a:p>
            <a:pPr algn="ctr"/>
            <a:r>
              <a:rPr lang="en-US" dirty="0"/>
              <a:t>General objectives</a:t>
            </a:r>
          </a:p>
        </p:txBody>
      </p:sp>
      <p:sp>
        <p:nvSpPr>
          <p:cNvPr id="3" name="Content Placeholder 2">
            <a:extLst>
              <a:ext uri="{FF2B5EF4-FFF2-40B4-BE49-F238E27FC236}">
                <a16:creationId xmlns:a16="http://schemas.microsoft.com/office/drawing/2014/main" id="{F0CE9110-8CD1-209F-E393-2D28AAC0F0F5}"/>
              </a:ext>
            </a:extLst>
          </p:cNvPr>
          <p:cNvSpPr>
            <a:spLocks noGrp="1"/>
          </p:cNvSpPr>
          <p:nvPr>
            <p:ph idx="1"/>
          </p:nvPr>
        </p:nvSpPr>
        <p:spPr>
          <a:xfrm>
            <a:off x="581192" y="1589848"/>
            <a:ext cx="11029615" cy="3678303"/>
          </a:xfrm>
        </p:spPr>
        <p:txBody>
          <a:bodyPr/>
          <a:lstStyle/>
          <a:p>
            <a:r>
              <a:rPr lang="en-US" dirty="0"/>
              <a:t>Compare number of unique species based on animal type, genus, and other variables.</a:t>
            </a:r>
          </a:p>
          <a:p>
            <a:r>
              <a:rPr lang="en-US" dirty="0"/>
              <a:t>Compare conservation status based on animal type and genus. Explore which genus’ contain the largest and smallest number of highly endangered species. </a:t>
            </a:r>
          </a:p>
          <a:p>
            <a:r>
              <a:rPr lang="en-US" dirty="0"/>
              <a:t>Create a function that compares the most endangered species given animal type or genus.</a:t>
            </a:r>
          </a:p>
          <a:p>
            <a:r>
              <a:rPr lang="en-US" dirty="0"/>
              <a:t>Explore whether differences between species and their conservation status are statistically significant.</a:t>
            </a:r>
          </a:p>
          <a:p>
            <a:endParaRPr lang="en-US" dirty="0"/>
          </a:p>
          <a:p>
            <a:endParaRPr lang="en-US" dirty="0"/>
          </a:p>
        </p:txBody>
      </p:sp>
    </p:spTree>
    <p:extLst>
      <p:ext uri="{BB962C8B-B14F-4D97-AF65-F5344CB8AC3E}">
        <p14:creationId xmlns:p14="http://schemas.microsoft.com/office/powerpoint/2010/main" val="353089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2D08-530B-7F49-0F0D-79679CDBA416}"/>
              </a:ext>
            </a:extLst>
          </p:cNvPr>
          <p:cNvSpPr>
            <a:spLocks noGrp="1"/>
          </p:cNvSpPr>
          <p:nvPr>
            <p:ph type="title"/>
          </p:nvPr>
        </p:nvSpPr>
        <p:spPr>
          <a:xfrm>
            <a:off x="581191" y="4794939"/>
            <a:ext cx="11029616" cy="566738"/>
          </a:xfrm>
        </p:spPr>
        <p:txBody>
          <a:bodyPr/>
          <a:lstStyle/>
          <a:p>
            <a:pPr algn="ctr"/>
            <a:r>
              <a:rPr lang="en-US" dirty="0"/>
              <a:t>Understanding unique </a:t>
            </a:r>
          </a:p>
        </p:txBody>
      </p:sp>
      <p:pic>
        <p:nvPicPr>
          <p:cNvPr id="6" name="Picture Placeholder 5">
            <a:extLst>
              <a:ext uri="{FF2B5EF4-FFF2-40B4-BE49-F238E27FC236}">
                <a16:creationId xmlns:a16="http://schemas.microsoft.com/office/drawing/2014/main" id="{F0BBCB65-3029-4AD1-BA55-CEB8095C014A}"/>
              </a:ext>
            </a:extLst>
          </p:cNvPr>
          <p:cNvPicPr>
            <a:picLocks noGrp="1" noChangeAspect="1"/>
          </p:cNvPicPr>
          <p:nvPr>
            <p:ph type="pic" idx="1"/>
          </p:nvPr>
        </p:nvPicPr>
        <p:blipFill>
          <a:blip r:embed="rId2"/>
          <a:stretch>
            <a:fillRect/>
          </a:stretch>
        </p:blipFill>
        <p:spPr>
          <a:xfrm>
            <a:off x="3558793" y="734366"/>
            <a:ext cx="5074413" cy="3959023"/>
          </a:xfrm>
        </p:spPr>
      </p:pic>
      <p:sp>
        <p:nvSpPr>
          <p:cNvPr id="4" name="Text Placeholder 3">
            <a:extLst>
              <a:ext uri="{FF2B5EF4-FFF2-40B4-BE49-F238E27FC236}">
                <a16:creationId xmlns:a16="http://schemas.microsoft.com/office/drawing/2014/main" id="{D0881E9B-61B8-47CE-51E3-721E80C7DA9E}"/>
              </a:ext>
            </a:extLst>
          </p:cNvPr>
          <p:cNvSpPr>
            <a:spLocks noGrp="1"/>
          </p:cNvSpPr>
          <p:nvPr>
            <p:ph type="body" sz="half" idx="2"/>
          </p:nvPr>
        </p:nvSpPr>
        <p:spPr>
          <a:xfrm>
            <a:off x="581190" y="5371161"/>
            <a:ext cx="11029617" cy="598671"/>
          </a:xfrm>
        </p:spPr>
        <p:txBody>
          <a:bodyPr>
            <a:normAutofit/>
          </a:bodyPr>
          <a:lstStyle/>
          <a:p>
            <a:pPr marL="171450" indent="-171450" algn="ctr">
              <a:buFont typeface="Arial" panose="020B0604020202020204" pitchFamily="34" charset="0"/>
              <a:buChar char="•"/>
            </a:pPr>
            <a:r>
              <a:rPr lang="en-US" sz="1400" dirty="0"/>
              <a:t>The average number of unique species per genus is 2.2. However, the Setophaga genus contains the highest number of unique animals when compared to all other genus's, with a total of twenty unique species.</a:t>
            </a:r>
          </a:p>
        </p:txBody>
      </p:sp>
    </p:spTree>
    <p:extLst>
      <p:ext uri="{BB962C8B-B14F-4D97-AF65-F5344CB8AC3E}">
        <p14:creationId xmlns:p14="http://schemas.microsoft.com/office/powerpoint/2010/main" val="3590207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2D08-530B-7F49-0F0D-79679CDBA416}"/>
              </a:ext>
            </a:extLst>
          </p:cNvPr>
          <p:cNvSpPr>
            <a:spLocks noGrp="1"/>
          </p:cNvSpPr>
          <p:nvPr>
            <p:ph type="title"/>
          </p:nvPr>
        </p:nvSpPr>
        <p:spPr>
          <a:xfrm>
            <a:off x="581190" y="4746313"/>
            <a:ext cx="11029616" cy="566738"/>
          </a:xfrm>
        </p:spPr>
        <p:txBody>
          <a:bodyPr/>
          <a:lstStyle/>
          <a:p>
            <a:pPr algn="ctr"/>
            <a:r>
              <a:rPr lang="en-US" dirty="0"/>
              <a:t>Understanding unique (cont.)</a:t>
            </a:r>
          </a:p>
        </p:txBody>
      </p:sp>
      <p:sp>
        <p:nvSpPr>
          <p:cNvPr id="4" name="Text Placeholder 3">
            <a:extLst>
              <a:ext uri="{FF2B5EF4-FFF2-40B4-BE49-F238E27FC236}">
                <a16:creationId xmlns:a16="http://schemas.microsoft.com/office/drawing/2014/main" id="{D0881E9B-61B8-47CE-51E3-721E80C7DA9E}"/>
              </a:ext>
            </a:extLst>
          </p:cNvPr>
          <p:cNvSpPr>
            <a:spLocks noGrp="1"/>
          </p:cNvSpPr>
          <p:nvPr>
            <p:ph type="body" sz="half" idx="2"/>
          </p:nvPr>
        </p:nvSpPr>
        <p:spPr>
          <a:xfrm>
            <a:off x="581190" y="5365976"/>
            <a:ext cx="11029617" cy="672587"/>
          </a:xfrm>
        </p:spPr>
        <p:txBody>
          <a:bodyPr>
            <a:normAutofit/>
          </a:bodyPr>
          <a:lstStyle/>
          <a:p>
            <a:pPr marL="171450" indent="-171450" algn="ctr">
              <a:buFont typeface="Arial" panose="020B0604020202020204" pitchFamily="34" charset="0"/>
              <a:buChar char="•"/>
            </a:pPr>
            <a:r>
              <a:rPr lang="en-US" sz="1400" dirty="0"/>
              <a:t>By far, birds contain the highest number of unique animal species at five hundred, which is more than twice than that of mammals. This is much higher than the average for each animal type, which is 189.2 unique species. </a:t>
            </a:r>
          </a:p>
        </p:txBody>
      </p:sp>
      <p:pic>
        <p:nvPicPr>
          <p:cNvPr id="8" name="Picture Placeholder 7">
            <a:extLst>
              <a:ext uri="{FF2B5EF4-FFF2-40B4-BE49-F238E27FC236}">
                <a16:creationId xmlns:a16="http://schemas.microsoft.com/office/drawing/2014/main" id="{A12D7EF4-857D-5C1C-73A4-D04E8DC7D1D3}"/>
              </a:ext>
            </a:extLst>
          </p:cNvPr>
          <p:cNvPicPr>
            <a:picLocks noGrp="1" noChangeAspect="1"/>
          </p:cNvPicPr>
          <p:nvPr>
            <p:ph type="pic" idx="1"/>
          </p:nvPr>
        </p:nvPicPr>
        <p:blipFill>
          <a:blip r:embed="rId2"/>
          <a:stretch>
            <a:fillRect/>
          </a:stretch>
        </p:blipFill>
        <p:spPr>
          <a:xfrm>
            <a:off x="3621146" y="767343"/>
            <a:ext cx="4949708" cy="3926046"/>
          </a:xfrm>
        </p:spPr>
      </p:pic>
    </p:spTree>
    <p:extLst>
      <p:ext uri="{BB962C8B-B14F-4D97-AF65-F5344CB8AC3E}">
        <p14:creationId xmlns:p14="http://schemas.microsoft.com/office/powerpoint/2010/main" val="4114821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FF22-9C47-8A98-EF52-D43814E47D7A}"/>
              </a:ext>
            </a:extLst>
          </p:cNvPr>
          <p:cNvSpPr>
            <a:spLocks noGrp="1"/>
          </p:cNvSpPr>
          <p:nvPr>
            <p:ph type="title"/>
          </p:nvPr>
        </p:nvSpPr>
        <p:spPr>
          <a:xfrm>
            <a:off x="581190" y="5407797"/>
            <a:ext cx="4909445" cy="689514"/>
          </a:xfrm>
        </p:spPr>
        <p:txBody>
          <a:bodyPr/>
          <a:lstStyle/>
          <a:p>
            <a:pPr algn="ctr"/>
            <a:r>
              <a:rPr lang="en-US" dirty="0"/>
              <a:t>Concerning conservation</a:t>
            </a:r>
          </a:p>
        </p:txBody>
      </p:sp>
      <p:pic>
        <p:nvPicPr>
          <p:cNvPr id="6" name="Content Placeholder 5">
            <a:extLst>
              <a:ext uri="{FF2B5EF4-FFF2-40B4-BE49-F238E27FC236}">
                <a16:creationId xmlns:a16="http://schemas.microsoft.com/office/drawing/2014/main" id="{33E7B907-4C03-C624-BB90-1623A4DE24CA}"/>
              </a:ext>
            </a:extLst>
          </p:cNvPr>
          <p:cNvPicPr>
            <a:picLocks noGrp="1" noChangeAspect="1"/>
          </p:cNvPicPr>
          <p:nvPr>
            <p:ph idx="1"/>
          </p:nvPr>
        </p:nvPicPr>
        <p:blipFill>
          <a:blip r:embed="rId2"/>
          <a:stretch>
            <a:fillRect/>
          </a:stretch>
        </p:blipFill>
        <p:spPr>
          <a:xfrm>
            <a:off x="3880973" y="760689"/>
            <a:ext cx="4430053" cy="4203700"/>
          </a:xfrm>
        </p:spPr>
      </p:pic>
      <p:sp>
        <p:nvSpPr>
          <p:cNvPr id="4" name="Text Placeholder 3">
            <a:extLst>
              <a:ext uri="{FF2B5EF4-FFF2-40B4-BE49-F238E27FC236}">
                <a16:creationId xmlns:a16="http://schemas.microsoft.com/office/drawing/2014/main" id="{43297C27-702F-7A1D-C813-4286A166D64B}"/>
              </a:ext>
            </a:extLst>
          </p:cNvPr>
          <p:cNvSpPr>
            <a:spLocks noGrp="1"/>
          </p:cNvSpPr>
          <p:nvPr>
            <p:ph type="body" sz="half" idx="2"/>
          </p:nvPr>
        </p:nvSpPr>
        <p:spPr>
          <a:xfrm>
            <a:off x="5740823" y="5407796"/>
            <a:ext cx="5869987" cy="689515"/>
          </a:xfrm>
        </p:spPr>
        <p:txBody>
          <a:bodyPr/>
          <a:lstStyle/>
          <a:p>
            <a:pPr algn="ctr"/>
            <a:r>
              <a:rPr lang="en-US" dirty="0"/>
              <a:t>The most prevalent conservation status among all animals are by far Species of Concern, with Endangered following at a distant second and Threatened at third. </a:t>
            </a:r>
          </a:p>
        </p:txBody>
      </p:sp>
    </p:spTree>
    <p:extLst>
      <p:ext uri="{BB962C8B-B14F-4D97-AF65-F5344CB8AC3E}">
        <p14:creationId xmlns:p14="http://schemas.microsoft.com/office/powerpoint/2010/main" val="614686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2AB3-3A32-92D2-32F7-E3B4F9D47DF6}"/>
              </a:ext>
            </a:extLst>
          </p:cNvPr>
          <p:cNvSpPr>
            <a:spLocks noGrp="1"/>
          </p:cNvSpPr>
          <p:nvPr>
            <p:ph type="title"/>
          </p:nvPr>
        </p:nvSpPr>
        <p:spPr/>
        <p:txBody>
          <a:bodyPr/>
          <a:lstStyle/>
          <a:p>
            <a:pPr algn="ctr"/>
            <a:r>
              <a:rPr lang="en-US" dirty="0"/>
              <a:t>Concerning conservation (cont.)</a:t>
            </a:r>
          </a:p>
        </p:txBody>
      </p:sp>
      <p:pic>
        <p:nvPicPr>
          <p:cNvPr id="6" name="Content Placeholder 5">
            <a:extLst>
              <a:ext uri="{FF2B5EF4-FFF2-40B4-BE49-F238E27FC236}">
                <a16:creationId xmlns:a16="http://schemas.microsoft.com/office/drawing/2014/main" id="{EEDE3826-BA58-0D5C-20A5-48448C6B6075}"/>
              </a:ext>
            </a:extLst>
          </p:cNvPr>
          <p:cNvPicPr>
            <a:picLocks noGrp="1" noChangeAspect="1"/>
          </p:cNvPicPr>
          <p:nvPr>
            <p:ph sz="half" idx="1"/>
          </p:nvPr>
        </p:nvPicPr>
        <p:blipFill>
          <a:blip r:embed="rId2"/>
          <a:stretch>
            <a:fillRect/>
          </a:stretch>
        </p:blipFill>
        <p:spPr>
          <a:xfrm>
            <a:off x="3155503" y="2103085"/>
            <a:ext cx="5880993" cy="4388026"/>
          </a:xfrm>
        </p:spPr>
      </p:pic>
    </p:spTree>
    <p:extLst>
      <p:ext uri="{BB962C8B-B14F-4D97-AF65-F5344CB8AC3E}">
        <p14:creationId xmlns:p14="http://schemas.microsoft.com/office/powerpoint/2010/main" val="3827684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7B93-F247-C65F-1141-4109DF880118}"/>
              </a:ext>
            </a:extLst>
          </p:cNvPr>
          <p:cNvSpPr>
            <a:spLocks noGrp="1"/>
          </p:cNvSpPr>
          <p:nvPr>
            <p:ph type="title"/>
          </p:nvPr>
        </p:nvSpPr>
        <p:spPr>
          <a:xfrm>
            <a:off x="578437" y="4783290"/>
            <a:ext cx="11029616" cy="566738"/>
          </a:xfrm>
        </p:spPr>
        <p:txBody>
          <a:bodyPr/>
          <a:lstStyle/>
          <a:p>
            <a:pPr algn="ctr"/>
            <a:r>
              <a:rPr lang="en-US" dirty="0"/>
              <a:t>Concerning conservation (cont.)</a:t>
            </a:r>
          </a:p>
        </p:txBody>
      </p:sp>
      <p:sp>
        <p:nvSpPr>
          <p:cNvPr id="3" name="Picture Placeholder 2">
            <a:extLst>
              <a:ext uri="{FF2B5EF4-FFF2-40B4-BE49-F238E27FC236}">
                <a16:creationId xmlns:a16="http://schemas.microsoft.com/office/drawing/2014/main" id="{8C0B153A-7D41-35DD-4DE4-3F8A00E1B505}"/>
              </a:ext>
            </a:extLst>
          </p:cNvPr>
          <p:cNvSpPr>
            <a:spLocks noGrp="1"/>
          </p:cNvSpPr>
          <p:nvPr>
            <p:ph type="pic" idx="1"/>
          </p:nvPr>
        </p:nvSpPr>
        <p:spPr/>
      </p:sp>
      <p:sp>
        <p:nvSpPr>
          <p:cNvPr id="4" name="Text Placeholder 3">
            <a:extLst>
              <a:ext uri="{FF2B5EF4-FFF2-40B4-BE49-F238E27FC236}">
                <a16:creationId xmlns:a16="http://schemas.microsoft.com/office/drawing/2014/main" id="{AAD8E205-0164-A21B-0B1F-C2D31E7ECEDD}"/>
              </a:ext>
            </a:extLst>
          </p:cNvPr>
          <p:cNvSpPr>
            <a:spLocks noGrp="1"/>
          </p:cNvSpPr>
          <p:nvPr>
            <p:ph type="body" sz="half" idx="2"/>
          </p:nvPr>
        </p:nvSpPr>
        <p:spPr>
          <a:xfrm>
            <a:off x="578437" y="5350028"/>
            <a:ext cx="11029617" cy="598671"/>
          </a:xfrm>
        </p:spPr>
        <p:txBody>
          <a:bodyPr>
            <a:normAutofit/>
          </a:bodyPr>
          <a:lstStyle/>
          <a:p>
            <a:pPr algn="ctr"/>
            <a:r>
              <a:rPr lang="en-US" sz="1400" dirty="0"/>
              <a:t>Amongst mammals, some of the most highly endangered species (Endangered of Threatened) include the Canis Lupus (Gray Wolf), Canis Rufus (Red Wolf),  Myotis </a:t>
            </a:r>
            <a:r>
              <a:rPr lang="en-US" sz="1400" dirty="0" err="1"/>
              <a:t>Grisescens</a:t>
            </a:r>
            <a:r>
              <a:rPr lang="en-US" sz="1400" dirty="0"/>
              <a:t> (Indiana Bat),  and </a:t>
            </a:r>
            <a:r>
              <a:rPr lang="en-US" sz="1400" dirty="0" err="1"/>
              <a:t>Sabrinus</a:t>
            </a:r>
            <a:r>
              <a:rPr lang="en-US" sz="1400" dirty="0"/>
              <a:t> </a:t>
            </a:r>
            <a:r>
              <a:rPr lang="en-US" sz="1400" dirty="0" err="1"/>
              <a:t>Coloratus</a:t>
            </a:r>
            <a:r>
              <a:rPr lang="en-US" sz="1400" dirty="0"/>
              <a:t> (Carolina Northern Flying Squirrel). </a:t>
            </a:r>
          </a:p>
        </p:txBody>
      </p:sp>
      <p:graphicFrame>
        <p:nvGraphicFramePr>
          <p:cNvPr id="5" name="Table 4">
            <a:extLst>
              <a:ext uri="{FF2B5EF4-FFF2-40B4-BE49-F238E27FC236}">
                <a16:creationId xmlns:a16="http://schemas.microsoft.com/office/drawing/2014/main" id="{4D135524-C752-0A4D-40D2-1A6F279019C1}"/>
              </a:ext>
            </a:extLst>
          </p:cNvPr>
          <p:cNvGraphicFramePr>
            <a:graphicFrameLocks noGrp="1"/>
          </p:cNvGraphicFramePr>
          <p:nvPr>
            <p:extLst>
              <p:ext uri="{D42A27DB-BD31-4B8C-83A1-F6EECF244321}">
                <p14:modId xmlns:p14="http://schemas.microsoft.com/office/powerpoint/2010/main" val="1850694430"/>
              </p:ext>
            </p:extLst>
          </p:nvPr>
        </p:nvGraphicFramePr>
        <p:xfrm>
          <a:off x="3335842" y="909301"/>
          <a:ext cx="5514808" cy="3100108"/>
        </p:xfrm>
        <a:graphic>
          <a:graphicData uri="http://schemas.openxmlformats.org/drawingml/2006/table">
            <a:tbl>
              <a:tblPr firstRow="1" bandRow="1">
                <a:tableStyleId>{5C22544A-7EE6-4342-B048-85BDC9FD1C3A}</a:tableStyleId>
              </a:tblPr>
              <a:tblGrid>
                <a:gridCol w="1378702">
                  <a:extLst>
                    <a:ext uri="{9D8B030D-6E8A-4147-A177-3AD203B41FA5}">
                      <a16:colId xmlns:a16="http://schemas.microsoft.com/office/drawing/2014/main" val="821900086"/>
                    </a:ext>
                  </a:extLst>
                </a:gridCol>
                <a:gridCol w="1378702">
                  <a:extLst>
                    <a:ext uri="{9D8B030D-6E8A-4147-A177-3AD203B41FA5}">
                      <a16:colId xmlns:a16="http://schemas.microsoft.com/office/drawing/2014/main" val="1547555234"/>
                    </a:ext>
                  </a:extLst>
                </a:gridCol>
                <a:gridCol w="1378702">
                  <a:extLst>
                    <a:ext uri="{9D8B030D-6E8A-4147-A177-3AD203B41FA5}">
                      <a16:colId xmlns:a16="http://schemas.microsoft.com/office/drawing/2014/main" val="812257535"/>
                    </a:ext>
                  </a:extLst>
                </a:gridCol>
                <a:gridCol w="1378702">
                  <a:extLst>
                    <a:ext uri="{9D8B030D-6E8A-4147-A177-3AD203B41FA5}">
                      <a16:colId xmlns:a16="http://schemas.microsoft.com/office/drawing/2014/main" val="3460447195"/>
                    </a:ext>
                  </a:extLst>
                </a:gridCol>
              </a:tblGrid>
              <a:tr h="795548">
                <a:tc>
                  <a:txBody>
                    <a:bodyPr/>
                    <a:lstStyle/>
                    <a:p>
                      <a:pPr algn="ctr"/>
                      <a:r>
                        <a:rPr lang="en-US" dirty="0"/>
                        <a:t>Category</a:t>
                      </a:r>
                    </a:p>
                  </a:txBody>
                  <a:tcPr/>
                </a:tc>
                <a:tc>
                  <a:txBody>
                    <a:bodyPr/>
                    <a:lstStyle/>
                    <a:p>
                      <a:pPr algn="ctr"/>
                      <a:r>
                        <a:rPr lang="en-US" dirty="0"/>
                        <a:t>Not Protected</a:t>
                      </a:r>
                    </a:p>
                  </a:txBody>
                  <a:tcPr/>
                </a:tc>
                <a:tc>
                  <a:txBody>
                    <a:bodyPr/>
                    <a:lstStyle/>
                    <a:p>
                      <a:pPr algn="ctr"/>
                      <a:r>
                        <a:rPr lang="en-US" dirty="0"/>
                        <a:t>Protected</a:t>
                      </a:r>
                    </a:p>
                  </a:txBody>
                  <a:tcPr/>
                </a:tc>
                <a:tc>
                  <a:txBody>
                    <a:bodyPr/>
                    <a:lstStyle/>
                    <a:p>
                      <a:pPr algn="ctr"/>
                      <a:r>
                        <a:rPr lang="en-US" dirty="0"/>
                        <a:t>Percent Protected</a:t>
                      </a:r>
                    </a:p>
                  </a:txBody>
                  <a:tcPr/>
                </a:tc>
                <a:extLst>
                  <a:ext uri="{0D108BD9-81ED-4DB2-BD59-A6C34878D82A}">
                    <a16:rowId xmlns:a16="http://schemas.microsoft.com/office/drawing/2014/main" val="483181372"/>
                  </a:ext>
                </a:extLst>
              </a:tr>
              <a:tr h="460912">
                <a:tc>
                  <a:txBody>
                    <a:bodyPr/>
                    <a:lstStyle/>
                    <a:p>
                      <a:pPr algn="ctr"/>
                      <a:r>
                        <a:rPr lang="en-US" dirty="0"/>
                        <a:t>Amphibian</a:t>
                      </a:r>
                    </a:p>
                  </a:txBody>
                  <a:tcPr/>
                </a:tc>
                <a:tc>
                  <a:txBody>
                    <a:bodyPr/>
                    <a:lstStyle/>
                    <a:p>
                      <a:pPr algn="ctr"/>
                      <a:r>
                        <a:rPr lang="en-US" dirty="0"/>
                        <a:t>7</a:t>
                      </a:r>
                    </a:p>
                  </a:txBody>
                  <a:tcPr/>
                </a:tc>
                <a:tc>
                  <a:txBody>
                    <a:bodyPr/>
                    <a:lstStyle/>
                    <a:p>
                      <a:pPr algn="ctr"/>
                      <a:r>
                        <a:rPr lang="en-US" dirty="0"/>
                        <a:t>72</a:t>
                      </a:r>
                    </a:p>
                  </a:txBody>
                  <a:tcPr/>
                </a:tc>
                <a:tc>
                  <a:txBody>
                    <a:bodyPr/>
                    <a:lstStyle/>
                    <a:p>
                      <a:pPr algn="ctr"/>
                      <a:r>
                        <a:rPr lang="en-US" dirty="0"/>
                        <a:t>91.1%</a:t>
                      </a:r>
                    </a:p>
                  </a:txBody>
                  <a:tcPr/>
                </a:tc>
                <a:extLst>
                  <a:ext uri="{0D108BD9-81ED-4DB2-BD59-A6C34878D82A}">
                    <a16:rowId xmlns:a16="http://schemas.microsoft.com/office/drawing/2014/main" val="1541439857"/>
                  </a:ext>
                </a:extLst>
              </a:tr>
              <a:tr h="460912">
                <a:tc>
                  <a:txBody>
                    <a:bodyPr/>
                    <a:lstStyle/>
                    <a:p>
                      <a:pPr algn="ctr"/>
                      <a:r>
                        <a:rPr lang="en-US" dirty="0"/>
                        <a:t>Bird</a:t>
                      </a:r>
                    </a:p>
                  </a:txBody>
                  <a:tcPr/>
                </a:tc>
                <a:tc>
                  <a:txBody>
                    <a:bodyPr/>
                    <a:lstStyle/>
                    <a:p>
                      <a:pPr algn="ctr"/>
                      <a:r>
                        <a:rPr lang="en-US" dirty="0"/>
                        <a:t>75</a:t>
                      </a:r>
                    </a:p>
                  </a:txBody>
                  <a:tcPr/>
                </a:tc>
                <a:tc>
                  <a:txBody>
                    <a:bodyPr/>
                    <a:lstStyle/>
                    <a:p>
                      <a:pPr algn="ctr"/>
                      <a:r>
                        <a:rPr lang="en-US" dirty="0"/>
                        <a:t>413</a:t>
                      </a:r>
                    </a:p>
                  </a:txBody>
                  <a:tcPr/>
                </a:tc>
                <a:tc>
                  <a:txBody>
                    <a:bodyPr/>
                    <a:lstStyle/>
                    <a:p>
                      <a:pPr algn="ctr"/>
                      <a:r>
                        <a:rPr lang="en-US" dirty="0"/>
                        <a:t>84.6%</a:t>
                      </a:r>
                    </a:p>
                  </a:txBody>
                  <a:tcPr/>
                </a:tc>
                <a:extLst>
                  <a:ext uri="{0D108BD9-81ED-4DB2-BD59-A6C34878D82A}">
                    <a16:rowId xmlns:a16="http://schemas.microsoft.com/office/drawing/2014/main" val="444312354"/>
                  </a:ext>
                </a:extLst>
              </a:tr>
              <a:tr h="460912">
                <a:tc>
                  <a:txBody>
                    <a:bodyPr/>
                    <a:lstStyle/>
                    <a:p>
                      <a:pPr algn="ctr"/>
                      <a:r>
                        <a:rPr lang="en-US" dirty="0"/>
                        <a:t>Fish</a:t>
                      </a:r>
                    </a:p>
                  </a:txBody>
                  <a:tcPr/>
                </a:tc>
                <a:tc>
                  <a:txBody>
                    <a:bodyPr/>
                    <a:lstStyle/>
                    <a:p>
                      <a:pPr algn="ctr"/>
                      <a:r>
                        <a:rPr lang="en-US" dirty="0"/>
                        <a:t>10</a:t>
                      </a:r>
                    </a:p>
                  </a:txBody>
                  <a:tcPr/>
                </a:tc>
                <a:tc>
                  <a:txBody>
                    <a:bodyPr/>
                    <a:lstStyle/>
                    <a:p>
                      <a:pPr algn="ctr"/>
                      <a:r>
                        <a:rPr lang="en-US" dirty="0"/>
                        <a:t>115</a:t>
                      </a:r>
                    </a:p>
                  </a:txBody>
                  <a:tcPr/>
                </a:tc>
                <a:tc>
                  <a:txBody>
                    <a:bodyPr/>
                    <a:lstStyle/>
                    <a:p>
                      <a:pPr algn="ctr"/>
                      <a:r>
                        <a:rPr lang="en-US" dirty="0"/>
                        <a:t>92.0%</a:t>
                      </a:r>
                    </a:p>
                  </a:txBody>
                  <a:tcPr/>
                </a:tc>
                <a:extLst>
                  <a:ext uri="{0D108BD9-81ED-4DB2-BD59-A6C34878D82A}">
                    <a16:rowId xmlns:a16="http://schemas.microsoft.com/office/drawing/2014/main" val="1734021455"/>
                  </a:ext>
                </a:extLst>
              </a:tr>
              <a:tr h="460912">
                <a:tc>
                  <a:txBody>
                    <a:bodyPr/>
                    <a:lstStyle/>
                    <a:p>
                      <a:pPr algn="ctr"/>
                      <a:r>
                        <a:rPr lang="en-US" dirty="0"/>
                        <a:t>Mammal</a:t>
                      </a:r>
                    </a:p>
                  </a:txBody>
                  <a:tcPr/>
                </a:tc>
                <a:tc>
                  <a:txBody>
                    <a:bodyPr/>
                    <a:lstStyle/>
                    <a:p>
                      <a:pPr algn="ctr"/>
                      <a:r>
                        <a:rPr lang="en-US" dirty="0"/>
                        <a:t>30</a:t>
                      </a:r>
                    </a:p>
                  </a:txBody>
                  <a:tcPr/>
                </a:tc>
                <a:tc>
                  <a:txBody>
                    <a:bodyPr/>
                    <a:lstStyle/>
                    <a:p>
                      <a:pPr algn="ctr"/>
                      <a:r>
                        <a:rPr lang="en-US" dirty="0"/>
                        <a:t>146</a:t>
                      </a:r>
                    </a:p>
                  </a:txBody>
                  <a:tcPr/>
                </a:tc>
                <a:tc>
                  <a:txBody>
                    <a:bodyPr/>
                    <a:lstStyle/>
                    <a:p>
                      <a:pPr algn="ctr"/>
                      <a:r>
                        <a:rPr lang="en-US" dirty="0"/>
                        <a:t>83.0%</a:t>
                      </a:r>
                    </a:p>
                  </a:txBody>
                  <a:tcPr/>
                </a:tc>
                <a:extLst>
                  <a:ext uri="{0D108BD9-81ED-4DB2-BD59-A6C34878D82A}">
                    <a16:rowId xmlns:a16="http://schemas.microsoft.com/office/drawing/2014/main" val="1932255314"/>
                  </a:ext>
                </a:extLst>
              </a:tr>
              <a:tr h="460912">
                <a:tc>
                  <a:txBody>
                    <a:bodyPr/>
                    <a:lstStyle/>
                    <a:p>
                      <a:pPr algn="ctr"/>
                      <a:r>
                        <a:rPr lang="en-US" dirty="0"/>
                        <a:t>Reptile</a:t>
                      </a:r>
                    </a:p>
                  </a:txBody>
                  <a:tcPr/>
                </a:tc>
                <a:tc>
                  <a:txBody>
                    <a:bodyPr/>
                    <a:lstStyle/>
                    <a:p>
                      <a:pPr algn="ctr"/>
                      <a:r>
                        <a:rPr lang="en-US" dirty="0"/>
                        <a:t>5</a:t>
                      </a:r>
                    </a:p>
                  </a:txBody>
                  <a:tcPr/>
                </a:tc>
                <a:tc>
                  <a:txBody>
                    <a:bodyPr/>
                    <a:lstStyle/>
                    <a:p>
                      <a:pPr algn="ctr"/>
                      <a:r>
                        <a:rPr lang="en-US" dirty="0"/>
                        <a:t>73</a:t>
                      </a:r>
                    </a:p>
                  </a:txBody>
                  <a:tcPr/>
                </a:tc>
                <a:tc>
                  <a:txBody>
                    <a:bodyPr/>
                    <a:lstStyle/>
                    <a:p>
                      <a:pPr algn="ctr"/>
                      <a:r>
                        <a:rPr lang="en-US" dirty="0"/>
                        <a:t>93.6%</a:t>
                      </a:r>
                    </a:p>
                  </a:txBody>
                  <a:tcPr/>
                </a:tc>
                <a:extLst>
                  <a:ext uri="{0D108BD9-81ED-4DB2-BD59-A6C34878D82A}">
                    <a16:rowId xmlns:a16="http://schemas.microsoft.com/office/drawing/2014/main" val="1174811284"/>
                  </a:ext>
                </a:extLst>
              </a:tr>
            </a:tbl>
          </a:graphicData>
        </a:graphic>
      </p:graphicFrame>
    </p:spTree>
    <p:extLst>
      <p:ext uri="{BB962C8B-B14F-4D97-AF65-F5344CB8AC3E}">
        <p14:creationId xmlns:p14="http://schemas.microsoft.com/office/powerpoint/2010/main" val="1005621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108</TotalTime>
  <Words>560</Words>
  <Application>Microsoft Macintosh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Apercu</vt:lpstr>
      <vt:lpstr>Arial</vt:lpstr>
      <vt:lpstr>Gill Sans MT</vt:lpstr>
      <vt:lpstr>Wingdings 2</vt:lpstr>
      <vt:lpstr>Dividend</vt:lpstr>
      <vt:lpstr>Analyzing biodiversity through data</vt:lpstr>
      <vt:lpstr>Biodiversity in animals</vt:lpstr>
      <vt:lpstr>Key questions</vt:lpstr>
      <vt:lpstr>General objectives</vt:lpstr>
      <vt:lpstr>Understanding unique </vt:lpstr>
      <vt:lpstr>Understanding unique (cont.)</vt:lpstr>
      <vt:lpstr>Concerning conservation</vt:lpstr>
      <vt:lpstr>Concerning conservation (cont.)</vt:lpstr>
      <vt:lpstr>Concerning conservation (cont.)</vt:lpstr>
      <vt:lpstr>Concerning conservation (cont.)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biodiversity through data</dc:title>
  <dc:creator>Mickey Tessema</dc:creator>
  <cp:lastModifiedBy>Mickey Tessema</cp:lastModifiedBy>
  <cp:revision>3</cp:revision>
  <dcterms:created xsi:type="dcterms:W3CDTF">2023-06-28T01:42:34Z</dcterms:created>
  <dcterms:modified xsi:type="dcterms:W3CDTF">2023-06-28T03:42:37Z</dcterms:modified>
</cp:coreProperties>
</file>