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1" r:id="rId5"/>
    <p:sldId id="258" r:id="rId6"/>
    <p:sldId id="269" r:id="rId7"/>
    <p:sldId id="260" r:id="rId8"/>
    <p:sldId id="268" r:id="rId9"/>
    <p:sldId id="264" r:id="rId10"/>
    <p:sldId id="265" r:id="rId11"/>
    <p:sldId id="266" r:id="rId12"/>
    <p:sldId id="272" r:id="rId13"/>
    <p:sldId id="270" r:id="rId14"/>
    <p:sldId id="271" r:id="rId15"/>
    <p:sldId id="267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81316" autoAdjust="0"/>
  </p:normalViewPr>
  <p:slideViewPr>
    <p:cSldViewPr snapToGrid="0">
      <p:cViewPr varScale="1">
        <p:scale>
          <a:sx n="50" d="100"/>
          <a:sy n="50" d="100"/>
        </p:scale>
        <p:origin x="12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1860-3829-41DF-B77E-391C155E41EB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C287D-E7EA-421E-BD38-BB3766004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C287D-E7EA-421E-BD38-BB3766004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4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C8DD-5717-C740-2290-8F679A26F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705C1-D51C-39E2-4000-90A52A4A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56B9-316A-4434-21E6-9D8739C9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6760-2680-42E4-C2CB-B68E10C1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9B4F-2E14-F1EE-402E-20F19780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6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07A5-C478-2EE3-CE6B-91CD97C1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92B3-0CD3-5E61-FD22-FF74A5A8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DC363-5A26-7EB2-A9FC-1BD68FA7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0300-20D0-077C-7F01-5855E14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474E6-3DE6-394A-6A0C-6C0BCF73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3EFE5-3554-2B2E-E844-1DE43C00E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D9C2D-2EBA-FBCF-C46C-D3FE1FCA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ACB1-D3B8-4834-83F8-1F68FD85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5B1DE-3FC0-04AA-EF30-0302D887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2715-6B48-7C38-6EEB-6E2A3C02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82F0-6A63-E71D-544D-EE91099C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89E6-A8C0-6D24-E027-01F724F4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DDD9-08D3-2201-83FF-30578D48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45C2-11E4-D6AF-A55A-926350DD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CF5B-438D-4196-46BF-5A567E4D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69A0-4C8E-2FAA-8CA9-99F9B47B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F4F2-693A-1739-B071-FF400409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7367A-C81B-D763-BA87-6FFA8A1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82BB-8994-F77F-CB63-A3BDB0F8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7090-7C98-209B-6AA3-9F07B83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AB4D-355C-AC41-8C82-F0D7EF81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0517-6C05-49C9-8486-D3719D9AF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0E0BF-6CA8-75EF-576C-C80CACAC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47B3-D6A6-4B3C-FE1D-8E91F5F9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D0EE2-E588-EAF4-D2D8-57F6762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90F1E-B729-3B87-5781-5F67685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79E6-ECFB-2BA6-5716-DD378EA0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D8347-3158-2D95-3937-33AFD7945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6CC4E-5846-6341-03C7-6A7E7B05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7AD4-1C67-FB2C-23F6-C69F1556F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629A5-89B3-BC0A-FCB7-EF9290C04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C3E28-859A-3221-946A-972675A8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B2703-ED97-6761-48C0-F009A2F4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AFDEE-3FCF-9698-2EEB-65196CCF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2504-D897-5459-44D6-BA5A78C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ADADA-438A-53D4-B8EF-595939FA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607A9-DC0F-7D89-749D-D982AB95A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DF8B4-B5CC-879A-9A62-8862C22E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BFE10-C988-F323-3640-009A4F9F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D0059-2202-48B3-9C71-535138AD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518D9-8139-6134-5486-F52BCAF0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2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92DF-5129-66C1-8901-C1686B8C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F4A0-230A-1265-3776-0D6BEE309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626D-EFAD-A69E-D20D-3368E322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A024-467D-D7EE-6795-3A3AB532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DDBA-1EA3-F672-3D06-3C7AE1CA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C798C-63D7-629D-50E3-0CE2E10D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DBF2-6EF3-2AD0-9A0A-060F043C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8ACE6-CCDE-54DE-D0A1-EBF5A2B33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9459B-F670-62FD-07CA-085880390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88675-06A1-3E73-D7E9-D05FEC88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218C-991F-BBEE-F414-4A27C103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B4BB8-E093-26FA-A9E7-F1C7739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9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9D238-337D-333F-E75D-591E2ED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D76A-4C34-F036-6BB9-98A71E6D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1EB3-1C2D-88A2-971F-A3442B36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788E-457F-4509-BE01-2D7B69764554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C0E36-D3EC-59B1-7494-E3BBE3E5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D35C1-E707-D465-8D65-13EA22B4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F6F0-48D4-4285-BFF1-57E5C4C0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dhirp2@illinois.edu" TargetMode="External"/><Relationship Id="rId2" Type="http://schemas.openxmlformats.org/officeDocument/2006/relationships/hyperlink" Target="mailto:manasag3@illinois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gtaylor/qtfaststart" TargetMode="External"/><Relationship Id="rId7" Type="http://schemas.openxmlformats.org/officeDocument/2006/relationships/hyperlink" Target="http://analyticsvidhy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vidhya.com/blog/2021/05/build-your-own-nlp-based-search-engine-using-bm25/" TargetMode="External"/><Relationship Id="rId5" Type="http://schemas.openxmlformats.org/officeDocument/2006/relationships/hyperlink" Target="https://www.youtube.com/watch?v=gmY_8KHwKlg" TargetMode="External"/><Relationship Id="rId4" Type="http://schemas.openxmlformats.org/officeDocument/2006/relationships/hyperlink" Target="https://bottlepy.org/docs/dev/tutorial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ogo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est-oss/CourseProject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rive.google.com/drive/folders/1ReH5kzwQUITEsrJIviIb8G7C0M42eUHU" TargetMode="External"/><Relationship Id="rId4" Type="http://schemas.openxmlformats.org/officeDocument/2006/relationships/hyperlink" Target="https://github.com/mtest-oss/CourseProject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787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AF56F-70B2-80B8-A503-396C70BB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2" y="3399769"/>
            <a:ext cx="10642199" cy="109957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CS410 Final Project – </a:t>
            </a:r>
            <a:r>
              <a:rPr lang="en-US" sz="3600" b="1" dirty="0" err="1">
                <a:solidFill>
                  <a:schemeClr val="tx2"/>
                </a:solidFill>
              </a:rPr>
              <a:t>SeekFrame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b="0" i="0" dirty="0">
                <a:solidFill>
                  <a:schemeClr val="tx2"/>
                </a:solidFill>
                <a:effectLst/>
                <a:latin typeface="Google Sans"/>
              </a:rPr>
              <a:t>University of Illinois Urbana-Champaign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51400-57BD-9C10-CECF-ECA1E81C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2420" y="5434251"/>
            <a:ext cx="5056800" cy="1357645"/>
          </a:xfrm>
        </p:spPr>
        <p:txBody>
          <a:bodyPr anchor="ctr">
            <a:noAutofit/>
          </a:bodyPr>
          <a:lstStyle/>
          <a:p>
            <a:pPr algn="l"/>
            <a:endParaRPr lang="en-US" sz="1400" dirty="0">
              <a:solidFill>
                <a:schemeClr val="tx2"/>
              </a:solidFill>
            </a:endParaRPr>
          </a:p>
          <a:p>
            <a:pPr algn="l"/>
            <a:r>
              <a:rPr lang="en-US" sz="1400" b="1" dirty="0">
                <a:solidFill>
                  <a:schemeClr val="tx2"/>
                </a:solidFill>
              </a:rPr>
              <a:t>Team Members:</a:t>
            </a:r>
          </a:p>
          <a:p>
            <a:pPr lvl="1" algn="l"/>
            <a:r>
              <a:rPr lang="en-US" sz="1400" b="1" dirty="0" err="1">
                <a:solidFill>
                  <a:schemeClr val="tx2"/>
                </a:solidFill>
              </a:rPr>
              <a:t>Manasa</a:t>
            </a:r>
            <a:r>
              <a:rPr lang="en-US" sz="1400" b="1" dirty="0">
                <a:solidFill>
                  <a:schemeClr val="tx2"/>
                </a:solidFill>
              </a:rPr>
              <a:t> </a:t>
            </a:r>
            <a:r>
              <a:rPr lang="en-US" sz="1400" b="1" dirty="0" err="1">
                <a:solidFill>
                  <a:schemeClr val="tx2"/>
                </a:solidFill>
              </a:rPr>
              <a:t>Gangaiah</a:t>
            </a:r>
            <a:r>
              <a:rPr lang="en-US" sz="1400" b="1" dirty="0">
                <a:solidFill>
                  <a:schemeClr val="tx2"/>
                </a:solidFill>
              </a:rPr>
              <a:t> (</a:t>
            </a:r>
            <a:r>
              <a:rPr lang="en-US" sz="1400" b="1" dirty="0">
                <a:solidFill>
                  <a:schemeClr val="tx2"/>
                </a:solidFill>
                <a:hlinkClick r:id="rId2"/>
              </a:rPr>
              <a:t>manasag3@illinois.edu</a:t>
            </a:r>
            <a:r>
              <a:rPr lang="en-US" sz="1400" b="1" dirty="0">
                <a:solidFill>
                  <a:schemeClr val="tx2"/>
                </a:solidFill>
              </a:rPr>
              <a:t>) </a:t>
            </a:r>
          </a:p>
          <a:p>
            <a:pPr lvl="1" algn="l"/>
            <a:r>
              <a:rPr lang="en-US" sz="1400" b="1" dirty="0">
                <a:solidFill>
                  <a:schemeClr val="tx2"/>
                </a:solidFill>
              </a:rPr>
              <a:t>Sudhir Ponnachana (</a:t>
            </a:r>
            <a:r>
              <a:rPr lang="en-US" sz="1400" b="1" dirty="0">
                <a:solidFill>
                  <a:schemeClr val="tx2"/>
                </a:solidFill>
                <a:hlinkClick r:id="rId3"/>
              </a:rPr>
              <a:t>sudhirp2@illinois.edu</a:t>
            </a:r>
            <a:r>
              <a:rPr lang="en-US" sz="1400" b="1" dirty="0">
                <a:solidFill>
                  <a:schemeClr val="tx2"/>
                </a:solidFill>
              </a:rPr>
              <a:t>) 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96C8C47-BB8D-A284-428C-D72769ED5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99" y="320231"/>
            <a:ext cx="8281950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14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Runbook for hosting the application Cont.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34A85A4-812B-35DD-215B-35F7DBAC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690688"/>
            <a:ext cx="6619112" cy="41754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E5029E-1041-B94B-0B20-9464D17B8E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22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Connecting to the webserver using browser will show the search interface</a:t>
            </a:r>
          </a:p>
          <a:p>
            <a:r>
              <a:rPr lang="en-US" dirty="0"/>
              <a:t>Type in the search query – “Vector Space Model” and hit enter</a:t>
            </a:r>
            <a:endParaRPr lang="fi-FI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Runbook for hosting the application Cont.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E5029E-1041-B94B-0B20-9464D17B8E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22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server for </a:t>
            </a:r>
            <a:r>
              <a:rPr lang="en-US" dirty="0" err="1"/>
              <a:t>SeekFrame</a:t>
            </a:r>
            <a:r>
              <a:rPr lang="en-US" dirty="0"/>
              <a:t> application will return a ranked list of Videos</a:t>
            </a:r>
          </a:p>
          <a:p>
            <a:r>
              <a:rPr lang="en-US" dirty="0"/>
              <a:t>Each Video link is offset to the frame containing the searched query</a:t>
            </a:r>
            <a:endParaRPr lang="fi-FI" dirty="0"/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76D7DBE-9A51-D5D0-CA1D-3493C810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35" y="1422213"/>
            <a:ext cx="5662065" cy="5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Test Case 1 and Result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B646DD-26D6-E4B8-3790-C440A5D7158A}"/>
              </a:ext>
            </a:extLst>
          </p:cNvPr>
          <p:cNvSpPr txBox="1"/>
          <p:nvPr/>
        </p:nvSpPr>
        <p:spPr>
          <a:xfrm>
            <a:off x="838199" y="1382493"/>
            <a:ext cx="108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query words in the search box. It should list all the videos with matching query words with proper seek time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A2232-50B9-D6FF-3CE6-0665EAA2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8" y="2165453"/>
            <a:ext cx="5691994" cy="313876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A985CFE-912F-7B6D-0BE3-F572BEE4F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20" y="2053920"/>
            <a:ext cx="5150327" cy="40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Test Case 2 and Result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505A1-0991-713E-7D79-0D4E26538340}"/>
              </a:ext>
            </a:extLst>
          </p:cNvPr>
          <p:cNvSpPr txBox="1"/>
          <p:nvPr/>
        </p:nvSpPr>
        <p:spPr>
          <a:xfrm>
            <a:off x="828921" y="1407589"/>
            <a:ext cx="1010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a query in upper case/lower case. Search will result in the same search items with proper seek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7C852C-5A87-D58D-2911-E2ED68AF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2" y="2198976"/>
            <a:ext cx="4696885" cy="335356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41EDF55B-9556-BE49-0F0E-79136A38A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75" y="2144903"/>
            <a:ext cx="5325759" cy="35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Test Case 3 and Result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A1AED2-FD9E-8DCE-5092-4C05DE35115A}"/>
              </a:ext>
            </a:extLst>
          </p:cNvPr>
          <p:cNvSpPr txBox="1"/>
          <p:nvPr/>
        </p:nvSpPr>
        <p:spPr>
          <a:xfrm>
            <a:off x="1331975" y="1413315"/>
            <a:ext cx="909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a stop word. Since we are filtering out the stop words, we don’t show any videos for that.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38FCF1A-C2C3-222C-9C3C-18DC9F001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3920"/>
            <a:ext cx="3841128" cy="3595950"/>
          </a:xfrm>
          <a:prstGeom prst="rect">
            <a:avLst/>
          </a:prstGeom>
        </p:spPr>
      </p:pic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23F48BC-5B6A-BFE3-C4C3-0AD1AE4F6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811" y="2053920"/>
            <a:ext cx="4151463" cy="38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4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E5029E-1041-B94B-0B20-9464D17B8ED0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336619" cy="40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6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CS 410 Text Information Systems MP 2.4  - Generic BM25 idea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</a:pPr>
            <a:r>
              <a:rPr lang="en-US" sz="20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GitHub - </a:t>
            </a:r>
            <a:r>
              <a:rPr lang="en-US" sz="2000" u="sng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danielgtaylor</a:t>
            </a:r>
            <a:r>
              <a:rPr lang="en-US" sz="20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2000" u="sng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qtfaststart</a:t>
            </a:r>
            <a:r>
              <a:rPr lang="en-US" sz="20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 </a:t>
            </a:r>
            <a:r>
              <a:rPr lang="en-US" sz="2000" u="sng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Quicktime</a:t>
            </a:r>
            <a:r>
              <a:rPr lang="en-US" sz="2000" u="sng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atom positioning in Python for fast streaming</a:t>
            </a:r>
            <a:endParaRPr lang="en-US" sz="2000" u="sng" dirty="0">
              <a:solidFill>
                <a:srgbClr val="0000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6000"/>
              </a:lnSpc>
              <a:spcBef>
                <a:spcPts val="0"/>
              </a:spcBef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preprocess the videos to have metadata at the beginning.</a:t>
            </a: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Tutorial — Bottle 0.13-dev documentation (bottlepy.org)</a:t>
            </a:r>
            <a:endParaRPr lang="en-US" sz="20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u="sng" dirty="0">
                <a:effectLst/>
                <a:hlinkClick r:id="rId5"/>
              </a:rPr>
              <a:t>Python Programming Simple Web Server using Bottle Framework ( Day 5 ) – YouTube</a:t>
            </a:r>
            <a:endParaRPr lang="en-US" sz="2000" b="0" i="0" u="sng" dirty="0">
              <a:solidFill>
                <a:srgbClr val="0563C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0" i="0" u="none" strike="noStrike" dirty="0">
                <a:effectLst/>
                <a:hlinkClick r:id="rId6"/>
              </a:rPr>
              <a:t>BM25 | Build your Own NLP Based Search Engine Using BM25 (</a:t>
            </a:r>
            <a:r>
              <a:rPr lang="en-US" sz="2000" b="0" i="0" u="none" strike="noStrike" dirty="0">
                <a:effectLst/>
                <a:hlinkClick r:id="rId7"/>
              </a:rPr>
              <a:t>analyticsvidhya.com</a:t>
            </a:r>
            <a:r>
              <a:rPr lang="en-US" sz="2000" b="0" i="0" u="none" strike="noStrike" dirty="0">
                <a:effectLst/>
                <a:hlinkClick r:id="rId6"/>
              </a:rPr>
              <a:t>)</a:t>
            </a:r>
            <a:endParaRPr lang="en-US" sz="20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9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6A21B-73AA-BD8B-D777-E426C195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12838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C519991B-49B2-7158-87F1-0299BED7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99" y="320231"/>
            <a:ext cx="8281950" cy="28365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1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5986" cy="4288096"/>
          </a:xfrm>
        </p:spPr>
        <p:txBody>
          <a:bodyPr>
            <a:normAutofit/>
          </a:bodyPr>
          <a:lstStyle/>
          <a:p>
            <a:r>
              <a:rPr lang="en-US" sz="4800" dirty="0"/>
              <a:t> Overview</a:t>
            </a:r>
          </a:p>
          <a:p>
            <a:r>
              <a:rPr lang="en-US" sz="4800" dirty="0"/>
              <a:t> Architecture</a:t>
            </a:r>
          </a:p>
          <a:p>
            <a:r>
              <a:rPr lang="en-US" sz="4800" dirty="0"/>
              <a:t> Technology used</a:t>
            </a:r>
          </a:p>
          <a:p>
            <a:r>
              <a:rPr lang="en-US" sz="4800" dirty="0"/>
              <a:t> Runbook for hosting the application</a:t>
            </a:r>
          </a:p>
          <a:p>
            <a:r>
              <a:rPr lang="en-US" sz="4800" dirty="0"/>
              <a:t> References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Build a search engine that provides ranked list of videos that seeks to correct offset based on query words.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Online education, like Coursera, is delivered through pre-recorded videos</a:t>
            </a:r>
          </a:p>
          <a:p>
            <a:pPr lvl="1"/>
            <a:r>
              <a:rPr lang="en-US" dirty="0"/>
              <a:t>Students view and learn through these video courses</a:t>
            </a:r>
          </a:p>
          <a:p>
            <a:pPr lvl="1"/>
            <a:r>
              <a:rPr lang="en-US" dirty="0"/>
              <a:t>Students intend to review certain section of the video in the course for test preparation or for revising the topic.</a:t>
            </a:r>
          </a:p>
          <a:p>
            <a:pPr lvl="1"/>
            <a:r>
              <a:rPr lang="en-US" dirty="0"/>
              <a:t>It takes time to look through videos to get to the right video frame containing the sub-topic.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0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Architecture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D39978-B710-6D1D-6B56-528B0530BFC0}"/>
              </a:ext>
            </a:extLst>
          </p:cNvPr>
          <p:cNvSpPr/>
          <p:nvPr/>
        </p:nvSpPr>
        <p:spPr>
          <a:xfrm>
            <a:off x="217713" y="2546746"/>
            <a:ext cx="1923803" cy="3451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83DEBF-8C77-1ECB-29FC-77CB3FF5AB98}"/>
              </a:ext>
            </a:extLst>
          </p:cNvPr>
          <p:cNvSpPr/>
          <p:nvPr/>
        </p:nvSpPr>
        <p:spPr>
          <a:xfrm>
            <a:off x="372093" y="2969866"/>
            <a:ext cx="1615044" cy="8668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Subtitles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(.</a:t>
            </a:r>
            <a:r>
              <a:rPr lang="en-US" b="1" dirty="0" err="1">
                <a:solidFill>
                  <a:schemeClr val="bg1"/>
                </a:solidFill>
              </a:rPr>
              <a:t>vtt</a:t>
            </a:r>
            <a:r>
              <a:rPr lang="en-US" b="1" dirty="0">
                <a:solidFill>
                  <a:schemeClr val="bg1"/>
                </a:solidFill>
              </a:rPr>
              <a:t> files)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B9B7D5-08BC-5234-45CA-6F0DA0B353EF}"/>
              </a:ext>
            </a:extLst>
          </p:cNvPr>
          <p:cNvSpPr/>
          <p:nvPr/>
        </p:nvSpPr>
        <p:spPr>
          <a:xfrm>
            <a:off x="372093" y="4471660"/>
            <a:ext cx="1615044" cy="8668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Videos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(.mp4 files)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8D7FA-9C2E-FA09-AAE8-811012D65B0D}"/>
              </a:ext>
            </a:extLst>
          </p:cNvPr>
          <p:cNvSpPr txBox="1"/>
          <p:nvPr/>
        </p:nvSpPr>
        <p:spPr>
          <a:xfrm>
            <a:off x="740228" y="2572475"/>
            <a:ext cx="6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Data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9279D1-24BD-FC0D-8892-B0778694DE9B}"/>
              </a:ext>
            </a:extLst>
          </p:cNvPr>
          <p:cNvCxnSpPr>
            <a:cxnSpLocks/>
          </p:cNvCxnSpPr>
          <p:nvPr/>
        </p:nvCxnSpPr>
        <p:spPr>
          <a:xfrm>
            <a:off x="1987137" y="3367688"/>
            <a:ext cx="1302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F471C2-6A60-9A68-790C-7F35399E83D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87137" y="4905110"/>
            <a:ext cx="1302945" cy="2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D031A9-B004-1A39-C5ED-97C3BD7C5DE8}"/>
              </a:ext>
            </a:extLst>
          </p:cNvPr>
          <p:cNvSpPr/>
          <p:nvPr/>
        </p:nvSpPr>
        <p:spPr>
          <a:xfrm>
            <a:off x="3270044" y="3037513"/>
            <a:ext cx="1897870" cy="6749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Corpus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0763D1-3851-2CD4-7B48-49AC67F4832A}"/>
              </a:ext>
            </a:extLst>
          </p:cNvPr>
          <p:cNvSpPr/>
          <p:nvPr/>
        </p:nvSpPr>
        <p:spPr>
          <a:xfrm>
            <a:off x="3317172" y="4388965"/>
            <a:ext cx="1923803" cy="1169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Videos – mp4 files </a:t>
            </a:r>
          </a:p>
          <a:p>
            <a:pPr algn="ctr"/>
            <a:r>
              <a:rPr lang="en-US" dirty="0"/>
              <a:t>(metadata at the start of the file)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AB880-BEF6-EC26-EF85-631AF5B04515}"/>
              </a:ext>
            </a:extLst>
          </p:cNvPr>
          <p:cNvSpPr txBox="1"/>
          <p:nvPr/>
        </p:nvSpPr>
        <p:spPr>
          <a:xfrm>
            <a:off x="2168606" y="2950515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FC5B6-1EAE-4E36-9BD7-4B413EA311C9}"/>
              </a:ext>
            </a:extLst>
          </p:cNvPr>
          <p:cNvSpPr txBox="1"/>
          <p:nvPr/>
        </p:nvSpPr>
        <p:spPr>
          <a:xfrm>
            <a:off x="2168606" y="4535777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FBFC0D-79FD-D373-9AEB-47BA5586F2EB}"/>
              </a:ext>
            </a:extLst>
          </p:cNvPr>
          <p:cNvGrpSpPr/>
          <p:nvPr/>
        </p:nvGrpSpPr>
        <p:grpSpPr>
          <a:xfrm>
            <a:off x="5082639" y="2546746"/>
            <a:ext cx="2723408" cy="3260287"/>
            <a:chOff x="5569527" y="2546746"/>
            <a:chExt cx="2723408" cy="326028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3A7305F-2245-C018-5E34-4E65129B1CE0}"/>
                </a:ext>
              </a:extLst>
            </p:cNvPr>
            <p:cNvSpPr/>
            <p:nvPr/>
          </p:nvSpPr>
          <p:spPr>
            <a:xfrm>
              <a:off x="6096000" y="2546746"/>
              <a:ext cx="2196935" cy="326028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9727FDF-A13B-0206-192C-29455FD5EA47}"/>
                </a:ext>
              </a:extLst>
            </p:cNvPr>
            <p:cNvGrpSpPr/>
            <p:nvPr/>
          </p:nvGrpSpPr>
          <p:grpSpPr>
            <a:xfrm>
              <a:off x="5569527" y="3367351"/>
              <a:ext cx="2533402" cy="1655315"/>
              <a:chOff x="5569527" y="3367351"/>
              <a:chExt cx="2533402" cy="165531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47B5448-B09B-ACB3-5E45-142BEAA82CA2}"/>
                  </a:ext>
                </a:extLst>
              </p:cNvPr>
              <p:cNvSpPr/>
              <p:nvPr/>
            </p:nvSpPr>
            <p:spPr>
              <a:xfrm>
                <a:off x="6286003" y="4417024"/>
                <a:ext cx="1816925" cy="6056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Search Engine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3CCE162-6BFC-A906-57D2-FD7F7AD04A4C}"/>
                  </a:ext>
                </a:extLst>
              </p:cNvPr>
              <p:cNvSpPr/>
              <p:nvPr/>
            </p:nvSpPr>
            <p:spPr>
              <a:xfrm>
                <a:off x="6286004" y="3448681"/>
                <a:ext cx="1816925" cy="6056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Routes</a:t>
                </a:r>
              </a:p>
            </p:txBody>
          </p: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55BFC322-6A79-ECFC-52DB-E6644D8F4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9527" y="3367351"/>
                <a:ext cx="716477" cy="2772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617348A-A81D-BE8D-8D2D-C1283CE41DE4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 rot="5400000">
            <a:off x="6526229" y="4235673"/>
            <a:ext cx="362701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4610C9-AC7F-17AB-6100-756D6B709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97" y="230188"/>
            <a:ext cx="3262530" cy="2058037"/>
          </a:xfrm>
          <a:prstGeom prst="rect">
            <a:avLst/>
          </a:prstGeom>
        </p:spPr>
      </p:pic>
      <p:pic>
        <p:nvPicPr>
          <p:cNvPr id="42" name="Picture 41" descr="Graphical user interface&#10;&#10;Description automatically generated">
            <a:extLst>
              <a:ext uri="{FF2B5EF4-FFF2-40B4-BE49-F238E27FC236}">
                <a16:creationId xmlns:a16="http://schemas.microsoft.com/office/drawing/2014/main" id="{DED75B27-9086-7379-1EC4-F729DF073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678" y="3620453"/>
            <a:ext cx="3180609" cy="2952517"/>
          </a:xfrm>
          <a:prstGeom prst="rect">
            <a:avLst/>
          </a:prstGeom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2706405-036C-4036-494E-29E0579A57B6}"/>
              </a:ext>
            </a:extLst>
          </p:cNvPr>
          <p:cNvCxnSpPr>
            <a:stCxn id="40" idx="1"/>
            <a:endCxn id="30" idx="0"/>
          </p:cNvCxnSpPr>
          <p:nvPr/>
        </p:nvCxnSpPr>
        <p:spPr>
          <a:xfrm rot="10800000" flipV="1">
            <a:off x="6707579" y="1259207"/>
            <a:ext cx="1905218" cy="21894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C70BF25-EA35-BCE9-1B73-2EBB6C77FAA9}"/>
              </a:ext>
            </a:extLst>
          </p:cNvPr>
          <p:cNvCxnSpPr/>
          <p:nvPr/>
        </p:nvCxnSpPr>
        <p:spPr>
          <a:xfrm>
            <a:off x="7616040" y="3751502"/>
            <a:ext cx="1177638" cy="1166471"/>
          </a:xfrm>
          <a:prstGeom prst="curvedConnector3">
            <a:avLst>
              <a:gd name="adj1" fmla="val 65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27E01D74-254B-246D-0D93-EEDEDC7DAAB8}"/>
              </a:ext>
            </a:extLst>
          </p:cNvPr>
          <p:cNvCxnSpPr>
            <a:stCxn id="29" idx="3"/>
          </p:cNvCxnSpPr>
          <p:nvPr/>
        </p:nvCxnSpPr>
        <p:spPr>
          <a:xfrm>
            <a:off x="7616040" y="4719845"/>
            <a:ext cx="1177638" cy="1087188"/>
          </a:xfrm>
          <a:prstGeom prst="curvedConnector3">
            <a:avLst>
              <a:gd name="adj1" fmla="val 247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254CF9-2C58-0599-E906-0C03BEE480C7}"/>
              </a:ext>
            </a:extLst>
          </p:cNvPr>
          <p:cNvSpPr txBox="1"/>
          <p:nvPr/>
        </p:nvSpPr>
        <p:spPr>
          <a:xfrm rot="21303507">
            <a:off x="7417180" y="5260330"/>
            <a:ext cx="1575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Ranked list of Videos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5DA631-859E-8EF8-BBBE-AFDB47D0568B}"/>
              </a:ext>
            </a:extLst>
          </p:cNvPr>
          <p:cNvSpPr txBox="1"/>
          <p:nvPr/>
        </p:nvSpPr>
        <p:spPr>
          <a:xfrm>
            <a:off x="7659306" y="341542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 Videos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09E74A6-7D11-1E34-3013-156720F3DB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2345" y="3836765"/>
            <a:ext cx="1560670" cy="590590"/>
          </a:xfrm>
          <a:prstGeom prst="bentConnector3">
            <a:avLst>
              <a:gd name="adj1" fmla="val 9945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CC7C90A-9EF5-5743-E132-0676A87227CA}"/>
              </a:ext>
            </a:extLst>
          </p:cNvPr>
          <p:cNvSpPr txBox="1"/>
          <p:nvPr/>
        </p:nvSpPr>
        <p:spPr>
          <a:xfrm>
            <a:off x="4307279" y="3908017"/>
            <a:ext cx="152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 Video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4090A8-EDC7-1940-BE4D-52295120BBA7}"/>
              </a:ext>
            </a:extLst>
          </p:cNvPr>
          <p:cNvSpPr txBox="1"/>
          <p:nvPr/>
        </p:nvSpPr>
        <p:spPr>
          <a:xfrm>
            <a:off x="6062336" y="2594014"/>
            <a:ext cx="1290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Web Server</a:t>
            </a:r>
          </a:p>
          <a:p>
            <a:pPr algn="ctr"/>
            <a:r>
              <a:rPr lang="en-US" sz="1000" b="1" dirty="0"/>
              <a:t>(</a:t>
            </a:r>
            <a:r>
              <a:rPr lang="en-US" sz="1000" b="1" dirty="0" err="1"/>
              <a:t>SeekFrame</a:t>
            </a:r>
            <a:r>
              <a:rPr lang="en-US" sz="1000" b="1" dirty="0"/>
              <a:t> Engine)</a:t>
            </a:r>
          </a:p>
        </p:txBody>
      </p:sp>
    </p:spTree>
    <p:extLst>
      <p:ext uri="{BB962C8B-B14F-4D97-AF65-F5344CB8AC3E}">
        <p14:creationId xmlns:p14="http://schemas.microsoft.com/office/powerpoint/2010/main" val="378695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9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Retrieval </a:t>
            </a:r>
          </a:p>
          <a:p>
            <a:pPr lvl="1"/>
            <a:r>
              <a:rPr lang="en-US" dirty="0"/>
              <a:t>BM25 Algorithm</a:t>
            </a:r>
          </a:p>
          <a:p>
            <a:r>
              <a:rPr lang="en-US" dirty="0"/>
              <a:t>Webserver</a:t>
            </a:r>
          </a:p>
          <a:p>
            <a:pPr lvl="1"/>
            <a:r>
              <a:rPr lang="en-US" dirty="0"/>
              <a:t>Bottle – Python Web Framework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Python libraries – Pandas, </a:t>
            </a:r>
            <a:r>
              <a:rPr lang="en-US" dirty="0" err="1"/>
              <a:t>gensim</a:t>
            </a:r>
            <a:endParaRPr lang="en-US" dirty="0"/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Videos from Coursera – Curated</a:t>
            </a:r>
          </a:p>
          <a:p>
            <a:pPr lvl="1"/>
            <a:r>
              <a:rPr lang="en-US" dirty="0"/>
              <a:t>Accompanying Video Subtitles</a:t>
            </a:r>
          </a:p>
          <a:p>
            <a:r>
              <a:rPr lang="en-US" dirty="0"/>
              <a:t>Logo Generation</a:t>
            </a:r>
          </a:p>
          <a:p>
            <a:pPr lvl="1"/>
            <a:r>
              <a:rPr lang="en-US" dirty="0">
                <a:hlinkClick r:id="rId2"/>
              </a:rPr>
              <a:t>www.logo.com</a:t>
            </a:r>
            <a:r>
              <a:rPr lang="en-US" dirty="0"/>
              <a:t> was used to generate the logo used in the project -  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8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667250"/>
          </a:xfrm>
        </p:spPr>
        <p:txBody>
          <a:bodyPr>
            <a:normAutofit/>
          </a:bodyPr>
          <a:lstStyle/>
          <a:p>
            <a:r>
              <a:rPr lang="en-US" dirty="0"/>
              <a:t>Subtitles</a:t>
            </a:r>
          </a:p>
          <a:p>
            <a:pPr lvl="1"/>
            <a:r>
              <a:rPr lang="en-US" dirty="0"/>
              <a:t>Sample raw data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200:00:09.625 --&gt; 00:00:12.226&gt;&gt; This lecture is about Natural Language</a:t>
            </a:r>
          </a:p>
          <a:p>
            <a:pPr marL="457200" lvl="1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Curated sample data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9   This lecture is about Natural Language of Content Analysis. As you see from this picture, this is really the first step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/>
              <a:t>Video</a:t>
            </a:r>
          </a:p>
          <a:p>
            <a:pPr lvl="1"/>
            <a:r>
              <a:rPr lang="en-US" dirty="0"/>
              <a:t>Used the tool from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danielgtaylor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qtfaststart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sv-SE" dirty="0"/>
              <a:t>python -m qtfaststart 6.mp4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Runbook for hosting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01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Install the following packages on your Windows 10 System</a:t>
            </a:r>
          </a:p>
          <a:p>
            <a:pPr lvl="1"/>
            <a:r>
              <a:rPr lang="en-US" dirty="0"/>
              <a:t>Python - python (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Python Package Manager - python3-pip</a:t>
            </a:r>
          </a:p>
          <a:p>
            <a:pPr lvl="1"/>
            <a:r>
              <a:rPr lang="en-US" dirty="0"/>
              <a:t>Libraries </a:t>
            </a:r>
          </a:p>
          <a:p>
            <a:pPr lvl="2"/>
            <a:r>
              <a:rPr lang="en-US" dirty="0"/>
              <a:t>Pandas – Data Processing </a:t>
            </a:r>
          </a:p>
          <a:p>
            <a:pPr lvl="3"/>
            <a:r>
              <a:rPr lang="en-US" sz="1800" dirty="0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pandas</a:t>
            </a:r>
            <a:endParaRPr lang="en-US" dirty="0"/>
          </a:p>
          <a:p>
            <a:pPr lvl="2"/>
            <a:r>
              <a:rPr lang="en-US" dirty="0" err="1"/>
              <a:t>Gensim</a:t>
            </a:r>
            <a:r>
              <a:rPr lang="en-US" dirty="0"/>
              <a:t> – </a:t>
            </a:r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 lvl="3"/>
            <a:r>
              <a:rPr lang="en-US" sz="1800" dirty="0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</a:t>
            </a:r>
            <a:r>
              <a:rPr lang="en-US" sz="1800" dirty="0" err="1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gensim</a:t>
            </a:r>
            <a:endParaRPr lang="en-US" dirty="0"/>
          </a:p>
          <a:p>
            <a:pPr lvl="2"/>
            <a:r>
              <a:rPr lang="en-US" dirty="0"/>
              <a:t>rank_bm25 – BM25 Algorithm</a:t>
            </a:r>
          </a:p>
          <a:p>
            <a:pPr lvl="3"/>
            <a:r>
              <a:rPr lang="en-US" sz="1800" dirty="0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rank_bm25</a:t>
            </a:r>
            <a:endParaRPr lang="en-US" dirty="0"/>
          </a:p>
          <a:p>
            <a:pPr lvl="2"/>
            <a:r>
              <a:rPr lang="en-US" dirty="0"/>
              <a:t>Bottle and  </a:t>
            </a:r>
            <a:r>
              <a:rPr lang="en-US" dirty="0" err="1"/>
              <a:t>requests_html</a:t>
            </a:r>
            <a:r>
              <a:rPr lang="en-US" dirty="0"/>
              <a:t> – </a:t>
            </a:r>
            <a:r>
              <a:rPr lang="en-US" dirty="0" err="1"/>
              <a:t>WebServer</a:t>
            </a:r>
            <a:endParaRPr lang="en-US" dirty="0"/>
          </a:p>
          <a:p>
            <a:pPr lvl="3"/>
            <a:r>
              <a:rPr lang="en-US" sz="1800" dirty="0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</a:t>
            </a:r>
            <a:r>
              <a:rPr lang="en-US" sz="1800" dirty="0" err="1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requests_html</a:t>
            </a:r>
            <a:endParaRPr lang="en-US" sz="1800" dirty="0">
              <a:solidFill>
                <a:srgbClr val="1D1C1D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solidFill>
                  <a:srgbClr val="1D1C1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pip3 install bottle</a:t>
            </a:r>
            <a:endParaRPr lang="en-US" dirty="0"/>
          </a:p>
          <a:p>
            <a:r>
              <a:rPr lang="en-US" dirty="0"/>
              <a:t>Download the source code for the application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Location - </a:t>
            </a:r>
            <a:r>
              <a:rPr lang="en-US" b="0" i="0" u="sng" dirty="0">
                <a:effectLst/>
                <a:latin typeface="Slack-Lato"/>
                <a:hlinkClick r:id="rId3"/>
              </a:rPr>
              <a:t>https://github.com/mtest-oss/CourseProject</a:t>
            </a:r>
            <a:endParaRPr lang="en-US" b="0" i="0" u="sng" dirty="0">
              <a:effectLst/>
              <a:latin typeface="Slack-Lato"/>
            </a:endParaRP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4"/>
              </a:rPr>
              <a:t>https://github.com/mtest-oss/CourseProject.git</a:t>
            </a:r>
            <a:r>
              <a:rPr lang="en-US" dirty="0"/>
              <a:t> </a:t>
            </a:r>
          </a:p>
          <a:p>
            <a:r>
              <a:rPr lang="en-US" dirty="0"/>
              <a:t>Download the Videos from – </a:t>
            </a:r>
            <a:r>
              <a:rPr lang="en-US" dirty="0">
                <a:hlinkClick r:id="rId5"/>
              </a:rPr>
              <a:t>Google Drive </a:t>
            </a:r>
            <a:r>
              <a:rPr lang="en-US" dirty="0"/>
              <a:t>to </a:t>
            </a:r>
            <a:r>
              <a:rPr lang="en-US" dirty="0" err="1"/>
              <a:t>CourseProject</a:t>
            </a:r>
            <a:r>
              <a:rPr lang="en-US" dirty="0"/>
              <a:t>\Data\Videos folder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Runbook for hosting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570443"/>
            <a:ext cx="3659372" cy="2852701"/>
          </a:xfrm>
        </p:spPr>
        <p:txBody>
          <a:bodyPr>
            <a:normAutofit/>
          </a:bodyPr>
          <a:lstStyle/>
          <a:p>
            <a:r>
              <a:rPr lang="en-US" dirty="0"/>
              <a:t>Source code directory structure after the code is downloaded is shown here</a:t>
            </a:r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E717A2-BAC2-A48A-E154-713AB6211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47" y="1318437"/>
            <a:ext cx="7060449" cy="50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6BA3-28CB-345E-3CE1-B85BA82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1921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Runbook for hosting the application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5768-C289-82D6-08D3-C4C304C7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command prompt do the following</a:t>
            </a:r>
          </a:p>
          <a:p>
            <a:pPr lvl="1"/>
            <a:r>
              <a:rPr lang="en-US" dirty="0"/>
              <a:t>cd </a:t>
            </a:r>
            <a:r>
              <a:rPr lang="en-US" dirty="0" err="1"/>
              <a:t>CourseProject</a:t>
            </a:r>
            <a:r>
              <a:rPr lang="en-US" dirty="0"/>
              <a:t>-main 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 to list the following files</a:t>
            </a:r>
          </a:p>
          <a:p>
            <a:pPr lvl="2"/>
            <a:r>
              <a:rPr lang="en-US" dirty="0"/>
              <a:t>generatecorpus.py</a:t>
            </a:r>
          </a:p>
          <a:p>
            <a:pPr lvl="2"/>
            <a:r>
              <a:rPr lang="en-US" dirty="0"/>
              <a:t>index.py</a:t>
            </a:r>
          </a:p>
          <a:p>
            <a:pPr lvl="1"/>
            <a:r>
              <a:rPr lang="en-US" dirty="0"/>
              <a:t>Run the command ‘python generatecorpus.py`</a:t>
            </a:r>
          </a:p>
          <a:p>
            <a:pPr lvl="1"/>
            <a:r>
              <a:rPr lang="en-US" dirty="0"/>
              <a:t>Run the command ‘python3 index.py’</a:t>
            </a:r>
          </a:p>
          <a:p>
            <a:pPr lvl="1"/>
            <a:r>
              <a:rPr lang="en-US" dirty="0"/>
              <a:t>Wait for the above command to print - “</a:t>
            </a:r>
            <a:r>
              <a:rPr lang="fi-FI" i="1" dirty="0"/>
              <a:t>Listening on </a:t>
            </a:r>
            <a:r>
              <a:rPr lang="fi-FI" i="1" dirty="0">
                <a:hlinkClick r:id="rId2"/>
              </a:rPr>
              <a:t>http://localhost:8787/</a:t>
            </a:r>
            <a:r>
              <a:rPr lang="fi-FI" i="1" dirty="0"/>
              <a:t> </a:t>
            </a:r>
          </a:p>
          <a:p>
            <a:pPr lvl="1"/>
            <a:r>
              <a:rPr lang="fi-FI" dirty="0"/>
              <a:t>Use</a:t>
            </a:r>
            <a:r>
              <a:rPr lang="fi-FI" i="1" dirty="0"/>
              <a:t> </a:t>
            </a:r>
            <a:r>
              <a:rPr lang="fi-FI" dirty="0"/>
              <a:t>Microsoft Edge (preferred) to connect to the web server -</a:t>
            </a:r>
            <a:r>
              <a:rPr lang="fi-FI" i="1" dirty="0">
                <a:hlinkClick r:id="rId2"/>
              </a:rPr>
              <a:t> http://localhost:8787/</a:t>
            </a:r>
            <a:r>
              <a:rPr lang="fi-FI" i="1" dirty="0"/>
              <a:t> 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76C1111F-9D31-0CFA-CB3B-C1C55C012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1893"/>
            <a:ext cx="1331167" cy="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0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729</Words>
  <Application>Microsoft Office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Google Sans</vt:lpstr>
      <vt:lpstr>Slack-Lato</vt:lpstr>
      <vt:lpstr>Office Theme</vt:lpstr>
      <vt:lpstr>CS410 Final Project – SeekFrame  University of Illinois Urbana-Champaign</vt:lpstr>
      <vt:lpstr>Introduction</vt:lpstr>
      <vt:lpstr>Overview</vt:lpstr>
      <vt:lpstr>Architecture</vt:lpstr>
      <vt:lpstr>Technology Used</vt:lpstr>
      <vt:lpstr>Data Pre-processing</vt:lpstr>
      <vt:lpstr>Runbook for hosting the application</vt:lpstr>
      <vt:lpstr>Runbook for hosting the application</vt:lpstr>
      <vt:lpstr>Runbook for hosting the application Cont.</vt:lpstr>
      <vt:lpstr>Runbook for hosting the application Cont.</vt:lpstr>
      <vt:lpstr>Runbook for hosting the application Cont.</vt:lpstr>
      <vt:lpstr>Test Case 1 and Result</vt:lpstr>
      <vt:lpstr>Test Case 2 and Result</vt:lpstr>
      <vt:lpstr>Test Case 3 and Result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Final Project – SeekFrame  University of Illinois Urbana-Champaign</dc:title>
  <dc:creator>Sudhir Ponnachana</dc:creator>
  <cp:lastModifiedBy>manasa gangaiah</cp:lastModifiedBy>
  <cp:revision>11</cp:revision>
  <dcterms:created xsi:type="dcterms:W3CDTF">2022-12-08T22:57:11Z</dcterms:created>
  <dcterms:modified xsi:type="dcterms:W3CDTF">2022-12-09T04:10:18Z</dcterms:modified>
</cp:coreProperties>
</file>