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72799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48" y="-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590794"/>
            <a:ext cx="12959954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5105389"/>
            <a:ext cx="12959954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7990" indent="0" algn="ctr">
              <a:buNone/>
              <a:defRPr sz="2835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B5D-0EB7-4692-91F6-061DEBBE20B8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F6E-3637-4C31-A6EA-772B392084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084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B5D-0EB7-4692-91F6-061DEBBE20B8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F6E-3637-4C31-A6EA-772B392084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85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517514"/>
            <a:ext cx="3725987" cy="82374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517514"/>
            <a:ext cx="10961961" cy="82374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B5D-0EB7-4692-91F6-061DEBBE20B8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F6E-3637-4C31-A6EA-772B392084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05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B5D-0EB7-4692-91F6-061DEBBE20B8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F6E-3637-4C31-A6EA-772B392084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472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2423317"/>
            <a:ext cx="14903947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6504927"/>
            <a:ext cx="14903947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79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B5D-0EB7-4692-91F6-061DEBBE20B8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F6E-3637-4C31-A6EA-772B392084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457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2587570"/>
            <a:ext cx="7343974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2587570"/>
            <a:ext cx="7343974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B5D-0EB7-4692-91F6-061DEBBE20B8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F6E-3637-4C31-A6EA-772B392084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091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517514"/>
            <a:ext cx="14903947" cy="1878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2382815"/>
            <a:ext cx="7310223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3550596"/>
            <a:ext cx="7310223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2382815"/>
            <a:ext cx="734622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3550596"/>
            <a:ext cx="7346224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B5D-0EB7-4692-91F6-061DEBBE20B8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F6E-3637-4C31-A6EA-772B392084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122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B5D-0EB7-4692-91F6-061DEBBE20B8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F6E-3637-4C31-A6EA-772B392084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23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B5D-0EB7-4692-91F6-061DEBBE20B8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F6E-3637-4C31-A6EA-772B392084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54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399539"/>
            <a:ext cx="8747969" cy="6907687"/>
          </a:xfrm>
        </p:spPr>
        <p:txBody>
          <a:bodyPr/>
          <a:lstStyle>
            <a:lvl1pPr>
              <a:defRPr sz="4535"/>
            </a:lvl1pPr>
            <a:lvl2pPr>
              <a:defRPr sz="3968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B5D-0EB7-4692-91F6-061DEBBE20B8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F6E-3637-4C31-A6EA-772B392084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048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399539"/>
            <a:ext cx="8747969" cy="6907687"/>
          </a:xfrm>
        </p:spPr>
        <p:txBody>
          <a:bodyPr anchor="t"/>
          <a:lstStyle>
            <a:lvl1pPr marL="0" indent="0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B5D-0EB7-4692-91F6-061DEBBE20B8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CF6E-3637-4C31-A6EA-772B392084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194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517514"/>
            <a:ext cx="14903947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2587570"/>
            <a:ext cx="14903947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3B5D-0EB7-4692-91F6-061DEBBE20B8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9009244"/>
            <a:ext cx="583197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BCF6E-3637-4C31-A6EA-772B392084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969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62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584B13FF-7F99-81D7-0867-ADFFE60D3667}"/>
              </a:ext>
            </a:extLst>
          </p:cNvPr>
          <p:cNvSpPr/>
          <p:nvPr/>
        </p:nvSpPr>
        <p:spPr>
          <a:xfrm>
            <a:off x="7696200" y="55509"/>
            <a:ext cx="7239000" cy="8602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Personal eXtreme Programming </a:t>
            </a:r>
            <a:r>
              <a:rPr lang="en-US" sz="1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(PXP)</a:t>
            </a:r>
            <a:endParaRPr lang="en-ID" sz="18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0539F-A846-546A-5450-11815D2D36CA}"/>
              </a:ext>
            </a:extLst>
          </p:cNvPr>
          <p:cNvSpPr/>
          <p:nvPr/>
        </p:nvSpPr>
        <p:spPr>
          <a:xfrm>
            <a:off x="8176986" y="1271851"/>
            <a:ext cx="6277428" cy="62474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9D0834-0E86-932B-A1DD-3D50B25D2458}"/>
              </a:ext>
            </a:extLst>
          </p:cNvPr>
          <p:cNvSpPr/>
          <p:nvPr/>
        </p:nvSpPr>
        <p:spPr>
          <a:xfrm>
            <a:off x="10109607" y="1468424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ANALISIS KEBUTUHAN</a:t>
            </a:r>
            <a:endParaRPr lang="en-ID" sz="1100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E0040-F3E8-79C1-5E22-6D206D71CDF7}"/>
              </a:ext>
            </a:extLst>
          </p:cNvPr>
          <p:cNvSpPr/>
          <p:nvPr/>
        </p:nvSpPr>
        <p:spPr>
          <a:xfrm>
            <a:off x="10109607" y="2096051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PERENCANAAN</a:t>
            </a:r>
            <a:endParaRPr lang="en-ID" sz="11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2EB3F8-C301-D8E6-ABD3-D88DE09F0B5F}"/>
              </a:ext>
            </a:extLst>
          </p:cNvPr>
          <p:cNvSpPr/>
          <p:nvPr/>
        </p:nvSpPr>
        <p:spPr>
          <a:xfrm>
            <a:off x="10109607" y="2718267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INISIALISASI ITERASI</a:t>
            </a:r>
            <a:endParaRPr lang="en-ID" sz="11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3B0225-07ED-F291-D10E-F7DB5DF6F037}"/>
              </a:ext>
            </a:extLst>
          </p:cNvPr>
          <p:cNvSpPr/>
          <p:nvPr/>
        </p:nvSpPr>
        <p:spPr>
          <a:xfrm>
            <a:off x="10109607" y="3340484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PERANCANGAN</a:t>
            </a:r>
            <a:endParaRPr lang="en-ID" sz="11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BE4A5-4CCA-ECF8-17CC-CC403E7B9470}"/>
              </a:ext>
            </a:extLst>
          </p:cNvPr>
          <p:cNvSpPr/>
          <p:nvPr/>
        </p:nvSpPr>
        <p:spPr>
          <a:xfrm>
            <a:off x="12205106" y="3340483"/>
            <a:ext cx="1701800" cy="199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1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DF572-0341-A2A4-BFE1-BD80D244C73A}"/>
              </a:ext>
            </a:extLst>
          </p:cNvPr>
          <p:cNvSpPr txBox="1"/>
          <p:nvPr/>
        </p:nvSpPr>
        <p:spPr>
          <a:xfrm>
            <a:off x="12471979" y="3421746"/>
            <a:ext cx="1168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IMPLEMENTASI</a:t>
            </a:r>
            <a:endParaRPr lang="en-ID" sz="1100" b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FE97D0-4D40-7C5D-5669-B708549DEE42}"/>
              </a:ext>
            </a:extLst>
          </p:cNvPr>
          <p:cNvSpPr/>
          <p:nvPr/>
        </p:nvSpPr>
        <p:spPr>
          <a:xfrm>
            <a:off x="12294007" y="3683357"/>
            <a:ext cx="1524000" cy="424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PENGUJIAN UNIT</a:t>
            </a:r>
            <a:br>
              <a:rPr lang="en-US" sz="1100" b="1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1100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</a:t>
            </a:r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ID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9216DD-FB5D-58DB-6B53-1EE976FE0329}"/>
              </a:ext>
            </a:extLst>
          </p:cNvPr>
          <p:cNvSpPr/>
          <p:nvPr/>
        </p:nvSpPr>
        <p:spPr>
          <a:xfrm>
            <a:off x="12294007" y="4311773"/>
            <a:ext cx="1524000" cy="381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PENULISAN KODE</a:t>
            </a:r>
            <a:endParaRPr lang="en-ID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3F1B0-F5B5-013A-8942-B5BBBB881430}"/>
              </a:ext>
            </a:extLst>
          </p:cNvPr>
          <p:cNvSpPr/>
          <p:nvPr/>
        </p:nvSpPr>
        <p:spPr>
          <a:xfrm>
            <a:off x="12294007" y="4878068"/>
            <a:ext cx="1524000" cy="381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5">
                    <a:lumMod val="50000"/>
                  </a:schemeClr>
                </a:solidFill>
              </a:rPr>
              <a:t>PEMFAKTORAN ULANG</a:t>
            </a:r>
            <a:endParaRPr lang="en-ID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69BB0-5AE9-94E6-E39C-15A18FA94521}"/>
              </a:ext>
            </a:extLst>
          </p:cNvPr>
          <p:cNvSpPr/>
          <p:nvPr/>
        </p:nvSpPr>
        <p:spPr>
          <a:xfrm>
            <a:off x="10109607" y="4872937"/>
            <a:ext cx="1701800" cy="46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PENGUJIAN</a:t>
            </a:r>
          </a:p>
          <a:p>
            <a:pPr algn="ctr"/>
            <a:r>
              <a:rPr lang="en-US" sz="1100" b="1"/>
              <a:t>(</a:t>
            </a:r>
            <a:r>
              <a:rPr lang="en-US" sz="1100" b="1" i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</a:t>
            </a:r>
            <a:r>
              <a:rPr lang="en-US" sz="1100" b="1"/>
              <a:t>)</a:t>
            </a:r>
            <a:endParaRPr lang="en-ID" sz="11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80FEF7-F01E-602B-E1CD-CDBC2E60810F}"/>
              </a:ext>
            </a:extLst>
          </p:cNvPr>
          <p:cNvSpPr/>
          <p:nvPr/>
        </p:nvSpPr>
        <p:spPr>
          <a:xfrm>
            <a:off x="10109607" y="5609602"/>
            <a:ext cx="1701800" cy="38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RETROSPEKTIF</a:t>
            </a:r>
            <a:endParaRPr lang="en-ID" sz="1100" b="1"/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CA52D32D-8484-47C7-E502-21C44F3A0332}"/>
              </a:ext>
            </a:extLst>
          </p:cNvPr>
          <p:cNvSpPr/>
          <p:nvPr/>
        </p:nvSpPr>
        <p:spPr>
          <a:xfrm>
            <a:off x="10033406" y="6260274"/>
            <a:ext cx="1854200" cy="7840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KEBUTUHAN TERPENUHI?</a:t>
            </a:r>
            <a:endParaRPr lang="en-ID" sz="1100" b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015270-76F2-6D49-38BF-FC7FA7BF0146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0960506" y="2477423"/>
            <a:ext cx="0" cy="24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2BAAD3-496F-BFDD-2582-7B609924793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0960506" y="3099639"/>
            <a:ext cx="0" cy="24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F05FDD-31E8-776B-2BB6-A900A3937952}"/>
              </a:ext>
            </a:extLst>
          </p:cNvPr>
          <p:cNvCxnSpPr>
            <a:stCxn id="9" idx="3"/>
          </p:cNvCxnSpPr>
          <p:nvPr/>
        </p:nvCxnSpPr>
        <p:spPr>
          <a:xfrm>
            <a:off x="11811406" y="3531169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6DFA59-A7E4-7CF5-A398-646EBCD7ED6F}"/>
              </a:ext>
            </a:extLst>
          </p:cNvPr>
          <p:cNvCxnSpPr>
            <a:cxnSpLocks/>
          </p:cNvCxnSpPr>
          <p:nvPr/>
        </p:nvCxnSpPr>
        <p:spPr>
          <a:xfrm flipH="1">
            <a:off x="11811406" y="5111513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A078417-5159-A1DE-AD84-7D1EDB472388}"/>
              </a:ext>
            </a:extLst>
          </p:cNvPr>
          <p:cNvCxnSpPr>
            <a:stCxn id="17" idx="1"/>
            <a:endCxn id="8" idx="1"/>
          </p:cNvCxnSpPr>
          <p:nvPr/>
        </p:nvCxnSpPr>
        <p:spPr>
          <a:xfrm rot="10800000" flipH="1">
            <a:off x="10033406" y="2908953"/>
            <a:ext cx="76200" cy="3743332"/>
          </a:xfrm>
          <a:prstGeom prst="bentConnector3">
            <a:avLst>
              <a:gd name="adj1" fmla="val -70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433DA5-F40B-953D-9696-9D2D6EAC2A9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0960507" y="5340300"/>
            <a:ext cx="0" cy="26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62DD5F-4A34-2EA9-05B3-9FF00DE7E5B6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10960506" y="5990975"/>
            <a:ext cx="0" cy="26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432EEA-7AE4-A91A-E811-46C9A797C732}"/>
              </a:ext>
            </a:extLst>
          </p:cNvPr>
          <p:cNvSpPr txBox="1"/>
          <p:nvPr/>
        </p:nvSpPr>
        <p:spPr>
          <a:xfrm>
            <a:off x="8573814" y="4442050"/>
            <a:ext cx="943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KEBUTUHAN BARU</a:t>
            </a:r>
            <a:endParaRPr lang="en-ID" sz="1100" b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4B4E6A-0F2A-5EF8-2717-6C43CE7C229C}"/>
              </a:ext>
            </a:extLst>
          </p:cNvPr>
          <p:cNvSpPr/>
          <p:nvPr/>
        </p:nvSpPr>
        <p:spPr>
          <a:xfrm>
            <a:off x="8509001" y="2574442"/>
            <a:ext cx="5617029" cy="45876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BF6E41-3780-9F18-0074-002AE0EFCAFE}"/>
              </a:ext>
            </a:extLst>
          </p:cNvPr>
          <p:cNvSpPr txBox="1"/>
          <p:nvPr/>
        </p:nvSpPr>
        <p:spPr>
          <a:xfrm>
            <a:off x="10989271" y="7211049"/>
            <a:ext cx="351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YA</a:t>
            </a:r>
            <a:endParaRPr lang="en-ID" sz="11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C33D6A-3055-D180-0772-E0DE672A9E23}"/>
              </a:ext>
            </a:extLst>
          </p:cNvPr>
          <p:cNvSpPr txBox="1"/>
          <p:nvPr/>
        </p:nvSpPr>
        <p:spPr>
          <a:xfrm>
            <a:off x="9503324" y="6390675"/>
            <a:ext cx="566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TIDAK</a:t>
            </a:r>
            <a:endParaRPr lang="en-ID" sz="11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A92679-9213-4E45-A61F-7F2D677C8ED7}"/>
              </a:ext>
            </a:extLst>
          </p:cNvPr>
          <p:cNvSpPr txBox="1"/>
          <p:nvPr/>
        </p:nvSpPr>
        <p:spPr>
          <a:xfrm>
            <a:off x="12334344" y="2775642"/>
            <a:ext cx="144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5">
                    <a:lumMod val="50000"/>
                  </a:schemeClr>
                </a:solidFill>
              </a:rPr>
              <a:t>ITERASI PENGEMBANGAN</a:t>
            </a:r>
            <a:endParaRPr lang="en-ID" sz="12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0500A7-E434-30B6-BC51-8A6F80B1941F}"/>
              </a:ext>
            </a:extLst>
          </p:cNvPr>
          <p:cNvSpPr txBox="1"/>
          <p:nvPr/>
        </p:nvSpPr>
        <p:spPr>
          <a:xfrm>
            <a:off x="8178801" y="1659209"/>
            <a:ext cx="1930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Personal eXtreme Programming </a:t>
            </a:r>
            <a:r>
              <a:rPr lang="en-US" sz="1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(PXP)</a:t>
            </a:r>
            <a:endParaRPr lang="en-ID" sz="14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20255F-A7C1-EA7F-75C0-48158770C884}"/>
              </a:ext>
            </a:extLst>
          </p:cNvPr>
          <p:cNvSpPr/>
          <p:nvPr/>
        </p:nvSpPr>
        <p:spPr>
          <a:xfrm>
            <a:off x="8654412" y="640366"/>
            <a:ext cx="929459" cy="463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MULAI</a:t>
            </a:r>
            <a:endParaRPr lang="en-ID" sz="1100"/>
          </a:p>
        </p:txBody>
      </p:sp>
      <p:pic>
        <p:nvPicPr>
          <p:cNvPr id="39" name="image13.png">
            <a:extLst>
              <a:ext uri="{FF2B5EF4-FFF2-40B4-BE49-F238E27FC236}">
                <a16:creationId xmlns:a16="http://schemas.microsoft.com/office/drawing/2014/main" id="{44A46130-0CCE-934B-290B-E3C2DA91D90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4286" y="55509"/>
            <a:ext cx="4610100" cy="4979670"/>
          </a:xfrm>
          <a:prstGeom prst="rect">
            <a:avLst/>
          </a:prstGeom>
          <a:ln/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BC1746B-046F-476A-98DF-5A66F52D3FE9}"/>
              </a:ext>
            </a:extLst>
          </p:cNvPr>
          <p:cNvSpPr/>
          <p:nvPr/>
        </p:nvSpPr>
        <p:spPr>
          <a:xfrm>
            <a:off x="10109606" y="681262"/>
            <a:ext cx="1701800" cy="3813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STUDI LITERATUR</a:t>
            </a:r>
            <a:endParaRPr lang="en-ID" sz="1100" b="1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BF562D-0B14-B019-F2F6-F3A097E11E41}"/>
              </a:ext>
            </a:extLst>
          </p:cNvPr>
          <p:cNvCxnSpPr>
            <a:stCxn id="40" idx="2"/>
            <a:endCxn id="6" idx="0"/>
          </p:cNvCxnSpPr>
          <p:nvPr/>
        </p:nvCxnSpPr>
        <p:spPr>
          <a:xfrm>
            <a:off x="10960506" y="1062634"/>
            <a:ext cx="1" cy="40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92F0BC-B307-5441-0C23-A834A67A483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960507" y="1849796"/>
            <a:ext cx="0" cy="24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56778ED-9242-9E65-3657-404C00F6B840}"/>
              </a:ext>
            </a:extLst>
          </p:cNvPr>
          <p:cNvCxnSpPr>
            <a:stCxn id="38" idx="6"/>
            <a:endCxn id="40" idx="1"/>
          </p:cNvCxnSpPr>
          <p:nvPr/>
        </p:nvCxnSpPr>
        <p:spPr>
          <a:xfrm>
            <a:off x="9583871" y="871948"/>
            <a:ext cx="52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54E553E-FFD1-78E7-ED39-89BBB7659A5B}"/>
              </a:ext>
            </a:extLst>
          </p:cNvPr>
          <p:cNvSpPr/>
          <p:nvPr/>
        </p:nvSpPr>
        <p:spPr>
          <a:xfrm>
            <a:off x="8331606" y="7815076"/>
            <a:ext cx="1701800" cy="533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EVALUASI SISTEM</a:t>
            </a:r>
          </a:p>
          <a:p>
            <a:pPr algn="ctr"/>
            <a:r>
              <a:rPr lang="en-US" sz="1100" b="1"/>
              <a:t>(</a:t>
            </a:r>
            <a:r>
              <a:rPr lang="en-US" sz="1100" b="1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Usabilty Scale</a:t>
            </a:r>
            <a:r>
              <a:rPr lang="en-US" sz="1100" b="1"/>
              <a:t>)</a:t>
            </a:r>
            <a:endParaRPr lang="en-ID" sz="1100" b="1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DE02070-746B-018C-1EEC-DB0CBA57640F}"/>
              </a:ext>
            </a:extLst>
          </p:cNvPr>
          <p:cNvSpPr/>
          <p:nvPr/>
        </p:nvSpPr>
        <p:spPr>
          <a:xfrm>
            <a:off x="13162777" y="7850475"/>
            <a:ext cx="929459" cy="463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SELESAI</a:t>
            </a:r>
            <a:endParaRPr lang="en-ID" sz="11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F4E304-09A3-0961-A1F1-EA6A9BB56A17}"/>
              </a:ext>
            </a:extLst>
          </p:cNvPr>
          <p:cNvSpPr txBox="1"/>
          <p:nvPr/>
        </p:nvSpPr>
        <p:spPr>
          <a:xfrm>
            <a:off x="8178801" y="232261"/>
            <a:ext cx="1930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Alur Penelitian</a:t>
            </a:r>
            <a:endParaRPr lang="en-ID" sz="14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5B1687D-F8D4-DD09-AD57-B553DBE9BEE0}"/>
              </a:ext>
            </a:extLst>
          </p:cNvPr>
          <p:cNvSpPr/>
          <p:nvPr/>
        </p:nvSpPr>
        <p:spPr>
          <a:xfrm>
            <a:off x="10745418" y="7812191"/>
            <a:ext cx="1701800" cy="533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/>
              <a:t>PENYUSUNAN LAPORAN AKHIR</a:t>
            </a:r>
            <a:endParaRPr lang="en-ID" sz="1100" b="1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406272A-8945-8BE2-F377-9D3A70A66F1A}"/>
              </a:ext>
            </a:extLst>
          </p:cNvPr>
          <p:cNvCxnSpPr>
            <a:stCxn id="17" idx="2"/>
            <a:endCxn id="49" idx="0"/>
          </p:cNvCxnSpPr>
          <p:nvPr/>
        </p:nvCxnSpPr>
        <p:spPr>
          <a:xfrm rot="5400000">
            <a:off x="9686117" y="6540687"/>
            <a:ext cx="770778" cy="1778000"/>
          </a:xfrm>
          <a:prstGeom prst="bentConnector3">
            <a:avLst>
              <a:gd name="adj1" fmla="val 384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B68082B-AFC2-26AD-2DBD-D6082304A724}"/>
              </a:ext>
            </a:extLst>
          </p:cNvPr>
          <p:cNvCxnSpPr>
            <a:stCxn id="49" idx="3"/>
            <a:endCxn id="71" idx="1"/>
          </p:cNvCxnSpPr>
          <p:nvPr/>
        </p:nvCxnSpPr>
        <p:spPr>
          <a:xfrm flipV="1">
            <a:off x="10033406" y="8079171"/>
            <a:ext cx="712012" cy="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21AC077-FBC3-7DA7-756F-BE32F76ADFC6}"/>
              </a:ext>
            </a:extLst>
          </p:cNvPr>
          <p:cNvCxnSpPr>
            <a:stCxn id="71" idx="3"/>
            <a:endCxn id="51" idx="2"/>
          </p:cNvCxnSpPr>
          <p:nvPr/>
        </p:nvCxnSpPr>
        <p:spPr>
          <a:xfrm>
            <a:off x="12447218" y="8079171"/>
            <a:ext cx="715559" cy="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30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B835D17F-6DC1-9942-A230-42B8AE6C499D}"/>
              </a:ext>
            </a:extLst>
          </p:cNvPr>
          <p:cNvGrpSpPr/>
          <p:nvPr/>
        </p:nvGrpSpPr>
        <p:grpSpPr>
          <a:xfrm>
            <a:off x="1400969" y="559071"/>
            <a:ext cx="7239000" cy="8602120"/>
            <a:chOff x="1400969" y="559071"/>
            <a:chExt cx="7239000" cy="860212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47B338E-478E-D64D-D69E-220A68A64998}"/>
                </a:ext>
              </a:extLst>
            </p:cNvPr>
            <p:cNvSpPr/>
            <p:nvPr/>
          </p:nvSpPr>
          <p:spPr>
            <a:xfrm>
              <a:off x="1400969" y="559071"/>
              <a:ext cx="7239000" cy="86021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i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Personal eXtreme Programming </a:t>
              </a:r>
              <a:r>
                <a:rPr lang="en-US" sz="1800" b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(PXP)</a:t>
              </a:r>
              <a:endParaRPr lang="en-ID" sz="18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8C1359D-76EE-DD17-7976-092ECD78F5C3}"/>
                </a:ext>
              </a:extLst>
            </p:cNvPr>
            <p:cNvSpPr/>
            <p:nvPr/>
          </p:nvSpPr>
          <p:spPr>
            <a:xfrm>
              <a:off x="1881755" y="1775413"/>
              <a:ext cx="6277428" cy="6247453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519A68B-DF3F-A4B9-E605-79AEE291B98C}"/>
                </a:ext>
              </a:extLst>
            </p:cNvPr>
            <p:cNvSpPr/>
            <p:nvPr/>
          </p:nvSpPr>
          <p:spPr>
            <a:xfrm>
              <a:off x="3814376" y="1971986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ANALISIS KEBUTUHAN</a:t>
              </a:r>
              <a:endParaRPr lang="en-ID" sz="1100" b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6944D6F-FD7D-4710-BA9C-28255BB86C36}"/>
                </a:ext>
              </a:extLst>
            </p:cNvPr>
            <p:cNvSpPr/>
            <p:nvPr/>
          </p:nvSpPr>
          <p:spPr>
            <a:xfrm>
              <a:off x="3814376" y="2599613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PERENCANAAN</a:t>
              </a:r>
              <a:endParaRPr lang="en-ID" sz="1100" b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891E773-0564-AB3C-B040-8DC059E65EAC}"/>
                </a:ext>
              </a:extLst>
            </p:cNvPr>
            <p:cNvSpPr/>
            <p:nvPr/>
          </p:nvSpPr>
          <p:spPr>
            <a:xfrm>
              <a:off x="3814376" y="3221829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INISIALISASI ITERASI</a:t>
              </a:r>
              <a:endParaRPr lang="en-ID" sz="1100" b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0DA7985-5474-949C-4A91-CC48C4C89ED8}"/>
                </a:ext>
              </a:extLst>
            </p:cNvPr>
            <p:cNvSpPr/>
            <p:nvPr/>
          </p:nvSpPr>
          <p:spPr>
            <a:xfrm>
              <a:off x="3814376" y="3844046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PERANCANGAN</a:t>
              </a:r>
              <a:endParaRPr lang="en-ID" sz="1100" b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AC65667-895E-747B-3575-BE7BF77955E6}"/>
                </a:ext>
              </a:extLst>
            </p:cNvPr>
            <p:cNvSpPr/>
            <p:nvPr/>
          </p:nvSpPr>
          <p:spPr>
            <a:xfrm>
              <a:off x="5909875" y="3844045"/>
              <a:ext cx="1701800" cy="1999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b="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5CD06BC-8AAC-F8C4-916F-E04B7000D743}"/>
                </a:ext>
              </a:extLst>
            </p:cNvPr>
            <p:cNvSpPr txBox="1"/>
            <p:nvPr/>
          </p:nvSpPr>
          <p:spPr>
            <a:xfrm>
              <a:off x="6176748" y="3925308"/>
              <a:ext cx="11680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bg1"/>
                  </a:solidFill>
                </a:rPr>
                <a:t>IMPLEMENTASI</a:t>
              </a:r>
              <a:endParaRPr lang="en-ID" sz="1100" b="1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B194D52-006D-4A14-26CB-696DCE3373D2}"/>
                </a:ext>
              </a:extLst>
            </p:cNvPr>
            <p:cNvSpPr/>
            <p:nvPr/>
          </p:nvSpPr>
          <p:spPr>
            <a:xfrm>
              <a:off x="5998776" y="4186919"/>
              <a:ext cx="1524000" cy="42444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PENGUJIAN UNIT</a:t>
              </a:r>
              <a:b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</a:br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(</a:t>
              </a:r>
              <a:r>
                <a:rPr lang="en-US" sz="1100" b="1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White Box Testing</a:t>
              </a:r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)</a:t>
              </a:r>
              <a:endParaRPr lang="en-ID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5A4BCD2-8084-837D-2B07-7E4DE2BA65C2}"/>
                </a:ext>
              </a:extLst>
            </p:cNvPr>
            <p:cNvSpPr/>
            <p:nvPr/>
          </p:nvSpPr>
          <p:spPr>
            <a:xfrm>
              <a:off x="5998776" y="4815335"/>
              <a:ext cx="1524000" cy="381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PENULISAN KODE</a:t>
              </a:r>
              <a:endParaRPr lang="en-ID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AD75AE2-D484-E1E4-FD37-34E345836873}"/>
                </a:ext>
              </a:extLst>
            </p:cNvPr>
            <p:cNvSpPr/>
            <p:nvPr/>
          </p:nvSpPr>
          <p:spPr>
            <a:xfrm>
              <a:off x="5998776" y="5381630"/>
              <a:ext cx="1524000" cy="381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5">
                      <a:lumMod val="50000"/>
                    </a:schemeClr>
                  </a:solidFill>
                </a:rPr>
                <a:t>PEMFAKTORAN ULANG</a:t>
              </a:r>
              <a:endParaRPr lang="en-ID" sz="11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79345E4-069A-88A3-2B54-AE59BE86DAF1}"/>
                </a:ext>
              </a:extLst>
            </p:cNvPr>
            <p:cNvSpPr/>
            <p:nvPr/>
          </p:nvSpPr>
          <p:spPr>
            <a:xfrm>
              <a:off x="3814376" y="5376499"/>
              <a:ext cx="1701800" cy="46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PENGUJIAN</a:t>
              </a:r>
            </a:p>
            <a:p>
              <a:pPr algn="ctr"/>
              <a:r>
                <a:rPr lang="en-US" sz="1100" b="1"/>
                <a:t>(</a:t>
              </a:r>
              <a:r>
                <a:rPr lang="en-US" sz="1100" b="1" i="1">
                  <a:solidFill>
                    <a:schemeClr val="tx2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 Box Testing</a:t>
              </a:r>
              <a:r>
                <a:rPr lang="en-US" sz="1100" b="1"/>
                <a:t>)</a:t>
              </a:r>
              <a:endParaRPr lang="en-ID" sz="1100" b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9711554-CFE9-B35D-8DFE-4F48486C5453}"/>
                </a:ext>
              </a:extLst>
            </p:cNvPr>
            <p:cNvSpPr/>
            <p:nvPr/>
          </p:nvSpPr>
          <p:spPr>
            <a:xfrm>
              <a:off x="3814376" y="6113164"/>
              <a:ext cx="1701800" cy="381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RETROSPEKTIF</a:t>
              </a:r>
              <a:endParaRPr lang="en-ID" sz="1100" b="1"/>
            </a:p>
          </p:txBody>
        </p:sp>
        <p:sp>
          <p:nvSpPr>
            <p:cNvPr id="56" name="Flowchart: Decision 55">
              <a:extLst>
                <a:ext uri="{FF2B5EF4-FFF2-40B4-BE49-F238E27FC236}">
                  <a16:creationId xmlns:a16="http://schemas.microsoft.com/office/drawing/2014/main" id="{DE1C6EE7-DDDA-C365-A05B-AE26F55F058A}"/>
                </a:ext>
              </a:extLst>
            </p:cNvPr>
            <p:cNvSpPr/>
            <p:nvPr/>
          </p:nvSpPr>
          <p:spPr>
            <a:xfrm>
              <a:off x="3738175" y="6763836"/>
              <a:ext cx="1854200" cy="78402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KEBUTUHAN TERPENUHI?</a:t>
              </a:r>
              <a:endParaRPr lang="en-ID" sz="1100" b="1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FD92125-1ECA-DC57-01FC-91FF77DD2FA3}"/>
                </a:ext>
              </a:extLst>
            </p:cNvPr>
            <p:cNvCxnSpPr>
              <a:stCxn id="46" idx="2"/>
              <a:endCxn id="47" idx="0"/>
            </p:cNvCxnSpPr>
            <p:nvPr/>
          </p:nvCxnSpPr>
          <p:spPr>
            <a:xfrm>
              <a:off x="4665275" y="2980985"/>
              <a:ext cx="0" cy="240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3DB6421-5FA8-FA97-94B6-D8086685A332}"/>
                </a:ext>
              </a:extLst>
            </p:cNvPr>
            <p:cNvCxnSpPr>
              <a:stCxn id="47" idx="2"/>
              <a:endCxn id="48" idx="0"/>
            </p:cNvCxnSpPr>
            <p:nvPr/>
          </p:nvCxnSpPr>
          <p:spPr>
            <a:xfrm>
              <a:off x="4665275" y="3603201"/>
              <a:ext cx="0" cy="240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0C6957D-F3BB-A5E5-C53F-2610920CF33C}"/>
                </a:ext>
              </a:extLst>
            </p:cNvPr>
            <p:cNvCxnSpPr>
              <a:stCxn id="48" idx="3"/>
            </p:cNvCxnSpPr>
            <p:nvPr/>
          </p:nvCxnSpPr>
          <p:spPr>
            <a:xfrm>
              <a:off x="5516175" y="4034731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41FC2DC-6C32-A7D0-FBF5-DE416CE678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6175" y="5615075"/>
              <a:ext cx="393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CE4429E4-CFCA-2BCB-5518-8CE41CFD2B58}"/>
                </a:ext>
              </a:extLst>
            </p:cNvPr>
            <p:cNvCxnSpPr>
              <a:stCxn id="56" idx="1"/>
              <a:endCxn id="47" idx="1"/>
            </p:cNvCxnSpPr>
            <p:nvPr/>
          </p:nvCxnSpPr>
          <p:spPr>
            <a:xfrm rot="10800000" flipH="1">
              <a:off x="3738175" y="3412515"/>
              <a:ext cx="76200" cy="3743332"/>
            </a:xfrm>
            <a:prstGeom prst="bentConnector3">
              <a:avLst>
                <a:gd name="adj1" fmla="val -70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F6E8117-CF84-2823-9763-669158BA9BEB}"/>
                </a:ext>
              </a:extLst>
            </p:cNvPr>
            <p:cNvCxnSpPr>
              <a:cxnSpLocks/>
              <a:stCxn id="54" idx="2"/>
              <a:endCxn id="55" idx="0"/>
            </p:cNvCxnSpPr>
            <p:nvPr/>
          </p:nvCxnSpPr>
          <p:spPr>
            <a:xfrm>
              <a:off x="4665276" y="5843862"/>
              <a:ext cx="0" cy="26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CBC6BD0-B944-CFB8-263D-D1470CE27CAE}"/>
                </a:ext>
              </a:extLst>
            </p:cNvPr>
            <p:cNvCxnSpPr>
              <a:stCxn id="55" idx="2"/>
              <a:endCxn id="56" idx="0"/>
            </p:cNvCxnSpPr>
            <p:nvPr/>
          </p:nvCxnSpPr>
          <p:spPr>
            <a:xfrm>
              <a:off x="4665275" y="6494537"/>
              <a:ext cx="0" cy="269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65F2E5-C347-3310-B569-5CD197287505}"/>
                </a:ext>
              </a:extLst>
            </p:cNvPr>
            <p:cNvSpPr txBox="1"/>
            <p:nvPr/>
          </p:nvSpPr>
          <p:spPr>
            <a:xfrm>
              <a:off x="2278583" y="4945612"/>
              <a:ext cx="9434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/>
                <a:t>KEBUTUHAN BARU</a:t>
              </a:r>
              <a:endParaRPr lang="en-ID" sz="1100" b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A103FA-9084-F065-B873-7BF5370A9C9C}"/>
                </a:ext>
              </a:extLst>
            </p:cNvPr>
            <p:cNvSpPr/>
            <p:nvPr/>
          </p:nvSpPr>
          <p:spPr>
            <a:xfrm>
              <a:off x="2213770" y="3078004"/>
              <a:ext cx="5617029" cy="458764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8933C66-E49D-0283-28E5-C28000CAA754}"/>
                </a:ext>
              </a:extLst>
            </p:cNvPr>
            <p:cNvSpPr txBox="1"/>
            <p:nvPr/>
          </p:nvSpPr>
          <p:spPr>
            <a:xfrm>
              <a:off x="4694040" y="7714611"/>
              <a:ext cx="351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/>
                <a:t>YA</a:t>
              </a:r>
              <a:endParaRPr lang="en-ID" sz="1100" b="1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B02D6FD-3AB1-6CD5-1A51-B21FF3D6AE23}"/>
                </a:ext>
              </a:extLst>
            </p:cNvPr>
            <p:cNvSpPr txBox="1"/>
            <p:nvPr/>
          </p:nvSpPr>
          <p:spPr>
            <a:xfrm>
              <a:off x="3208093" y="6894237"/>
              <a:ext cx="5669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/>
                <a:t>TIDAK</a:t>
              </a:r>
              <a:endParaRPr lang="en-ID" sz="1100" b="1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A0BB496-2E27-ED18-6853-64865A6727D4}"/>
                </a:ext>
              </a:extLst>
            </p:cNvPr>
            <p:cNvSpPr txBox="1"/>
            <p:nvPr/>
          </p:nvSpPr>
          <p:spPr>
            <a:xfrm>
              <a:off x="6039113" y="3279204"/>
              <a:ext cx="1443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</a:rPr>
                <a:t>ITERASI PENGEMBANGAN</a:t>
              </a:r>
              <a:endParaRPr lang="en-ID" sz="12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887DBC2-86F9-7929-34C7-B531BA0F0F51}"/>
                </a:ext>
              </a:extLst>
            </p:cNvPr>
            <p:cNvSpPr txBox="1"/>
            <p:nvPr/>
          </p:nvSpPr>
          <p:spPr>
            <a:xfrm>
              <a:off x="1883570" y="2162771"/>
              <a:ext cx="19308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Personal eXtreme Programming </a:t>
              </a:r>
              <a:r>
                <a:rPr lang="en-US" sz="1400" b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(PXP)</a:t>
              </a:r>
              <a:endParaRPr lang="en-ID" sz="1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840006C-46D0-0235-8027-1C58E250BB30}"/>
                </a:ext>
              </a:extLst>
            </p:cNvPr>
            <p:cNvSpPr/>
            <p:nvPr/>
          </p:nvSpPr>
          <p:spPr>
            <a:xfrm>
              <a:off x="2359181" y="1143928"/>
              <a:ext cx="929459" cy="46316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MULAI</a:t>
              </a:r>
              <a:endParaRPr lang="en-ID" sz="11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8B451FE-6243-B09A-1181-1E65FCB81AE3}"/>
                </a:ext>
              </a:extLst>
            </p:cNvPr>
            <p:cNvSpPr/>
            <p:nvPr/>
          </p:nvSpPr>
          <p:spPr>
            <a:xfrm>
              <a:off x="3814375" y="1184824"/>
              <a:ext cx="1701800" cy="3813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STUDI LITERATUR</a:t>
              </a:r>
              <a:endParaRPr lang="en-ID" sz="1100" b="1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5D29515-66BA-6DFC-9FD0-8237DE6A88B6}"/>
                </a:ext>
              </a:extLst>
            </p:cNvPr>
            <p:cNvCxnSpPr>
              <a:stCxn id="71" idx="2"/>
              <a:endCxn id="45" idx="0"/>
            </p:cNvCxnSpPr>
            <p:nvPr/>
          </p:nvCxnSpPr>
          <p:spPr>
            <a:xfrm>
              <a:off x="4665275" y="1566196"/>
              <a:ext cx="1" cy="405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C96208A-75A8-5CEE-4C22-17DD4324C907}"/>
                </a:ext>
              </a:extLst>
            </p:cNvPr>
            <p:cNvCxnSpPr>
              <a:stCxn id="45" idx="2"/>
              <a:endCxn id="46" idx="0"/>
            </p:cNvCxnSpPr>
            <p:nvPr/>
          </p:nvCxnSpPr>
          <p:spPr>
            <a:xfrm>
              <a:off x="4665276" y="2353358"/>
              <a:ext cx="0" cy="246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277F512-FC9B-B1D3-7007-BC3B31D4098F}"/>
                </a:ext>
              </a:extLst>
            </p:cNvPr>
            <p:cNvCxnSpPr>
              <a:stCxn id="70" idx="6"/>
              <a:endCxn id="71" idx="1"/>
            </p:cNvCxnSpPr>
            <p:nvPr/>
          </p:nvCxnSpPr>
          <p:spPr>
            <a:xfrm>
              <a:off x="3288640" y="1375510"/>
              <a:ext cx="525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B040CC8-02D8-534F-B902-2B04C00A2F06}"/>
                </a:ext>
              </a:extLst>
            </p:cNvPr>
            <p:cNvSpPr/>
            <p:nvPr/>
          </p:nvSpPr>
          <p:spPr>
            <a:xfrm>
              <a:off x="2036375" y="8318638"/>
              <a:ext cx="1701800" cy="5339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EVALUASI SISTEM</a:t>
              </a:r>
            </a:p>
            <a:p>
              <a:pPr algn="ctr"/>
              <a:r>
                <a:rPr lang="en-US" sz="1100" b="1"/>
                <a:t>(</a:t>
              </a:r>
              <a:r>
                <a:rPr lang="en-US" sz="1100" b="1" i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Usabilty Scale</a:t>
              </a:r>
              <a:r>
                <a:rPr lang="en-US" sz="1100" b="1"/>
                <a:t>)</a:t>
              </a:r>
              <a:endParaRPr lang="en-ID" sz="1100" b="1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A1A2AC0-8711-E393-A1BB-85D351E5AF78}"/>
                </a:ext>
              </a:extLst>
            </p:cNvPr>
            <p:cNvSpPr/>
            <p:nvPr/>
          </p:nvSpPr>
          <p:spPr>
            <a:xfrm>
              <a:off x="6867546" y="8354037"/>
              <a:ext cx="929459" cy="46316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SELESAI</a:t>
              </a:r>
              <a:endParaRPr lang="en-ID" sz="11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AF71B3A-7A5F-3982-309F-2B9EB7438DF5}"/>
                </a:ext>
              </a:extLst>
            </p:cNvPr>
            <p:cNvSpPr txBox="1"/>
            <p:nvPr/>
          </p:nvSpPr>
          <p:spPr>
            <a:xfrm>
              <a:off x="1883570" y="735823"/>
              <a:ext cx="1930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Alur Penelitian</a:t>
              </a:r>
              <a:endParaRPr lang="en-ID" sz="1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D2BCCD2-82FB-7997-E0A6-BE837577CA63}"/>
                </a:ext>
              </a:extLst>
            </p:cNvPr>
            <p:cNvSpPr/>
            <p:nvPr/>
          </p:nvSpPr>
          <p:spPr>
            <a:xfrm>
              <a:off x="4450187" y="8315753"/>
              <a:ext cx="1701800" cy="5339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/>
                <a:t>PENYUSUNAN LAPORAN AKHIR</a:t>
              </a:r>
              <a:endParaRPr lang="en-ID" sz="1100" b="1"/>
            </a:p>
          </p:txBody>
        </p: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5BCDCC89-4F9D-4779-559C-F098F602165B}"/>
                </a:ext>
              </a:extLst>
            </p:cNvPr>
            <p:cNvCxnSpPr>
              <a:stCxn id="56" idx="2"/>
              <a:endCxn id="75" idx="0"/>
            </p:cNvCxnSpPr>
            <p:nvPr/>
          </p:nvCxnSpPr>
          <p:spPr>
            <a:xfrm rot="5400000">
              <a:off x="3390886" y="7044249"/>
              <a:ext cx="770778" cy="1778000"/>
            </a:xfrm>
            <a:prstGeom prst="bentConnector3">
              <a:avLst>
                <a:gd name="adj1" fmla="val 384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C20A481-7BF1-5D9C-21EA-7E300C46A699}"/>
                </a:ext>
              </a:extLst>
            </p:cNvPr>
            <p:cNvCxnSpPr>
              <a:stCxn id="75" idx="3"/>
              <a:endCxn id="78" idx="1"/>
            </p:cNvCxnSpPr>
            <p:nvPr/>
          </p:nvCxnSpPr>
          <p:spPr>
            <a:xfrm flipV="1">
              <a:off x="3738175" y="8582733"/>
              <a:ext cx="712012" cy="2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C6DE225-A33D-76F0-D03F-EFF20E948992}"/>
                </a:ext>
              </a:extLst>
            </p:cNvPr>
            <p:cNvCxnSpPr>
              <a:stCxn id="78" idx="3"/>
              <a:endCxn id="76" idx="2"/>
            </p:cNvCxnSpPr>
            <p:nvPr/>
          </p:nvCxnSpPr>
          <p:spPr>
            <a:xfrm>
              <a:off x="6151987" y="8582733"/>
              <a:ext cx="715559" cy="2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418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594</TotalTime>
  <Words>126</Words>
  <Application>Microsoft Office PowerPoint</Application>
  <PresentationFormat>Custom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Togi Sinaga</dc:creator>
  <cp:lastModifiedBy>Togi Sinaga</cp:lastModifiedBy>
  <cp:revision>1</cp:revision>
  <dcterms:created xsi:type="dcterms:W3CDTF">2023-03-14T15:23:11Z</dcterms:created>
  <dcterms:modified xsi:type="dcterms:W3CDTF">2023-03-15T01:17:25Z</dcterms:modified>
</cp:coreProperties>
</file>