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8288000" cy="10287000"/>
  <p:notesSz cx="6858000" cy="9144000"/>
  <p:embeddedFontLst>
    <p:embeddedFont>
      <p:font typeface="Chakra Petch Bold" charset="1" panose="00000800000000000000"/>
      <p:regular r:id="rId43"/>
    </p:embeddedFont>
    <p:embeddedFont>
      <p:font typeface="Tomorrow Bold" charset="1" panose="00000000000000000000"/>
      <p:regular r:id="rId44"/>
    </p:embeddedFont>
    <p:embeddedFont>
      <p:font typeface="Chakra Petch" charset="1" panose="00000500000000000000"/>
      <p:regular r:id="rId45"/>
    </p:embeddedFont>
    <p:embeddedFont>
      <p:font typeface="Tomorrow" charset="1" panose="00000000000000000000"/>
      <p:regular r:id="rId46"/>
    </p:embeddedFont>
    <p:embeddedFont>
      <p:font typeface="Open Sans" charset="1" panose="020B0606030504020204"/>
      <p:regular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debian.org/download" TargetMode="External" Type="http://schemas.openxmlformats.org/officeDocument/2006/relationships/hyperlink"/><Relationship Id="rId3" Target="../media/image1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0849" y="3839676"/>
            <a:ext cx="14846302" cy="1824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67"/>
              </a:lnSpc>
            </a:pPr>
            <a:r>
              <a:rPr lang="en-US" b="true" sz="12300">
                <a:solidFill>
                  <a:srgbClr val="1A1A1A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DEBIAN DAY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29509" y="6351519"/>
            <a:ext cx="10428982" cy="715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59"/>
              </a:lnSpc>
            </a:pPr>
            <a:r>
              <a:rPr lang="en-US" b="true" sz="4257" spc="268">
                <a:solidFill>
                  <a:srgbClr val="D204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Palestrante: Marcos Tulio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5272760" y="1340929"/>
            <a:ext cx="7616842" cy="7605141"/>
          </a:xfrm>
          <a:custGeom>
            <a:avLst/>
            <a:gdLst/>
            <a:ahLst/>
            <a:cxnLst/>
            <a:rect r="r" b="b" t="t" l="l"/>
            <a:pathLst>
              <a:path h="7605141" w="7616842">
                <a:moveTo>
                  <a:pt x="0" y="0"/>
                </a:moveTo>
                <a:lnTo>
                  <a:pt x="7616841" y="0"/>
                </a:lnTo>
                <a:lnTo>
                  <a:pt x="7616841" y="7605142"/>
                </a:lnTo>
                <a:lnTo>
                  <a:pt x="0" y="76051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86727" y="6273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994576" y="9262719"/>
            <a:ext cx="2529449" cy="1384298"/>
          </a:xfrm>
          <a:custGeom>
            <a:avLst/>
            <a:gdLst/>
            <a:ahLst/>
            <a:cxnLst/>
            <a:rect r="r" b="b" t="t" l="l"/>
            <a:pathLst>
              <a:path h="1384298" w="2529449">
                <a:moveTo>
                  <a:pt x="0" y="0"/>
                </a:moveTo>
                <a:lnTo>
                  <a:pt x="2529448" y="0"/>
                </a:lnTo>
                <a:lnTo>
                  <a:pt x="2529448" y="1384298"/>
                </a:lnTo>
                <a:lnTo>
                  <a:pt x="0" y="13842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27395" y="2855345"/>
            <a:ext cx="8833210" cy="789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7"/>
              </a:lnSpc>
            </a:pPr>
            <a:r>
              <a:rPr lang="en-US" b="true" sz="5325">
                <a:solidFill>
                  <a:srgbClr val="1A1A1A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WORKSHOP OWASP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0384" y="4144267"/>
            <a:ext cx="13529752" cy="2027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sz="6929" b="true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A OWASP E O CAPÍTULO </a:t>
            </a:r>
          </a:p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JOÃO PESSOA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40384" y="1713663"/>
            <a:ext cx="1725149" cy="172514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2044E">
                <a:alpha val="23922"/>
              </a:srgbClr>
            </a:solidFill>
            <a:ln w="38100" cap="sq">
              <a:solidFill>
                <a:srgbClr val="FFFFFF">
                  <a:alpha val="23922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34177" y="2166280"/>
            <a:ext cx="1537563" cy="846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9"/>
              </a:lnSpc>
            </a:pPr>
            <a:r>
              <a:rPr lang="en-US" sz="5775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03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644" y="1919382"/>
            <a:ext cx="13529752" cy="2027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sz="6929" b="true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A OWASP E O CAPÍTULO </a:t>
            </a:r>
          </a:p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JOÃO PESSOA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36644" y="4213444"/>
            <a:ext cx="12870132" cy="4377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  <a:spcBef>
                <a:spcPct val="0"/>
              </a:spcBef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A OWASP João Pessoa nasceu do desejo de ampliar a cultura de segurança de aplicações (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AppSec</a:t>
            </a: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) no estado da Paraíba, conectando profissionais, estudantes, pesquisadores e empresas em torno das boas práticas da segurança do desenvolvimento de software. Desde sua criação, o capítulo tem promovido meetups técnicos, workshops práticos, eventos comunitários e 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treinamentos gratuitos</a:t>
            </a: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. A presença ativa da OWASP João Pessoa tem impulsionado a 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profissionalização do mercado local</a:t>
            </a: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, fortalecido comunidades de tecnologia e posicionado a cidade como referência em 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AppSec no Nordeste</a:t>
            </a: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, liderada pelos 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Chapters</a:t>
            </a: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: Jessé Neto, Pedro Filho, Anderson Philip, Marcos Tulio e Jansen Holanda.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0384" y="4649371"/>
            <a:ext cx="13529752" cy="10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TOOLBOX APPSEC EM DEBIAN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40384" y="1713663"/>
            <a:ext cx="1725149" cy="172514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2044E">
                <a:alpha val="23922"/>
              </a:srgbClr>
            </a:solidFill>
            <a:ln w="38100" cap="sq">
              <a:solidFill>
                <a:srgbClr val="FFFFFF">
                  <a:alpha val="23922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34177" y="2166280"/>
            <a:ext cx="1537563" cy="846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9"/>
              </a:lnSpc>
            </a:pPr>
            <a:r>
              <a:rPr lang="en-US" sz="5775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04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644" y="1919382"/>
            <a:ext cx="13529752" cy="10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TOOLBOX APPSEC EM DEBIAN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20033" y="3154272"/>
            <a:ext cx="12212190" cy="3501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Adicionar o usuário ao grupo dos sudoers:</a:t>
            </a:r>
          </a:p>
          <a:p>
            <a:pPr algn="l">
              <a:lnSpc>
                <a:spcPts val="3479"/>
              </a:lnSpc>
            </a:pPr>
            <a:r>
              <a:rPr lang="en-US" sz="3000" b="true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$su -</a:t>
            </a:r>
          </a:p>
          <a:p>
            <a:pPr algn="l">
              <a:lnSpc>
                <a:spcPts val="3479"/>
              </a:lnSpc>
            </a:pPr>
            <a:r>
              <a:rPr lang="en-US" sz="3000" b="true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#sudo usermod -aG sudo vboxuser</a:t>
            </a:r>
          </a:p>
          <a:p>
            <a:pPr algn="l">
              <a:lnSpc>
                <a:spcPts val="3479"/>
              </a:lnSpc>
            </a:pPr>
            <a:r>
              <a:rPr lang="en-US" sz="3000" b="true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#reboot</a:t>
            </a:r>
          </a:p>
          <a:p>
            <a:pPr algn="l">
              <a:lnSpc>
                <a:spcPts val="3479"/>
              </a:lnSpc>
            </a:pPr>
          </a:p>
          <a:p>
            <a:pPr algn="l">
              <a:lnSpc>
                <a:spcPts val="3479"/>
              </a:lnSpc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Atualizações iniciais</a:t>
            </a:r>
          </a:p>
          <a:p>
            <a:pPr algn="l">
              <a:lnSpc>
                <a:spcPts val="3479"/>
              </a:lnSpc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   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#sudo apt update &amp;&amp; sudo apt upgrade -y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644" y="1919382"/>
            <a:ext cx="13529752" cy="10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TOOLBOX APPSEC EM DEBIAN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20033" y="3154272"/>
            <a:ext cx="12686743" cy="4377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Instalação das Ferramentas Essenciais para AppSec</a:t>
            </a:r>
          </a:p>
          <a:p>
            <a:pPr algn="l">
              <a:lnSpc>
                <a:spcPts val="3479"/>
              </a:lnSpc>
            </a:pPr>
          </a:p>
          <a:p>
            <a:pPr algn="l">
              <a:lnSpc>
                <a:spcPts val="3479"/>
              </a:lnSpc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Criando os diretórios da toolbox-appsec</a:t>
            </a:r>
          </a:p>
          <a:p>
            <a:pPr algn="l">
              <a:lnSpc>
                <a:spcPts val="3479"/>
              </a:lnSpc>
            </a:pPr>
            <a:r>
              <a:rPr lang="en-US" sz="3000" b="true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#mkdir -p toolbox-appsec/{recon,fuzzing,scanners,static-analysis,utils,scripts}</a:t>
            </a:r>
          </a:p>
          <a:p>
            <a:pPr algn="l">
              <a:lnSpc>
                <a:spcPts val="3479"/>
              </a:lnSpc>
            </a:pPr>
          </a:p>
          <a:p>
            <a:pPr algn="l">
              <a:lnSpc>
                <a:spcPts val="3479"/>
              </a:lnSpc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Instalando as ferramentas básicas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sudo apt install -y curl wget git unzip vim jq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python3 python3-pip build-essential net-tools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iputils-ping nmap tmux zsh docker.io docker-compose golang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644" y="1919382"/>
            <a:ext cx="13529752" cy="10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TOOLBOX APPSEC EM DEBIAN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20033" y="3154272"/>
            <a:ext cx="12212190" cy="218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Instalação de ferramenta FFUF para fuzzificação </a:t>
            </a:r>
            <a:r>
              <a:rPr lang="en-US" sz="3000" b="true">
                <a:solidFill>
                  <a:srgbClr val="D204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(1/13)</a:t>
            </a:r>
          </a:p>
          <a:p>
            <a:pPr algn="l">
              <a:lnSpc>
                <a:spcPts val="3479"/>
              </a:lnSpc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#go install github.com/ffuf/ffuf/v2@latest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c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p 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~/go/b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in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/ffuf 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t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oo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l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box-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ap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p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s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e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c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/fuzzi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n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g/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6644" y="6896095"/>
            <a:ext cx="12686743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ffuf (Fuzz Fa</a:t>
            </a: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ster U Fool) é uma ferramenta de fuzzing para descobrir diretórios, arquivos, parâmetros e subdomínios ocultos em aplicações web no Linux.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644" y="1919382"/>
            <a:ext cx="13529752" cy="10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TOOLBOX APPSEC EM DEBIAN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20033" y="3154272"/>
            <a:ext cx="12212190" cy="218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Instalação de ferramenta de subfinder: </a:t>
            </a:r>
            <a:r>
              <a:rPr lang="en-US" b="true" sz="3000">
                <a:solidFill>
                  <a:srgbClr val="D204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(2/13)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#git clone https://github.com/projectdiscovery/subfinder.git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#mv subfinder toolbox-appsec/recon/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6644" y="6896095"/>
            <a:ext cx="12686743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Subfind</a:t>
            </a: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 no Linux serve para encontrar subdomínios de um domínio alvo de forma rápida e automatizada para fins de reconhecimento.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644" y="1919382"/>
            <a:ext cx="13529752" cy="10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TOOLBOX APPSEC EM DEBIAN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20033" y="3154272"/>
            <a:ext cx="12212190" cy="218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Instalação de ferramenta de reconhecimento de subdomínios: </a:t>
            </a:r>
            <a:r>
              <a:rPr lang="en-US" b="true" sz="3000">
                <a:solidFill>
                  <a:srgbClr val="D204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(3/13)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#git clone https://github.com/owasp-amass/amass.git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#mv amass toolbox-appsec/recon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6644" y="6896095"/>
            <a:ext cx="12686743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AMaSS</a:t>
            </a: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 Linux serve para realizar reconhecimento de subdomínios e mapeamento de superfícies de ataque na fase de enumeração de segurança.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644" y="1919382"/>
            <a:ext cx="13529752" cy="10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TOOLBOX APPSEC EM DEBIAN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20033" y="3154272"/>
            <a:ext cx="12212190" cy="218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Instalação de ferramenta WFUZZ </a:t>
            </a:r>
            <a:r>
              <a:rPr lang="en-US" b="true" sz="3000">
                <a:solidFill>
                  <a:srgbClr val="D204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(4/13)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#sudo apt install -y wfuzz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#ln -s $(which wfuzz) toolbox-appsec/fuzzing/wfuzz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6644" y="6896095"/>
            <a:ext cx="12686743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Wfuzz é uma ferramenta de fuzzing</a:t>
            </a: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 Linux usada para descobrir e enumerar recursos ocultos em aplicações web por meio de requisições automatizadas.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644" y="1919382"/>
            <a:ext cx="13529752" cy="10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TOOLBOX APPSEC EM DEBIAN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20033" y="3154272"/>
            <a:ext cx="12212190" cy="306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Instalação da ferramenta para análise em servidor SQL </a:t>
            </a:r>
            <a:r>
              <a:rPr lang="en-US" b="true" sz="3000">
                <a:solidFill>
                  <a:srgbClr val="D204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(5/13)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#sudo apt install -y sqlmap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#ln -s $(which sqlmap) toolbox-appsec/scanners/sqlmap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336644" y="6896095"/>
            <a:ext cx="12686743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sqlmap é uma ferramenta </a:t>
            </a: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Linux usada para detectar e explorar automaticamente vulnerabilidades de SQL Injection em aplicações web.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07618" y="2563495"/>
            <a:ext cx="12718008" cy="5169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b="true" sz="6999">
                <a:solidFill>
                  <a:srgbClr val="D2044E"/>
                </a:solidFill>
                <a:latin typeface="Tomorrow Bold"/>
                <a:ea typeface="Tomorrow Bold"/>
                <a:cs typeface="Tomorrow Bold"/>
                <a:sym typeface="Tomorrow Bold"/>
              </a:rPr>
              <a:t>EXPLORANDO APPSEC COM DEBIAN: UM GUIA PRÁTICO USANDO OS LABORATÓRIOS OPEN SOURCE DA OWASP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171401" y="8745617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8" y="0"/>
                </a:lnTo>
                <a:lnTo>
                  <a:pt x="8175798" y="802715"/>
                </a:lnTo>
                <a:lnTo>
                  <a:pt x="0" y="8027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278082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8" y="0"/>
                </a:lnTo>
                <a:lnTo>
                  <a:pt x="8832688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644" y="1919382"/>
            <a:ext cx="13529752" cy="10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TOOLBOX APPSEC EM DEBIAN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20033" y="3154272"/>
            <a:ext cx="12212190" cy="218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Instalação de ferramenta escaneamento web: </a:t>
            </a:r>
            <a:r>
              <a:rPr lang="en-US" b="true" sz="3000">
                <a:solidFill>
                  <a:srgbClr val="D204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(6/13)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#git clone https://github.com/sullo/nikto.git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#mv nikto toolbox-appsec/scanners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6644" y="6896095"/>
            <a:ext cx="13161296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Nikto é um scanner de vulnerabilidades web </a:t>
            </a: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Linux usado para identificar falhas de segurança, configurações inseguras e arquivos expostos em servidores HTTP/HTTPS.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644" y="1919382"/>
            <a:ext cx="13529752" cy="10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TOOLBOX APPSEC EM DEBIAN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20033" y="3154272"/>
            <a:ext cx="12212190" cy="218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Instalação da ferramenta OWASP ZAP </a:t>
            </a:r>
            <a:r>
              <a:rPr lang="en-US" b="true" sz="3000">
                <a:solidFill>
                  <a:srgbClr val="D204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(7/13)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#git clone https://github.com/zaproxy/zaproxy.git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#mv zaproxy toolbox-appsec/scanners/zap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6644" y="6896095"/>
            <a:ext cx="13529752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ZAP Proxy (OWASP ZAP) </a:t>
            </a: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Linux serve para identificar e explorar vulnerabilidades de segurança em aplicações web por meio de testes de penetração automatizados e manuais.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644" y="1919382"/>
            <a:ext cx="13529752" cy="10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TOOLBOX APPSEC EM DEBIAN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20033" y="3154272"/>
            <a:ext cx="12564278" cy="3501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Instalação da ferramenta para verificação de vulnerabilidade XSS </a:t>
            </a:r>
            <a:r>
              <a:rPr lang="en-US" b="true" sz="3000">
                <a:solidFill>
                  <a:srgbClr val="D204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(8/13)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#git clone https://github.com/s0md3v/XSStrike toolbox-appsec/scanners/XSStrike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#sudo pip3 install -r toolbox-appsec/scanners/XSStrike/requirements.txt --break-system-packages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6644" y="6896095"/>
            <a:ext cx="13529752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XSStrike é uma ferramenta </a:t>
            </a: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Linux usada para detectar e explorar vulnerabilidades de Cross-Site Scripting (XSS) de forma automatizada e avançada.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644" y="1919382"/>
            <a:ext cx="13529752" cy="10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TOOLBOX APPSEC EM DEBIAN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20033" y="3154272"/>
            <a:ext cx="12212190" cy="218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Instalação da ferramenta DIRSEARCH para verificação fuzzing </a:t>
            </a:r>
            <a:r>
              <a:rPr lang="en-US" b="true" sz="3000">
                <a:solidFill>
                  <a:srgbClr val="D204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(9/13)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#git clone https://github.com/maurosoria/dirsearch.git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#mv dirsearch toolbox-appsec/fuzzing/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6644" y="6896095"/>
            <a:ext cx="13529752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programa Dirsearch </a:t>
            </a: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Linux serve para realizar fuzzing de diretórios e arquivos web, identificando recursos ocultos em servidores web.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644" y="1919382"/>
            <a:ext cx="13529752" cy="10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TOOLBOX APPSEC EM DEBIAN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20033" y="3154272"/>
            <a:ext cx="13346364" cy="218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Instalação da ferramenta para verificação SAST </a:t>
            </a:r>
            <a:r>
              <a:rPr lang="en-US" b="true" sz="3000">
                <a:solidFill>
                  <a:srgbClr val="D204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(10/13)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#sudo pip3 install semgrep --break-system-packages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#ln -s $(which semgrep) toolbox-appsec/static-analysis/semgrep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6644" y="6896095"/>
            <a:ext cx="13529752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Semgrep </a:t>
            </a: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Linux serve para detectar automaticamente padrões vulneráveis e práticas inseguras em código-fonte, auxiliando na análise estática de segurança.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644" y="1919382"/>
            <a:ext cx="13529752" cy="10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TOOLBOX APPSEC EM DEBIAN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20033" y="3154272"/>
            <a:ext cx="14875811" cy="218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Instalação da ferramenta para verificação de vazamentos no github </a:t>
            </a:r>
            <a:r>
              <a:rPr lang="en-US" b="true" sz="3000">
                <a:solidFill>
                  <a:srgbClr val="D204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(11/13)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#sudo pip3 install bandit --break-system-packages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#ln -s $(which bandit) toolbox-appsec/static-analysis/bandit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6644" y="6896095"/>
            <a:ext cx="12870132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programa Bandit </a:t>
            </a: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Linux é uma ferramenta automatizada para analisar o código-fonte Python em busca de vulnerabilidades de segurança.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644" y="1919382"/>
            <a:ext cx="13529752" cy="10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TOOLBOX APPSEC EM DEBIAN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20033" y="3154272"/>
            <a:ext cx="14263485" cy="2625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Instalação da ferramenta para verificação de vazamentos no github </a:t>
            </a:r>
            <a:r>
              <a:rPr lang="en-US" b="true" sz="3000">
                <a:solidFill>
                  <a:srgbClr val="D204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(12/13)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#git clone https://github.com/gitleaks/gitleaks.git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#mv gitleaks toolbox-appsec/utils/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336644" y="6896095"/>
            <a:ext cx="12870132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Gitleaks</a:t>
            </a: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é uma ferramenta para detectar e prevenir vazamento de segredos e credenciais em repositórios Git no Linux.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644" y="1919382"/>
            <a:ext cx="13529752" cy="10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TOOLBOX APPSEC EM DEBIAN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20033" y="3154272"/>
            <a:ext cx="12212190" cy="218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Instalação da ferramenta escanear imagens docker </a:t>
            </a:r>
            <a:r>
              <a:rPr lang="en-US" b="true" sz="3000">
                <a:solidFill>
                  <a:srgbClr val="D204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(13/13)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#git clone https://github.com/aquasecurity/trivy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#mv trivy toolbox-appsec/utils/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81951" y="6850171"/>
            <a:ext cx="13084446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Trivy</a:t>
            </a: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é uma ferramenta de scanner de vulnerabilidades para containers, imagens e sistemas, usada para identificar falhas de segurança no Linux.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644" y="1919382"/>
            <a:ext cx="13529752" cy="10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TOOLBOX APPSEC EM DEBIAN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20033" y="3154272"/>
            <a:ext cx="12962290" cy="4377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Faça download do meu script aqui em :</a:t>
            </a:r>
          </a:p>
          <a:p>
            <a:pPr algn="l">
              <a:lnSpc>
                <a:spcPts val="3479"/>
              </a:lnSpc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   #</a:t>
            </a:r>
            <a:r>
              <a:rPr lang="en-US" sz="3000" b="true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git clone https://github.com/mtgsjr/debiandayjoaopessoa2025.git</a:t>
            </a:r>
          </a:p>
          <a:p>
            <a:pPr algn="l">
              <a:lnSpc>
                <a:spcPts val="3479"/>
              </a:lnSpc>
            </a:pPr>
          </a:p>
          <a:p>
            <a:pPr algn="l">
              <a:lnSpc>
                <a:spcPts val="3479"/>
              </a:lnSpc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Permita a execução com:</a:t>
            </a:r>
          </a:p>
          <a:p>
            <a:pPr algn="l">
              <a:lnSpc>
                <a:spcPts val="3479"/>
              </a:lnSpc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   #</a:t>
            </a:r>
            <a:r>
              <a:rPr lang="en-US" sz="3000" b="true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chmod 777 setup.sh</a:t>
            </a:r>
          </a:p>
          <a:p>
            <a:pPr algn="l">
              <a:lnSpc>
                <a:spcPts val="3479"/>
              </a:lnSpc>
            </a:pPr>
          </a:p>
          <a:p>
            <a:pPr algn="l">
              <a:lnSpc>
                <a:spcPts val="3479"/>
              </a:lnSpc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E execute com:</a:t>
            </a:r>
          </a:p>
          <a:p>
            <a:pPr algn="l">
              <a:lnSpc>
                <a:spcPts val="3479"/>
              </a:lnSpc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   #</a:t>
            </a:r>
            <a:r>
              <a:rPr lang="en-US" sz="3000" b="true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./setup.sh</a:t>
            </a:r>
          </a:p>
          <a:p>
            <a:pPr algn="l">
              <a:lnSpc>
                <a:spcPts val="3479"/>
              </a:lnSpc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644" y="1919382"/>
            <a:ext cx="13529752" cy="10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TOOLBOX APPSEC EM DEBIAN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20033" y="3154272"/>
            <a:ext cx="12212190" cy="4815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D204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Instalação de ferramenta de Pentest Web: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Burp Suite (Community):</a:t>
            </a:r>
          </a:p>
          <a:p>
            <a:pPr algn="l" marL="647700" indent="-323850" lvl="1">
              <a:lnSpc>
                <a:spcPts val="34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Baixar de: https://portswigger.net/burp/releases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Tornar executável: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#chmod +x burpsuite_community_linux_v</a:t>
            </a:r>
            <a:r>
              <a:rPr lang="en-US" b="true" sz="3000">
                <a:solidFill>
                  <a:srgbClr val="D204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2025_7_1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.sh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#chmod +x burpsuite_community_linux_v*.sh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Executar: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#./burpsuite_community_linux_v*.sh (procure o ícone instalado)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98714" y="2821163"/>
            <a:ext cx="1238166" cy="123816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2044E">
                <a:alpha val="23922"/>
              </a:srgbClr>
            </a:solidFill>
            <a:ln w="38100" cap="sq">
              <a:solidFill>
                <a:srgbClr val="FFFFFF">
                  <a:alpha val="2392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698714" y="4814983"/>
            <a:ext cx="1238166" cy="123816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2044E">
                <a:alpha val="23922"/>
              </a:srgbClr>
            </a:solidFill>
            <a:ln w="38100" cap="sq">
              <a:solidFill>
                <a:srgbClr val="FFFFFF">
                  <a:alpha val="23922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98714" y="6774454"/>
            <a:ext cx="1238166" cy="123816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2044E">
                <a:alpha val="23922"/>
              </a:srgbClr>
            </a:solidFill>
            <a:ln w="38100" cap="sq">
              <a:solidFill>
                <a:srgbClr val="FFFFFF">
                  <a:alpha val="23922"/>
                </a:srgbClr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766031" y="3135030"/>
            <a:ext cx="1103532" cy="61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8"/>
              </a:lnSpc>
            </a:pPr>
            <a:r>
              <a:rPr lang="en-US" sz="4145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66031" y="5128849"/>
            <a:ext cx="1103532" cy="61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8"/>
              </a:lnSpc>
            </a:pPr>
            <a:r>
              <a:rPr lang="en-US" sz="4145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66031" y="7088321"/>
            <a:ext cx="1103532" cy="61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8"/>
              </a:lnSpc>
            </a:pPr>
            <a:r>
              <a:rPr lang="en-US" sz="4145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455058" y="3186490"/>
            <a:ext cx="5494697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O Debian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455058" y="5180310"/>
            <a:ext cx="5494697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AppSec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455058" y="7130256"/>
            <a:ext cx="6999045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C0C0C"/>
                </a:solidFill>
                <a:latin typeface="Tomorrow"/>
                <a:ea typeface="Tomorrow"/>
                <a:cs typeface="Tomorrow"/>
                <a:sym typeface="Tomorrow"/>
              </a:rPr>
              <a:t>A OWASP e o Capítulo João Pessoa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98714" y="1381010"/>
            <a:ext cx="8755389" cy="789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4"/>
              </a:lnSpc>
            </a:pPr>
            <a:r>
              <a:rPr lang="en-US" b="true" sz="5357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AGENDA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686727" y="6273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4087899" y="9041320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8" y="0"/>
                </a:lnTo>
                <a:lnTo>
                  <a:pt x="8175798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483075" y="5434474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8" y="0"/>
                </a:lnTo>
                <a:lnTo>
                  <a:pt x="8832688" y="8819121"/>
                </a:lnTo>
                <a:lnTo>
                  <a:pt x="0" y="88191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0384" y="4144267"/>
            <a:ext cx="13529752" cy="2027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OWASP COMPLETELY RIDICULOUS API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40384" y="1713663"/>
            <a:ext cx="1725149" cy="172514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2044E">
                <a:alpha val="23922"/>
              </a:srgbClr>
            </a:solidFill>
            <a:ln w="38100" cap="sq">
              <a:solidFill>
                <a:srgbClr val="FFFFFF">
                  <a:alpha val="23922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34177" y="2166280"/>
            <a:ext cx="1537563" cy="846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9"/>
              </a:lnSpc>
            </a:pPr>
            <a:r>
              <a:rPr lang="en-US" sz="5775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05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644" y="3342249"/>
            <a:ext cx="12870132" cy="4835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2764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Fazer download do projeto crAPI da OWASP:</a:t>
            </a:r>
          </a:p>
          <a:p>
            <a:pPr algn="l">
              <a:lnSpc>
                <a:spcPts val="3870"/>
              </a:lnSpc>
            </a:pPr>
            <a:r>
              <a:rPr lang="en-US" sz="2764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   </a:t>
            </a:r>
            <a:r>
              <a:rPr lang="en-US" sz="2764" b="true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#wget https://github.com/OWASP/crAPI/archive/refs/heads/main.zip</a:t>
            </a:r>
          </a:p>
          <a:p>
            <a:pPr algn="l">
              <a:lnSpc>
                <a:spcPts val="3870"/>
              </a:lnSpc>
            </a:pPr>
            <a:r>
              <a:rPr lang="en-US" sz="2764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Descompacte o arquivo e entre na pasta do docker</a:t>
            </a:r>
          </a:p>
          <a:p>
            <a:pPr algn="l">
              <a:lnSpc>
                <a:spcPts val="3870"/>
              </a:lnSpc>
            </a:pPr>
            <a:r>
              <a:rPr lang="en-US" sz="2764" b="true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#unzip main.zip &amp;&amp; cd crAPI-main/deploy/docker</a:t>
            </a:r>
          </a:p>
          <a:p>
            <a:pPr algn="l">
              <a:lnSpc>
                <a:spcPts val="3870"/>
              </a:lnSpc>
            </a:pPr>
            <a:r>
              <a:rPr lang="en-US" sz="2764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Faça o download da imagem</a:t>
            </a:r>
          </a:p>
          <a:p>
            <a:pPr algn="l">
              <a:lnSpc>
                <a:spcPts val="3870"/>
              </a:lnSpc>
            </a:pPr>
            <a:r>
              <a:rPr lang="en-US" b="true" sz="2764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#docker compose pull</a:t>
            </a:r>
          </a:p>
          <a:p>
            <a:pPr algn="l">
              <a:lnSpc>
                <a:spcPts val="3870"/>
              </a:lnSpc>
            </a:pPr>
            <a:r>
              <a:rPr lang="en-US" sz="2764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Execute o container:</a:t>
            </a:r>
          </a:p>
          <a:p>
            <a:pPr algn="just">
              <a:lnSpc>
                <a:spcPts val="3870"/>
              </a:lnSpc>
            </a:pPr>
            <a:r>
              <a:rPr lang="en-US" b="true" sz="2764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#docker compose -f docker-compose.yml --compatibility up -d</a:t>
            </a:r>
          </a:p>
          <a:p>
            <a:pPr algn="just">
              <a:lnSpc>
                <a:spcPts val="3870"/>
              </a:lnSpc>
            </a:pPr>
            <a:r>
              <a:rPr lang="en-US" sz="2764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Acesse </a:t>
            </a:r>
          </a:p>
          <a:p>
            <a:pPr algn="just">
              <a:lnSpc>
                <a:spcPts val="3870"/>
              </a:lnSpc>
            </a:pPr>
            <a:r>
              <a:rPr lang="en-US" b="true" sz="2764">
                <a:solidFill>
                  <a:srgbClr val="D204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http://localhost:8888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36644" y="1057275"/>
            <a:ext cx="12870132" cy="2044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D204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OWASP COMPLETELY RIDICULOUS API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0384" y="4649371"/>
            <a:ext cx="13529752" cy="10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OWASP JUICE-SHOP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40384" y="1713663"/>
            <a:ext cx="1725149" cy="172514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2044E">
                <a:alpha val="23922"/>
              </a:srgbClr>
            </a:solidFill>
            <a:ln w="38100" cap="sq">
              <a:solidFill>
                <a:srgbClr val="FFFFFF">
                  <a:alpha val="23922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34177" y="2166280"/>
            <a:ext cx="1537563" cy="846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9"/>
              </a:lnSpc>
            </a:pPr>
            <a:r>
              <a:rPr lang="en-US" sz="5775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06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2606" y="2490407"/>
            <a:ext cx="12750770" cy="5320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2764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OWASP Juice-Shop é provavelmente a mais moderna e sofisticadamente insegura aplicação Web!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2764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Fazer download da imagem</a:t>
            </a:r>
          </a:p>
          <a:p>
            <a:pPr algn="l">
              <a:lnSpc>
                <a:spcPts val="3870"/>
              </a:lnSpc>
            </a:pPr>
            <a:r>
              <a:rPr lang="en-US" b="true" sz="2764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docker pull bkimminich/juice-shop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2764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Executar o container</a:t>
            </a:r>
          </a:p>
          <a:p>
            <a:pPr algn="l">
              <a:lnSpc>
                <a:spcPts val="3870"/>
              </a:lnSpc>
            </a:pPr>
            <a:r>
              <a:rPr lang="en-US" b="true" sz="2764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docker run --rm -p 127.0.0.1:3000:3000 bkimminich/juice-shop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2764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Abrir em </a:t>
            </a:r>
          </a:p>
          <a:p>
            <a:pPr algn="l">
              <a:lnSpc>
                <a:spcPts val="3870"/>
              </a:lnSpc>
            </a:pPr>
            <a:r>
              <a:rPr lang="en-US" b="true" sz="2764">
                <a:solidFill>
                  <a:srgbClr val="D204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http://localhost:3000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57275"/>
            <a:ext cx="9381238" cy="1025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D204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OWASP JUICE-SHOP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0384" y="4649371"/>
            <a:ext cx="13529752" cy="10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OWASP WEBGOAT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40384" y="1713663"/>
            <a:ext cx="1725149" cy="172514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2044E">
                <a:alpha val="23922"/>
              </a:srgbClr>
            </a:solidFill>
            <a:ln w="38100" cap="sq">
              <a:solidFill>
                <a:srgbClr val="FFFFFF">
                  <a:alpha val="23922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34177" y="2166280"/>
            <a:ext cx="1537563" cy="846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9"/>
              </a:lnSpc>
            </a:pPr>
            <a:r>
              <a:rPr lang="en-US" sz="5775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07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2606" y="2585657"/>
            <a:ext cx="13917386" cy="5320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2764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Conhecida como o Bode da Web. 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2764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O projeto pode ser acessado em</a:t>
            </a:r>
          </a:p>
          <a:p>
            <a:pPr algn="l">
              <a:lnSpc>
                <a:spcPts val="3870"/>
              </a:lnSpc>
            </a:pPr>
            <a:r>
              <a:rPr lang="en-US" sz="2764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   </a:t>
            </a:r>
            <a:r>
              <a:rPr lang="en-US" sz="2764" b="true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https://github.com/WebGoat/WebGoat</a:t>
            </a:r>
          </a:p>
          <a:p>
            <a:pPr algn="l">
              <a:lnSpc>
                <a:spcPts val="3870"/>
              </a:lnSpc>
            </a:pPr>
            <a:r>
              <a:rPr lang="en-US" sz="2764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Instale o JDK Java</a:t>
            </a:r>
          </a:p>
          <a:p>
            <a:pPr algn="l">
              <a:lnSpc>
                <a:spcPts val="3870"/>
              </a:lnSpc>
            </a:pPr>
            <a:r>
              <a:rPr lang="en-US" sz="2764" b="true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  #apt install -y openjdk-17-jre</a:t>
            </a:r>
          </a:p>
          <a:p>
            <a:pPr algn="l">
              <a:lnSpc>
                <a:spcPts val="3870"/>
              </a:lnSpc>
            </a:pPr>
            <a:r>
              <a:rPr lang="en-US" sz="2764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Este comando fará o download da imagem se ela não existir no Debian e depois executará o container:</a:t>
            </a:r>
          </a:p>
          <a:p>
            <a:pPr algn="l">
              <a:lnSpc>
                <a:spcPts val="3870"/>
              </a:lnSpc>
            </a:pPr>
            <a:r>
              <a:rPr lang="en-US" sz="2764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   </a:t>
            </a:r>
            <a:r>
              <a:rPr lang="en-US" sz="2764" b="true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#docker run -it -p 127.0.0.1:8080:8080 -p 127.0.0.1:9090:9090 webgoat/webgoat</a:t>
            </a:r>
          </a:p>
          <a:p>
            <a:pPr algn="l">
              <a:lnSpc>
                <a:spcPts val="3870"/>
              </a:lnSpc>
            </a:pPr>
            <a:r>
              <a:rPr lang="en-US" sz="2764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Acesse:</a:t>
            </a:r>
          </a:p>
          <a:p>
            <a:pPr algn="l">
              <a:lnSpc>
                <a:spcPts val="3870"/>
              </a:lnSpc>
            </a:pPr>
            <a:r>
              <a:rPr lang="en-US" sz="2764">
                <a:solidFill>
                  <a:srgbClr val="D2044E"/>
                </a:solidFill>
                <a:latin typeface="Chakra Petch"/>
                <a:ea typeface="Chakra Petch"/>
                <a:cs typeface="Chakra Petch"/>
                <a:sym typeface="Chakra Petch"/>
              </a:rPr>
              <a:t>http://localhost:8080/WebGoat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57275"/>
            <a:ext cx="9381238" cy="1025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D204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OWASP WEBGOAT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0384" y="4144267"/>
            <a:ext cx="13529752" cy="2027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CONCLUSÃO E AGRADECIMENTOS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40384" y="1713663"/>
            <a:ext cx="1725149" cy="172514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2044E">
                <a:alpha val="23922"/>
              </a:srgbClr>
            </a:solidFill>
            <a:ln w="38100" cap="sq">
              <a:solidFill>
                <a:srgbClr val="FFFFFF">
                  <a:alpha val="23922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34177" y="2166280"/>
            <a:ext cx="1537563" cy="846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9"/>
              </a:lnSpc>
            </a:pPr>
            <a:r>
              <a:rPr lang="en-US" sz="5775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08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532264"/>
            <a:ext cx="13077953" cy="4835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2764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Todos os comandos e scripts foram testados e validados no </a:t>
            </a:r>
            <a:r>
              <a:rPr lang="en-US" b="true" sz="2764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debian-12.11.0-amd64-netinst.iso (</a:t>
            </a:r>
            <a:r>
              <a:rPr lang="en-US" b="true" sz="2764" u="sng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  <a:hlinkClick r:id="rId2" tooltip="https://www.debian.org/download"/>
              </a:rPr>
              <a:t>download aqui</a:t>
            </a:r>
            <a:r>
              <a:rPr lang="en-US" b="true" sz="2764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)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2764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O Debian se mostrou um sistema operacional compatível com todas as ferramentas de appsec e com todos os laboratórios da OWASP.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2764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Muito obrigado à todos!</a:t>
            </a:r>
          </a:p>
          <a:p>
            <a:pPr algn="l">
              <a:lnSpc>
                <a:spcPts val="3870"/>
              </a:lnSpc>
            </a:pPr>
          </a:p>
          <a:p>
            <a:pPr algn="l">
              <a:lnSpc>
                <a:spcPts val="3870"/>
              </a:lnSpc>
            </a:pPr>
            <a:r>
              <a:rPr lang="en-US" sz="2764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Marcos Tulio Gomes da Silva Junior</a:t>
            </a:r>
          </a:p>
          <a:p>
            <a:pPr algn="l">
              <a:lnSpc>
                <a:spcPts val="3870"/>
              </a:lnSpc>
            </a:pPr>
            <a:r>
              <a:rPr lang="en-US" sz="2764">
                <a:solidFill>
                  <a:srgbClr val="D2044E"/>
                </a:solidFill>
                <a:latin typeface="Chakra Petch"/>
                <a:ea typeface="Chakra Petch"/>
                <a:cs typeface="Chakra Petch"/>
                <a:sym typeface="Chakra Petch"/>
              </a:rPr>
              <a:t>https://www.linkedin.com/in/marcos-tulio-gomes-830aa269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57275"/>
            <a:ext cx="9381238" cy="2044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D2044E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CONCLUSÃO E AGRADECIMENTOS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98714" y="2821163"/>
            <a:ext cx="1238166" cy="123816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2044E">
                <a:alpha val="23922"/>
              </a:srgbClr>
            </a:solidFill>
            <a:ln w="38100" cap="sq">
              <a:solidFill>
                <a:srgbClr val="FFFFFF">
                  <a:alpha val="2392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698714" y="4814983"/>
            <a:ext cx="1238166" cy="123816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2044E">
                <a:alpha val="23922"/>
              </a:srgbClr>
            </a:solidFill>
            <a:ln w="38100" cap="sq">
              <a:solidFill>
                <a:srgbClr val="FFFFFF">
                  <a:alpha val="23922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98714" y="6774454"/>
            <a:ext cx="1238166" cy="123816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2044E">
                <a:alpha val="23922"/>
              </a:srgbClr>
            </a:solidFill>
            <a:ln w="38100" cap="sq">
              <a:solidFill>
                <a:srgbClr val="FFFFFF">
                  <a:alpha val="23922"/>
                </a:srgbClr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766031" y="3135030"/>
            <a:ext cx="1103532" cy="61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8"/>
              </a:lnSpc>
            </a:pPr>
            <a:r>
              <a:rPr lang="en-US" sz="4145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66031" y="5128849"/>
            <a:ext cx="1103532" cy="61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8"/>
              </a:lnSpc>
            </a:pPr>
            <a:r>
              <a:rPr lang="en-US" sz="4145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66031" y="7088321"/>
            <a:ext cx="1103532" cy="61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8"/>
              </a:lnSpc>
            </a:pPr>
            <a:r>
              <a:rPr lang="en-US" sz="4145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455058" y="3186490"/>
            <a:ext cx="5663087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ToolBox AppSec com Debian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455058" y="5180310"/>
            <a:ext cx="7484759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OWASP Completely Ridiculous API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455058" y="7130256"/>
            <a:ext cx="6351955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C0C0C"/>
                </a:solidFill>
                <a:latin typeface="Tomorrow"/>
                <a:ea typeface="Tomorrow"/>
                <a:cs typeface="Tomorrow"/>
                <a:sym typeface="Tomorrow"/>
              </a:rPr>
              <a:t>OWASP Juice-Shop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98714" y="1381010"/>
            <a:ext cx="8755389" cy="789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4"/>
              </a:lnSpc>
            </a:pPr>
            <a:r>
              <a:rPr lang="en-US" b="true" sz="5357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AGENDA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686727" y="6273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-4087899" y="9041320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8" y="0"/>
                </a:lnTo>
                <a:lnTo>
                  <a:pt x="8175798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483075" y="5434474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8" y="0"/>
                </a:lnTo>
                <a:lnTo>
                  <a:pt x="8832688" y="8819121"/>
                </a:lnTo>
                <a:lnTo>
                  <a:pt x="0" y="88191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98714" y="2821163"/>
            <a:ext cx="1238166" cy="123816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2044E">
                <a:alpha val="23922"/>
              </a:srgbClr>
            </a:solidFill>
            <a:ln w="38100" cap="sq">
              <a:solidFill>
                <a:srgbClr val="FFFFFF">
                  <a:alpha val="2392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698714" y="4814983"/>
            <a:ext cx="1238166" cy="123816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2044E">
                <a:alpha val="23922"/>
              </a:srgbClr>
            </a:solidFill>
            <a:ln w="38100" cap="sq">
              <a:solidFill>
                <a:srgbClr val="FFFFFF">
                  <a:alpha val="23922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766031" y="3135030"/>
            <a:ext cx="1103532" cy="61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8"/>
              </a:lnSpc>
            </a:pPr>
            <a:r>
              <a:rPr lang="en-US" sz="4145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07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66031" y="5128849"/>
            <a:ext cx="1103532" cy="61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8"/>
              </a:lnSpc>
            </a:pPr>
            <a:r>
              <a:rPr lang="en-US" sz="4145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08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55058" y="3186490"/>
            <a:ext cx="5494697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OWASP WebGoat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55058" y="5180310"/>
            <a:ext cx="7484759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Conclusão e agradecimentos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98714" y="1381010"/>
            <a:ext cx="8755389" cy="789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4"/>
              </a:lnSpc>
            </a:pPr>
            <a:r>
              <a:rPr lang="en-US" b="true" sz="5357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AGENDA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686727" y="6273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4087899" y="9041320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8" y="0"/>
                </a:lnTo>
                <a:lnTo>
                  <a:pt x="8175798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483075" y="5434474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8" y="0"/>
                </a:lnTo>
                <a:lnTo>
                  <a:pt x="8832688" y="8819121"/>
                </a:lnTo>
                <a:lnTo>
                  <a:pt x="0" y="88191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0384" y="4649371"/>
            <a:ext cx="13529752" cy="10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O DEBIAN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40384" y="1713663"/>
            <a:ext cx="1725149" cy="172514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2044E">
                <a:alpha val="23922"/>
              </a:srgbClr>
            </a:solidFill>
            <a:ln w="38100" cap="sq">
              <a:solidFill>
                <a:srgbClr val="FFFFFF">
                  <a:alpha val="23922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34177" y="2166280"/>
            <a:ext cx="1537563" cy="846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9"/>
              </a:lnSpc>
            </a:pPr>
            <a:r>
              <a:rPr lang="en-US" sz="5775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01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644" y="1919382"/>
            <a:ext cx="13529752" cy="10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O DEBIAN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74744" y="3215504"/>
            <a:ext cx="12732668" cy="4815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  <a:spcBef>
                <a:spcPct val="0"/>
              </a:spcBef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Criado em 1993 por 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Ian Murdock</a:t>
            </a: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, o Debian nasceu como um projeto comunitário comprometido com os princípios do 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software livre</a:t>
            </a: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, transparência e estabilidade. Sua robustez e confiabilidade fizeram dele 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a base de várias distribuições populares</a:t>
            </a: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, como o Ubuntu e o Kali Linux. 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No Brasil</a:t>
            </a: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, o Debian ganhou força por sua estabilidade em 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servidores</a:t>
            </a: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, facilidade de personalização e compatibilidade com infraestruturas 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públicas e educacionais</a:t>
            </a: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. Governos, universidades e entusiastas da segurança da informação adotaram o Debian como símbolo de 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soberania tecnológica</a:t>
            </a: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, impulsionando sua relevância 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estratégica nacional</a:t>
            </a: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. Hoje, o Debian permanece um dos sistemas mais respeitados globalmente, sustentando a internet e o open source com integridade exemplar.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0384" y="4649371"/>
            <a:ext cx="13529752" cy="10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APPSEC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40384" y="1713663"/>
            <a:ext cx="1725149" cy="172514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2044E">
                <a:alpha val="23922"/>
              </a:srgbClr>
            </a:solidFill>
            <a:ln w="38100" cap="sq">
              <a:solidFill>
                <a:srgbClr val="FFFFFF">
                  <a:alpha val="23922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34177" y="2166280"/>
            <a:ext cx="1537563" cy="846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99"/>
              </a:lnSpc>
            </a:pPr>
            <a:r>
              <a:rPr lang="en-US" sz="5775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02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6644" y="1919382"/>
            <a:ext cx="13529752" cy="101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6929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APPSEC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336107" y="8339081"/>
            <a:ext cx="1615787" cy="1615787"/>
          </a:xfrm>
          <a:custGeom>
            <a:avLst/>
            <a:gdLst/>
            <a:ahLst/>
            <a:cxnLst/>
            <a:rect r="r" b="b" t="t" l="l"/>
            <a:pathLst>
              <a:path h="1615787" w="1615787">
                <a:moveTo>
                  <a:pt x="0" y="0"/>
                </a:moveTo>
                <a:lnTo>
                  <a:pt x="1615786" y="0"/>
                </a:lnTo>
                <a:lnTo>
                  <a:pt x="1615786" y="1615787"/>
                </a:lnTo>
                <a:lnTo>
                  <a:pt x="0" y="1615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10266" y="8856943"/>
            <a:ext cx="8175799" cy="802715"/>
          </a:xfrm>
          <a:custGeom>
            <a:avLst/>
            <a:gdLst/>
            <a:ahLst/>
            <a:cxnLst/>
            <a:rect r="r" b="b" t="t" l="l"/>
            <a:pathLst>
              <a:path h="802715" w="8175799">
                <a:moveTo>
                  <a:pt x="0" y="0"/>
                </a:moveTo>
                <a:lnTo>
                  <a:pt x="8175799" y="0"/>
                </a:lnTo>
                <a:lnTo>
                  <a:pt x="8175799" y="802714"/>
                </a:lnTo>
                <a:lnTo>
                  <a:pt x="0" y="8027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06776" y="733940"/>
            <a:ext cx="8832688" cy="8819120"/>
          </a:xfrm>
          <a:custGeom>
            <a:avLst/>
            <a:gdLst/>
            <a:ahLst/>
            <a:cxnLst/>
            <a:rect r="r" b="b" t="t" l="l"/>
            <a:pathLst>
              <a:path h="8819120" w="8832688">
                <a:moveTo>
                  <a:pt x="0" y="0"/>
                </a:moveTo>
                <a:lnTo>
                  <a:pt x="8832689" y="0"/>
                </a:lnTo>
                <a:lnTo>
                  <a:pt x="8832689" y="8819120"/>
                </a:lnTo>
                <a:lnTo>
                  <a:pt x="0" y="88191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48583" y="3154272"/>
            <a:ext cx="12732668" cy="4815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  <a:spcBef>
                <a:spcPct val="0"/>
              </a:spcBef>
            </a:pP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A carreira em Application Security (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AppSec</a:t>
            </a: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) exige o domínio de técnicas para 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proteger aplicações</a:t>
            </a: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 desde o desenvolvimento até a produção. Envolve análise de código seguro, testes de segurança, gestão de vulnerabilidades, DevSecOps, threat modeling e atuação direta na cultura de segurança das organizações. </a:t>
            </a: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O 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Debian Linux</a:t>
            </a: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 se destaca como um sistema operacional confiável e seguro, 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amplamente utilizado </a:t>
            </a: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por profissionais de AppSec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 </a:t>
            </a: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em ambientes de testes, hardening e monitoramento. Seu repositório auditado, políticas de empacotamento rigorosas, resposta rápida a CVEs e compromisso com o software livre, sem esquecer de falar que o Debian é um  alicerce </a:t>
            </a:r>
            <a:r>
              <a:rPr lang="en-US" b="true" sz="3000">
                <a:solidFill>
                  <a:srgbClr val="0C0C0C"/>
                </a:solidFill>
                <a:latin typeface="Chakra Petch Bold"/>
                <a:ea typeface="Chakra Petch Bold"/>
                <a:cs typeface="Chakra Petch Bold"/>
                <a:sym typeface="Chakra Petch Bold"/>
              </a:rPr>
              <a:t>ético e técnico</a:t>
            </a:r>
            <a:r>
              <a:rPr lang="en-US" sz="3000">
                <a:solidFill>
                  <a:srgbClr val="0C0C0C"/>
                </a:solidFill>
                <a:latin typeface="Chakra Petch"/>
                <a:ea typeface="Chakra Petch"/>
                <a:cs typeface="Chakra Petch"/>
                <a:sym typeface="Chakra Petch"/>
              </a:rPr>
              <a:t> para profissionais de AppSec.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DAGvDFZqB-o</dc:identifier>
  <dcterms:modified xsi:type="dcterms:W3CDTF">2011-08-01T06:04:30Z</dcterms:modified>
  <cp:revision>1</cp:revision>
  <dc:title>MT</dc:title>
</cp:coreProperties>
</file>