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59" r:id="rId8"/>
    <p:sldId id="270" r:id="rId9"/>
    <p:sldId id="271" r:id="rId10"/>
    <p:sldId id="274" r:id="rId11"/>
    <p:sldId id="273" r:id="rId12"/>
    <p:sldId id="263" r:id="rId13"/>
    <p:sldId id="265" r:id="rId14"/>
    <p:sldId id="276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CDB085-4915-4533-B28C-09B111AF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C43DAB-06B0-4B02-8CE7-3E8D20EE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27299D-03F4-47B1-AB85-3974F78B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72A084-D367-4ED3-831F-78062BF8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7B9BE4-0BCA-4A16-A79A-395835CB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1E06-83A6-4F11-BCD5-DB3C5A5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69AD-3A60-4541-9D51-52F9431E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105E-A250-46B0-B4B2-C64FFC2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C0BD-F715-49FF-9AF6-FECFBF8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A446-B884-4EA3-A6B1-33FE3DF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38DA6-441A-44BA-B518-AEE8822E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84C55-4B70-459E-8DE8-527C1B6D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EDC8-C549-4140-9ABD-46560F2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5C6-CAE8-4A98-962E-22DB0C1D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7D602-D01C-474C-8EEE-7F79A5D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0A15-33E3-4F0E-8A26-081F173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5024-0E9E-4226-BEA1-AD9D04FB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596AED-FC3F-4746-9A86-4DC1618E616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605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694F59-D115-45E0-BE81-21B42FF287F9}" type="slidenum">
              <a:rPr lang="en-US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/>
              <a:t>‹#›</a:t>
            </a:fld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DDC372A-CB1B-44AC-82B0-0841FDCCD332}"/>
              </a:ext>
            </a:extLst>
          </p:cNvPr>
          <p:cNvSpPr txBox="1">
            <a:spLocks/>
          </p:cNvSpPr>
          <p:nvPr userDrawn="1"/>
        </p:nvSpPr>
        <p:spPr>
          <a:xfrm>
            <a:off x="756138" y="6356349"/>
            <a:ext cx="3288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Entropy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ources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for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eeding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CH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PRNGs</a:t>
            </a:r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E4926BA-F6E3-4D98-BA15-A98C3CC896F1}"/>
              </a:ext>
            </a:extLst>
          </p:cNvPr>
          <p:cNvSpPr txBox="1">
            <a:spLocks/>
          </p:cNvSpPr>
          <p:nvPr userDrawn="1"/>
        </p:nvSpPr>
        <p:spPr>
          <a:xfrm>
            <a:off x="40449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Matthias Thomann</a:t>
            </a:r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CF77-70B2-4E3D-A56C-2E0D0F45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FE83-E4FB-44B3-9BD7-68F08A94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4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F7D-8477-45A2-8400-4ED9B4ED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02-573E-43A5-9C7A-DA4E7D1F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407C-494A-45DC-A4A4-898AD14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7705-2755-409C-A080-8C95815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D41DE-3463-4287-8D34-2BA2E079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AC9D-14F4-467E-AB32-348167DC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4B66-41C6-411D-8338-4EEBE56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3EB1-6644-4328-B7F4-4C83FD91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82969-6DA4-4CAE-9C4E-CF5402D1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E6E2F-BD61-4D4B-8335-D25E3070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7019-E17F-4282-9A46-1B190310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8715-4B24-4954-8A96-18B724B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5C29F-4D65-42BF-849A-4F5CE7BD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7BBB5-27B2-4303-A226-F212E6CD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DE6-0AB1-4E26-B349-E6047C9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EA57-A95D-4347-951A-7FA1B14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B92-E753-40B0-8E54-823EF66A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27C9-2724-4761-B735-96CF97A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1409-4362-49BD-B0F4-12D9D72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420C1-B802-4181-8129-FF219CF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A3A7-F328-43B0-BE26-22889EF5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325-59F6-4C2B-B4C0-C1BC4D3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4944-4E92-4615-8524-E1D7EFBF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C68C-34C7-4285-8DC3-AE2DE22C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0241-1EB6-42F6-95C4-E39BFD5C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D424-8AF3-4C39-8B76-23817B4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187C-A20B-4892-A7E2-3BB3188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1D85-89C9-4236-83F3-9C402F98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EFA96-608D-4036-9B8A-64B7B917A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AD110-9510-49E0-BD52-65C888CE6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763A-0C30-4B8F-932F-FE7E2DA4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5FBB-42AD-40D2-AB7A-C8E65E5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54ED-1C6E-4D42-9655-42ED666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5EB0-6DD7-4D7E-B4D6-6C35875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8B33-4380-4D37-BE0E-AF3E494A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5B8E-CA24-46EA-9747-F513A95C6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5F2-F1C2-4C54-9F1C-B845ADF9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65DB-40D5-4AC2-BC79-E6CB3A92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DFBC5-52C1-40DB-88EE-137D10827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Matthias Thomann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8422-5EA9-4C90-B1CA-3BAE729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</a:rPr>
              <a:t>Entropy Sources for Seeding Pseudo-Random Number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Conditioning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Applicable if noise has low entropy</a:t>
            </a:r>
          </a:p>
          <a:p>
            <a:r>
              <a:rPr lang="en-CH" dirty="0"/>
              <a:t>Helps to reach higher entropy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2A566-0B52-4692-88ED-29B0E692D513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097A6-33E6-45E4-9D56-AE0B2F530FDE}"/>
              </a:ext>
            </a:extLst>
          </p:cNvPr>
          <p:cNvSpPr/>
          <p:nvPr/>
        </p:nvSpPr>
        <p:spPr>
          <a:xfrm>
            <a:off x="0" y="-1"/>
            <a:ext cx="6836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Health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Necessity, as entropy source may be fragile</a:t>
            </a:r>
          </a:p>
          <a:p>
            <a:pPr lvl="1"/>
            <a:r>
              <a:rPr lang="en-CH" dirty="0"/>
              <a:t>Temperature</a:t>
            </a:r>
          </a:p>
          <a:p>
            <a:pPr lvl="1"/>
            <a:r>
              <a:rPr lang="en-CH" dirty="0"/>
              <a:t>Humidity</a:t>
            </a:r>
          </a:p>
          <a:p>
            <a:pPr lvl="1"/>
            <a:r>
              <a:rPr lang="en-CH" dirty="0"/>
              <a:t>Electric fields</a:t>
            </a:r>
          </a:p>
          <a:p>
            <a:r>
              <a:rPr lang="en-CH" dirty="0"/>
              <a:t>Deviation detection</a:t>
            </a:r>
          </a:p>
          <a:p>
            <a:pPr lvl="1"/>
            <a:r>
              <a:rPr lang="en-CH" dirty="0"/>
              <a:t>Decrease in entropy of outputs</a:t>
            </a:r>
          </a:p>
          <a:p>
            <a:pPr lvl="1"/>
            <a:r>
              <a:rPr lang="en-CH" dirty="0"/>
              <a:t>Noise source failures</a:t>
            </a:r>
          </a:p>
          <a:p>
            <a:pPr lvl="1"/>
            <a:r>
              <a:rPr lang="en-CH" dirty="0"/>
              <a:t>Hardware failures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04D9B-2923-4511-A147-B5A95BCBD948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F982C-CD6D-46E8-A243-93C7F3B0FED2}"/>
              </a:ext>
            </a:extLst>
          </p:cNvPr>
          <p:cNvSpPr/>
          <p:nvPr/>
        </p:nvSpPr>
        <p:spPr>
          <a:xfrm>
            <a:off x="0" y="-1"/>
            <a:ext cx="7596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97BF-269C-404F-99FA-A81F9B2F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Seed obtained from entropy source</a:t>
            </a:r>
          </a:p>
          <a:p>
            <a:r>
              <a:rPr lang="en-CH" dirty="0"/>
              <a:t>Pseudo-random algorithm</a:t>
            </a:r>
          </a:p>
          <a:p>
            <a:r>
              <a:rPr lang="en-CH" dirty="0"/>
              <a:t>Von Neumann’s middle-square method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B17C3-F699-4E42-9ABC-EEDBEACABFC8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69E7A-A99D-4C78-8D9A-8B2EC42058D2}"/>
              </a:ext>
            </a:extLst>
          </p:cNvPr>
          <p:cNvSpPr/>
          <p:nvPr/>
        </p:nvSpPr>
        <p:spPr>
          <a:xfrm>
            <a:off x="0" y="-1"/>
            <a:ext cx="8355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Method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takes middle part of number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r>
                  <a:rPr lang="en-CH" dirty="0"/>
                  <a:t>Method</a:t>
                </a:r>
                <a:r>
                  <a:rPr lang="en-CH" b="0" dirty="0"/>
                  <a:t>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Multiply number by itself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Take middle part of result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Add that to the output sequence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0562BA-5FAD-47FC-912D-6B8AB32DFED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B52BD-C470-4A39-80DE-36BB9A090EEE}"/>
              </a:ext>
            </a:extLst>
          </p:cNvPr>
          <p:cNvSpPr/>
          <p:nvPr/>
        </p:nvSpPr>
        <p:spPr>
          <a:xfrm>
            <a:off x="0" y="-1"/>
            <a:ext cx="9115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0" dirty="0"/>
                  <a:t>Seed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en-CH" b="0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121 ∗121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/>
                  <a:t>14641) = 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CH" b="1" dirty="0"/>
                  <a:t>464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464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215296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=529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529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279841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984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Resulting sequence: 464529984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15E694-5444-42FB-9084-95A34B53CCC2}"/>
              </a:ext>
            </a:extLst>
          </p:cNvPr>
          <p:cNvSpPr/>
          <p:nvPr/>
        </p:nvSpPr>
        <p:spPr>
          <a:xfrm>
            <a:off x="4117751" y="2654710"/>
            <a:ext cx="2601614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12BF1-D665-4656-BF76-413EB0357379}"/>
              </a:ext>
            </a:extLst>
          </p:cNvPr>
          <p:cNvSpPr/>
          <p:nvPr/>
        </p:nvSpPr>
        <p:spPr>
          <a:xfrm>
            <a:off x="6784259" y="2654710"/>
            <a:ext cx="1864196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C1C13-C43B-441F-AFDA-2C36E714FC8F}"/>
              </a:ext>
            </a:extLst>
          </p:cNvPr>
          <p:cNvSpPr/>
          <p:nvPr/>
        </p:nvSpPr>
        <p:spPr>
          <a:xfrm>
            <a:off x="8648455" y="2654710"/>
            <a:ext cx="2323362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3792E-94F1-4B59-870A-34D9FB29B03A}"/>
              </a:ext>
            </a:extLst>
          </p:cNvPr>
          <p:cNvSpPr/>
          <p:nvPr/>
        </p:nvSpPr>
        <p:spPr>
          <a:xfrm>
            <a:off x="900635" y="3274142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882CA-E89E-44A1-8D5E-A5B098981103}"/>
              </a:ext>
            </a:extLst>
          </p:cNvPr>
          <p:cNvSpPr/>
          <p:nvPr/>
        </p:nvSpPr>
        <p:spPr>
          <a:xfrm>
            <a:off x="900634" y="3645053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2A67B-3F0F-4A38-B165-49EBEA95AB04}"/>
              </a:ext>
            </a:extLst>
          </p:cNvPr>
          <p:cNvSpPr/>
          <p:nvPr/>
        </p:nvSpPr>
        <p:spPr>
          <a:xfrm>
            <a:off x="3940768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EC238-3652-422D-85BD-E7C32F71D756}"/>
              </a:ext>
            </a:extLst>
          </p:cNvPr>
          <p:cNvSpPr/>
          <p:nvPr/>
        </p:nvSpPr>
        <p:spPr>
          <a:xfrm>
            <a:off x="4501207" y="4990855"/>
            <a:ext cx="507345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85E49-D5C9-4091-9A99-EF06A410D134}"/>
              </a:ext>
            </a:extLst>
          </p:cNvPr>
          <p:cNvSpPr/>
          <p:nvPr/>
        </p:nvSpPr>
        <p:spPr>
          <a:xfrm>
            <a:off x="5008552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C376E-3806-406C-B8A4-A8ECD665E0DF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FE2CA-52F7-4FD5-97A9-1697E688BD9B}"/>
              </a:ext>
            </a:extLst>
          </p:cNvPr>
          <p:cNvSpPr/>
          <p:nvPr/>
        </p:nvSpPr>
        <p:spPr>
          <a:xfrm>
            <a:off x="0" y="-1"/>
            <a:ext cx="9874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AD95-5E3F-4937-8CD2-E57007B4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C500-57FE-4CDE-BC01-9B17554F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Repeating after 121 is found again</a:t>
            </a:r>
          </a:p>
          <a:p>
            <a:r>
              <a:rPr lang="en-CH" dirty="0"/>
              <a:t>Period is length of maximum runs until repetition</a:t>
            </a:r>
          </a:p>
          <a:p>
            <a:r>
              <a:rPr lang="en-CH" dirty="0"/>
              <a:t>Period in example is 1000</a:t>
            </a:r>
          </a:p>
          <a:p>
            <a:r>
              <a:rPr lang="en-CH" dirty="0"/>
              <a:t>Seed length determines period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176BB-4BF9-4AC0-A4E2-6DCDF1904979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AD346-F6C1-49C8-9D21-D71AFC7C71E4}"/>
              </a:ext>
            </a:extLst>
          </p:cNvPr>
          <p:cNvSpPr/>
          <p:nvPr/>
        </p:nvSpPr>
        <p:spPr>
          <a:xfrm>
            <a:off x="0" y="-1"/>
            <a:ext cx="10634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1F0-6B65-4961-9794-B6B6CEC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4472-1558-4DCC-AA50-BF62CC62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Ongoing research topic</a:t>
            </a:r>
          </a:p>
          <a:p>
            <a:r>
              <a:rPr lang="en-CH" dirty="0"/>
              <a:t>What is the perfect entropy source?</a:t>
            </a:r>
          </a:p>
          <a:p>
            <a:r>
              <a:rPr lang="en-CH" dirty="0"/>
              <a:t>Entropy source samples can be officially validated</a:t>
            </a:r>
          </a:p>
          <a:p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0993F-7180-4DE6-B85A-5249793B4F0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D4F5-78B7-4367-8F1D-6558320495D4}"/>
              </a:ext>
            </a:extLst>
          </p:cNvPr>
          <p:cNvSpPr/>
          <p:nvPr/>
        </p:nvSpPr>
        <p:spPr>
          <a:xfrm>
            <a:off x="0" y="-1"/>
            <a:ext cx="11394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B42-2700-4373-994A-92F355BC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D32B-2F48-4361-8631-F56632BE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  <a:p>
            <a:pPr lvl="1"/>
            <a:r>
              <a:rPr lang="en-CH" dirty="0"/>
              <a:t>Motivation</a:t>
            </a:r>
          </a:p>
          <a:p>
            <a:pPr lvl="1"/>
            <a:r>
              <a:rPr lang="en-CH" dirty="0"/>
              <a:t>Goals</a:t>
            </a:r>
          </a:p>
          <a:p>
            <a:r>
              <a:rPr lang="en-CH" dirty="0"/>
              <a:t>Research Results</a:t>
            </a:r>
          </a:p>
          <a:p>
            <a:pPr lvl="1"/>
            <a:r>
              <a:rPr lang="en-CH" dirty="0"/>
              <a:t>Information Entropy</a:t>
            </a:r>
          </a:p>
          <a:p>
            <a:pPr lvl="1"/>
            <a:r>
              <a:rPr lang="en-CH" dirty="0"/>
              <a:t>Entropy Sources</a:t>
            </a:r>
          </a:p>
          <a:p>
            <a:pPr lvl="1"/>
            <a:r>
              <a:rPr lang="en-CH" dirty="0"/>
              <a:t>Randomness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576C4-DB6E-4C8D-B94A-549CD8F5506F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A710F-4D21-4C26-A6B0-B9351F761CC5}"/>
              </a:ext>
            </a:extLst>
          </p:cNvPr>
          <p:cNvSpPr/>
          <p:nvPr/>
        </p:nvSpPr>
        <p:spPr>
          <a:xfrm>
            <a:off x="0" y="-1"/>
            <a:ext cx="759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C21-94AF-420F-8D52-D7788AAF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1947" cy="1325563"/>
          </a:xfrm>
        </p:spPr>
        <p:txBody>
          <a:bodyPr/>
          <a:lstStyle/>
          <a:p>
            <a:r>
              <a:rPr lang="en-CH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EE06-180E-4B6E-B909-EA309F41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947" cy="4351338"/>
          </a:xfrm>
        </p:spPr>
        <p:txBody>
          <a:bodyPr/>
          <a:lstStyle/>
          <a:p>
            <a:r>
              <a:rPr lang="en-CH" dirty="0"/>
              <a:t>Random number generation</a:t>
            </a:r>
          </a:p>
          <a:p>
            <a:r>
              <a:rPr lang="en-CH" dirty="0"/>
              <a:t>Personal interest</a:t>
            </a:r>
          </a:p>
          <a:p>
            <a:r>
              <a:rPr lang="en-CH" dirty="0"/>
              <a:t>Connection to security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A32DF-06D7-4B1B-A7D2-CF32E9F6F075}"/>
              </a:ext>
            </a:extLst>
          </p:cNvPr>
          <p:cNvSpPr txBox="1">
            <a:spLocks/>
          </p:cNvSpPr>
          <p:nvPr/>
        </p:nvSpPr>
        <p:spPr>
          <a:xfrm>
            <a:off x="5970147" y="365125"/>
            <a:ext cx="5131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CH" dirty="0"/>
              <a:t>Goals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30D53-8E9A-41E1-8320-52EFFEE12174}"/>
              </a:ext>
            </a:extLst>
          </p:cNvPr>
          <p:cNvSpPr txBox="1">
            <a:spLocks/>
          </p:cNvSpPr>
          <p:nvPr/>
        </p:nvSpPr>
        <p:spPr>
          <a:xfrm>
            <a:off x="5970147" y="1825625"/>
            <a:ext cx="5131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How are random numbers generated?</a:t>
            </a:r>
          </a:p>
          <a:p>
            <a:r>
              <a:rPr lang="en-CH" dirty="0"/>
              <a:t>What makes a good entropy source?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35AC5-A53E-48A4-A653-A5EB99CF6AC3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03464-5D29-4DAA-9CAB-C5B462B084BA}"/>
              </a:ext>
            </a:extLst>
          </p:cNvPr>
          <p:cNvSpPr/>
          <p:nvPr/>
        </p:nvSpPr>
        <p:spPr>
          <a:xfrm>
            <a:off x="0" y="-1"/>
            <a:ext cx="1519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777-6432-43E0-BABC-52C2791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Information 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7263-3B9E-49D7-BF9A-7C051058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Informational value = how much is deemed surprising</a:t>
            </a:r>
          </a:p>
          <a:p>
            <a:r>
              <a:rPr lang="en-CH" dirty="0"/>
              <a:t>Quantifying unpredictability</a:t>
            </a:r>
          </a:p>
          <a:p>
            <a:pPr lvl="1"/>
            <a:r>
              <a:rPr lang="en-CH" dirty="0"/>
              <a:t>Shannon-entropy</a:t>
            </a:r>
          </a:p>
          <a:p>
            <a:pPr lvl="1"/>
            <a:r>
              <a:rPr lang="en-CH" dirty="0"/>
              <a:t>Min-entropy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E3A62-42E2-4E24-AC0D-49F3F5B53031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AF364-9C33-4370-B5CA-6AA72E56C8FA}"/>
              </a:ext>
            </a:extLst>
          </p:cNvPr>
          <p:cNvSpPr/>
          <p:nvPr/>
        </p:nvSpPr>
        <p:spPr>
          <a:xfrm>
            <a:off x="0" y="-1"/>
            <a:ext cx="2278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Shannon-Entropy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80553" cy="13710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E98B300-8B26-4072-B89A-C86BEE5D39F7}"/>
              </a:ext>
            </a:extLst>
          </p:cNvPr>
          <p:cNvGrpSpPr/>
          <p:nvPr/>
        </p:nvGrpSpPr>
        <p:grpSpPr>
          <a:xfrm>
            <a:off x="6733584" y="3390661"/>
            <a:ext cx="4257473" cy="1750912"/>
            <a:chOff x="7222534" y="3390661"/>
            <a:chExt cx="4257473" cy="1750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6BD1DF-8167-448F-BEB2-53D1E994C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535" y="3390661"/>
              <a:ext cx="3813459" cy="3307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251D-2F14-4D60-BB0C-5AA47EFB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5" y="3914559"/>
              <a:ext cx="3813459" cy="2550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2BF218-2D14-4328-BB8D-8F722719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4" y="4438458"/>
              <a:ext cx="3813459" cy="255004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B762B-AA02-4FB6-948E-F7D4C98BAB55}"/>
                </a:ext>
              </a:extLst>
            </p:cNvPr>
            <p:cNvCxnSpPr/>
            <p:nvPr/>
          </p:nvCxnSpPr>
          <p:spPr>
            <a:xfrm flipH="1">
              <a:off x="10509069" y="4826726"/>
              <a:ext cx="6074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8661C2-F426-4AA7-A3D9-15993A4E1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2974" y="4886569"/>
              <a:ext cx="727033" cy="255004"/>
            </a:xfrm>
            <a:prstGeom prst="rect">
              <a:avLst/>
            </a:prstGeom>
          </p:spPr>
        </p:pic>
      </p:grpSp>
      <p:pic>
        <p:nvPicPr>
          <p:cNvPr id="1026" name="Picture 2" descr="Coin toss - Free hands and gestures icons">
            <a:extLst>
              <a:ext uri="{FF2B5EF4-FFF2-40B4-BE49-F238E27FC236}">
                <a16:creationId xmlns:a16="http://schemas.microsoft.com/office/drawing/2014/main" id="{FC022E83-91CC-428F-AFD0-D8A10F7A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FC80B4-D3F1-425F-86EE-8B15D048D6C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E171C0-8930-4813-AB7B-5C792B2193A3}"/>
              </a:ext>
            </a:extLst>
          </p:cNvPr>
          <p:cNvSpPr/>
          <p:nvPr/>
        </p:nvSpPr>
        <p:spPr>
          <a:xfrm>
            <a:off x="0" y="-1"/>
            <a:ext cx="30384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Min-Entropy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56546"/>
            <a:ext cx="3880553" cy="839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FB14F-0691-49FD-B17A-87F359D8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313515"/>
            <a:ext cx="3860800" cy="436084"/>
          </a:xfrm>
          <a:prstGeom prst="rect">
            <a:avLst/>
          </a:prstGeom>
        </p:spPr>
      </p:pic>
      <p:pic>
        <p:nvPicPr>
          <p:cNvPr id="18" name="Picture 2" descr="Coin toss - Free hands and gestures icons">
            <a:extLst>
              <a:ext uri="{FF2B5EF4-FFF2-40B4-BE49-F238E27FC236}">
                <a16:creationId xmlns:a16="http://schemas.microsoft.com/office/drawing/2014/main" id="{3B344862-A9E6-48DE-80B1-D40A050E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CFFBC-B709-42A3-8EB2-96820CC8F397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770CA-7A52-410E-B362-B5489180DE66}"/>
              </a:ext>
            </a:extLst>
          </p:cNvPr>
          <p:cNvSpPr/>
          <p:nvPr/>
        </p:nvSpPr>
        <p:spPr>
          <a:xfrm>
            <a:off x="0" y="-1"/>
            <a:ext cx="37980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F42-E956-4EFB-A45B-48BBC6BD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D8760ED-44B9-422A-8A76-3DB15B2C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89" y="1397727"/>
            <a:ext cx="5575422" cy="40625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36DF3-F8D3-4FC0-80D5-76EB2720C9D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29DB7-26C0-4022-BC98-672331B71A0E}"/>
              </a:ext>
            </a:extLst>
          </p:cNvPr>
          <p:cNvSpPr/>
          <p:nvPr/>
        </p:nvSpPr>
        <p:spPr>
          <a:xfrm>
            <a:off x="0" y="-1"/>
            <a:ext cx="45576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B2E-249A-4F8A-94F4-B7BEEC9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62B3-CD3C-42C6-A613-A29844C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Measuring user dependent </a:t>
            </a:r>
            <a:r>
              <a:rPr lang="en-CH" dirty="0" err="1"/>
              <a:t>behavior</a:t>
            </a:r>
            <a:endParaRPr lang="en-CH" dirty="0"/>
          </a:p>
          <a:p>
            <a:pPr lvl="1"/>
            <a:r>
              <a:rPr lang="en-CH" dirty="0"/>
              <a:t>Mouse movement</a:t>
            </a:r>
          </a:p>
          <a:p>
            <a:pPr lvl="1"/>
            <a:r>
              <a:rPr lang="en-US" dirty="0"/>
              <a:t>K</a:t>
            </a:r>
            <a:r>
              <a:rPr lang="en-CH" dirty="0" err="1"/>
              <a:t>eyboard</a:t>
            </a:r>
            <a:r>
              <a:rPr lang="en-CH" dirty="0"/>
              <a:t> stroke timings</a:t>
            </a:r>
          </a:p>
          <a:p>
            <a:r>
              <a:rPr lang="en-CH" dirty="0"/>
              <a:t>Timing of past events</a:t>
            </a:r>
          </a:p>
          <a:p>
            <a:pPr lvl="1"/>
            <a:r>
              <a:rPr lang="en-CH" dirty="0"/>
              <a:t>Last disk operation</a:t>
            </a:r>
          </a:p>
          <a:p>
            <a:r>
              <a:rPr lang="en-CH" dirty="0"/>
              <a:t>Thermal noise</a:t>
            </a:r>
          </a:p>
          <a:p>
            <a:r>
              <a:rPr lang="en-CH" dirty="0"/>
              <a:t>Temperature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1A406-ADD7-4A36-9957-186425E459C6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3B79A-FB21-4117-B449-0CAB8FED93D4}"/>
              </a:ext>
            </a:extLst>
          </p:cNvPr>
          <p:cNvSpPr/>
          <p:nvPr/>
        </p:nvSpPr>
        <p:spPr>
          <a:xfrm>
            <a:off x="0" y="-1"/>
            <a:ext cx="53172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Digitizing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Quality</a:t>
            </a:r>
          </a:p>
          <a:p>
            <a:r>
              <a:rPr lang="en-CH" dirty="0"/>
              <a:t>Performance</a:t>
            </a:r>
          </a:p>
          <a:p>
            <a:r>
              <a:rPr lang="en-CH" dirty="0"/>
              <a:t>Additional noise sources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2339F-2EC2-42B6-9076-8FD3D3F34BB2}"/>
              </a:ext>
            </a:extLst>
          </p:cNvPr>
          <p:cNvSpPr/>
          <p:nvPr/>
        </p:nvSpPr>
        <p:spPr>
          <a:xfrm>
            <a:off x="0" y="0"/>
            <a:ext cx="12192000" cy="2094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4E874-035B-4C82-9315-F45B861BB80C}"/>
              </a:ext>
            </a:extLst>
          </p:cNvPr>
          <p:cNvSpPr/>
          <p:nvPr/>
        </p:nvSpPr>
        <p:spPr>
          <a:xfrm>
            <a:off x="0" y="-1"/>
            <a:ext cx="6076800" cy="209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282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CMU Sans Serif</vt:lpstr>
      <vt:lpstr>Office Theme</vt:lpstr>
      <vt:lpstr>Entropy Sources for Seeding Pseudo-Random Number Generators</vt:lpstr>
      <vt:lpstr>Contents</vt:lpstr>
      <vt:lpstr>Motivation</vt:lpstr>
      <vt:lpstr>Information Entropy</vt:lpstr>
      <vt:lpstr>Shannon-Entropy</vt:lpstr>
      <vt:lpstr>Min-Entropy</vt:lpstr>
      <vt:lpstr>Entropy Sources</vt:lpstr>
      <vt:lpstr>Entropy Sources – Noise</vt:lpstr>
      <vt:lpstr>Entropy Sources – Digitizing</vt:lpstr>
      <vt:lpstr>Entropy Sources – Conditioning</vt:lpstr>
      <vt:lpstr>Entropy Sources – Health tests</vt:lpstr>
      <vt:lpstr>Randomness Extraction</vt:lpstr>
      <vt:lpstr>Randomness Extraction - Example</vt:lpstr>
      <vt:lpstr>Randomness Extraction - Example</vt:lpstr>
      <vt:lpstr>Randomness Extraction - Period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Sources Used in Random Number Generation</dc:title>
  <dc:creator>Matthias Thomann</dc:creator>
  <cp:lastModifiedBy>Matthias Thomann</cp:lastModifiedBy>
  <cp:revision>41</cp:revision>
  <dcterms:created xsi:type="dcterms:W3CDTF">2021-01-12T13:47:13Z</dcterms:created>
  <dcterms:modified xsi:type="dcterms:W3CDTF">2021-01-12T17:42:24Z</dcterms:modified>
</cp:coreProperties>
</file>