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9"/>
  </p:notesMasterIdLst>
  <p:sldIdLst>
    <p:sldId id="282" r:id="rId2"/>
    <p:sldId id="280" r:id="rId3"/>
    <p:sldId id="290" r:id="rId4"/>
    <p:sldId id="295" r:id="rId5"/>
    <p:sldId id="298" r:id="rId6"/>
    <p:sldId id="311" r:id="rId7"/>
    <p:sldId id="312" r:id="rId8"/>
    <p:sldId id="281" r:id="rId9"/>
    <p:sldId id="333" r:id="rId10"/>
    <p:sldId id="334" r:id="rId11"/>
    <p:sldId id="336" r:id="rId12"/>
    <p:sldId id="337" r:id="rId13"/>
    <p:sldId id="315" r:id="rId14"/>
    <p:sldId id="316" r:id="rId15"/>
    <p:sldId id="296" r:id="rId16"/>
    <p:sldId id="318" r:id="rId17"/>
    <p:sldId id="301" r:id="rId18"/>
    <p:sldId id="317" r:id="rId19"/>
    <p:sldId id="303" r:id="rId20"/>
    <p:sldId id="304" r:id="rId21"/>
    <p:sldId id="319" r:id="rId22"/>
    <p:sldId id="335" r:id="rId23"/>
    <p:sldId id="320" r:id="rId24"/>
    <p:sldId id="321" r:id="rId25"/>
    <p:sldId id="297" r:id="rId26"/>
    <p:sldId id="323" r:id="rId27"/>
    <p:sldId id="324" r:id="rId28"/>
    <p:sldId id="325" r:id="rId29"/>
    <p:sldId id="326" r:id="rId30"/>
    <p:sldId id="327" r:id="rId31"/>
    <p:sldId id="328" r:id="rId32"/>
    <p:sldId id="329" r:id="rId33"/>
    <p:sldId id="330" r:id="rId34"/>
    <p:sldId id="331" r:id="rId35"/>
    <p:sldId id="332" r:id="rId36"/>
    <p:sldId id="309" r:id="rId37"/>
    <p:sldId id="293" r:id="rId3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AADC"/>
    <a:srgbClr val="F4B1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637" autoAdjust="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E228C0-1EF0-49EE-8984-BE3E8A0A7891}" type="datetimeFigureOut">
              <a:rPr lang="ko-KR" altLang="en-US" smtClean="0"/>
              <a:t>2021-12-13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D2924B-3982-4CD5-A1A4-CB77359A5C02}" type="slidenum">
              <a:rPr lang="ko-KR" altLang="en-US" smtClean="0"/>
              <a:t>‹#›</a:t>
            </a:fld>
            <a:endParaRPr lang="ko-KR" altLang="en-US"/>
          </a:p>
        </p:txBody>
      </p:sp>
    </p:spTree>
    <p:extLst>
      <p:ext uri="{BB962C8B-B14F-4D97-AF65-F5344CB8AC3E}">
        <p14:creationId xmlns:p14="http://schemas.microsoft.com/office/powerpoint/2010/main" val="116372503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6EE49DC9-AE49-48B4-A6CE-1A7CEEF360FC}" type="slidenum">
              <a:rPr lang="ko-KR" altLang="en-US" smtClean="0"/>
              <a:t>2</a:t>
            </a:fld>
            <a:endParaRPr lang="ko-KR" altLang="en-US"/>
          </a:p>
        </p:txBody>
      </p:sp>
    </p:spTree>
    <p:extLst>
      <p:ext uri="{BB962C8B-B14F-4D97-AF65-F5344CB8AC3E}">
        <p14:creationId xmlns:p14="http://schemas.microsoft.com/office/powerpoint/2010/main" val="930802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F8D2924B-3982-4CD5-A1A4-CB77359A5C02}" type="slidenum">
              <a:rPr lang="ko-KR" altLang="en-US" smtClean="0"/>
              <a:t>11</a:t>
            </a:fld>
            <a:endParaRPr lang="ko-KR" altLang="en-US"/>
          </a:p>
        </p:txBody>
      </p:sp>
    </p:spTree>
    <p:extLst>
      <p:ext uri="{BB962C8B-B14F-4D97-AF65-F5344CB8AC3E}">
        <p14:creationId xmlns:p14="http://schemas.microsoft.com/office/powerpoint/2010/main" val="3039220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28" name="직사각형 27">
            <a:extLst>
              <a:ext uri="{FF2B5EF4-FFF2-40B4-BE49-F238E27FC236}">
                <a16:creationId xmlns:a16="http://schemas.microsoft.com/office/drawing/2014/main" id="{BD626F25-16B3-458E-805C-FCA608FA67CA}"/>
              </a:ext>
            </a:extLst>
          </p:cNvPr>
          <p:cNvSpPr/>
          <p:nvPr userDrawn="1"/>
        </p:nvSpPr>
        <p:spPr bwMode="auto">
          <a:xfrm>
            <a:off x="3965556" y="3734267"/>
            <a:ext cx="4258963" cy="624482"/>
          </a:xfrm>
          <a:prstGeom prst="rect">
            <a:avLst/>
          </a:prstGeom>
          <a:solidFill>
            <a:srgbClr val="CA0364"/>
          </a:solidFill>
          <a:ln w="254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ko-KR" sz="1800" b="0" i="0" u="none" strike="noStrike" kern="0" cap="none" spc="0" normalizeH="0" baseline="0" noProof="0" dirty="0">
                <a:ln>
                  <a:noFill/>
                </a:ln>
                <a:solidFill>
                  <a:srgbClr val="FFFFFF"/>
                </a:solidFill>
                <a:effectLst/>
                <a:uLnTx/>
                <a:uFillTx/>
                <a:latin typeface="Bell MT" panose="02020503060305020303" pitchFamily="18" charset="0"/>
                <a:sym typeface="Gill Sans" charset="0"/>
              </a:rPr>
              <a:t>Industrial &amp; Management Engineering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kern="0" cap="none" spc="0" normalizeH="0" baseline="0" noProof="0" dirty="0">
                <a:ln>
                  <a:noFill/>
                </a:ln>
                <a:solidFill>
                  <a:srgbClr val="FFFFFF"/>
                </a:solidFill>
                <a:effectLst/>
                <a:uLnTx/>
                <a:uFillTx/>
                <a:latin typeface="Bell MT" panose="02020503060305020303" pitchFamily="18" charset="0"/>
                <a:sym typeface="Gill Sans" charset="0"/>
              </a:rPr>
              <a:t>POSTECH</a:t>
            </a:r>
          </a:p>
        </p:txBody>
      </p:sp>
      <p:sp>
        <p:nvSpPr>
          <p:cNvPr id="36" name="텍스트 개체 틀 35">
            <a:extLst>
              <a:ext uri="{FF2B5EF4-FFF2-40B4-BE49-F238E27FC236}">
                <a16:creationId xmlns:a16="http://schemas.microsoft.com/office/drawing/2014/main" id="{26BEF724-8B07-4CDE-8C79-844B9A67B711}"/>
              </a:ext>
            </a:extLst>
          </p:cNvPr>
          <p:cNvSpPr>
            <a:spLocks noGrp="1"/>
          </p:cNvSpPr>
          <p:nvPr>
            <p:ph type="body" sz="quarter" idx="10" hasCustomPrompt="1"/>
          </p:nvPr>
        </p:nvSpPr>
        <p:spPr>
          <a:xfrm>
            <a:off x="0" y="1"/>
            <a:ext cx="4614333" cy="333375"/>
          </a:xfrm>
        </p:spPr>
        <p:txBody>
          <a:bodyPr anchor="ctr">
            <a:noAutofit/>
          </a:bodyPr>
          <a:lstStyle>
            <a:lvl1pPr marL="0" indent="0">
              <a:buNone/>
              <a:defRPr kumimoji="1" lang="ko-KR" altLang="en-US" sz="1800" b="1" i="0" u="none" strike="noStrike" kern="1200" cap="none" spc="0" normalizeH="0" baseline="0" dirty="0">
                <a:ln>
                  <a:noFill/>
                </a:ln>
                <a:solidFill>
                  <a:srgbClr val="66665B"/>
                </a:solidFill>
                <a:effectLst/>
                <a:uLnTx/>
                <a:uFillTx/>
                <a:latin typeface="Bell MT" panose="02020503060305020303" pitchFamily="18" charset="0"/>
                <a:ea typeface="맑은 고딕" panose="020B0503020000020004" pitchFamily="50" charset="-127"/>
                <a:cs typeface="+mn-cs"/>
              </a:defRPr>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Lecture/ Name</a:t>
            </a:r>
            <a:endParaRPr lang="ko-KR" altLang="en-US" dirty="0"/>
          </a:p>
        </p:txBody>
      </p:sp>
      <p:sp>
        <p:nvSpPr>
          <p:cNvPr id="38" name="텍스트 개체 틀 37">
            <a:extLst>
              <a:ext uri="{FF2B5EF4-FFF2-40B4-BE49-F238E27FC236}">
                <a16:creationId xmlns:a16="http://schemas.microsoft.com/office/drawing/2014/main" id="{D3872B7E-4841-4536-9218-A9A8C845B1DA}"/>
              </a:ext>
            </a:extLst>
          </p:cNvPr>
          <p:cNvSpPr>
            <a:spLocks noGrp="1"/>
          </p:cNvSpPr>
          <p:nvPr>
            <p:ph type="body" sz="quarter" idx="11" hasCustomPrompt="1"/>
          </p:nvPr>
        </p:nvSpPr>
        <p:spPr>
          <a:xfrm>
            <a:off x="2014107" y="2672914"/>
            <a:ext cx="8161867" cy="660504"/>
          </a:xfrm>
        </p:spPr>
        <p:txBody>
          <a:bodyPr anchor="ctr">
            <a:noAutofit/>
          </a:bodyPr>
          <a:lstStyle>
            <a:lvl1pPr marL="0" indent="0" algn="ctr">
              <a:buNone/>
              <a:defRPr kumimoji="1" lang="ko-KR" altLang="en-US" sz="3600" b="1" i="0" u="none" strike="noStrike" kern="0" cap="none" spc="0" normalizeH="0" baseline="0" dirty="0">
                <a:ln>
                  <a:noFill/>
                </a:ln>
                <a:solidFill>
                  <a:srgbClr val="66665B">
                    <a:lumMod val="50000"/>
                  </a:srgbClr>
                </a:solidFill>
                <a:effectLst/>
                <a:uLnTx/>
                <a:uFillTx/>
                <a:latin typeface="Bell MT" panose="02020503060305020303" pitchFamily="18" charset="0"/>
                <a:ea typeface="맑은 고딕" panose="020B0503020000020004" pitchFamily="50" charset="-127"/>
                <a:cs typeface="+mj-cs"/>
                <a:sym typeface="[Yoon가변] 윤고딕 140_OTF" charset="0"/>
              </a:defRPr>
            </a:lvl1pPr>
          </a:lstStyle>
          <a:p>
            <a:pPr marL="0" marR="0" lvl="0" indent="0" algn="ctr" defTabSz="914400" rtl="0" eaLnBrk="0" fontAlgn="base" latinLnBrk="0" hangingPunct="0">
              <a:lnSpc>
                <a:spcPct val="120000"/>
              </a:lnSpc>
              <a:spcBef>
                <a:spcPct val="0"/>
              </a:spcBef>
              <a:spcAft>
                <a:spcPct val="0"/>
              </a:spcAft>
              <a:buClrTx/>
              <a:buSzTx/>
              <a:buFontTx/>
              <a:buNone/>
              <a:tabLst/>
              <a:defRPr/>
            </a:pPr>
            <a:r>
              <a:rPr lang="en-US" altLang="ko-KR" dirty="0"/>
              <a:t>Title</a:t>
            </a:r>
            <a:endParaRPr lang="ko-KR" altLang="en-US" dirty="0"/>
          </a:p>
        </p:txBody>
      </p:sp>
      <p:sp>
        <p:nvSpPr>
          <p:cNvPr id="40" name="텍스트 개체 틀 39">
            <a:extLst>
              <a:ext uri="{FF2B5EF4-FFF2-40B4-BE49-F238E27FC236}">
                <a16:creationId xmlns:a16="http://schemas.microsoft.com/office/drawing/2014/main" id="{6799FAA4-B34D-497A-9721-1DA0995DAE7F}"/>
              </a:ext>
            </a:extLst>
          </p:cNvPr>
          <p:cNvSpPr>
            <a:spLocks noGrp="1"/>
          </p:cNvSpPr>
          <p:nvPr>
            <p:ph type="body" sz="quarter" idx="12" hasCustomPrompt="1"/>
          </p:nvPr>
        </p:nvSpPr>
        <p:spPr>
          <a:xfrm>
            <a:off x="2014107" y="3369419"/>
            <a:ext cx="8161867" cy="431800"/>
          </a:xfrm>
        </p:spPr>
        <p:txBody>
          <a:bodyPr anchor="ctr">
            <a:normAutofit/>
          </a:bodyPr>
          <a:lstStyle>
            <a:lvl1pPr marL="0" indent="0" algn="ctr">
              <a:buNone/>
              <a:defRPr kumimoji="1" lang="ko-KR" altLang="en-US" sz="2400" b="0" i="0" u="none" strike="noStrike" kern="1200" cap="none" spc="0" normalizeH="0" baseline="0" dirty="0">
                <a:ln>
                  <a:noFill/>
                </a:ln>
                <a:solidFill>
                  <a:srgbClr val="66665B">
                    <a:lumMod val="50000"/>
                  </a:srgbClr>
                </a:solidFill>
                <a:effectLst/>
                <a:uLnTx/>
                <a:uFillTx/>
                <a:latin typeface="Bell MT" panose="02020503060305020303" pitchFamily="18" charset="0"/>
                <a:ea typeface="맑은 고딕" panose="020B0503020000020004" pitchFamily="50" charset="-127"/>
                <a:cs typeface="+mn-cs"/>
              </a:defRPr>
            </a:lvl1pPr>
          </a:lstStyle>
          <a:p>
            <a:pPr marL="0" marR="0" lvl="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20YY.MM.DD</a:t>
            </a:r>
            <a:endParaRPr lang="ko-KR" altLang="en-US" dirty="0"/>
          </a:p>
        </p:txBody>
      </p:sp>
      <p:sp>
        <p:nvSpPr>
          <p:cNvPr id="50" name="텍스트 개체 틀 49">
            <a:extLst>
              <a:ext uri="{FF2B5EF4-FFF2-40B4-BE49-F238E27FC236}">
                <a16:creationId xmlns:a16="http://schemas.microsoft.com/office/drawing/2014/main" id="{C520A31E-2762-4CAE-BFC5-71519B11E12E}"/>
              </a:ext>
            </a:extLst>
          </p:cNvPr>
          <p:cNvSpPr>
            <a:spLocks noGrp="1"/>
          </p:cNvSpPr>
          <p:nvPr>
            <p:ph type="body" sz="quarter" idx="13" hasCustomPrompt="1"/>
          </p:nvPr>
        </p:nvSpPr>
        <p:spPr>
          <a:xfrm>
            <a:off x="5194639" y="4291796"/>
            <a:ext cx="1800799" cy="333556"/>
          </a:xfrm>
        </p:spPr>
        <p:txBody>
          <a:bodyPr anchor="ctr"/>
          <a:lstStyle>
            <a:lvl1pPr marL="0" indent="0" algn="ctr">
              <a:buNone/>
              <a:defRPr sz="1800" b="1">
                <a:latin typeface="Bell MT" panose="02020503060305020303" pitchFamily="18" charset="0"/>
              </a:defRPr>
            </a:lvl1pPr>
          </a:lstStyle>
          <a:p>
            <a:pPr lvl="0"/>
            <a:r>
              <a:rPr lang="en-US" altLang="ko-KR" dirty="0"/>
              <a:t>Name</a:t>
            </a:r>
            <a:endParaRPr lang="ko-KR" altLang="en-US" dirty="0"/>
          </a:p>
        </p:txBody>
      </p:sp>
      <p:cxnSp>
        <p:nvCxnSpPr>
          <p:cNvPr id="8" name="직선 연결선 7"/>
          <p:cNvCxnSpPr/>
          <p:nvPr userDrawn="1"/>
        </p:nvCxnSpPr>
        <p:spPr>
          <a:xfrm>
            <a:off x="0" y="0"/>
            <a:ext cx="12192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9" name="직선 연결선 8"/>
          <p:cNvCxnSpPr/>
          <p:nvPr userDrawn="1"/>
        </p:nvCxnSpPr>
        <p:spPr>
          <a:xfrm>
            <a:off x="0" y="6858000"/>
            <a:ext cx="12192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549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grpSp>
        <p:nvGrpSpPr>
          <p:cNvPr id="25" name="그룹 24">
            <a:extLst>
              <a:ext uri="{FF2B5EF4-FFF2-40B4-BE49-F238E27FC236}">
                <a16:creationId xmlns:a16="http://schemas.microsoft.com/office/drawing/2014/main" id="{0A932E41-6A5F-409E-A964-9BC60069ECBC}"/>
              </a:ext>
            </a:extLst>
          </p:cNvPr>
          <p:cNvGrpSpPr/>
          <p:nvPr userDrawn="1"/>
        </p:nvGrpSpPr>
        <p:grpSpPr>
          <a:xfrm>
            <a:off x="1581665" y="1180748"/>
            <a:ext cx="7982465" cy="523220"/>
            <a:chOff x="2628414" y="891878"/>
            <a:chExt cx="4176464" cy="403018"/>
          </a:xfrm>
        </p:grpSpPr>
        <p:cxnSp>
          <p:nvCxnSpPr>
            <p:cNvPr id="26" name="직선 연결선[R] 6">
              <a:extLst>
                <a:ext uri="{FF2B5EF4-FFF2-40B4-BE49-F238E27FC236}">
                  <a16:creationId xmlns:a16="http://schemas.microsoft.com/office/drawing/2014/main" id="{9315B6E6-834C-496A-81F8-B9B13CE92CB9}"/>
                </a:ext>
              </a:extLst>
            </p:cNvPr>
            <p:cNvCxnSpPr/>
            <p:nvPr userDrawn="1"/>
          </p:nvCxnSpPr>
          <p:spPr bwMode="auto">
            <a:xfrm>
              <a:off x="2628414" y="908720"/>
              <a:ext cx="4176464" cy="0"/>
            </a:xfrm>
            <a:prstGeom prst="line">
              <a:avLst/>
            </a:prstGeom>
            <a:solidFill>
              <a:srgbClr val="CA0364"/>
            </a:solidFill>
            <a:ln w="22225" cap="flat" cmpd="sng" algn="ctr">
              <a:solidFill>
                <a:srgbClr val="CA0364"/>
              </a:solidFill>
              <a:prstDash val="solid"/>
              <a:round/>
              <a:headEnd type="none" w="med" len="med"/>
              <a:tailEnd type="none" w="med" len="med"/>
            </a:ln>
            <a:effectLst/>
          </p:spPr>
        </p:cxnSp>
        <p:grpSp>
          <p:nvGrpSpPr>
            <p:cNvPr id="27" name="그룹 26">
              <a:extLst>
                <a:ext uri="{FF2B5EF4-FFF2-40B4-BE49-F238E27FC236}">
                  <a16:creationId xmlns:a16="http://schemas.microsoft.com/office/drawing/2014/main" id="{2A4362B8-9609-4FC8-A912-F36ADBB4AA75}"/>
                </a:ext>
              </a:extLst>
            </p:cNvPr>
            <p:cNvGrpSpPr/>
            <p:nvPr userDrawn="1"/>
          </p:nvGrpSpPr>
          <p:grpSpPr>
            <a:xfrm>
              <a:off x="2628414" y="891878"/>
              <a:ext cx="4176464" cy="403018"/>
              <a:chOff x="2628414" y="891878"/>
              <a:chExt cx="4176464" cy="403018"/>
            </a:xfrm>
          </p:grpSpPr>
          <p:cxnSp>
            <p:nvCxnSpPr>
              <p:cNvPr id="28" name="직선 연결선[R] 7">
                <a:extLst>
                  <a:ext uri="{FF2B5EF4-FFF2-40B4-BE49-F238E27FC236}">
                    <a16:creationId xmlns:a16="http://schemas.microsoft.com/office/drawing/2014/main" id="{4B77F12D-0F6F-4526-B105-B21300B91FA6}"/>
                  </a:ext>
                </a:extLst>
              </p:cNvPr>
              <p:cNvCxnSpPr/>
              <p:nvPr userDrawn="1"/>
            </p:nvCxnSpPr>
            <p:spPr bwMode="auto">
              <a:xfrm>
                <a:off x="2628414" y="1278052"/>
                <a:ext cx="4176464" cy="0"/>
              </a:xfrm>
              <a:prstGeom prst="line">
                <a:avLst/>
              </a:prstGeom>
              <a:solidFill>
                <a:srgbClr val="CA0364"/>
              </a:solidFill>
              <a:ln w="22225" cap="flat" cmpd="sng" algn="ctr">
                <a:solidFill>
                  <a:srgbClr val="CA0364"/>
                </a:solidFill>
                <a:prstDash val="solid"/>
                <a:round/>
                <a:headEnd type="none" w="med" len="med"/>
                <a:tailEnd type="none" w="med" len="med"/>
              </a:ln>
              <a:effectLst/>
            </p:spPr>
          </p:cxnSp>
          <p:sp>
            <p:nvSpPr>
              <p:cNvPr id="29" name="TextBox 28">
                <a:extLst>
                  <a:ext uri="{FF2B5EF4-FFF2-40B4-BE49-F238E27FC236}">
                    <a16:creationId xmlns:a16="http://schemas.microsoft.com/office/drawing/2014/main" id="{37690010-D1F5-41A5-AC31-45720850C923}"/>
                  </a:ext>
                </a:extLst>
              </p:cNvPr>
              <p:cNvSpPr txBox="1"/>
              <p:nvPr userDrawn="1"/>
            </p:nvSpPr>
            <p:spPr>
              <a:xfrm>
                <a:off x="4238924" y="891878"/>
                <a:ext cx="955446" cy="403018"/>
              </a:xfrm>
              <a:prstGeom prst="rect">
                <a:avLst/>
              </a:prstGeom>
              <a:noFill/>
            </p:spPr>
            <p:txBody>
              <a:bodyPr wrap="none" rtlCol="0"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1" lang="en-US" altLang="ko-KR" sz="2800" b="0" i="0" u="none" strike="noStrike" kern="0" cap="none" spc="300" normalizeH="0" baseline="0" noProof="0" dirty="0">
                    <a:ln>
                      <a:noFill/>
                    </a:ln>
                    <a:solidFill>
                      <a:srgbClr val="66665B"/>
                    </a:solidFill>
                    <a:effectLst/>
                    <a:uLnTx/>
                    <a:uFillTx/>
                    <a:latin typeface="Bell MT" panose="02020503060305020303" pitchFamily="18" charset="0"/>
                  </a:rPr>
                  <a:t>Contents</a:t>
                </a:r>
                <a:endParaRPr kumimoji="1" lang="ko-KR" altLang="en-US" sz="2800" b="0" i="0" u="none" strike="noStrike" kern="0" cap="none" spc="300" normalizeH="0" baseline="0" noProof="0" dirty="0">
                  <a:ln>
                    <a:noFill/>
                  </a:ln>
                  <a:solidFill>
                    <a:srgbClr val="66665B"/>
                  </a:solidFill>
                  <a:effectLst/>
                  <a:uLnTx/>
                  <a:uFillTx/>
                  <a:latin typeface="Bell MT" panose="02020503060305020303" pitchFamily="18" charset="0"/>
                </a:endParaRPr>
              </a:p>
            </p:txBody>
          </p:sp>
        </p:grpSp>
      </p:grpSp>
      <p:sp>
        <p:nvSpPr>
          <p:cNvPr id="32" name="내용 개체 틀 31">
            <a:extLst>
              <a:ext uri="{FF2B5EF4-FFF2-40B4-BE49-F238E27FC236}">
                <a16:creationId xmlns:a16="http://schemas.microsoft.com/office/drawing/2014/main" id="{B8244367-374D-4475-9E18-E6B381A0E853}"/>
              </a:ext>
            </a:extLst>
          </p:cNvPr>
          <p:cNvSpPr>
            <a:spLocks noGrp="1"/>
          </p:cNvSpPr>
          <p:nvPr>
            <p:ph sz="quarter" idx="10" hasCustomPrompt="1"/>
          </p:nvPr>
        </p:nvSpPr>
        <p:spPr>
          <a:xfrm>
            <a:off x="2877924" y="1873901"/>
            <a:ext cx="6167967" cy="3612500"/>
          </a:xfrm>
        </p:spPr>
        <p:txBody>
          <a:bodyPr>
            <a:normAutofit/>
          </a:bodyPr>
          <a:lstStyle>
            <a:lvl1pPr marL="514350" indent="-514350" algn="dist">
              <a:spcBef>
                <a:spcPts val="600"/>
              </a:spcBef>
              <a:buFont typeface="+mj-lt"/>
              <a:buAutoNum type="arabicPeriod"/>
              <a:defRPr kumimoji="1" lang="ko-KR" altLang="en-US" sz="2400" b="1" i="0" u="none" strike="noStrike" kern="1200" cap="none" spc="300" normalizeH="0" baseline="0" dirty="0">
                <a:ln>
                  <a:noFill/>
                </a:ln>
                <a:solidFill>
                  <a:srgbClr val="66665B"/>
                </a:solidFill>
                <a:effectLst/>
                <a:uLnTx/>
                <a:uFillTx/>
                <a:latin typeface="Tangiang" panose="02000600000000000000" pitchFamily="50" charset="0"/>
                <a:ea typeface="맑은 고딕" panose="020B0503020000020004" pitchFamily="50" charset="-127"/>
                <a:cs typeface="+mn-cs"/>
              </a:defRPr>
            </a:lvl1pPr>
          </a:lstStyle>
          <a:p>
            <a:pPr marL="342900" marR="0" lvl="0" indent="-342900" algn="l" defTabSz="914400" rtl="0" eaLnBrk="1" fontAlgn="auto" latinLnBrk="1" hangingPunct="1">
              <a:lnSpc>
                <a:spcPct val="200000"/>
              </a:lnSpc>
              <a:spcBef>
                <a:spcPts val="1000"/>
              </a:spcBef>
              <a:spcAft>
                <a:spcPts val="0"/>
              </a:spcAft>
              <a:buClr>
                <a:srgbClr val="66665B"/>
              </a:buClr>
              <a:buSzTx/>
              <a:buFont typeface="+mj-lt"/>
              <a:buAutoNum type="arabicPeriod"/>
              <a:tabLst/>
              <a:defRPr/>
            </a:pPr>
            <a:r>
              <a:rPr lang="en-US" altLang="ko-KR" dirty="0"/>
              <a:t>Content</a:t>
            </a:r>
            <a:r>
              <a:rPr lang="ko-KR" altLang="en-US" dirty="0"/>
              <a:t> </a:t>
            </a:r>
            <a:r>
              <a:rPr lang="en-US" altLang="ko-KR" dirty="0"/>
              <a:t>1</a:t>
            </a:r>
          </a:p>
          <a:p>
            <a:pPr marL="342900" marR="0" lvl="0" indent="-342900" algn="l" defTabSz="914400" rtl="0" eaLnBrk="1" fontAlgn="auto" latinLnBrk="1" hangingPunct="1">
              <a:lnSpc>
                <a:spcPct val="200000"/>
              </a:lnSpc>
              <a:spcBef>
                <a:spcPts val="1000"/>
              </a:spcBef>
              <a:spcAft>
                <a:spcPts val="0"/>
              </a:spcAft>
              <a:buClr>
                <a:srgbClr val="66665B"/>
              </a:buClr>
              <a:buSzTx/>
              <a:buFont typeface="+mj-lt"/>
              <a:buAutoNum type="arabicPeriod"/>
              <a:tabLst/>
              <a:defRPr/>
            </a:pPr>
            <a:r>
              <a:rPr lang="en-US" altLang="ko-KR" dirty="0"/>
              <a:t>Content</a:t>
            </a:r>
            <a:r>
              <a:rPr lang="ko-KR" altLang="en-US" dirty="0"/>
              <a:t> </a:t>
            </a:r>
            <a:r>
              <a:rPr lang="en-US" altLang="ko-KR" dirty="0"/>
              <a:t>2</a:t>
            </a:r>
          </a:p>
          <a:p>
            <a:pPr marL="342900" marR="0" lvl="0" indent="-342900" algn="l" defTabSz="914400" rtl="0" eaLnBrk="1" fontAlgn="auto" latinLnBrk="1" hangingPunct="1">
              <a:lnSpc>
                <a:spcPct val="200000"/>
              </a:lnSpc>
              <a:spcBef>
                <a:spcPts val="1000"/>
              </a:spcBef>
              <a:spcAft>
                <a:spcPts val="0"/>
              </a:spcAft>
              <a:buClr>
                <a:srgbClr val="66665B"/>
              </a:buClr>
              <a:buSzTx/>
              <a:buFont typeface="+mj-lt"/>
              <a:buAutoNum type="arabicPeriod"/>
              <a:tabLst/>
              <a:defRPr/>
            </a:pPr>
            <a:r>
              <a:rPr lang="en-US" altLang="ko-KR" dirty="0"/>
              <a:t>Content</a:t>
            </a:r>
            <a:r>
              <a:rPr lang="ko-KR" altLang="en-US" dirty="0"/>
              <a:t> </a:t>
            </a:r>
            <a:r>
              <a:rPr lang="en-US" altLang="ko-KR" dirty="0"/>
              <a:t>3</a:t>
            </a:r>
          </a:p>
          <a:p>
            <a:pPr marL="342900" marR="0" lvl="0" indent="-342900" algn="l" defTabSz="914400" rtl="0" eaLnBrk="1" fontAlgn="auto" latinLnBrk="1" hangingPunct="1">
              <a:lnSpc>
                <a:spcPct val="200000"/>
              </a:lnSpc>
              <a:spcBef>
                <a:spcPts val="1000"/>
              </a:spcBef>
              <a:spcAft>
                <a:spcPts val="0"/>
              </a:spcAft>
              <a:buClr>
                <a:srgbClr val="66665B"/>
              </a:buClr>
              <a:buSzTx/>
              <a:buFont typeface="+mj-lt"/>
              <a:buAutoNum type="arabicPeriod"/>
              <a:tabLst/>
              <a:defRPr/>
            </a:pPr>
            <a:r>
              <a:rPr lang="en-US" altLang="ko-KR" dirty="0"/>
              <a:t>Content</a:t>
            </a:r>
            <a:r>
              <a:rPr lang="ko-KR" altLang="en-US" dirty="0"/>
              <a:t> </a:t>
            </a:r>
            <a:r>
              <a:rPr lang="en-US" altLang="ko-KR" dirty="0"/>
              <a:t>4</a:t>
            </a:r>
            <a:endParaRPr lang="ko-KR" altLang="en-US" dirty="0"/>
          </a:p>
        </p:txBody>
      </p:sp>
    </p:spTree>
    <p:extLst>
      <p:ext uri="{BB962C8B-B14F-4D97-AF65-F5344CB8AC3E}">
        <p14:creationId xmlns:p14="http://schemas.microsoft.com/office/powerpoint/2010/main" val="289773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cxnSp>
        <p:nvCxnSpPr>
          <p:cNvPr id="19" name="직선 연결선[R] 12">
            <a:extLst>
              <a:ext uri="{FF2B5EF4-FFF2-40B4-BE49-F238E27FC236}">
                <a16:creationId xmlns:a16="http://schemas.microsoft.com/office/drawing/2014/main" id="{BC6D71AF-F53C-470D-9B47-776953BAE965}"/>
              </a:ext>
            </a:extLst>
          </p:cNvPr>
          <p:cNvCxnSpPr>
            <a:cxnSpLocks/>
          </p:cNvCxnSpPr>
          <p:nvPr userDrawn="1"/>
        </p:nvCxnSpPr>
        <p:spPr bwMode="auto">
          <a:xfrm>
            <a:off x="284303" y="529014"/>
            <a:ext cx="11622244" cy="0"/>
          </a:xfrm>
          <a:prstGeom prst="line">
            <a:avLst/>
          </a:prstGeom>
          <a:solidFill>
            <a:srgbClr val="CA0364"/>
          </a:solidFill>
          <a:ln w="12700" cap="flat" cmpd="sng" algn="ctr">
            <a:solidFill>
              <a:srgbClr val="CA0364"/>
            </a:solidFill>
            <a:prstDash val="solid"/>
            <a:round/>
            <a:headEnd type="none" w="med" len="med"/>
            <a:tailEnd type="none" w="med" len="med"/>
          </a:ln>
          <a:effectLst/>
        </p:spPr>
      </p:cxnSp>
      <p:cxnSp>
        <p:nvCxnSpPr>
          <p:cNvPr id="20" name="직선 연결선[R] 13">
            <a:extLst>
              <a:ext uri="{FF2B5EF4-FFF2-40B4-BE49-F238E27FC236}">
                <a16:creationId xmlns:a16="http://schemas.microsoft.com/office/drawing/2014/main" id="{6C3160E8-3A5F-4FD4-9C7B-F3057112C5F4}"/>
              </a:ext>
            </a:extLst>
          </p:cNvPr>
          <p:cNvCxnSpPr>
            <a:cxnSpLocks/>
          </p:cNvCxnSpPr>
          <p:nvPr userDrawn="1"/>
        </p:nvCxnSpPr>
        <p:spPr bwMode="auto">
          <a:xfrm>
            <a:off x="284303" y="1124744"/>
            <a:ext cx="11622244" cy="0"/>
          </a:xfrm>
          <a:prstGeom prst="line">
            <a:avLst/>
          </a:prstGeom>
          <a:solidFill>
            <a:srgbClr val="CA0364"/>
          </a:solidFill>
          <a:ln w="12700" cap="flat" cmpd="sng" algn="ctr">
            <a:solidFill>
              <a:srgbClr val="CA0364"/>
            </a:solidFill>
            <a:prstDash val="solid"/>
            <a:round/>
            <a:headEnd type="none" w="med" len="med"/>
            <a:tailEnd type="none" w="med" len="med"/>
          </a:ln>
          <a:effectLst/>
        </p:spPr>
      </p:cxnSp>
      <p:sp>
        <p:nvSpPr>
          <p:cNvPr id="22" name="Slide Number Placeholder 5">
            <a:extLst>
              <a:ext uri="{FF2B5EF4-FFF2-40B4-BE49-F238E27FC236}">
                <a16:creationId xmlns:a16="http://schemas.microsoft.com/office/drawing/2014/main" id="{229599F3-3B44-4021-9F25-59B18B99CED8}"/>
              </a:ext>
            </a:extLst>
          </p:cNvPr>
          <p:cNvSpPr txBox="1">
            <a:spLocks/>
          </p:cNvSpPr>
          <p:nvPr userDrawn="1"/>
        </p:nvSpPr>
        <p:spPr>
          <a:xfrm>
            <a:off x="9163347" y="6419957"/>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620AF6-E948-4722-8A1D-3093E4B60E99}" type="slidenum">
              <a:rPr lang="ko-KR" altLang="en-US" sz="1200" smtClean="0"/>
              <a:pPr/>
              <a:t>‹#›</a:t>
            </a:fld>
            <a:endParaRPr lang="ko-KR" altLang="en-US" sz="1200"/>
          </a:p>
        </p:txBody>
      </p:sp>
      <p:sp>
        <p:nvSpPr>
          <p:cNvPr id="28" name="내용 개체 틀 27">
            <a:extLst>
              <a:ext uri="{FF2B5EF4-FFF2-40B4-BE49-F238E27FC236}">
                <a16:creationId xmlns:a16="http://schemas.microsoft.com/office/drawing/2014/main" id="{20B35E54-4A43-43F7-9F43-71F34092ACFC}"/>
              </a:ext>
            </a:extLst>
          </p:cNvPr>
          <p:cNvSpPr>
            <a:spLocks noGrp="1"/>
          </p:cNvSpPr>
          <p:nvPr>
            <p:ph sz="quarter" idx="10" hasCustomPrompt="1"/>
          </p:nvPr>
        </p:nvSpPr>
        <p:spPr>
          <a:xfrm>
            <a:off x="283634" y="1244600"/>
            <a:ext cx="11622913" cy="5195888"/>
          </a:xfrm>
        </p:spPr>
        <p:txBody>
          <a:bodyPr/>
          <a:lstStyle>
            <a:lvl1pPr>
              <a:spcAft>
                <a:spcPts val="600"/>
              </a:spcAft>
              <a:defRPr sz="2000" b="0">
                <a:latin typeface="Tangiang" panose="02000600000000000000" pitchFamily="50" charset="0"/>
                <a:ea typeface="+mn-ea"/>
              </a:defRPr>
            </a:lvl1pPr>
            <a:lvl2pPr>
              <a:spcAft>
                <a:spcPts val="600"/>
              </a:spcAft>
              <a:defRPr sz="1800" b="0">
                <a:latin typeface="Tangiang" panose="02000600000000000000" pitchFamily="50" charset="0"/>
                <a:ea typeface="+mn-ea"/>
              </a:defRPr>
            </a:lvl2pPr>
            <a:lvl3pPr>
              <a:defRPr lang="en-US" altLang="ko-KR" sz="1600" b="0" kern="1200" dirty="0" smtClean="0">
                <a:solidFill>
                  <a:schemeClr val="tx1"/>
                </a:solidFill>
                <a:latin typeface="Tangiang" panose="02000600000000000000" pitchFamily="50" charset="0"/>
                <a:ea typeface="+mn-ea"/>
                <a:cs typeface="+mn-cs"/>
              </a:defRPr>
            </a:lvl3pPr>
            <a:lvl4pPr>
              <a:defRPr lang="en-US" altLang="ko-KR" sz="1400" b="0" kern="1200" dirty="0" smtClean="0">
                <a:solidFill>
                  <a:schemeClr val="tx1"/>
                </a:solidFill>
                <a:latin typeface="Tangiang" panose="02000600000000000000" pitchFamily="50" charset="0"/>
                <a:ea typeface="+mn-ea"/>
                <a:cs typeface="+mn-cs"/>
              </a:defRPr>
            </a:lvl4pPr>
            <a:lvl5pPr>
              <a:defRPr>
                <a:latin typeface="+mn-ea"/>
                <a:ea typeface="+mn-ea"/>
              </a:defRPr>
            </a:lvl5pPr>
          </a:lstStyle>
          <a:p>
            <a:pPr lvl="0"/>
            <a:r>
              <a:rPr lang="en-US" altLang="ko-KR" dirty="0"/>
              <a:t>Contents</a:t>
            </a:r>
          </a:p>
          <a:p>
            <a:pPr lvl="1"/>
            <a:r>
              <a:rPr lang="en-US" altLang="ko-KR" dirty="0" err="1"/>
              <a:t>Subcontents</a:t>
            </a:r>
            <a:endParaRPr lang="en-US" altLang="ko-KR" dirty="0"/>
          </a:p>
          <a:p>
            <a:pPr lvl="2"/>
            <a:r>
              <a:rPr lang="en-US" altLang="ko-KR" dirty="0" err="1"/>
              <a:t>Subcontents</a:t>
            </a:r>
            <a:endParaRPr lang="en-US" altLang="ko-KR" dirty="0"/>
          </a:p>
          <a:p>
            <a:pPr lvl="3"/>
            <a:r>
              <a:rPr lang="en-US" altLang="ko-KR" dirty="0" err="1"/>
              <a:t>Subcontents</a:t>
            </a:r>
            <a:endParaRPr lang="en-US" altLang="ko-KR" dirty="0"/>
          </a:p>
          <a:p>
            <a:pPr lvl="1"/>
            <a:endParaRPr lang="en-US" altLang="ko-KR" dirty="0"/>
          </a:p>
        </p:txBody>
      </p:sp>
      <p:sp>
        <p:nvSpPr>
          <p:cNvPr id="32" name="텍스트 개체 틀 31">
            <a:extLst>
              <a:ext uri="{FF2B5EF4-FFF2-40B4-BE49-F238E27FC236}">
                <a16:creationId xmlns:a16="http://schemas.microsoft.com/office/drawing/2014/main" id="{C06D8EDD-0BB9-44D2-AE3F-EC8F635FA586}"/>
              </a:ext>
            </a:extLst>
          </p:cNvPr>
          <p:cNvSpPr>
            <a:spLocks noGrp="1"/>
          </p:cNvSpPr>
          <p:nvPr>
            <p:ph type="body" sz="quarter" idx="11" hasCustomPrompt="1"/>
          </p:nvPr>
        </p:nvSpPr>
        <p:spPr>
          <a:xfrm>
            <a:off x="282665" y="136110"/>
            <a:ext cx="11622915" cy="392905"/>
          </a:xfrm>
        </p:spPr>
        <p:txBody>
          <a:bodyPr anchor="ctr">
            <a:normAutofit/>
          </a:bodyPr>
          <a:lstStyle>
            <a:lvl1pPr marL="0" indent="0">
              <a:buNone/>
              <a:defRPr kumimoji="0" lang="ko-KR" altLang="en-US" sz="1800" b="1" i="0" u="none" strike="noStrike" kern="0" cap="none" spc="0" normalizeH="0" baseline="0" dirty="0">
                <a:ln>
                  <a:noFill/>
                </a:ln>
                <a:solidFill>
                  <a:srgbClr val="66665B"/>
                </a:solidFill>
                <a:effectLst/>
                <a:uLnTx/>
                <a:uFillTx/>
                <a:latin typeface="Bell MT" panose="02020503060305020303" pitchFamily="18" charset="0"/>
                <a:ea typeface="맑은 고딕" panose="020B0503020000020004" pitchFamily="50" charset="-127"/>
                <a:cs typeface="Bell MT" panose="02020503060305020303" pitchFamily="18" charset="0"/>
                <a:sym typeface="[Yoon가변] 윤고딕 140_OTF"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ko-KR" dirty="0"/>
              <a:t>Content title</a:t>
            </a:r>
            <a:endParaRPr lang="ko-KR" altLang="en-US" dirty="0"/>
          </a:p>
        </p:txBody>
      </p:sp>
      <p:sp>
        <p:nvSpPr>
          <p:cNvPr id="34" name="텍스트 개체 틀 33">
            <a:extLst>
              <a:ext uri="{FF2B5EF4-FFF2-40B4-BE49-F238E27FC236}">
                <a16:creationId xmlns:a16="http://schemas.microsoft.com/office/drawing/2014/main" id="{A327C5F3-04B5-465E-9963-CFAE9FCF8B15}"/>
              </a:ext>
            </a:extLst>
          </p:cNvPr>
          <p:cNvSpPr>
            <a:spLocks noGrp="1"/>
          </p:cNvSpPr>
          <p:nvPr>
            <p:ph type="body" sz="quarter" idx="12" hasCustomPrompt="1"/>
          </p:nvPr>
        </p:nvSpPr>
        <p:spPr>
          <a:xfrm>
            <a:off x="282665" y="619812"/>
            <a:ext cx="11622915" cy="504932"/>
          </a:xfrm>
        </p:spPr>
        <p:txBody>
          <a:bodyPr anchor="ctr">
            <a:normAutofit/>
          </a:bodyPr>
          <a:lstStyle>
            <a:lvl1pPr marL="0" indent="0">
              <a:buNone/>
              <a:defRPr kumimoji="1" lang="ko-KR" altLang="en-US" sz="2800" b="1" i="0" u="none" strike="noStrike" kern="1200" cap="none" spc="0" normalizeH="0" baseline="0" dirty="0">
                <a:ln>
                  <a:noFill/>
                </a:ln>
                <a:solidFill>
                  <a:srgbClr val="CA0364"/>
                </a:solidFill>
                <a:effectLst/>
                <a:uLnTx/>
                <a:uFillTx/>
                <a:latin typeface="Bell MT" panose="02020503060305020303" pitchFamily="18" charset="0"/>
                <a:ea typeface="맑은 고딕" panose="020B0503020000020004" pitchFamily="50" charset="-127"/>
                <a:cs typeface="+mn-cs"/>
              </a:defRPr>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Slide title</a:t>
            </a:r>
            <a:endParaRPr lang="ko-KR" altLang="en-US" dirty="0"/>
          </a:p>
        </p:txBody>
      </p:sp>
    </p:spTree>
    <p:extLst>
      <p:ext uri="{BB962C8B-B14F-4D97-AF65-F5344CB8AC3E}">
        <p14:creationId xmlns:p14="http://schemas.microsoft.com/office/powerpoint/2010/main" val="415722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grpSp>
        <p:nvGrpSpPr>
          <p:cNvPr id="25" name="그룹 24">
            <a:extLst>
              <a:ext uri="{FF2B5EF4-FFF2-40B4-BE49-F238E27FC236}">
                <a16:creationId xmlns:a16="http://schemas.microsoft.com/office/drawing/2014/main" id="{0A932E41-6A5F-409E-A964-9BC60069ECBC}"/>
              </a:ext>
            </a:extLst>
          </p:cNvPr>
          <p:cNvGrpSpPr/>
          <p:nvPr userDrawn="1"/>
        </p:nvGrpSpPr>
        <p:grpSpPr>
          <a:xfrm>
            <a:off x="2104767" y="3167390"/>
            <a:ext cx="7982465" cy="523220"/>
            <a:chOff x="2628414" y="891878"/>
            <a:chExt cx="4176464" cy="403018"/>
          </a:xfrm>
        </p:grpSpPr>
        <p:cxnSp>
          <p:nvCxnSpPr>
            <p:cNvPr id="26" name="직선 연결선[R] 6">
              <a:extLst>
                <a:ext uri="{FF2B5EF4-FFF2-40B4-BE49-F238E27FC236}">
                  <a16:creationId xmlns:a16="http://schemas.microsoft.com/office/drawing/2014/main" id="{9315B6E6-834C-496A-81F8-B9B13CE92CB9}"/>
                </a:ext>
              </a:extLst>
            </p:cNvPr>
            <p:cNvCxnSpPr/>
            <p:nvPr userDrawn="1"/>
          </p:nvCxnSpPr>
          <p:spPr bwMode="auto">
            <a:xfrm>
              <a:off x="2628414" y="908720"/>
              <a:ext cx="4176464" cy="0"/>
            </a:xfrm>
            <a:prstGeom prst="line">
              <a:avLst/>
            </a:prstGeom>
            <a:solidFill>
              <a:srgbClr val="CA0364"/>
            </a:solidFill>
            <a:ln w="22225" cap="flat" cmpd="sng" algn="ctr">
              <a:solidFill>
                <a:srgbClr val="CA0364"/>
              </a:solidFill>
              <a:prstDash val="solid"/>
              <a:round/>
              <a:headEnd type="none" w="med" len="med"/>
              <a:tailEnd type="none" w="med" len="med"/>
            </a:ln>
            <a:effectLst/>
          </p:spPr>
        </p:cxnSp>
        <p:grpSp>
          <p:nvGrpSpPr>
            <p:cNvPr id="27" name="그룹 26">
              <a:extLst>
                <a:ext uri="{FF2B5EF4-FFF2-40B4-BE49-F238E27FC236}">
                  <a16:creationId xmlns:a16="http://schemas.microsoft.com/office/drawing/2014/main" id="{2A4362B8-9609-4FC8-A912-F36ADBB4AA75}"/>
                </a:ext>
              </a:extLst>
            </p:cNvPr>
            <p:cNvGrpSpPr/>
            <p:nvPr userDrawn="1"/>
          </p:nvGrpSpPr>
          <p:grpSpPr>
            <a:xfrm>
              <a:off x="2628414" y="891878"/>
              <a:ext cx="4176464" cy="403018"/>
              <a:chOff x="2628414" y="891878"/>
              <a:chExt cx="4176464" cy="403018"/>
            </a:xfrm>
          </p:grpSpPr>
          <p:cxnSp>
            <p:nvCxnSpPr>
              <p:cNvPr id="28" name="직선 연결선[R] 7">
                <a:extLst>
                  <a:ext uri="{FF2B5EF4-FFF2-40B4-BE49-F238E27FC236}">
                    <a16:creationId xmlns:a16="http://schemas.microsoft.com/office/drawing/2014/main" id="{4B77F12D-0F6F-4526-B105-B21300B91FA6}"/>
                  </a:ext>
                </a:extLst>
              </p:cNvPr>
              <p:cNvCxnSpPr/>
              <p:nvPr userDrawn="1"/>
            </p:nvCxnSpPr>
            <p:spPr bwMode="auto">
              <a:xfrm>
                <a:off x="2628414" y="1278052"/>
                <a:ext cx="4176464" cy="0"/>
              </a:xfrm>
              <a:prstGeom prst="line">
                <a:avLst/>
              </a:prstGeom>
              <a:solidFill>
                <a:srgbClr val="CA0364"/>
              </a:solidFill>
              <a:ln w="22225" cap="flat" cmpd="sng" algn="ctr">
                <a:solidFill>
                  <a:srgbClr val="CA0364"/>
                </a:solidFill>
                <a:prstDash val="solid"/>
                <a:round/>
                <a:headEnd type="none" w="med" len="med"/>
                <a:tailEnd type="none" w="med" len="med"/>
              </a:ln>
              <a:effectLst/>
            </p:spPr>
          </p:cxnSp>
          <p:sp>
            <p:nvSpPr>
              <p:cNvPr id="29" name="TextBox 28">
                <a:extLst>
                  <a:ext uri="{FF2B5EF4-FFF2-40B4-BE49-F238E27FC236}">
                    <a16:creationId xmlns:a16="http://schemas.microsoft.com/office/drawing/2014/main" id="{37690010-D1F5-41A5-AC31-45720850C923}"/>
                  </a:ext>
                </a:extLst>
              </p:cNvPr>
              <p:cNvSpPr txBox="1"/>
              <p:nvPr userDrawn="1"/>
            </p:nvSpPr>
            <p:spPr>
              <a:xfrm>
                <a:off x="3838451" y="891878"/>
                <a:ext cx="1756403" cy="403018"/>
              </a:xfrm>
              <a:prstGeom prst="rect">
                <a:avLst/>
              </a:prstGeom>
              <a:noFill/>
            </p:spPr>
            <p:txBody>
              <a:bodyPr wrap="none" rtlCol="0" anchor="ctr">
                <a:spAutoFit/>
              </a:bodyPr>
              <a:lstStyle/>
              <a:p>
                <a:pPr marL="0" marR="0" lvl="0" indent="0" algn="ctr" defTabSz="914400" eaLnBrk="1" fontAlgn="auto" latinLnBrk="1" hangingPunct="1">
                  <a:lnSpc>
                    <a:spcPct val="100000"/>
                  </a:lnSpc>
                  <a:spcBef>
                    <a:spcPts val="0"/>
                  </a:spcBef>
                  <a:spcAft>
                    <a:spcPts val="0"/>
                  </a:spcAft>
                  <a:buClrTx/>
                  <a:buSzTx/>
                  <a:buFontTx/>
                  <a:buNone/>
                  <a:tabLst/>
                  <a:defRPr/>
                </a:pPr>
                <a:r>
                  <a:rPr kumimoji="1" lang="en-US" altLang="ko-KR" sz="2800" b="0" i="0" u="none" strike="noStrike" kern="0" cap="none" spc="300" normalizeH="0" baseline="0" noProof="0" dirty="0">
                    <a:ln>
                      <a:noFill/>
                    </a:ln>
                    <a:solidFill>
                      <a:srgbClr val="66665B"/>
                    </a:solidFill>
                    <a:effectLst/>
                    <a:uLnTx/>
                    <a:uFillTx/>
                    <a:latin typeface="Bell MT" panose="02020503060305020303" pitchFamily="18" charset="0"/>
                  </a:rPr>
                  <a:t>End of Document</a:t>
                </a:r>
                <a:endParaRPr kumimoji="1" lang="ko-KR" altLang="en-US" sz="2800" b="0" i="0" u="none" strike="noStrike" kern="0" cap="none" spc="300" normalizeH="0" baseline="0" noProof="0" dirty="0">
                  <a:ln>
                    <a:noFill/>
                  </a:ln>
                  <a:solidFill>
                    <a:srgbClr val="66665B"/>
                  </a:solidFill>
                  <a:effectLst/>
                  <a:uLnTx/>
                  <a:uFillTx/>
                  <a:latin typeface="Bell MT" panose="02020503060305020303" pitchFamily="18" charset="0"/>
                </a:endParaRPr>
              </a:p>
            </p:txBody>
          </p:sp>
        </p:grpSp>
      </p:grpSp>
    </p:spTree>
    <p:extLst>
      <p:ext uri="{BB962C8B-B14F-4D97-AF65-F5344CB8AC3E}">
        <p14:creationId xmlns:p14="http://schemas.microsoft.com/office/powerpoint/2010/main" val="37525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본문">
    <p:spTree>
      <p:nvGrpSpPr>
        <p:cNvPr id="1" name=""/>
        <p:cNvGrpSpPr/>
        <p:nvPr/>
      </p:nvGrpSpPr>
      <p:grpSpPr>
        <a:xfrm>
          <a:off x="0" y="0"/>
          <a:ext cx="0" cy="0"/>
          <a:chOff x="0" y="0"/>
          <a:chExt cx="0" cy="0"/>
        </a:xfrm>
      </p:grpSpPr>
      <p:cxnSp>
        <p:nvCxnSpPr>
          <p:cNvPr id="19" name="직선 연결선[R] 12">
            <a:extLst>
              <a:ext uri="{FF2B5EF4-FFF2-40B4-BE49-F238E27FC236}">
                <a16:creationId xmlns:a16="http://schemas.microsoft.com/office/drawing/2014/main" id="{BC6D71AF-F53C-470D-9B47-776953BAE965}"/>
              </a:ext>
            </a:extLst>
          </p:cNvPr>
          <p:cNvCxnSpPr>
            <a:cxnSpLocks/>
          </p:cNvCxnSpPr>
          <p:nvPr userDrawn="1"/>
        </p:nvCxnSpPr>
        <p:spPr bwMode="auto">
          <a:xfrm>
            <a:off x="284303" y="529014"/>
            <a:ext cx="11622244" cy="0"/>
          </a:xfrm>
          <a:prstGeom prst="line">
            <a:avLst/>
          </a:prstGeom>
          <a:solidFill>
            <a:srgbClr val="CA0364"/>
          </a:solidFill>
          <a:ln w="12700" cap="flat" cmpd="sng" algn="ctr">
            <a:solidFill>
              <a:srgbClr val="CA0364"/>
            </a:solidFill>
            <a:prstDash val="solid"/>
            <a:round/>
            <a:headEnd type="none" w="med" len="med"/>
            <a:tailEnd type="none" w="med" len="med"/>
          </a:ln>
          <a:effectLst/>
        </p:spPr>
      </p:cxnSp>
      <p:cxnSp>
        <p:nvCxnSpPr>
          <p:cNvPr id="20" name="직선 연결선[R] 13">
            <a:extLst>
              <a:ext uri="{FF2B5EF4-FFF2-40B4-BE49-F238E27FC236}">
                <a16:creationId xmlns:a16="http://schemas.microsoft.com/office/drawing/2014/main" id="{6C3160E8-3A5F-4FD4-9C7B-F3057112C5F4}"/>
              </a:ext>
            </a:extLst>
          </p:cNvPr>
          <p:cNvCxnSpPr>
            <a:cxnSpLocks/>
          </p:cNvCxnSpPr>
          <p:nvPr userDrawn="1"/>
        </p:nvCxnSpPr>
        <p:spPr bwMode="auto">
          <a:xfrm>
            <a:off x="284303" y="1124744"/>
            <a:ext cx="11622244" cy="0"/>
          </a:xfrm>
          <a:prstGeom prst="line">
            <a:avLst/>
          </a:prstGeom>
          <a:solidFill>
            <a:srgbClr val="CA0364"/>
          </a:solidFill>
          <a:ln w="12700" cap="flat" cmpd="sng" algn="ctr">
            <a:solidFill>
              <a:srgbClr val="CA0364"/>
            </a:solidFill>
            <a:prstDash val="solid"/>
            <a:round/>
            <a:headEnd type="none" w="med" len="med"/>
            <a:tailEnd type="none" w="med" len="med"/>
          </a:ln>
          <a:effectLst/>
        </p:spPr>
      </p:cxnSp>
      <p:sp>
        <p:nvSpPr>
          <p:cNvPr id="22" name="Slide Number Placeholder 5">
            <a:extLst>
              <a:ext uri="{FF2B5EF4-FFF2-40B4-BE49-F238E27FC236}">
                <a16:creationId xmlns:a16="http://schemas.microsoft.com/office/drawing/2014/main" id="{229599F3-3B44-4021-9F25-59B18B99CED8}"/>
              </a:ext>
            </a:extLst>
          </p:cNvPr>
          <p:cNvSpPr txBox="1">
            <a:spLocks/>
          </p:cNvSpPr>
          <p:nvPr userDrawn="1"/>
        </p:nvSpPr>
        <p:spPr>
          <a:xfrm>
            <a:off x="9163347" y="6419957"/>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620AF6-E948-4722-8A1D-3093E4B60E99}" type="slidenum">
              <a:rPr lang="ko-KR" altLang="en-US" sz="1200" smtClean="0"/>
              <a:pPr/>
              <a:t>‹#›</a:t>
            </a:fld>
            <a:endParaRPr lang="ko-KR" altLang="en-US" sz="1200"/>
          </a:p>
        </p:txBody>
      </p:sp>
      <p:sp>
        <p:nvSpPr>
          <p:cNvPr id="28" name="내용 개체 틀 27">
            <a:extLst>
              <a:ext uri="{FF2B5EF4-FFF2-40B4-BE49-F238E27FC236}">
                <a16:creationId xmlns:a16="http://schemas.microsoft.com/office/drawing/2014/main" id="{20B35E54-4A43-43F7-9F43-71F34092ACFC}"/>
              </a:ext>
            </a:extLst>
          </p:cNvPr>
          <p:cNvSpPr>
            <a:spLocks noGrp="1"/>
          </p:cNvSpPr>
          <p:nvPr>
            <p:ph sz="quarter" idx="10" hasCustomPrompt="1"/>
          </p:nvPr>
        </p:nvSpPr>
        <p:spPr>
          <a:xfrm>
            <a:off x="283634" y="1244600"/>
            <a:ext cx="11622913" cy="5195888"/>
          </a:xfrm>
        </p:spPr>
        <p:txBody>
          <a:bodyPr/>
          <a:lstStyle>
            <a:lvl1pPr>
              <a:spcAft>
                <a:spcPts val="600"/>
              </a:spcAft>
              <a:defRPr sz="2000" b="0">
                <a:latin typeface="Tangiang" panose="02000600000000000000" pitchFamily="50" charset="0"/>
                <a:ea typeface="+mn-ea"/>
              </a:defRPr>
            </a:lvl1pPr>
            <a:lvl2pPr>
              <a:spcAft>
                <a:spcPts val="600"/>
              </a:spcAft>
              <a:defRPr lang="en-US" altLang="ko-KR" sz="1800" b="0" kern="1200" dirty="0" smtClean="0">
                <a:solidFill>
                  <a:schemeClr val="tx1"/>
                </a:solidFill>
                <a:latin typeface="Tangiang" panose="02000600000000000000" pitchFamily="50" charset="0"/>
                <a:ea typeface="+mn-ea"/>
                <a:cs typeface="+mn-cs"/>
              </a:defRPr>
            </a:lvl2pPr>
            <a:lvl3pPr>
              <a:defRPr lang="en-US" altLang="ko-KR" sz="1600" b="0" kern="1200" dirty="0">
                <a:solidFill>
                  <a:schemeClr val="tx1"/>
                </a:solidFill>
                <a:latin typeface="Tangiang" panose="02000600000000000000" pitchFamily="50" charset="0"/>
                <a:ea typeface="+mn-ea"/>
                <a:cs typeface="+mn-cs"/>
              </a:defRPr>
            </a:lvl3pPr>
            <a:lvl4pPr>
              <a:defRPr>
                <a:latin typeface="+mn-ea"/>
                <a:ea typeface="+mn-ea"/>
              </a:defRPr>
            </a:lvl4pPr>
            <a:lvl5pPr>
              <a:defRPr>
                <a:latin typeface="+mn-ea"/>
                <a:ea typeface="+mn-ea"/>
              </a:defRPr>
            </a:lvl5pPr>
          </a:lstStyle>
          <a:p>
            <a:pPr lvl="0"/>
            <a:r>
              <a:rPr lang="en-US" altLang="ko-KR" dirty="0"/>
              <a:t>Contents</a:t>
            </a:r>
          </a:p>
          <a:p>
            <a:pPr lvl="1"/>
            <a:r>
              <a:rPr lang="en-US" altLang="ko-KR" dirty="0"/>
              <a:t>Contents</a:t>
            </a:r>
          </a:p>
          <a:p>
            <a:pPr lvl="2"/>
            <a:r>
              <a:rPr lang="en-US" altLang="ko-KR" dirty="0"/>
              <a:t>Contents</a:t>
            </a:r>
          </a:p>
        </p:txBody>
      </p:sp>
      <p:sp>
        <p:nvSpPr>
          <p:cNvPr id="32" name="텍스트 개체 틀 31">
            <a:extLst>
              <a:ext uri="{FF2B5EF4-FFF2-40B4-BE49-F238E27FC236}">
                <a16:creationId xmlns:a16="http://schemas.microsoft.com/office/drawing/2014/main" id="{C06D8EDD-0BB9-44D2-AE3F-EC8F635FA586}"/>
              </a:ext>
            </a:extLst>
          </p:cNvPr>
          <p:cNvSpPr>
            <a:spLocks noGrp="1"/>
          </p:cNvSpPr>
          <p:nvPr>
            <p:ph type="body" sz="quarter" idx="11" hasCustomPrompt="1"/>
          </p:nvPr>
        </p:nvSpPr>
        <p:spPr>
          <a:xfrm>
            <a:off x="282665" y="136110"/>
            <a:ext cx="11622915" cy="392905"/>
          </a:xfrm>
        </p:spPr>
        <p:txBody>
          <a:bodyPr anchor="ctr">
            <a:normAutofit/>
          </a:bodyPr>
          <a:lstStyle>
            <a:lvl1pPr marL="0" indent="0">
              <a:buNone/>
              <a:defRPr kumimoji="0" lang="ko-KR" altLang="en-US" sz="1800" b="1" i="0" u="none" strike="noStrike" kern="0" cap="none" spc="0" normalizeH="0" baseline="0" dirty="0">
                <a:ln>
                  <a:noFill/>
                </a:ln>
                <a:solidFill>
                  <a:srgbClr val="66665B"/>
                </a:solidFill>
                <a:effectLst/>
                <a:uLnTx/>
                <a:uFillTx/>
                <a:latin typeface="Bell MT" panose="02020503060305020303" pitchFamily="18" charset="0"/>
                <a:ea typeface="맑은 고딕" panose="020B0503020000020004" pitchFamily="50" charset="-127"/>
                <a:cs typeface="Bell MT" panose="02020503060305020303" pitchFamily="18" charset="0"/>
                <a:sym typeface="[Yoon가변] 윤고딕 140_OTF"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ko-KR" dirty="0"/>
              <a:t>Content title</a:t>
            </a:r>
            <a:endParaRPr lang="ko-KR" altLang="en-US" dirty="0"/>
          </a:p>
        </p:txBody>
      </p:sp>
      <p:sp>
        <p:nvSpPr>
          <p:cNvPr id="34" name="텍스트 개체 틀 33">
            <a:extLst>
              <a:ext uri="{FF2B5EF4-FFF2-40B4-BE49-F238E27FC236}">
                <a16:creationId xmlns:a16="http://schemas.microsoft.com/office/drawing/2014/main" id="{A327C5F3-04B5-465E-9963-CFAE9FCF8B15}"/>
              </a:ext>
            </a:extLst>
          </p:cNvPr>
          <p:cNvSpPr>
            <a:spLocks noGrp="1"/>
          </p:cNvSpPr>
          <p:nvPr>
            <p:ph type="body" sz="quarter" idx="12" hasCustomPrompt="1"/>
          </p:nvPr>
        </p:nvSpPr>
        <p:spPr>
          <a:xfrm>
            <a:off x="282665" y="619812"/>
            <a:ext cx="11622915" cy="504932"/>
          </a:xfrm>
        </p:spPr>
        <p:txBody>
          <a:bodyPr anchor="ctr">
            <a:normAutofit/>
          </a:bodyPr>
          <a:lstStyle>
            <a:lvl1pPr marL="0" indent="0">
              <a:buNone/>
              <a:defRPr kumimoji="1" lang="ko-KR" altLang="en-US" sz="2800" b="1" i="0" u="none" strike="noStrike" kern="1200" cap="none" spc="0" normalizeH="0" baseline="0" dirty="0">
                <a:ln>
                  <a:noFill/>
                </a:ln>
                <a:solidFill>
                  <a:srgbClr val="CA0364"/>
                </a:solidFill>
                <a:effectLst/>
                <a:uLnTx/>
                <a:uFillTx/>
                <a:latin typeface="Bell MT" panose="02020503060305020303" pitchFamily="18" charset="0"/>
                <a:ea typeface="맑은 고딕" panose="020B0503020000020004" pitchFamily="50" charset="-127"/>
                <a:cs typeface="+mn-cs"/>
              </a:defRPr>
            </a:lvl1pPr>
          </a:lstStyle>
          <a:p>
            <a:pPr marL="0" marR="0" lvl="0" indent="0" algn="l" defTabSz="914400" rtl="0" eaLnBrk="1" fontAlgn="auto" latinLnBrk="1" hangingPunct="1">
              <a:lnSpc>
                <a:spcPct val="90000"/>
              </a:lnSpc>
              <a:spcBef>
                <a:spcPts val="1000"/>
              </a:spcBef>
              <a:spcAft>
                <a:spcPts val="0"/>
              </a:spcAft>
              <a:buClrTx/>
              <a:buSzTx/>
              <a:buFont typeface="Arial" panose="020B0604020202020204" pitchFamily="34" charset="0"/>
              <a:buNone/>
              <a:tabLst/>
              <a:defRPr/>
            </a:pPr>
            <a:r>
              <a:rPr lang="en-US" altLang="ko-KR" dirty="0"/>
              <a:t>Slide title</a:t>
            </a:r>
            <a:endParaRPr lang="ko-KR" altLang="en-US" dirty="0"/>
          </a:p>
        </p:txBody>
      </p:sp>
    </p:spTree>
    <p:extLst>
      <p:ext uri="{BB962C8B-B14F-4D97-AF65-F5344CB8AC3E}">
        <p14:creationId xmlns:p14="http://schemas.microsoft.com/office/powerpoint/2010/main" val="33748445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F9C11-6350-41A3-AF8F-C9C2257344D9}" type="datetimeFigureOut">
              <a:rPr lang="ko-KR" altLang="en-US" smtClean="0"/>
              <a:t>2021-12-13</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20AF6-E948-4722-8A1D-3093E4B60E99}" type="slidenum">
              <a:rPr lang="ko-KR" altLang="en-US" smtClean="0"/>
              <a:t>‹#›</a:t>
            </a:fld>
            <a:endParaRPr lang="ko-KR" altLang="en-US"/>
          </a:p>
        </p:txBody>
      </p:sp>
    </p:spTree>
    <p:extLst>
      <p:ext uri="{BB962C8B-B14F-4D97-AF65-F5344CB8AC3E}">
        <p14:creationId xmlns:p14="http://schemas.microsoft.com/office/powerpoint/2010/main" val="8545092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60.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0.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0.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3.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B4A2CF0-EC7F-4EF7-B6CA-51E48703C410}"/>
              </a:ext>
            </a:extLst>
          </p:cNvPr>
          <p:cNvSpPr>
            <a:spLocks noGrp="1"/>
          </p:cNvSpPr>
          <p:nvPr>
            <p:ph type="body" sz="quarter" idx="10"/>
          </p:nvPr>
        </p:nvSpPr>
        <p:spPr/>
        <p:txBody>
          <a:bodyPr/>
          <a:lstStyle/>
          <a:p>
            <a:r>
              <a:rPr lang="en-US" altLang="ko-KR" dirty="0"/>
              <a:t>Integrated risk management</a:t>
            </a:r>
            <a:endParaRPr lang="ko-KR" altLang="en-US" dirty="0"/>
          </a:p>
        </p:txBody>
      </p:sp>
      <p:sp>
        <p:nvSpPr>
          <p:cNvPr id="3" name="텍스트 개체 틀 2">
            <a:extLst>
              <a:ext uri="{FF2B5EF4-FFF2-40B4-BE49-F238E27FC236}">
                <a16:creationId xmlns:a16="http://schemas.microsoft.com/office/drawing/2014/main" id="{5D85ECCA-D3EC-4F51-BBC3-89BE92AFA3C7}"/>
              </a:ext>
            </a:extLst>
          </p:cNvPr>
          <p:cNvSpPr>
            <a:spLocks noGrp="1"/>
          </p:cNvSpPr>
          <p:nvPr>
            <p:ph type="body" sz="quarter" idx="11"/>
          </p:nvPr>
        </p:nvSpPr>
        <p:spPr>
          <a:xfrm>
            <a:off x="2014107" y="2201662"/>
            <a:ext cx="8161867" cy="1131756"/>
          </a:xfrm>
        </p:spPr>
        <p:txBody>
          <a:bodyPr/>
          <a:lstStyle/>
          <a:p>
            <a:r>
              <a:rPr lang="en-US" altLang="ko-KR" dirty="0"/>
              <a:t>Final project</a:t>
            </a:r>
            <a:endParaRPr lang="ko-KR" altLang="en-US" dirty="0"/>
          </a:p>
        </p:txBody>
      </p:sp>
      <p:sp>
        <p:nvSpPr>
          <p:cNvPr id="4" name="텍스트 개체 틀 3">
            <a:extLst>
              <a:ext uri="{FF2B5EF4-FFF2-40B4-BE49-F238E27FC236}">
                <a16:creationId xmlns:a16="http://schemas.microsoft.com/office/drawing/2014/main" id="{2680D553-4BFE-445E-B0A2-00256996D93E}"/>
              </a:ext>
            </a:extLst>
          </p:cNvPr>
          <p:cNvSpPr>
            <a:spLocks noGrp="1"/>
          </p:cNvSpPr>
          <p:nvPr>
            <p:ph type="body" sz="quarter" idx="12"/>
          </p:nvPr>
        </p:nvSpPr>
        <p:spPr/>
        <p:txBody>
          <a:bodyPr/>
          <a:lstStyle/>
          <a:p>
            <a:r>
              <a:rPr lang="en-US" altLang="ko-KR"/>
              <a:t>2021.12.14</a:t>
            </a:r>
            <a:endParaRPr lang="ko-KR" altLang="en-US" dirty="0"/>
          </a:p>
        </p:txBody>
      </p:sp>
      <p:sp>
        <p:nvSpPr>
          <p:cNvPr id="5" name="텍스트 개체 틀 4">
            <a:extLst>
              <a:ext uri="{FF2B5EF4-FFF2-40B4-BE49-F238E27FC236}">
                <a16:creationId xmlns:a16="http://schemas.microsoft.com/office/drawing/2014/main" id="{AE44149E-5473-434F-A131-864CF7EAF4DC}"/>
              </a:ext>
            </a:extLst>
          </p:cNvPr>
          <p:cNvSpPr>
            <a:spLocks noGrp="1"/>
          </p:cNvSpPr>
          <p:nvPr>
            <p:ph type="body" sz="quarter" idx="13"/>
          </p:nvPr>
        </p:nvSpPr>
        <p:spPr>
          <a:xfrm>
            <a:off x="5194639" y="4362820"/>
            <a:ext cx="1800799" cy="333556"/>
          </a:xfrm>
        </p:spPr>
        <p:txBody>
          <a:bodyPr>
            <a:normAutofit lnSpcReduction="10000"/>
          </a:bodyPr>
          <a:lstStyle/>
          <a:p>
            <a:r>
              <a:rPr lang="en-US" altLang="ko-KR" dirty="0" err="1"/>
              <a:t>Sungwoo</a:t>
            </a:r>
            <a:r>
              <a:rPr lang="en-US" altLang="ko-KR" dirty="0"/>
              <a:t> </a:t>
            </a:r>
            <a:r>
              <a:rPr lang="en-US" altLang="ko-KR" dirty="0" err="1"/>
              <a:t>Hur</a:t>
            </a:r>
            <a:endParaRPr lang="ko-KR" altLang="en-US" dirty="0"/>
          </a:p>
        </p:txBody>
      </p:sp>
    </p:spTree>
    <p:extLst>
      <p:ext uri="{BB962C8B-B14F-4D97-AF65-F5344CB8AC3E}">
        <p14:creationId xmlns:p14="http://schemas.microsoft.com/office/powerpoint/2010/main" val="208458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675FC99-16F5-46A7-B050-FDEC449D1091}"/>
              </a:ext>
            </a:extLst>
          </p:cNvPr>
          <p:cNvSpPr>
            <a:spLocks noGrp="1"/>
          </p:cNvSpPr>
          <p:nvPr>
            <p:ph sz="quarter" idx="10"/>
          </p:nvPr>
        </p:nvSpPr>
        <p:spPr/>
        <p:txBody>
          <a:bodyPr/>
          <a:lstStyle/>
          <a:p>
            <a:r>
              <a:rPr lang="en-US" altLang="ko-KR" dirty="0"/>
              <a:t>Effects were simply estimated by taking average of each category group. Remarkable features are:</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3" name="텍스트 개체 틀 2">
            <a:extLst>
              <a:ext uri="{FF2B5EF4-FFF2-40B4-BE49-F238E27FC236}">
                <a16:creationId xmlns:a16="http://schemas.microsoft.com/office/drawing/2014/main" id="{89DBC439-551A-4F55-8427-9289D11375DD}"/>
              </a:ext>
            </a:extLst>
          </p:cNvPr>
          <p:cNvSpPr>
            <a:spLocks noGrp="1"/>
          </p:cNvSpPr>
          <p:nvPr>
            <p:ph type="body" sz="quarter" idx="11"/>
          </p:nvPr>
        </p:nvSpPr>
        <p:spPr/>
        <p:txBody>
          <a:bodyPr/>
          <a:lstStyle/>
          <a:p>
            <a:r>
              <a:rPr lang="en-US" altLang="ko-KR" dirty="0"/>
              <a:t>1. Data description</a:t>
            </a:r>
            <a:endParaRPr lang="ko-KR" altLang="en-US" dirty="0"/>
          </a:p>
        </p:txBody>
      </p:sp>
      <p:sp>
        <p:nvSpPr>
          <p:cNvPr id="4" name="텍스트 개체 틀 3">
            <a:extLst>
              <a:ext uri="{FF2B5EF4-FFF2-40B4-BE49-F238E27FC236}">
                <a16:creationId xmlns:a16="http://schemas.microsoft.com/office/drawing/2014/main" id="{728459FE-6831-463F-A1AE-0CCC460F96F3}"/>
              </a:ext>
            </a:extLst>
          </p:cNvPr>
          <p:cNvSpPr>
            <a:spLocks noGrp="1"/>
          </p:cNvSpPr>
          <p:nvPr>
            <p:ph type="body" sz="quarter" idx="12"/>
          </p:nvPr>
        </p:nvSpPr>
        <p:spPr/>
        <p:txBody>
          <a:bodyPr/>
          <a:lstStyle/>
          <a:p>
            <a:r>
              <a:rPr lang="en-US" altLang="ko-KR" dirty="0"/>
              <a:t>Effects</a:t>
            </a:r>
            <a:r>
              <a:rPr lang="ko-KR" altLang="en-US" dirty="0"/>
              <a:t> </a:t>
            </a:r>
            <a:r>
              <a:rPr lang="en-US" altLang="ko-KR" dirty="0"/>
              <a:t>of</a:t>
            </a:r>
            <a:r>
              <a:rPr lang="ko-KR" altLang="en-US" dirty="0"/>
              <a:t> </a:t>
            </a:r>
            <a:r>
              <a:rPr lang="en-US" altLang="ko-KR" dirty="0"/>
              <a:t>category features </a:t>
            </a:r>
            <a:endParaRPr lang="ko-KR" altLang="en-US" dirty="0"/>
          </a:p>
        </p:txBody>
      </p:sp>
      <p:pic>
        <p:nvPicPr>
          <p:cNvPr id="7" name="그림 6">
            <a:extLst>
              <a:ext uri="{FF2B5EF4-FFF2-40B4-BE49-F238E27FC236}">
                <a16:creationId xmlns:a16="http://schemas.microsoft.com/office/drawing/2014/main" id="{A9285208-9A0C-43AB-8FFE-A4AE79A46B6A}"/>
              </a:ext>
            </a:extLst>
          </p:cNvPr>
          <p:cNvPicPr>
            <a:picLocks noChangeAspect="1"/>
          </p:cNvPicPr>
          <p:nvPr/>
        </p:nvPicPr>
        <p:blipFill>
          <a:blip r:embed="rId2"/>
          <a:stretch>
            <a:fillRect/>
          </a:stretch>
        </p:blipFill>
        <p:spPr>
          <a:xfrm>
            <a:off x="584707" y="3133433"/>
            <a:ext cx="6105525" cy="1295400"/>
          </a:xfrm>
          <a:prstGeom prst="rect">
            <a:avLst/>
          </a:prstGeom>
        </p:spPr>
      </p:pic>
      <p:sp>
        <p:nvSpPr>
          <p:cNvPr id="12" name="내용 개체 틀 1">
            <a:extLst>
              <a:ext uri="{FF2B5EF4-FFF2-40B4-BE49-F238E27FC236}">
                <a16:creationId xmlns:a16="http://schemas.microsoft.com/office/drawing/2014/main" id="{B217EEE5-D591-4250-8301-9B013392B1DF}"/>
              </a:ext>
            </a:extLst>
          </p:cNvPr>
          <p:cNvSpPr txBox="1">
            <a:spLocks/>
          </p:cNvSpPr>
          <p:nvPr/>
        </p:nvSpPr>
        <p:spPr>
          <a:xfrm>
            <a:off x="6814869" y="1623286"/>
            <a:ext cx="5090712" cy="496960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spcAft>
                <a:spcPts val="600"/>
              </a:spcAft>
              <a:buFont typeface="Arial" panose="020B0604020202020204" pitchFamily="34" charset="0"/>
              <a:buChar char="•"/>
              <a:defRPr sz="2000" b="0" kern="1200">
                <a:solidFill>
                  <a:schemeClr val="tx1"/>
                </a:solidFill>
                <a:latin typeface="Tangiang" panose="02000600000000000000" pitchFamily="50" charset="0"/>
                <a:ea typeface="+mn-ea"/>
                <a:cs typeface="+mn-cs"/>
              </a:defRPr>
            </a:lvl1pPr>
            <a:lvl2pPr marL="685800" indent="-228600" algn="l" defTabSz="914400" rtl="0" eaLnBrk="1" latinLnBrk="1" hangingPunct="1">
              <a:lnSpc>
                <a:spcPct val="90000"/>
              </a:lnSpc>
              <a:spcBef>
                <a:spcPts val="500"/>
              </a:spcBef>
              <a:spcAft>
                <a:spcPts val="600"/>
              </a:spcAft>
              <a:buFont typeface="Arial" panose="020B0604020202020204" pitchFamily="34" charset="0"/>
              <a:buChar char="•"/>
              <a:defRPr sz="1800" b="0" kern="1200">
                <a:solidFill>
                  <a:schemeClr val="tx1"/>
                </a:solidFill>
                <a:latin typeface="Tangiang" panose="02000600000000000000" pitchFamily="50" charset="0"/>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lang="en-US" altLang="ko-KR" sz="1600" b="0" kern="1200" dirty="0" smtClean="0">
                <a:solidFill>
                  <a:schemeClr val="tx1"/>
                </a:solidFill>
                <a:latin typeface="Tangiang" panose="02000600000000000000" pitchFamily="50" charset="0"/>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lang="en-US" altLang="ko-KR" sz="1400" b="0" kern="1200" dirty="0" smtClean="0">
                <a:solidFill>
                  <a:schemeClr val="tx1"/>
                </a:solidFill>
                <a:latin typeface="Tangiang" panose="02000600000000000000" pitchFamily="50" charset="0"/>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He/ she is more likely to spend health expenditure if he or she:</a:t>
            </a:r>
          </a:p>
          <a:p>
            <a:pPr marL="457200" indent="-457200">
              <a:buFont typeface="+mj-ea"/>
              <a:buAutoNum type="circleNumDbPlain" startAt="6"/>
            </a:pPr>
            <a:r>
              <a:rPr lang="en-US" altLang="ko-KR" dirty="0"/>
              <a:t>is a native American. (he/ she is likely to spend little if he/ she is an Asian.)</a:t>
            </a:r>
          </a:p>
          <a:p>
            <a:r>
              <a:rPr lang="en-US" altLang="ko-KR" dirty="0"/>
              <a:t>Notice that contrary to the Social conventional wisdom, income does not significantly affect the expenditure pattern.</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pic>
        <p:nvPicPr>
          <p:cNvPr id="9" name="그림 8">
            <a:extLst>
              <a:ext uri="{FF2B5EF4-FFF2-40B4-BE49-F238E27FC236}">
                <a16:creationId xmlns:a16="http://schemas.microsoft.com/office/drawing/2014/main" id="{8D862283-8164-4EF7-BB20-89DE8BE3BED9}"/>
              </a:ext>
            </a:extLst>
          </p:cNvPr>
          <p:cNvPicPr>
            <a:picLocks noChangeAspect="1"/>
          </p:cNvPicPr>
          <p:nvPr/>
        </p:nvPicPr>
        <p:blipFill>
          <a:blip r:embed="rId3"/>
          <a:stretch>
            <a:fillRect/>
          </a:stretch>
        </p:blipFill>
        <p:spPr>
          <a:xfrm>
            <a:off x="584707" y="1623286"/>
            <a:ext cx="6105525" cy="1295400"/>
          </a:xfrm>
          <a:prstGeom prst="rect">
            <a:avLst/>
          </a:prstGeom>
        </p:spPr>
      </p:pic>
    </p:spTree>
    <p:extLst>
      <p:ext uri="{BB962C8B-B14F-4D97-AF65-F5344CB8AC3E}">
        <p14:creationId xmlns:p14="http://schemas.microsoft.com/office/powerpoint/2010/main" val="3378028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7B968D17-CF2B-4FC5-9BAA-9439AEADA5E4}"/>
                  </a:ext>
                </a:extLst>
              </p:cNvPr>
              <p:cNvSpPr>
                <a:spLocks noGrp="1"/>
              </p:cNvSpPr>
              <p:nvPr>
                <p:ph sz="quarter" idx="10"/>
              </p:nvPr>
            </p:nvSpPr>
            <p:spPr>
              <a:xfrm>
                <a:off x="7295490" y="1244600"/>
                <a:ext cx="4611057" cy="5195888"/>
              </a:xfrm>
            </p:spPr>
            <p:txBody>
              <a:bodyPr/>
              <a:lstStyle/>
              <a:p>
                <a:r>
                  <a:rPr lang="en-US" altLang="ko-KR" dirty="0"/>
                  <a:t>Features were analyzed by lasso </a:t>
                </a:r>
                <a:br>
                  <a:rPr lang="en-US" altLang="ko-KR" dirty="0"/>
                </a:br>
                <a:r>
                  <a:rPr lang="en-US" altLang="ko-KR" dirty="0"/>
                  <a:t>(</a:t>
                </a:r>
                <a14:m>
                  <m:oMath xmlns:m="http://schemas.openxmlformats.org/officeDocument/2006/math">
                    <m:r>
                      <a:rPr lang="en-US" altLang="ko-KR" b="0" i="1" smtClean="0">
                        <a:latin typeface="Cambria Math" panose="02040503050406030204" pitchFamily="18" charset="0"/>
                      </a:rPr>
                      <m:t>𝜆</m:t>
                    </m:r>
                    <m:r>
                      <a:rPr lang="en-US" altLang="ko-KR" b="0" i="1" smtClean="0">
                        <a:latin typeface="Cambria Math" panose="02040503050406030204" pitchFamily="18" charset="0"/>
                      </a:rPr>
                      <m:t>=0.1</m:t>
                    </m:r>
                  </m:oMath>
                </a14:m>
                <a:r>
                  <a:rPr lang="en-US" altLang="ko-KR" dirty="0"/>
                  <a:t>).</a:t>
                </a:r>
              </a:p>
              <a:p>
                <a:r>
                  <a:rPr lang="en-US" altLang="ko-KR" dirty="0"/>
                  <a:t>Data were standardized. (</a:t>
                </a:r>
                <a14:m>
                  <m:oMath xmlns:m="http://schemas.openxmlformats.org/officeDocument/2006/math">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𝑋</m:t>
                        </m:r>
                        <m:r>
                          <a:rPr lang="en-US" altLang="ko-KR" b="0" i="1" smtClean="0">
                            <a:latin typeface="Cambria Math" panose="02040503050406030204" pitchFamily="18" charset="0"/>
                          </a:rPr>
                          <m:t>−</m:t>
                        </m:r>
                        <m:r>
                          <a:rPr lang="en-US" altLang="ko-KR" b="0" i="1" smtClean="0">
                            <a:latin typeface="Cambria Math" panose="02040503050406030204" pitchFamily="18" charset="0"/>
                          </a:rPr>
                          <m:t>𝐸</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𝑋</m:t>
                            </m:r>
                          </m:e>
                        </m:d>
                      </m:num>
                      <m:den>
                        <m:r>
                          <a:rPr lang="en-US" altLang="ko-KR" b="0" i="1" smtClean="0">
                            <a:latin typeface="Cambria Math" panose="02040503050406030204" pitchFamily="18" charset="0"/>
                          </a:rPr>
                          <m:t>𝑠𝑡𝑑</m:t>
                        </m:r>
                        <m:r>
                          <a:rPr lang="en-US" altLang="ko-KR" b="0" i="1" smtClean="0">
                            <a:latin typeface="Cambria Math" panose="02040503050406030204" pitchFamily="18" charset="0"/>
                          </a:rPr>
                          <m:t>(</m:t>
                        </m:r>
                        <m:r>
                          <a:rPr lang="en-US" altLang="ko-KR" b="0" i="1" smtClean="0">
                            <a:latin typeface="Cambria Math" panose="02040503050406030204" pitchFamily="18" charset="0"/>
                          </a:rPr>
                          <m:t>𝑋</m:t>
                        </m:r>
                        <m:r>
                          <a:rPr lang="en-US" altLang="ko-KR" b="0" i="1" smtClean="0">
                            <a:latin typeface="Cambria Math" panose="02040503050406030204" pitchFamily="18" charset="0"/>
                          </a:rPr>
                          <m:t>)</m:t>
                        </m:r>
                      </m:den>
                    </m:f>
                  </m:oMath>
                </a14:m>
                <a:r>
                  <a:rPr lang="en-US" altLang="ko-KR" dirty="0"/>
                  <a:t>) before fitting the lasso.</a:t>
                </a:r>
              </a:p>
              <a:p>
                <a:r>
                  <a:rPr lang="en-US" altLang="ko-KR" dirty="0"/>
                  <a:t>Absolute value of coefficients were visualized as on the left figure.</a:t>
                </a:r>
              </a:p>
              <a:p>
                <a:r>
                  <a:rPr lang="en-US" altLang="ko-KR" dirty="0"/>
                  <a:t>According to the figure, </a:t>
                </a:r>
                <a:br>
                  <a:rPr lang="en-US" altLang="ko-KR" dirty="0"/>
                </a:br>
                <a:r>
                  <a:rPr lang="en-US" altLang="ko-KR" b="1" dirty="0"/>
                  <a:t>any activity limitation</a:t>
                </a:r>
                <a:r>
                  <a:rPr lang="en-US" altLang="ko-KR" dirty="0"/>
                  <a:t>, </a:t>
                </a:r>
                <a:br>
                  <a:rPr lang="en-US" altLang="ko-KR" dirty="0"/>
                </a:br>
                <a:r>
                  <a:rPr lang="en-US" altLang="ko-KR" b="1" dirty="0"/>
                  <a:t>region (where a patient lives)</a:t>
                </a:r>
                <a:r>
                  <a:rPr lang="en-US" altLang="ko-KR" dirty="0"/>
                  <a:t>, </a:t>
                </a:r>
                <a:br>
                  <a:rPr lang="en-US" altLang="ko-KR" dirty="0"/>
                </a:br>
                <a:r>
                  <a:rPr lang="en-US" altLang="ko-KR" b="1" dirty="0"/>
                  <a:t>race,</a:t>
                </a:r>
                <a:br>
                  <a:rPr lang="en-US" altLang="ko-KR" dirty="0"/>
                </a:br>
                <a:r>
                  <a:rPr lang="en-US" altLang="ko-KR" b="1" dirty="0"/>
                  <a:t>self-rated physical health status</a:t>
                </a:r>
                <a:r>
                  <a:rPr lang="en-US" altLang="ko-KR" dirty="0"/>
                  <a:t> (excellent, very good, good, fair, poor) </a:t>
                </a:r>
                <a:br>
                  <a:rPr lang="en-US" altLang="ko-KR" dirty="0"/>
                </a:br>
                <a:r>
                  <a:rPr lang="en-US" altLang="ko-KR" b="1" dirty="0"/>
                  <a:t>age</a:t>
                </a:r>
                <a:r>
                  <a:rPr lang="en-US" altLang="ko-KR" dirty="0"/>
                  <a:t> and </a:t>
                </a:r>
                <a:r>
                  <a:rPr lang="en-US" altLang="ko-KR" b="1" dirty="0"/>
                  <a:t>“unsatisfactory with the current health care” </a:t>
                </a:r>
                <a:r>
                  <a:rPr lang="en-US" altLang="ko-KR" dirty="0"/>
                  <a:t>affected the most the outpatient expenditure.</a:t>
                </a:r>
              </a:p>
              <a:p>
                <a:endParaRPr lang="en-US" altLang="ko-KR" dirty="0"/>
              </a:p>
              <a:p>
                <a:endParaRPr lang="en-US" altLang="ko-KR" dirty="0"/>
              </a:p>
            </p:txBody>
          </p:sp>
        </mc:Choice>
        <mc:Fallback xmlns="">
          <p:sp>
            <p:nvSpPr>
              <p:cNvPr id="2" name="내용 개체 틀 1">
                <a:extLst>
                  <a:ext uri="{FF2B5EF4-FFF2-40B4-BE49-F238E27FC236}">
                    <a16:creationId xmlns:a16="http://schemas.microsoft.com/office/drawing/2014/main" id="{7B968D17-CF2B-4FC5-9BAA-9439AEADA5E4}"/>
                  </a:ext>
                </a:extLst>
              </p:cNvPr>
              <p:cNvSpPr>
                <a:spLocks noGrp="1" noRot="1" noChangeAspect="1" noMove="1" noResize="1" noEditPoints="1" noAdjustHandles="1" noChangeArrowheads="1" noChangeShapeType="1" noTextEdit="1"/>
              </p:cNvSpPr>
              <p:nvPr>
                <p:ph sz="quarter" idx="10"/>
              </p:nvPr>
            </p:nvSpPr>
            <p:spPr>
              <a:xfrm>
                <a:off x="7295490" y="1244600"/>
                <a:ext cx="4611057" cy="5195888"/>
              </a:xfrm>
              <a:blipFill>
                <a:blip r:embed="rId3"/>
                <a:stretch>
                  <a:fillRect l="-1190" t="-1172" r="-926"/>
                </a:stretch>
              </a:blipFill>
            </p:spPr>
            <p:txBody>
              <a:bodyPr/>
              <a:lstStyle/>
              <a:p>
                <a:r>
                  <a:rPr lang="ko-KR" altLang="en-US">
                    <a:noFill/>
                  </a:rPr>
                  <a:t> </a:t>
                </a:r>
              </a:p>
            </p:txBody>
          </p:sp>
        </mc:Fallback>
      </mc:AlternateContent>
      <p:sp>
        <p:nvSpPr>
          <p:cNvPr id="3" name="텍스트 개체 틀 2">
            <a:extLst>
              <a:ext uri="{FF2B5EF4-FFF2-40B4-BE49-F238E27FC236}">
                <a16:creationId xmlns:a16="http://schemas.microsoft.com/office/drawing/2014/main" id="{5EE06D57-7CCC-47A6-A5F3-9E9979D4BC0E}"/>
              </a:ext>
            </a:extLst>
          </p:cNvPr>
          <p:cNvSpPr>
            <a:spLocks noGrp="1"/>
          </p:cNvSpPr>
          <p:nvPr>
            <p:ph type="body" sz="quarter" idx="11"/>
          </p:nvPr>
        </p:nvSpPr>
        <p:spPr/>
        <p:txBody>
          <a:bodyPr/>
          <a:lstStyle/>
          <a:p>
            <a:r>
              <a:rPr lang="en-US" altLang="ko-KR" dirty="0"/>
              <a:t>1. Data description</a:t>
            </a:r>
            <a:endParaRPr lang="ko-KR" altLang="en-US" dirty="0"/>
          </a:p>
        </p:txBody>
      </p:sp>
      <p:sp>
        <p:nvSpPr>
          <p:cNvPr id="4" name="텍스트 개체 틀 3">
            <a:extLst>
              <a:ext uri="{FF2B5EF4-FFF2-40B4-BE49-F238E27FC236}">
                <a16:creationId xmlns:a16="http://schemas.microsoft.com/office/drawing/2014/main" id="{618A8B19-2368-4694-8258-C6D0F487BA06}"/>
              </a:ext>
            </a:extLst>
          </p:cNvPr>
          <p:cNvSpPr>
            <a:spLocks noGrp="1"/>
          </p:cNvSpPr>
          <p:nvPr>
            <p:ph type="body" sz="quarter" idx="12"/>
          </p:nvPr>
        </p:nvSpPr>
        <p:spPr/>
        <p:txBody>
          <a:bodyPr/>
          <a:lstStyle/>
          <a:p>
            <a:r>
              <a:rPr lang="en-US" altLang="ko-KR" dirty="0"/>
              <a:t>MEPS lasso results - intuition</a:t>
            </a:r>
            <a:endParaRPr lang="ko-KR" altLang="en-US" dirty="0"/>
          </a:p>
        </p:txBody>
      </p:sp>
      <p:pic>
        <p:nvPicPr>
          <p:cNvPr id="8" name="그림 7">
            <a:extLst>
              <a:ext uri="{FF2B5EF4-FFF2-40B4-BE49-F238E27FC236}">
                <a16:creationId xmlns:a16="http://schemas.microsoft.com/office/drawing/2014/main" id="{7E77DDA7-C8D0-4CFA-B9C3-AF7FFA4D7F98}"/>
              </a:ext>
            </a:extLst>
          </p:cNvPr>
          <p:cNvPicPr>
            <a:picLocks noChangeAspect="1"/>
          </p:cNvPicPr>
          <p:nvPr/>
        </p:nvPicPr>
        <p:blipFill>
          <a:blip r:embed="rId4"/>
          <a:stretch>
            <a:fillRect/>
          </a:stretch>
        </p:blipFill>
        <p:spPr>
          <a:xfrm>
            <a:off x="282665" y="1337095"/>
            <a:ext cx="7012825" cy="4822166"/>
          </a:xfrm>
          <a:prstGeom prst="rect">
            <a:avLst/>
          </a:prstGeom>
          <a:ln>
            <a:solidFill>
              <a:schemeClr val="accent1"/>
            </a:solidFill>
          </a:ln>
        </p:spPr>
      </p:pic>
    </p:spTree>
    <p:extLst>
      <p:ext uri="{BB962C8B-B14F-4D97-AF65-F5344CB8AC3E}">
        <p14:creationId xmlns:p14="http://schemas.microsoft.com/office/powerpoint/2010/main" val="140479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9992B41-1133-40ED-8A3C-695A94C58915}"/>
              </a:ext>
            </a:extLst>
          </p:cNvPr>
          <p:cNvSpPr>
            <a:spLocks noGrp="1"/>
          </p:cNvSpPr>
          <p:nvPr>
            <p:ph sz="quarter" idx="10"/>
          </p:nvPr>
        </p:nvSpPr>
        <p:spPr/>
        <p:txBody>
          <a:bodyPr/>
          <a:lstStyle/>
          <a:p>
            <a:r>
              <a:rPr lang="en-US" altLang="ko-KR" dirty="0"/>
              <a:t>However, we have some issues for this simple model.</a:t>
            </a:r>
          </a:p>
          <a:p>
            <a:r>
              <a:rPr lang="en-US" altLang="ko-KR" dirty="0"/>
              <a:t>These will be discussed in the next slides.</a:t>
            </a:r>
            <a:endParaRPr lang="ko-KR" altLang="en-US" dirty="0"/>
          </a:p>
        </p:txBody>
      </p:sp>
      <p:sp>
        <p:nvSpPr>
          <p:cNvPr id="3" name="텍스트 개체 틀 2">
            <a:extLst>
              <a:ext uri="{FF2B5EF4-FFF2-40B4-BE49-F238E27FC236}">
                <a16:creationId xmlns:a16="http://schemas.microsoft.com/office/drawing/2014/main" id="{3E50FF5E-3802-439F-9DD8-85D9E7F8B981}"/>
              </a:ext>
            </a:extLst>
          </p:cNvPr>
          <p:cNvSpPr>
            <a:spLocks noGrp="1"/>
          </p:cNvSpPr>
          <p:nvPr>
            <p:ph type="body" sz="quarter" idx="11"/>
          </p:nvPr>
        </p:nvSpPr>
        <p:spPr/>
        <p:txBody>
          <a:bodyPr/>
          <a:lstStyle/>
          <a:p>
            <a:r>
              <a:rPr lang="en-US" altLang="ko-KR" dirty="0"/>
              <a:t>1. Data description</a:t>
            </a:r>
            <a:endParaRPr lang="ko-KR" altLang="en-US" dirty="0"/>
          </a:p>
        </p:txBody>
      </p:sp>
      <p:sp>
        <p:nvSpPr>
          <p:cNvPr id="4" name="텍스트 개체 틀 3">
            <a:extLst>
              <a:ext uri="{FF2B5EF4-FFF2-40B4-BE49-F238E27FC236}">
                <a16:creationId xmlns:a16="http://schemas.microsoft.com/office/drawing/2014/main" id="{26C8925A-C2C0-4D34-9100-2CBAB9F8E24A}"/>
              </a:ext>
            </a:extLst>
          </p:cNvPr>
          <p:cNvSpPr>
            <a:spLocks noGrp="1"/>
          </p:cNvSpPr>
          <p:nvPr>
            <p:ph type="body" sz="quarter" idx="12"/>
          </p:nvPr>
        </p:nvSpPr>
        <p:spPr/>
        <p:txBody>
          <a:bodyPr/>
          <a:lstStyle/>
          <a:p>
            <a:r>
              <a:rPr lang="en-US" altLang="ko-KR" dirty="0"/>
              <a:t>MEPS lasso results - intuition</a:t>
            </a:r>
            <a:endParaRPr lang="ko-KR" altLang="en-US" dirty="0"/>
          </a:p>
        </p:txBody>
      </p:sp>
    </p:spTree>
    <p:extLst>
      <p:ext uri="{BB962C8B-B14F-4D97-AF65-F5344CB8AC3E}">
        <p14:creationId xmlns:p14="http://schemas.microsoft.com/office/powerpoint/2010/main" val="2215097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142BB939-9786-469A-A8E1-7E5F9387450B}"/>
                  </a:ext>
                </a:extLst>
              </p:cNvPr>
              <p:cNvSpPr>
                <a:spLocks noGrp="1"/>
              </p:cNvSpPr>
              <p:nvPr>
                <p:ph sz="quarter" idx="10"/>
              </p:nvPr>
            </p:nvSpPr>
            <p:spPr/>
            <p:txBody>
              <a:bodyPr/>
              <a:lstStyle/>
              <a:p>
                <a:r>
                  <a:rPr lang="en-US" altLang="ko-KR" dirty="0"/>
                  <a:t>Simple criterion as MSE does not work for some reasons.</a:t>
                </a:r>
              </a:p>
              <a:p>
                <a:pPr marL="457200" indent="-457200">
                  <a:buFont typeface="+mj-ea"/>
                  <a:buAutoNum type="circleNumDbPlain"/>
                </a:pPr>
                <a:r>
                  <a:rPr lang="en-US" altLang="ko-KR" dirty="0"/>
                  <a:t>The distribution is not normally distributed</a:t>
                </a:r>
              </a:p>
              <a:p>
                <a:pPr marL="457200" indent="-457200">
                  <a:buFont typeface="+mj-ea"/>
                  <a:buAutoNum type="circleNumDbPlain"/>
                </a:pPr>
                <a:r>
                  <a:rPr lang="en-US" altLang="ko-KR" dirty="0"/>
                  <a:t>The expenditure is “left censored” data (Expenditure </a:t>
                </a:r>
                <a14:m>
                  <m:oMath xmlns:m="http://schemas.openxmlformats.org/officeDocument/2006/math">
                    <m:r>
                      <a:rPr lang="en-US" altLang="ko-KR" b="0" i="1" smtClean="0">
                        <a:latin typeface="Cambria Math" panose="02040503050406030204" pitchFamily="18" charset="0"/>
                      </a:rPr>
                      <m:t>≥</m:t>
                    </m:r>
                  </m:oMath>
                </a14:m>
                <a:r>
                  <a:rPr lang="en-US" altLang="ko-KR" dirty="0"/>
                  <a:t> 0)</a:t>
                </a:r>
              </a:p>
              <a:p>
                <a:pPr marL="457200" indent="-457200">
                  <a:buFont typeface="+mj-ea"/>
                  <a:buAutoNum type="circleNumDbPlain"/>
                </a:pPr>
                <a:r>
                  <a:rPr lang="en-US" altLang="ko-KR" dirty="0"/>
                  <a:t>Zero expenditure represents </a:t>
                </a:r>
                <a:r>
                  <a:rPr lang="en-US" altLang="ko-KR" b="1" dirty="0"/>
                  <a:t>a person’s choice. </a:t>
                </a:r>
              </a:p>
              <a:p>
                <a:pPr lvl="1"/>
                <a:r>
                  <a:rPr lang="en-US" altLang="ko-KR" dirty="0"/>
                  <a:t>It means, even if two different persons have the same health status,</a:t>
                </a:r>
                <a:br>
                  <a:rPr lang="en-US" altLang="ko-KR" dirty="0"/>
                </a:br>
                <a:r>
                  <a:rPr lang="en-US" altLang="ko-KR" dirty="0"/>
                  <a:t>(be it literally health status or social, income level…) the expenditure</a:t>
                </a:r>
                <a:br>
                  <a:rPr lang="en-US" altLang="ko-KR" dirty="0"/>
                </a:br>
                <a:r>
                  <a:rPr lang="en-US" altLang="ko-KR" dirty="0"/>
                  <a:t>itself is based on the person’s decision (whether to go hospital or not.)</a:t>
                </a:r>
                <a:br>
                  <a:rPr lang="en-US" altLang="ko-KR" dirty="0"/>
                </a:br>
                <a:endParaRPr lang="en-US" altLang="ko-KR" b="1" dirty="0"/>
              </a:p>
              <a:p>
                <a:r>
                  <a:rPr lang="en-US" altLang="ko-KR" dirty="0"/>
                  <a:t>For the above reasons, model should reflect </a:t>
                </a:r>
                <a:br>
                  <a:rPr lang="en-US" altLang="ko-KR" dirty="0"/>
                </a:br>
                <a:r>
                  <a:rPr lang="en-US" altLang="ko-KR" dirty="0"/>
                  <a:t>health expenditure given a person’s health status, and his or her</a:t>
                </a:r>
                <a:br>
                  <a:rPr lang="en-US" altLang="ko-KR" dirty="0"/>
                </a:br>
                <a:r>
                  <a:rPr lang="en-US" altLang="ko-KR" dirty="0"/>
                  <a:t>“willingness to pay for it”</a:t>
                </a:r>
              </a:p>
              <a:p>
                <a:r>
                  <a:rPr lang="en-US" altLang="ko-KR" dirty="0"/>
                  <a:t>My proposed model framework follows the next slide.</a:t>
                </a:r>
              </a:p>
            </p:txBody>
          </p:sp>
        </mc:Choice>
        <mc:Fallback xmlns="">
          <p:sp>
            <p:nvSpPr>
              <p:cNvPr id="2" name="내용 개체 틀 1">
                <a:extLst>
                  <a:ext uri="{FF2B5EF4-FFF2-40B4-BE49-F238E27FC236}">
                    <a16:creationId xmlns:a16="http://schemas.microsoft.com/office/drawing/2014/main" id="{142BB939-9786-469A-A8E1-7E5F9387450B}"/>
                  </a:ext>
                </a:extLst>
              </p:cNvPr>
              <p:cNvSpPr>
                <a:spLocks noGrp="1" noRot="1" noChangeAspect="1" noMove="1" noResize="1" noEditPoints="1" noAdjustHandles="1" noChangeArrowheads="1" noChangeShapeType="1" noTextEdit="1"/>
              </p:cNvSpPr>
              <p:nvPr>
                <p:ph sz="quarter" idx="10"/>
              </p:nvPr>
            </p:nvSpPr>
            <p:spPr>
              <a:blipFill>
                <a:blip r:embed="rId2"/>
                <a:stretch>
                  <a:fillRect l="-735" t="-1172"/>
                </a:stretch>
              </a:blipFill>
            </p:spPr>
            <p:txBody>
              <a:bodyPr/>
              <a:lstStyle/>
              <a:p>
                <a:r>
                  <a:rPr lang="ko-KR" altLang="en-US">
                    <a:noFill/>
                  </a:rPr>
                  <a:t> </a:t>
                </a:r>
              </a:p>
            </p:txBody>
          </p:sp>
        </mc:Fallback>
      </mc:AlternateContent>
      <p:sp>
        <p:nvSpPr>
          <p:cNvPr id="3" name="텍스트 개체 틀 2">
            <a:extLst>
              <a:ext uri="{FF2B5EF4-FFF2-40B4-BE49-F238E27FC236}">
                <a16:creationId xmlns:a16="http://schemas.microsoft.com/office/drawing/2014/main" id="{274A59C1-CA43-4602-84F1-A85CDAE713E4}"/>
              </a:ext>
            </a:extLst>
          </p:cNvPr>
          <p:cNvSpPr>
            <a:spLocks noGrp="1"/>
          </p:cNvSpPr>
          <p:nvPr>
            <p:ph type="body" sz="quarter" idx="11"/>
          </p:nvPr>
        </p:nvSpPr>
        <p:spPr/>
        <p:txBody>
          <a:bodyPr/>
          <a:lstStyle/>
          <a:p>
            <a:r>
              <a:rPr lang="en-US" altLang="ko-KR" dirty="0"/>
              <a:t>2. The</a:t>
            </a:r>
            <a:r>
              <a:rPr lang="en-US" altLang="ko-KR" dirty="0">
                <a:latin typeface="Tangiang" panose="02000600000000000000" pitchFamily="50" charset="0"/>
              </a:rPr>
              <a:t> model framework</a:t>
            </a:r>
          </a:p>
        </p:txBody>
      </p:sp>
      <p:sp>
        <p:nvSpPr>
          <p:cNvPr id="4" name="텍스트 개체 틀 3">
            <a:extLst>
              <a:ext uri="{FF2B5EF4-FFF2-40B4-BE49-F238E27FC236}">
                <a16:creationId xmlns:a16="http://schemas.microsoft.com/office/drawing/2014/main" id="{46ACEF8D-8BF9-4EE1-B59E-3A9EBC52231C}"/>
              </a:ext>
            </a:extLst>
          </p:cNvPr>
          <p:cNvSpPr>
            <a:spLocks noGrp="1"/>
          </p:cNvSpPr>
          <p:nvPr>
            <p:ph type="body" sz="quarter" idx="12"/>
          </p:nvPr>
        </p:nvSpPr>
        <p:spPr/>
        <p:txBody>
          <a:bodyPr/>
          <a:lstStyle/>
          <a:p>
            <a:r>
              <a:rPr lang="en-US" altLang="ko-KR" dirty="0"/>
              <a:t>Some modeling issues</a:t>
            </a:r>
            <a:endParaRPr lang="ko-KR" altLang="en-US" dirty="0"/>
          </a:p>
        </p:txBody>
      </p:sp>
      <p:pic>
        <p:nvPicPr>
          <p:cNvPr id="6" name="그림 5">
            <a:extLst>
              <a:ext uri="{FF2B5EF4-FFF2-40B4-BE49-F238E27FC236}">
                <a16:creationId xmlns:a16="http://schemas.microsoft.com/office/drawing/2014/main" id="{FAE2F828-098A-40A3-AA9F-1AF07671B6B9}"/>
              </a:ext>
            </a:extLst>
          </p:cNvPr>
          <p:cNvPicPr>
            <a:picLocks noChangeAspect="1"/>
          </p:cNvPicPr>
          <p:nvPr/>
        </p:nvPicPr>
        <p:blipFill rotWithShape="1">
          <a:blip r:embed="rId3"/>
          <a:srcRect l="1542"/>
          <a:stretch/>
        </p:blipFill>
        <p:spPr>
          <a:xfrm>
            <a:off x="7547478" y="1489075"/>
            <a:ext cx="4154487" cy="4124325"/>
          </a:xfrm>
          <a:prstGeom prst="rect">
            <a:avLst/>
          </a:prstGeom>
          <a:ln>
            <a:solidFill>
              <a:schemeClr val="tx1"/>
            </a:solidFill>
          </a:ln>
        </p:spPr>
      </p:pic>
    </p:spTree>
    <p:extLst>
      <p:ext uri="{BB962C8B-B14F-4D97-AF65-F5344CB8AC3E}">
        <p14:creationId xmlns:p14="http://schemas.microsoft.com/office/powerpoint/2010/main" val="2730023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E1F2704-EB51-4CFE-9CA2-4E9530F2DA85}"/>
              </a:ext>
            </a:extLst>
          </p:cNvPr>
          <p:cNvSpPr>
            <a:spLocks noGrp="1"/>
          </p:cNvSpPr>
          <p:nvPr>
            <p:ph sz="quarter" idx="10"/>
          </p:nvPr>
        </p:nvSpPr>
        <p:spPr/>
        <p:txBody>
          <a:bodyPr/>
          <a:lstStyle/>
          <a:p>
            <a:r>
              <a:rPr lang="en-US" altLang="ko-KR" dirty="0"/>
              <a:t>The proposed model is based on ‘two parts model’ which separates severity and binary decision.</a:t>
            </a:r>
          </a:p>
          <a:p>
            <a:r>
              <a:rPr lang="en-US" altLang="ko-KR" dirty="0"/>
              <a:t>The framework will be described in 3 aspects.</a:t>
            </a:r>
          </a:p>
          <a:p>
            <a:pPr lvl="1"/>
            <a:r>
              <a:rPr lang="en-US" altLang="ko-KR" dirty="0"/>
              <a:t>Joint distribution/ objective function design/ model structure. </a:t>
            </a:r>
            <a:endParaRPr lang="ko-KR" altLang="en-US" dirty="0"/>
          </a:p>
        </p:txBody>
      </p:sp>
      <p:sp>
        <p:nvSpPr>
          <p:cNvPr id="3" name="텍스트 개체 틀 2">
            <a:extLst>
              <a:ext uri="{FF2B5EF4-FFF2-40B4-BE49-F238E27FC236}">
                <a16:creationId xmlns:a16="http://schemas.microsoft.com/office/drawing/2014/main" id="{0646DF7C-9168-4DB1-87E5-FB2DBE417262}"/>
              </a:ext>
            </a:extLst>
          </p:cNvPr>
          <p:cNvSpPr>
            <a:spLocks noGrp="1"/>
          </p:cNvSpPr>
          <p:nvPr>
            <p:ph type="body" sz="quarter" idx="11"/>
          </p:nvPr>
        </p:nvSpPr>
        <p:spPr/>
        <p:txBody>
          <a:bodyPr/>
          <a:lstStyle/>
          <a:p>
            <a:r>
              <a:rPr lang="en-US" altLang="ko-KR" dirty="0"/>
              <a:t>2. The</a:t>
            </a:r>
            <a:r>
              <a:rPr lang="en-US" altLang="ko-KR" dirty="0">
                <a:latin typeface="Tangiang" panose="02000600000000000000" pitchFamily="50" charset="0"/>
              </a:rPr>
              <a:t> model framework</a:t>
            </a:r>
          </a:p>
        </p:txBody>
      </p:sp>
      <p:sp>
        <p:nvSpPr>
          <p:cNvPr id="4" name="텍스트 개체 틀 3">
            <a:extLst>
              <a:ext uri="{FF2B5EF4-FFF2-40B4-BE49-F238E27FC236}">
                <a16:creationId xmlns:a16="http://schemas.microsoft.com/office/drawing/2014/main" id="{FC42F595-8686-40ED-B0B0-D978A2008D33}"/>
              </a:ext>
            </a:extLst>
          </p:cNvPr>
          <p:cNvSpPr>
            <a:spLocks noGrp="1"/>
          </p:cNvSpPr>
          <p:nvPr>
            <p:ph type="body" sz="quarter" idx="12"/>
          </p:nvPr>
        </p:nvSpPr>
        <p:spPr/>
        <p:txBody>
          <a:bodyPr/>
          <a:lstStyle/>
          <a:p>
            <a:r>
              <a:rPr lang="en-US" altLang="ko-KR" dirty="0"/>
              <a:t>Proposed model framework</a:t>
            </a:r>
            <a:endParaRPr lang="ko-KR" altLang="en-US" dirty="0"/>
          </a:p>
        </p:txBody>
      </p:sp>
    </p:spTree>
    <p:extLst>
      <p:ext uri="{BB962C8B-B14F-4D97-AF65-F5344CB8AC3E}">
        <p14:creationId xmlns:p14="http://schemas.microsoft.com/office/powerpoint/2010/main" val="2991708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4E1F2704-EB51-4CFE-9CA2-4E9530F2DA85}"/>
                  </a:ext>
                </a:extLst>
              </p:cNvPr>
              <p:cNvSpPr>
                <a:spLocks noGrp="1"/>
              </p:cNvSpPr>
              <p:nvPr>
                <p:ph sz="quarter" idx="10"/>
              </p:nvPr>
            </p:nvSpPr>
            <p:spPr/>
            <p:txBody>
              <a:bodyPr>
                <a:normAutofit lnSpcReduction="10000"/>
              </a:bodyPr>
              <a:lstStyle/>
              <a:p>
                <a:r>
                  <a:rPr lang="en-US" altLang="ko-KR" dirty="0"/>
                  <a:t>Proposed joint distribution is as follows.</a:t>
                </a:r>
              </a:p>
              <a:p>
                <a:pPr lvl="1"/>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𝑟</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𝑟</m:t>
                        </m:r>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𝑓</m:t>
                        </m:r>
                      </m:e>
                      <m:sub>
                        <m:r>
                          <a:rPr lang="en-US" altLang="ko-KR" b="0" i="1" smtClean="0">
                            <a:latin typeface="Cambria Math" panose="02040503050406030204" pitchFamily="18" charset="0"/>
                          </a:rPr>
                          <m:t>𝑦</m:t>
                        </m:r>
                        <m:r>
                          <a:rPr lang="en-US" altLang="ko-KR" b="0" i="1" smtClean="0">
                            <a:latin typeface="Cambria Math" panose="02040503050406030204" pitchFamily="18" charset="0"/>
                          </a:rPr>
                          <m:t>|</m:t>
                        </m:r>
                        <m:r>
                          <a:rPr lang="en-US" altLang="ko-KR" b="0" i="1" smtClean="0">
                            <a:latin typeface="Cambria Math" panose="02040503050406030204" pitchFamily="18" charset="0"/>
                          </a:rPr>
                          <m:t>𝑟</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𝑟</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𝐵𝑒𝑟𝑛𝑜𝑢𝑙𝑙𝑖</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𝑟</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m:rPr>
                                <m:sty m:val="p"/>
                              </m:rPr>
                              <a:rPr lang="en-US" altLang="ko-KR">
                                <a:latin typeface="Cambria Math" panose="02040503050406030204" pitchFamily="18" charset="0"/>
                              </a:rPr>
                              <m:t>Θ</m:t>
                            </m:r>
                          </m:e>
                          <m:sub>
                            <m:r>
                              <a:rPr lang="en-US" altLang="ko-KR" i="1">
                                <a:latin typeface="Cambria Math" panose="02040503050406030204" pitchFamily="18" charset="0"/>
                              </a:rPr>
                              <m:t>𝑐𝑙𝑓</m:t>
                            </m:r>
                          </m:sub>
                        </m:sSub>
                      </m:e>
                    </m:d>
                    <m:r>
                      <a:rPr lang="en-US" altLang="ko-KR" b="0" i="1" smtClean="0">
                        <a:latin typeface="Cambria Math" panose="02040503050406030204" pitchFamily="18" charset="0"/>
                      </a:rPr>
                      <m:t>×</m:t>
                    </m:r>
                    <m:r>
                      <a:rPr lang="en-US" altLang="ko-KR" b="0" i="1" smtClean="0">
                        <a:latin typeface="Cambria Math" panose="02040503050406030204" pitchFamily="18" charset="0"/>
                      </a:rPr>
                      <m:t>𝑇𝑤𝑒𝑒𝑑𝑖𝑒</m:t>
                    </m:r>
                    <m:r>
                      <a:rPr lang="en-US" altLang="ko-KR" b="0" i="0" smtClean="0">
                        <a:latin typeface="Cambria Math" panose="02040503050406030204" pitchFamily="18" charset="0"/>
                      </a:rPr>
                      <m:t>(</m:t>
                    </m:r>
                    <m:r>
                      <a:rPr lang="en-US" altLang="ko-KR" b="0" i="1" smtClean="0">
                        <a:latin typeface="Cambria Math" panose="02040503050406030204" pitchFamily="18" charset="0"/>
                      </a:rPr>
                      <m:t>𝑦</m:t>
                    </m:r>
                    <m:r>
                      <a:rPr lang="en-US" altLang="ko-KR" b="0" i="1" smtClean="0">
                        <a:latin typeface="Cambria Math" panose="02040503050406030204" pitchFamily="18" charset="0"/>
                      </a:rPr>
                      <m:t>|</m:t>
                    </m:r>
                    <m:r>
                      <a:rPr lang="en-US" altLang="ko-KR" b="0" i="1" smtClean="0">
                        <a:latin typeface="Cambria Math" panose="02040503050406030204" pitchFamily="18" charset="0"/>
                      </a:rPr>
                      <m:t>𝑟</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m:rPr>
                            <m:sty m:val="p"/>
                          </m:rPr>
                          <a:rPr lang="en-US" altLang="ko-KR">
                            <a:latin typeface="Cambria Math" panose="02040503050406030204" pitchFamily="18" charset="0"/>
                          </a:rPr>
                          <m:t>Θ</m:t>
                        </m:r>
                      </m:e>
                      <m:sub>
                        <m:r>
                          <a:rPr lang="en-US" altLang="ko-KR" i="1">
                            <a:latin typeface="Cambria Math" panose="02040503050406030204" pitchFamily="18" charset="0"/>
                          </a:rPr>
                          <m:t>𝑟𝑒𝑔𝑟</m:t>
                        </m:r>
                      </m:sub>
                    </m:sSub>
                    <m:r>
                      <a:rPr lang="en-US" altLang="ko-KR" b="0" i="1" smtClean="0">
                        <a:latin typeface="Cambria Math" panose="02040503050406030204" pitchFamily="18" charset="0"/>
                      </a:rPr>
                      <m:t>)</m:t>
                    </m:r>
                  </m:oMath>
                </a14:m>
                <a:endParaRPr lang="en-US" altLang="ko-KR" dirty="0"/>
              </a:p>
              <a:p>
                <a:r>
                  <a:rPr lang="en-US" altLang="ko-KR" dirty="0"/>
                  <a:t>Notations:</a:t>
                </a:r>
              </a:p>
              <a:p>
                <a:pPr lvl="1"/>
                <a:r>
                  <a:rPr lang="en-US" altLang="ko-KR" dirty="0"/>
                  <a:t>Outpatient expenditure: </a:t>
                </a:r>
                <a14:m>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𝑅</m:t>
                        </m:r>
                      </m:e>
                      <m:sub>
                        <m:r>
                          <a:rPr lang="en-US" altLang="ko-KR" b="0" i="1" smtClean="0">
                            <a:latin typeface="Cambria Math" panose="02040503050406030204" pitchFamily="18" charset="0"/>
                          </a:rPr>
                          <m:t>+</m:t>
                        </m:r>
                      </m:sub>
                    </m:sSub>
                  </m:oMath>
                </a14:m>
                <a:endParaRPr lang="en-US" altLang="ko-KR" dirty="0"/>
              </a:p>
              <a:p>
                <a:pPr lvl="1"/>
                <a:r>
                  <a:rPr lang="en-US" altLang="ko-KR" dirty="0"/>
                  <a:t>Whether a person decide to pay outpatient expenditure: </a:t>
                </a:r>
                <a14:m>
                  <m:oMath xmlns:m="http://schemas.openxmlformats.org/officeDocument/2006/math">
                    <m:r>
                      <a:rPr lang="en-US" altLang="ko-KR" b="0" i="1" smtClean="0">
                        <a:latin typeface="Cambria Math" panose="02040503050406030204" pitchFamily="18" charset="0"/>
                      </a:rPr>
                      <m:t>𝑟</m:t>
                    </m:r>
                    <m:r>
                      <a:rPr lang="en-US" altLang="ko-KR" b="0" i="1" smtClean="0">
                        <a:latin typeface="Cambria Math" panose="02040503050406030204" pitchFamily="18" charset="0"/>
                      </a:rPr>
                      <m:t>=</m:t>
                    </m:r>
                    <m:r>
                      <a:rPr lang="en-US" altLang="ko-KR" b="0" i="1" smtClean="0">
                        <a:latin typeface="Cambria Math" panose="02040503050406030204" pitchFamily="18" charset="0"/>
                      </a:rPr>
                      <m:t>𝐼</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r>
                          <a:rPr lang="en-US" altLang="ko-KR" b="0" i="1" smtClean="0">
                            <a:latin typeface="Cambria Math" panose="02040503050406030204" pitchFamily="18" charset="0"/>
                          </a:rPr>
                          <m:t>&gt;0</m:t>
                        </m:r>
                      </m:e>
                    </m:d>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eqArr>
                          <m:eqArrPr>
                            <m:ctrlPr>
                              <a:rPr lang="en-US" altLang="ko-KR" b="0" i="1" smtClean="0">
                                <a:latin typeface="Cambria Math" panose="02040503050406030204" pitchFamily="18" charset="0"/>
                              </a:rPr>
                            </m:ctrlPr>
                          </m:eqArrPr>
                          <m:e>
                            <m:r>
                              <a:rPr lang="en-US" altLang="ko-KR" b="0" i="1" smtClean="0">
                                <a:latin typeface="Cambria Math" panose="02040503050406030204" pitchFamily="18" charset="0"/>
                              </a:rPr>
                              <m:t>0,  </m:t>
                            </m:r>
                            <m:r>
                              <a:rPr lang="en-US" altLang="ko-KR" b="0" i="1" smtClean="0">
                                <a:latin typeface="Cambria Math" panose="02040503050406030204" pitchFamily="18" charset="0"/>
                              </a:rPr>
                              <m:t>𝑦</m:t>
                            </m:r>
                            <m:r>
                              <a:rPr lang="en-US" altLang="ko-KR" b="0" i="1" smtClean="0">
                                <a:latin typeface="Cambria Math" panose="02040503050406030204" pitchFamily="18" charset="0"/>
                              </a:rPr>
                              <m:t>=0</m:t>
                            </m:r>
                          </m:e>
                          <m:e>
                            <m:r>
                              <a:rPr lang="en-US" altLang="ko-KR" b="0" i="1" smtClean="0">
                                <a:latin typeface="Cambria Math" panose="02040503050406030204" pitchFamily="18" charset="0"/>
                              </a:rPr>
                              <m:t>&amp;1,  </m:t>
                            </m:r>
                            <m:r>
                              <a:rPr lang="en-US" altLang="ko-KR" b="0" i="1" smtClean="0">
                                <a:latin typeface="Cambria Math" panose="02040503050406030204" pitchFamily="18" charset="0"/>
                              </a:rPr>
                              <m:t>𝑦</m:t>
                            </m:r>
                            <m:r>
                              <a:rPr lang="en-US" altLang="ko-KR" b="0" i="1" smtClean="0">
                                <a:latin typeface="Cambria Math" panose="02040503050406030204" pitchFamily="18" charset="0"/>
                              </a:rPr>
                              <m:t>&gt;0</m:t>
                            </m:r>
                          </m:e>
                        </m:eqArr>
                      </m:e>
                    </m:d>
                  </m:oMath>
                </a14:m>
                <a:endParaRPr lang="en-US" altLang="ko-KR" dirty="0"/>
              </a:p>
              <a:p>
                <a:pPr lvl="1"/>
                <a:r>
                  <a:rPr lang="en-US" altLang="ko-KR" dirty="0"/>
                  <a:t>Distribution of the decision: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𝑓</m:t>
                        </m:r>
                      </m:e>
                      <m:sub>
                        <m:r>
                          <a:rPr lang="en-US" altLang="ko-KR" b="0" i="1" smtClean="0">
                            <a:latin typeface="Cambria Math" panose="02040503050406030204" pitchFamily="18" charset="0"/>
                          </a:rPr>
                          <m:t>𝑟</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𝑟</m:t>
                    </m:r>
                    <m:r>
                      <a:rPr lang="en-US" altLang="ko-KR" b="0" i="1" smtClean="0">
                        <a:latin typeface="Cambria Math" panose="02040503050406030204" pitchFamily="18" charset="0"/>
                      </a:rPr>
                      <m:t>)</m:t>
                    </m:r>
                  </m:oMath>
                </a14:m>
                <a:endParaRPr lang="en-US" altLang="ko-KR" dirty="0"/>
              </a:p>
              <a:p>
                <a:pPr lvl="1"/>
                <a:r>
                  <a:rPr lang="en-US" altLang="ko-KR" dirty="0"/>
                  <a:t>Distribution of </a:t>
                </a:r>
                <a14:m>
                  <m:oMath xmlns:m="http://schemas.openxmlformats.org/officeDocument/2006/math">
                    <m:r>
                      <m:rPr>
                        <m:sty m:val="p"/>
                      </m:rPr>
                      <a:rPr lang="en-US" altLang="ko-KR" b="0" i="0" smtClean="0">
                        <a:latin typeface="Cambria Math" panose="02040503050406030204" pitchFamily="18" charset="0"/>
                      </a:rPr>
                      <m:t>y</m:t>
                    </m:r>
                    <m:r>
                      <a:rPr lang="en-US" altLang="ko-KR">
                        <a:latin typeface="Cambria Math" panose="02040503050406030204" pitchFamily="18" charset="0"/>
                      </a:rPr>
                      <m:t>|</m:t>
                    </m:r>
                    <m:r>
                      <a:rPr lang="en-US" altLang="ko-KR" b="0" i="1" smtClean="0">
                        <a:latin typeface="Cambria Math" panose="02040503050406030204" pitchFamily="18" charset="0"/>
                      </a:rPr>
                      <m:t>𝑟</m:t>
                    </m:r>
                  </m:oMath>
                </a14:m>
                <a:r>
                  <a:rPr lang="en-US" altLang="ko-KR" dirty="0"/>
                  <a:t>: </a:t>
                </a:r>
                <a14:m>
                  <m:oMath xmlns:m="http://schemas.openxmlformats.org/officeDocument/2006/math">
                    <m:sSub>
                      <m:sSubPr>
                        <m:ctrlPr>
                          <a:rPr lang="en-US" altLang="ko-KR" b="0" i="1" smtClean="0">
                            <a:latin typeface="Cambria Math" panose="02040503050406030204" pitchFamily="18" charset="0"/>
                          </a:rPr>
                        </m:ctrlPr>
                      </m:sSubPr>
                      <m:e>
                        <m:r>
                          <a:rPr lang="en-US" altLang="ko-KR" i="1">
                            <a:latin typeface="Cambria Math" panose="02040503050406030204" pitchFamily="18" charset="0"/>
                          </a:rPr>
                          <m:t>𝑓</m:t>
                        </m:r>
                      </m:e>
                      <m:sub>
                        <m:r>
                          <m:rPr>
                            <m:sty m:val="p"/>
                          </m:rPr>
                          <a:rPr lang="en-US" altLang="ko-KR">
                            <a:latin typeface="Cambria Math" panose="02040503050406030204" pitchFamily="18" charset="0"/>
                          </a:rPr>
                          <m:t>y</m:t>
                        </m:r>
                        <m:r>
                          <a:rPr lang="en-US" altLang="ko-KR">
                            <a:latin typeface="Cambria Math" panose="02040503050406030204" pitchFamily="18" charset="0"/>
                          </a:rPr>
                          <m:t>|</m:t>
                        </m:r>
                        <m:r>
                          <a:rPr lang="en-US" altLang="ko-KR" i="1">
                            <a:latin typeface="Cambria Math" panose="02040503050406030204" pitchFamily="18" charset="0"/>
                          </a:rPr>
                          <m:t>𝑟</m:t>
                        </m:r>
                      </m:sub>
                    </m:sSub>
                    <m:r>
                      <a:rPr lang="en-US" altLang="ko-KR" i="1">
                        <a:latin typeface="Cambria Math" panose="02040503050406030204" pitchFamily="18" charset="0"/>
                      </a:rPr>
                      <m:t>(</m:t>
                    </m:r>
                    <m:r>
                      <m:rPr>
                        <m:sty m:val="p"/>
                      </m:rPr>
                      <a:rPr lang="en-US" altLang="ko-KR">
                        <a:latin typeface="Cambria Math" panose="02040503050406030204" pitchFamily="18" charset="0"/>
                      </a:rPr>
                      <m:t>y</m:t>
                    </m:r>
                    <m:r>
                      <a:rPr lang="en-US" altLang="ko-KR">
                        <a:latin typeface="Cambria Math" panose="02040503050406030204" pitchFamily="18" charset="0"/>
                      </a:rPr>
                      <m:t>|</m:t>
                    </m:r>
                    <m:r>
                      <a:rPr lang="en-US" altLang="ko-KR" i="1">
                        <a:latin typeface="Cambria Math" panose="02040503050406030204" pitchFamily="18" charset="0"/>
                      </a:rPr>
                      <m:t>𝑟</m:t>
                    </m:r>
                    <m:r>
                      <a:rPr lang="en-US" altLang="ko-KR" b="0" i="1" smtClean="0">
                        <a:latin typeface="Cambria Math" panose="02040503050406030204" pitchFamily="18" charset="0"/>
                      </a:rPr>
                      <m:t>)</m:t>
                    </m:r>
                  </m:oMath>
                </a14:m>
                <a:endParaRPr lang="en-US" altLang="ko-KR" dirty="0"/>
              </a:p>
              <a:p>
                <a:pPr lvl="1"/>
                <a:r>
                  <a:rPr lang="en-US" altLang="ko-KR" dirty="0"/>
                  <a:t>Joint distribution of </a:t>
                </a:r>
                <a14:m>
                  <m:oMath xmlns:m="http://schemas.openxmlformats.org/officeDocument/2006/math">
                    <m:r>
                      <a:rPr lang="en-US" altLang="ko-KR" b="0" i="1" smtClean="0">
                        <a:latin typeface="Cambria Math" panose="02040503050406030204" pitchFamily="18" charset="0"/>
                      </a:rPr>
                      <m:t>𝑟</m:t>
                    </m:r>
                    <m:r>
                      <a:rPr lang="en-US" altLang="ko-KR" b="0" i="1" smtClean="0">
                        <a:latin typeface="Cambria Math" panose="02040503050406030204" pitchFamily="18" charset="0"/>
                      </a:rPr>
                      <m:t>, </m:t>
                    </m:r>
                    <m:r>
                      <a:rPr lang="en-US" altLang="ko-KR" b="0" i="1" smtClean="0">
                        <a:latin typeface="Cambria Math" panose="02040503050406030204" pitchFamily="18" charset="0"/>
                      </a:rPr>
                      <m:t>𝑦</m:t>
                    </m:r>
                  </m:oMath>
                </a14:m>
                <a:r>
                  <a:rPr lang="en-US" altLang="ko-KR" dirty="0"/>
                  <a:t>: </a:t>
                </a:r>
                <a14:m>
                  <m:oMath xmlns:m="http://schemas.openxmlformats.org/officeDocument/2006/math">
                    <m:r>
                      <a:rPr lang="en-US" altLang="ko-KR" b="0" i="1" smtClean="0">
                        <a:latin typeface="Cambria Math" panose="02040503050406030204" pitchFamily="18" charset="0"/>
                      </a:rPr>
                      <m:t>𝑓</m:t>
                    </m:r>
                    <m:r>
                      <a:rPr lang="en-US" altLang="ko-KR" b="0" i="1" smtClean="0">
                        <a:latin typeface="Cambria Math" panose="02040503050406030204" pitchFamily="18" charset="0"/>
                      </a:rPr>
                      <m:t>(</m:t>
                    </m:r>
                    <m:r>
                      <a:rPr lang="en-US" altLang="ko-KR" b="0" i="1" smtClean="0">
                        <a:latin typeface="Cambria Math" panose="02040503050406030204" pitchFamily="18" charset="0"/>
                      </a:rPr>
                      <m:t>𝑟</m:t>
                    </m:r>
                    <m:r>
                      <a:rPr lang="en-US" altLang="ko-KR" b="0" i="1" smtClean="0">
                        <a:latin typeface="Cambria Math" panose="02040503050406030204" pitchFamily="18" charset="0"/>
                      </a:rPr>
                      <m:t>, </m:t>
                    </m:r>
                    <m:r>
                      <a:rPr lang="en-US" altLang="ko-KR" b="0" i="1" smtClean="0">
                        <a:latin typeface="Cambria Math" panose="02040503050406030204" pitchFamily="18" charset="0"/>
                      </a:rPr>
                      <m:t>𝑦</m:t>
                    </m:r>
                    <m:r>
                      <a:rPr lang="en-US" altLang="ko-KR" b="0" i="1" smtClean="0">
                        <a:latin typeface="Cambria Math" panose="02040503050406030204" pitchFamily="18" charset="0"/>
                      </a:rPr>
                      <m:t>)</m:t>
                    </m:r>
                  </m:oMath>
                </a14:m>
                <a:r>
                  <a:rPr lang="en-US" altLang="ko-KR" dirty="0"/>
                  <a:t> </a:t>
                </a:r>
              </a:p>
              <a:p>
                <a:pPr lvl="1"/>
                <a:r>
                  <a:rPr lang="en-US" altLang="ko-KR" dirty="0"/>
                  <a:t>Classifier model parameter: </a:t>
                </a:r>
                <a14:m>
                  <m:oMath xmlns:m="http://schemas.openxmlformats.org/officeDocument/2006/math">
                    <m:sSub>
                      <m:sSubPr>
                        <m:ctrlPr>
                          <a:rPr lang="en-US" altLang="ko-KR" b="0" i="1" smtClean="0">
                            <a:latin typeface="Cambria Math" panose="02040503050406030204" pitchFamily="18" charset="0"/>
                          </a:rPr>
                        </m:ctrlPr>
                      </m:sSubPr>
                      <m:e>
                        <m:r>
                          <m:rPr>
                            <m:sty m:val="p"/>
                          </m:rPr>
                          <a:rPr lang="en-US" altLang="ko-KR" b="0" i="0" smtClean="0">
                            <a:latin typeface="Cambria Math" panose="02040503050406030204" pitchFamily="18" charset="0"/>
                          </a:rPr>
                          <m:t>Θ</m:t>
                        </m:r>
                      </m:e>
                      <m:sub>
                        <m:r>
                          <a:rPr lang="en-US" altLang="ko-KR" b="0" i="1" smtClean="0">
                            <a:latin typeface="Cambria Math" panose="02040503050406030204" pitchFamily="18" charset="0"/>
                          </a:rPr>
                          <m:t>𝑐𝑙𝑓</m:t>
                        </m:r>
                      </m:sub>
                    </m:sSub>
                  </m:oMath>
                </a14:m>
                <a:endParaRPr lang="en-US" altLang="ko-KR" dirty="0"/>
              </a:p>
              <a:p>
                <a:pPr lvl="1"/>
                <a:r>
                  <a:rPr lang="en-US" altLang="ko-KR" dirty="0"/>
                  <a:t>Classifier function: </a:t>
                </a:r>
                <a14:m>
                  <m:oMath xmlns:m="http://schemas.openxmlformats.org/officeDocument/2006/math">
                    <m:sSub>
                      <m:sSubPr>
                        <m:ctrlPr>
                          <a:rPr lang="en-US" altLang="ko-KR" b="0" i="1" smtClean="0">
                            <a:latin typeface="Cambria Math" panose="02040503050406030204" pitchFamily="18" charset="0"/>
                          </a:rPr>
                        </m:ctrlPr>
                      </m:sSubPr>
                      <m:e>
                        <m:r>
                          <a:rPr lang="en-US" altLang="ko-KR" i="1">
                            <a:latin typeface="Cambria Math" panose="02040503050406030204" pitchFamily="18" charset="0"/>
                          </a:rPr>
                          <m:t>𝐶𝑙</m:t>
                        </m:r>
                        <m:r>
                          <a:rPr lang="en-US" altLang="ko-KR" b="0" i="1" smtClean="0">
                            <a:latin typeface="Cambria Math" panose="02040503050406030204" pitchFamily="18" charset="0"/>
                          </a:rPr>
                          <m:t>𝑓</m:t>
                        </m:r>
                        <m:r>
                          <a:rPr lang="en-US" altLang="ko-KR" i="1">
                            <a:latin typeface="Cambria Math" panose="02040503050406030204" pitchFamily="18" charset="0"/>
                          </a:rPr>
                          <m:t>(</m:t>
                        </m:r>
                        <m:r>
                          <m:rPr>
                            <m:sty m:val="p"/>
                          </m:rPr>
                          <a:rPr lang="en-US" altLang="ko-KR" i="1">
                            <a:latin typeface="Cambria Math" panose="02040503050406030204" pitchFamily="18" charset="0"/>
                          </a:rPr>
                          <m:t>X</m:t>
                        </m:r>
                        <m:r>
                          <a:rPr lang="en-US" altLang="ko-KR" i="1" smtClean="0">
                            <a:latin typeface="Cambria Math" panose="02040503050406030204" pitchFamily="18" charset="0"/>
                          </a:rPr>
                          <m:t>|</m:t>
                        </m:r>
                        <m:r>
                          <m:rPr>
                            <m:sty m:val="p"/>
                          </m:rPr>
                          <a:rPr lang="en-US" altLang="ko-KR" b="0" i="0" smtClean="0">
                            <a:latin typeface="Cambria Math" panose="02040503050406030204" pitchFamily="18" charset="0"/>
                          </a:rPr>
                          <m:t>Θ</m:t>
                        </m:r>
                      </m:e>
                      <m:sub>
                        <m:r>
                          <a:rPr lang="en-US" altLang="ko-KR" b="0" i="1" smtClean="0">
                            <a:latin typeface="Cambria Math" panose="02040503050406030204" pitchFamily="18" charset="0"/>
                          </a:rPr>
                          <m:t>𝑐𝑙𝑓</m:t>
                        </m:r>
                      </m:sub>
                    </m:sSub>
                  </m:oMath>
                </a14:m>
                <a:r>
                  <a:rPr lang="en-US" altLang="ko-KR" dirty="0"/>
                  <a:t>) (returns probability)</a:t>
                </a:r>
              </a:p>
              <a:p>
                <a:pPr lvl="1"/>
                <a:r>
                  <a:rPr lang="en-US" altLang="ko-KR" dirty="0"/>
                  <a:t>Regressor model parameter: </a:t>
                </a:r>
                <a14:m>
                  <m:oMath xmlns:m="http://schemas.openxmlformats.org/officeDocument/2006/math">
                    <m:sSub>
                      <m:sSubPr>
                        <m:ctrlPr>
                          <a:rPr lang="en-US" altLang="ko-KR" b="0" i="1" smtClean="0">
                            <a:latin typeface="Cambria Math" panose="02040503050406030204" pitchFamily="18" charset="0"/>
                          </a:rPr>
                        </m:ctrlPr>
                      </m:sSubPr>
                      <m:e>
                        <m:r>
                          <m:rPr>
                            <m:sty m:val="p"/>
                          </m:rPr>
                          <a:rPr lang="en-US" altLang="ko-KR" b="0" i="0" smtClean="0">
                            <a:latin typeface="Cambria Math" panose="02040503050406030204" pitchFamily="18" charset="0"/>
                          </a:rPr>
                          <m:t>Θ</m:t>
                        </m:r>
                      </m:e>
                      <m:sub>
                        <m:r>
                          <a:rPr lang="en-US" altLang="ko-KR" b="0" i="1" smtClean="0">
                            <a:latin typeface="Cambria Math" panose="02040503050406030204" pitchFamily="18" charset="0"/>
                          </a:rPr>
                          <m:t>𝑟𝑒𝑔𝑟</m:t>
                        </m:r>
                      </m:sub>
                    </m:sSub>
                  </m:oMath>
                </a14:m>
                <a:endParaRPr lang="en-US" altLang="ko-KR" dirty="0"/>
              </a:p>
              <a:p>
                <a:pPr lvl="1"/>
                <a:r>
                  <a:rPr lang="en-US" altLang="ko-KR" dirty="0"/>
                  <a:t>Regressor function: </a:t>
                </a:r>
                <a14:m>
                  <m:oMath xmlns:m="http://schemas.openxmlformats.org/officeDocument/2006/math">
                    <m:sSub>
                      <m:sSubPr>
                        <m:ctrlPr>
                          <a:rPr lang="en-US" altLang="ko-KR" b="0" i="1" smtClean="0">
                            <a:latin typeface="Cambria Math" panose="02040503050406030204" pitchFamily="18" charset="0"/>
                          </a:rPr>
                        </m:ctrlPr>
                      </m:sSubPr>
                      <m:e>
                        <m:r>
                          <a:rPr lang="en-US" altLang="ko-KR" i="1">
                            <a:latin typeface="Cambria Math" panose="02040503050406030204" pitchFamily="18" charset="0"/>
                          </a:rPr>
                          <m:t>𝑅𝑒𝑔𝑟</m:t>
                        </m:r>
                        <m:r>
                          <a:rPr lang="en-US" altLang="ko-KR" i="1">
                            <a:latin typeface="Cambria Math" panose="02040503050406030204" pitchFamily="18" charset="0"/>
                          </a:rPr>
                          <m:t>(</m:t>
                        </m:r>
                        <m:r>
                          <m:rPr>
                            <m:sty m:val="p"/>
                          </m:rPr>
                          <a:rPr lang="en-US" altLang="ko-KR" i="1">
                            <a:latin typeface="Cambria Math" panose="02040503050406030204" pitchFamily="18" charset="0"/>
                          </a:rPr>
                          <m:t>X</m:t>
                        </m:r>
                        <m:r>
                          <a:rPr lang="en-US" altLang="ko-KR" i="1" smtClean="0">
                            <a:latin typeface="Cambria Math" panose="02040503050406030204" pitchFamily="18" charset="0"/>
                          </a:rPr>
                          <m:t>|</m:t>
                        </m:r>
                        <m:r>
                          <m:rPr>
                            <m:sty m:val="p"/>
                          </m:rPr>
                          <a:rPr lang="en-US" altLang="ko-KR" b="0" i="0" smtClean="0">
                            <a:latin typeface="Cambria Math" panose="02040503050406030204" pitchFamily="18" charset="0"/>
                          </a:rPr>
                          <m:t>Θ</m:t>
                        </m:r>
                      </m:e>
                      <m:sub>
                        <m:r>
                          <m:rPr>
                            <m:sty m:val="p"/>
                          </m:rPr>
                          <a:rPr lang="en-US" altLang="ko-KR" i="1">
                            <a:latin typeface="Cambria Math" panose="02040503050406030204" pitchFamily="18" charset="0"/>
                          </a:rPr>
                          <m:t>regr</m:t>
                        </m:r>
                      </m:sub>
                    </m:sSub>
                  </m:oMath>
                </a14:m>
                <a:r>
                  <a:rPr lang="en-US" altLang="ko-KR" dirty="0"/>
                  <a:t>)</a:t>
                </a:r>
              </a:p>
              <a:p>
                <a:pPr lvl="1"/>
                <a:endParaRPr lang="en-US" altLang="ko-KR" dirty="0"/>
              </a:p>
              <a:p>
                <a:endParaRPr lang="ko-KR" altLang="en-US" dirty="0"/>
              </a:p>
            </p:txBody>
          </p:sp>
        </mc:Choice>
        <mc:Fallback xmlns="">
          <p:sp>
            <p:nvSpPr>
              <p:cNvPr id="2" name="내용 개체 틀 1">
                <a:extLst>
                  <a:ext uri="{FF2B5EF4-FFF2-40B4-BE49-F238E27FC236}">
                    <a16:creationId xmlns:a16="http://schemas.microsoft.com/office/drawing/2014/main" id="{4E1F2704-EB51-4CFE-9CA2-4E9530F2DA85}"/>
                  </a:ext>
                </a:extLst>
              </p:cNvPr>
              <p:cNvSpPr>
                <a:spLocks noGrp="1" noRot="1" noChangeAspect="1" noMove="1" noResize="1" noEditPoints="1" noAdjustHandles="1" noChangeArrowheads="1" noChangeShapeType="1" noTextEdit="1"/>
              </p:cNvSpPr>
              <p:nvPr>
                <p:ph sz="quarter" idx="10"/>
              </p:nvPr>
            </p:nvSpPr>
            <p:spPr>
              <a:blipFill>
                <a:blip r:embed="rId2"/>
                <a:stretch>
                  <a:fillRect l="-472" t="-1641"/>
                </a:stretch>
              </a:blipFill>
            </p:spPr>
            <p:txBody>
              <a:bodyPr/>
              <a:lstStyle/>
              <a:p>
                <a:r>
                  <a:rPr lang="ko-KR" altLang="en-US">
                    <a:noFill/>
                  </a:rPr>
                  <a:t> </a:t>
                </a:r>
              </a:p>
            </p:txBody>
          </p:sp>
        </mc:Fallback>
      </mc:AlternateContent>
      <p:sp>
        <p:nvSpPr>
          <p:cNvPr id="3" name="텍스트 개체 틀 2">
            <a:extLst>
              <a:ext uri="{FF2B5EF4-FFF2-40B4-BE49-F238E27FC236}">
                <a16:creationId xmlns:a16="http://schemas.microsoft.com/office/drawing/2014/main" id="{0646DF7C-9168-4DB1-87E5-FB2DBE417262}"/>
              </a:ext>
            </a:extLst>
          </p:cNvPr>
          <p:cNvSpPr>
            <a:spLocks noGrp="1"/>
          </p:cNvSpPr>
          <p:nvPr>
            <p:ph type="body" sz="quarter" idx="11"/>
          </p:nvPr>
        </p:nvSpPr>
        <p:spPr/>
        <p:txBody>
          <a:bodyPr/>
          <a:lstStyle/>
          <a:p>
            <a:r>
              <a:rPr lang="en-US" altLang="ko-KR" dirty="0"/>
              <a:t>2. The</a:t>
            </a:r>
            <a:r>
              <a:rPr lang="en-US" altLang="ko-KR" dirty="0">
                <a:latin typeface="Tangiang" panose="02000600000000000000" pitchFamily="50" charset="0"/>
              </a:rPr>
              <a:t> model framework</a:t>
            </a:r>
          </a:p>
        </p:txBody>
      </p:sp>
      <p:sp>
        <p:nvSpPr>
          <p:cNvPr id="4" name="텍스트 개체 틀 3">
            <a:extLst>
              <a:ext uri="{FF2B5EF4-FFF2-40B4-BE49-F238E27FC236}">
                <a16:creationId xmlns:a16="http://schemas.microsoft.com/office/drawing/2014/main" id="{FC42F595-8686-40ED-B0B0-D978A2008D33}"/>
              </a:ext>
            </a:extLst>
          </p:cNvPr>
          <p:cNvSpPr>
            <a:spLocks noGrp="1"/>
          </p:cNvSpPr>
          <p:nvPr>
            <p:ph type="body" sz="quarter" idx="12"/>
          </p:nvPr>
        </p:nvSpPr>
        <p:spPr/>
        <p:txBody>
          <a:bodyPr/>
          <a:lstStyle/>
          <a:p>
            <a:r>
              <a:rPr lang="en-US" altLang="ko-KR" dirty="0"/>
              <a:t>Proposed joint distribution</a:t>
            </a:r>
            <a:endParaRPr lang="ko-KR" altLang="en-US" dirty="0"/>
          </a:p>
        </p:txBody>
      </p:sp>
    </p:spTree>
    <p:extLst>
      <p:ext uri="{BB962C8B-B14F-4D97-AF65-F5344CB8AC3E}">
        <p14:creationId xmlns:p14="http://schemas.microsoft.com/office/powerpoint/2010/main" val="119979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4E1F2704-EB51-4CFE-9CA2-4E9530F2DA85}"/>
                  </a:ext>
                </a:extLst>
              </p:cNvPr>
              <p:cNvSpPr>
                <a:spLocks noGrp="1"/>
              </p:cNvSpPr>
              <p:nvPr>
                <p:ph sz="quarter" idx="10"/>
              </p:nvPr>
            </p:nvSpPr>
            <p:spPr/>
            <p:txBody>
              <a:bodyPr>
                <a:normAutofit/>
              </a:bodyPr>
              <a:lstStyle/>
              <a:p>
                <a:r>
                  <a:rPr lang="en-US" altLang="ko-KR" dirty="0"/>
                  <a:t>Proposed joint distribution is as follows.</a:t>
                </a:r>
              </a:p>
              <a:p>
                <a:pPr lvl="1"/>
                <a14:m>
                  <m:oMath xmlns:m="http://schemas.openxmlformats.org/officeDocument/2006/math">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𝑟</m:t>
                        </m:r>
                        <m:r>
                          <a:rPr lang="en-US" altLang="ko-KR" b="0" i="1" smtClean="0">
                            <a:latin typeface="Cambria Math" panose="02040503050406030204" pitchFamily="18" charset="0"/>
                          </a:rPr>
                          <m:t>,</m:t>
                        </m:r>
                        <m:r>
                          <a:rPr lang="en-US" altLang="ko-KR" b="0" i="1" smtClean="0">
                            <a:latin typeface="Cambria Math" panose="02040503050406030204" pitchFamily="18" charset="0"/>
                          </a:rPr>
                          <m:t>𝑦</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𝑓</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𝑟</m:t>
                        </m:r>
                      </m:e>
                    </m:d>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𝑓</m:t>
                        </m:r>
                      </m:e>
                      <m:sub>
                        <m:r>
                          <a:rPr lang="en-US" altLang="ko-KR" b="0" i="1" smtClean="0">
                            <a:latin typeface="Cambria Math" panose="02040503050406030204" pitchFamily="18" charset="0"/>
                          </a:rPr>
                          <m:t>𝑦</m:t>
                        </m:r>
                        <m:r>
                          <a:rPr lang="en-US" altLang="ko-KR" b="0" i="1" smtClean="0">
                            <a:latin typeface="Cambria Math" panose="02040503050406030204" pitchFamily="18" charset="0"/>
                          </a:rPr>
                          <m:t>|</m:t>
                        </m:r>
                        <m:r>
                          <a:rPr lang="en-US" altLang="ko-KR" b="0" i="1" smtClean="0">
                            <a:latin typeface="Cambria Math" panose="02040503050406030204" pitchFamily="18" charset="0"/>
                          </a:rPr>
                          <m:t>𝑟</m:t>
                        </m:r>
                      </m:sub>
                    </m:sSub>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e>
                        <m:r>
                          <a:rPr lang="en-US" altLang="ko-KR" b="0" i="1" smtClean="0">
                            <a:latin typeface="Cambria Math" panose="02040503050406030204" pitchFamily="18" charset="0"/>
                          </a:rPr>
                          <m:t>𝑟</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𝐵𝑒𝑟𝑛𝑜𝑢𝑙𝑙𝑖</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𝑟</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m:rPr>
                                <m:sty m:val="p"/>
                              </m:rPr>
                              <a:rPr lang="en-US" altLang="ko-KR">
                                <a:latin typeface="Cambria Math" panose="02040503050406030204" pitchFamily="18" charset="0"/>
                              </a:rPr>
                              <m:t>Θ</m:t>
                            </m:r>
                          </m:e>
                          <m:sub>
                            <m:r>
                              <a:rPr lang="en-US" altLang="ko-KR" i="1">
                                <a:latin typeface="Cambria Math" panose="02040503050406030204" pitchFamily="18" charset="0"/>
                              </a:rPr>
                              <m:t>𝑐𝑙𝑓</m:t>
                            </m:r>
                          </m:sub>
                        </m:sSub>
                      </m:e>
                    </m:d>
                    <m:r>
                      <a:rPr lang="en-US" altLang="ko-KR" b="0" i="1" smtClean="0">
                        <a:latin typeface="Cambria Math" panose="02040503050406030204" pitchFamily="18" charset="0"/>
                      </a:rPr>
                      <m:t>×</m:t>
                    </m:r>
                    <m:r>
                      <a:rPr lang="en-US" altLang="ko-KR" b="0" i="1" smtClean="0">
                        <a:latin typeface="Cambria Math" panose="02040503050406030204" pitchFamily="18" charset="0"/>
                      </a:rPr>
                      <m:t>𝑇𝑤𝑒𝑒𝑑𝑖𝑒</m:t>
                    </m:r>
                    <m:r>
                      <a:rPr lang="en-US" altLang="ko-KR" b="0" i="0" smtClean="0">
                        <a:latin typeface="Cambria Math" panose="02040503050406030204" pitchFamily="18" charset="0"/>
                      </a:rPr>
                      <m:t>(</m:t>
                    </m:r>
                    <m:r>
                      <a:rPr lang="en-US" altLang="ko-KR" b="0" i="1" smtClean="0">
                        <a:latin typeface="Cambria Math" panose="02040503050406030204" pitchFamily="18" charset="0"/>
                      </a:rPr>
                      <m:t>𝑦</m:t>
                    </m:r>
                    <m:r>
                      <a:rPr lang="en-US" altLang="ko-KR" b="0" i="1" smtClean="0">
                        <a:latin typeface="Cambria Math" panose="02040503050406030204" pitchFamily="18" charset="0"/>
                      </a:rPr>
                      <m:t>|</m:t>
                    </m:r>
                    <m:r>
                      <a:rPr lang="en-US" altLang="ko-KR" b="0" i="1" smtClean="0">
                        <a:latin typeface="Cambria Math" panose="02040503050406030204" pitchFamily="18" charset="0"/>
                      </a:rPr>
                      <m:t>𝑟</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m:rPr>
                            <m:sty m:val="p"/>
                          </m:rPr>
                          <a:rPr lang="en-US" altLang="ko-KR">
                            <a:latin typeface="Cambria Math" panose="02040503050406030204" pitchFamily="18" charset="0"/>
                          </a:rPr>
                          <m:t>Θ</m:t>
                        </m:r>
                      </m:e>
                      <m:sub>
                        <m:r>
                          <a:rPr lang="en-US" altLang="ko-KR" i="1">
                            <a:latin typeface="Cambria Math" panose="02040503050406030204" pitchFamily="18" charset="0"/>
                          </a:rPr>
                          <m:t>𝑟𝑒𝑔𝑟</m:t>
                        </m:r>
                      </m:sub>
                    </m:sSub>
                    <m:r>
                      <a:rPr lang="en-US" altLang="ko-KR" b="0" i="1" smtClean="0">
                        <a:latin typeface="Cambria Math" panose="02040503050406030204" pitchFamily="18" charset="0"/>
                      </a:rPr>
                      <m:t>)</m:t>
                    </m:r>
                  </m:oMath>
                </a14:m>
                <a:endParaRPr lang="en-US" altLang="ko-KR" dirty="0"/>
              </a:p>
              <a:p>
                <a:r>
                  <a:rPr lang="en-US" altLang="ko-KR" dirty="0"/>
                  <a:t>Bernoulli distribution was chosen because</a:t>
                </a:r>
                <a:r>
                  <a:rPr lang="ko-KR" altLang="en-US" dirty="0"/>
                  <a:t> </a:t>
                </a:r>
                <a:r>
                  <a:rPr lang="en-US" altLang="ko-KR" dirty="0"/>
                  <a:t>a person’s decision is whether to pay for medical service or not.</a:t>
                </a:r>
              </a:p>
              <a:p>
                <a:r>
                  <a:rPr lang="en-US" altLang="ko-KR" dirty="0"/>
                  <a:t>Tweedie distribution was chosen because the expenditure distribution is rather Poisson, compound Poisson, Gamma distribution than normal distribution.</a:t>
                </a:r>
              </a:p>
              <a:p>
                <a:endParaRPr lang="ko-KR" altLang="en-US" dirty="0"/>
              </a:p>
            </p:txBody>
          </p:sp>
        </mc:Choice>
        <mc:Fallback xmlns="">
          <p:sp>
            <p:nvSpPr>
              <p:cNvPr id="2" name="내용 개체 틀 1">
                <a:extLst>
                  <a:ext uri="{FF2B5EF4-FFF2-40B4-BE49-F238E27FC236}">
                    <a16:creationId xmlns:a16="http://schemas.microsoft.com/office/drawing/2014/main" id="{4E1F2704-EB51-4CFE-9CA2-4E9530F2DA85}"/>
                  </a:ext>
                </a:extLst>
              </p:cNvPr>
              <p:cNvSpPr>
                <a:spLocks noGrp="1" noRot="1" noChangeAspect="1" noMove="1" noResize="1" noEditPoints="1" noAdjustHandles="1" noChangeArrowheads="1" noChangeShapeType="1" noTextEdit="1"/>
              </p:cNvSpPr>
              <p:nvPr>
                <p:ph sz="quarter" idx="10"/>
              </p:nvPr>
            </p:nvSpPr>
            <p:spPr>
              <a:blipFill>
                <a:blip r:embed="rId2"/>
                <a:stretch>
                  <a:fillRect l="-472" t="-1172"/>
                </a:stretch>
              </a:blipFill>
            </p:spPr>
            <p:txBody>
              <a:bodyPr/>
              <a:lstStyle/>
              <a:p>
                <a:r>
                  <a:rPr lang="ko-KR" altLang="en-US">
                    <a:noFill/>
                  </a:rPr>
                  <a:t> </a:t>
                </a:r>
              </a:p>
            </p:txBody>
          </p:sp>
        </mc:Fallback>
      </mc:AlternateContent>
      <p:sp>
        <p:nvSpPr>
          <p:cNvPr id="3" name="텍스트 개체 틀 2">
            <a:extLst>
              <a:ext uri="{FF2B5EF4-FFF2-40B4-BE49-F238E27FC236}">
                <a16:creationId xmlns:a16="http://schemas.microsoft.com/office/drawing/2014/main" id="{0646DF7C-9168-4DB1-87E5-FB2DBE417262}"/>
              </a:ext>
            </a:extLst>
          </p:cNvPr>
          <p:cNvSpPr>
            <a:spLocks noGrp="1"/>
          </p:cNvSpPr>
          <p:nvPr>
            <p:ph type="body" sz="quarter" idx="11"/>
          </p:nvPr>
        </p:nvSpPr>
        <p:spPr/>
        <p:txBody>
          <a:bodyPr/>
          <a:lstStyle/>
          <a:p>
            <a:r>
              <a:rPr lang="en-US" altLang="ko-KR" dirty="0"/>
              <a:t>2. The</a:t>
            </a:r>
            <a:r>
              <a:rPr lang="en-US" altLang="ko-KR" dirty="0">
                <a:latin typeface="Tangiang" panose="02000600000000000000" pitchFamily="50" charset="0"/>
              </a:rPr>
              <a:t> model framework</a:t>
            </a:r>
          </a:p>
        </p:txBody>
      </p:sp>
      <p:sp>
        <p:nvSpPr>
          <p:cNvPr id="4" name="텍스트 개체 틀 3">
            <a:extLst>
              <a:ext uri="{FF2B5EF4-FFF2-40B4-BE49-F238E27FC236}">
                <a16:creationId xmlns:a16="http://schemas.microsoft.com/office/drawing/2014/main" id="{FC42F595-8686-40ED-B0B0-D978A2008D33}"/>
              </a:ext>
            </a:extLst>
          </p:cNvPr>
          <p:cNvSpPr>
            <a:spLocks noGrp="1"/>
          </p:cNvSpPr>
          <p:nvPr>
            <p:ph type="body" sz="quarter" idx="12"/>
          </p:nvPr>
        </p:nvSpPr>
        <p:spPr/>
        <p:txBody>
          <a:bodyPr/>
          <a:lstStyle/>
          <a:p>
            <a:r>
              <a:rPr lang="en-US" altLang="ko-KR" dirty="0"/>
              <a:t>Proposed joint distribution</a:t>
            </a:r>
            <a:endParaRPr lang="ko-KR" altLang="en-US" dirty="0"/>
          </a:p>
        </p:txBody>
      </p:sp>
      <p:pic>
        <p:nvPicPr>
          <p:cNvPr id="5" name="그림 4">
            <a:extLst>
              <a:ext uri="{FF2B5EF4-FFF2-40B4-BE49-F238E27FC236}">
                <a16:creationId xmlns:a16="http://schemas.microsoft.com/office/drawing/2014/main" id="{FFA142ED-86F2-4809-BE66-B05DD58F773C}"/>
              </a:ext>
            </a:extLst>
          </p:cNvPr>
          <p:cNvPicPr>
            <a:picLocks noChangeAspect="1"/>
          </p:cNvPicPr>
          <p:nvPr/>
        </p:nvPicPr>
        <p:blipFill rotWithShape="1">
          <a:blip r:embed="rId3"/>
          <a:srcRect l="1542"/>
          <a:stretch/>
        </p:blipFill>
        <p:spPr>
          <a:xfrm>
            <a:off x="689479" y="3287461"/>
            <a:ext cx="3296818" cy="3272883"/>
          </a:xfrm>
          <a:prstGeom prst="rect">
            <a:avLst/>
          </a:prstGeom>
          <a:ln>
            <a:solidFill>
              <a:schemeClr val="tx1"/>
            </a:solidFill>
          </a:ln>
        </p:spPr>
      </p:pic>
    </p:spTree>
    <p:extLst>
      <p:ext uri="{BB962C8B-B14F-4D97-AF65-F5344CB8AC3E}">
        <p14:creationId xmlns:p14="http://schemas.microsoft.com/office/powerpoint/2010/main" val="277027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직사각형 26">
            <a:extLst>
              <a:ext uri="{FF2B5EF4-FFF2-40B4-BE49-F238E27FC236}">
                <a16:creationId xmlns:a16="http://schemas.microsoft.com/office/drawing/2014/main" id="{D27A5E8C-3D31-4BF2-A0A8-105D0CCC8D83}"/>
              </a:ext>
            </a:extLst>
          </p:cNvPr>
          <p:cNvSpPr/>
          <p:nvPr/>
        </p:nvSpPr>
        <p:spPr>
          <a:xfrm>
            <a:off x="1152942" y="4787398"/>
            <a:ext cx="8329385" cy="1950112"/>
          </a:xfrm>
          <a:prstGeom prst="rect">
            <a:avLst/>
          </a:prstGeom>
          <a:solidFill>
            <a:schemeClr val="accent1">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4E1F2704-EB51-4CFE-9CA2-4E9530F2DA85}"/>
                  </a:ext>
                </a:extLst>
              </p:cNvPr>
              <p:cNvSpPr>
                <a:spLocks noGrp="1"/>
              </p:cNvSpPr>
              <p:nvPr>
                <p:ph sz="quarter" idx="10"/>
              </p:nvPr>
            </p:nvSpPr>
            <p:spPr/>
            <p:txBody>
              <a:bodyPr/>
              <a:lstStyle/>
              <a:p>
                <a:r>
                  <a:rPr lang="en-US" altLang="ko-KR" dirty="0"/>
                  <a:t>Based</a:t>
                </a:r>
                <a:r>
                  <a:rPr lang="ko-KR" altLang="en-US" dirty="0"/>
                  <a:t> </a:t>
                </a:r>
                <a:r>
                  <a:rPr lang="en-US" altLang="ko-KR" dirty="0"/>
                  <a:t>on</a:t>
                </a:r>
                <a:r>
                  <a:rPr lang="ko-KR" altLang="en-US" dirty="0"/>
                  <a:t> </a:t>
                </a:r>
                <a:r>
                  <a:rPr lang="en-US" altLang="ko-KR" dirty="0"/>
                  <a:t>the</a:t>
                </a:r>
                <a:r>
                  <a:rPr lang="ko-KR" altLang="en-US" dirty="0"/>
                  <a:t> </a:t>
                </a:r>
                <a:r>
                  <a:rPr lang="en-US" altLang="ko-KR" dirty="0"/>
                  <a:t>proposed joint distribution, likelihood is as follows.</a:t>
                </a:r>
              </a:p>
              <a:p>
                <a14:m>
                  <m:oMath xmlns:m="http://schemas.openxmlformats.org/officeDocument/2006/math">
                    <m:nary>
                      <m:naryPr>
                        <m:chr m:val="∏"/>
                        <m:ctrlPr>
                          <a:rPr lang="en-US" altLang="ko-KR" b="0" i="1" smtClean="0">
                            <a:latin typeface="Cambria Math" panose="02040503050406030204" pitchFamily="18" charset="0"/>
                          </a:rPr>
                        </m:ctrlPr>
                      </m:naryPr>
                      <m:sub>
                        <m:r>
                          <m:rPr>
                            <m:brk m:alnAt="23"/>
                          </m:rP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𝑁</m:t>
                        </m:r>
                      </m:sup>
                      <m:e>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up>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𝑟</m:t>
                                </m:r>
                              </m:e>
                              <m:sub>
                                <m:r>
                                  <a:rPr lang="en-US" altLang="ko-KR" b="0" i="1" smtClean="0">
                                    <a:latin typeface="Cambria Math" panose="02040503050406030204" pitchFamily="18" charset="0"/>
                                  </a:rPr>
                                  <m:t>𝑖</m:t>
                                </m:r>
                              </m:sub>
                            </m:sSub>
                          </m:sup>
                        </m:sSubSup>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Sub>
                              </m:e>
                            </m:d>
                          </m:e>
                          <m:sup>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𝑟</m:t>
                                </m:r>
                              </m:e>
                              <m:sub>
                                <m:r>
                                  <a:rPr lang="en-US" altLang="ko-KR" b="0" i="1" smtClean="0">
                                    <a:latin typeface="Cambria Math" panose="02040503050406030204" pitchFamily="18" charset="0"/>
                                  </a:rPr>
                                  <m:t>𝑖</m:t>
                                </m:r>
                              </m:sub>
                            </m:sSub>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𝑇𝑤𝑒𝑒𝑑𝑖𝑒</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𝑦</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acc>
                              <m:accPr>
                                <m:chr m:val="̂"/>
                                <m:ctrlPr>
                                  <a:rPr lang="en-US" altLang="ko-KR" b="0" i="1" smtClean="0">
                                    <a:latin typeface="Cambria Math" panose="02040503050406030204" pitchFamily="18" charset="0"/>
                                  </a:rPr>
                                </m:ctrlPr>
                              </m:accPr>
                              <m:e>
                                <m:r>
                                  <a:rPr lang="en-US" altLang="ko-KR" b="0" i="1" smtClean="0">
                                    <a:latin typeface="Cambria Math" panose="02040503050406030204" pitchFamily="18" charset="0"/>
                                  </a:rPr>
                                  <m:t>𝑦</m:t>
                                </m:r>
                              </m:e>
                            </m:acc>
                          </m:e>
                          <m:sub>
                            <m:r>
                              <m:rPr>
                                <m:brk m:alnAt="23"/>
                              </m:rPr>
                              <a:rPr lang="en-US" altLang="ko-KR" b="0" i="1" smtClean="0">
                                <a:latin typeface="Cambria Math" panose="02040503050406030204" pitchFamily="18" charset="0"/>
                              </a:rPr>
                              <m:t>𝑖</m:t>
                            </m:r>
                          </m:sub>
                        </m:sSub>
                        <m:r>
                          <m:rPr>
                            <m:brk m:alnAt="23"/>
                          </m:rP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m:rPr>
                                <m:brk m:alnAt="23"/>
                              </m:rPr>
                              <a:rPr lang="en-US" altLang="ko-KR" i="1">
                                <a:latin typeface="Cambria Math" panose="02040503050406030204" pitchFamily="18" charset="0"/>
                              </a:rPr>
                              <m:t>𝑋</m:t>
                            </m:r>
                          </m:e>
                          <m:sub>
                            <m:r>
                              <m:rPr>
                                <m:brk m:alnAt="23"/>
                              </m:rPr>
                              <a:rPr lang="en-US" altLang="ko-KR" i="1">
                                <a:latin typeface="Cambria Math" panose="02040503050406030204" pitchFamily="18" charset="0"/>
                              </a:rPr>
                              <m:t>𝑖</m:t>
                            </m:r>
                          </m:sub>
                        </m:sSub>
                        <m:r>
                          <m:rPr>
                            <m:brk m:alnAt="23"/>
                          </m:rPr>
                          <a:rPr lang="en-US" altLang="ko-KR" i="1">
                            <a:latin typeface="Cambria Math" panose="02040503050406030204" pitchFamily="18" charset="0"/>
                          </a:rPr>
                          <m:t>,</m:t>
                        </m:r>
                        <m:sSub>
                          <m:sSubPr>
                            <m:ctrlPr>
                              <a:rPr lang="en-US" altLang="ko-KR" b="0" i="1" smtClean="0">
                                <a:latin typeface="Cambria Math" panose="02040503050406030204" pitchFamily="18" charset="0"/>
                              </a:rPr>
                            </m:ctrlPr>
                          </m:sSubPr>
                          <m:e>
                            <m:r>
                              <m:rPr>
                                <m:brk m:alnAt="23"/>
                              </m:rPr>
                              <a:rPr lang="en-US" altLang="ko-KR" b="0" i="1" smtClean="0">
                                <a:latin typeface="Cambria Math" panose="02040503050406030204" pitchFamily="18" charset="0"/>
                              </a:rPr>
                              <m:t>𝑟</m:t>
                            </m:r>
                          </m:e>
                          <m:sub>
                            <m:r>
                              <m:rPr>
                                <m:brk m:alnAt="23"/>
                              </m:rPr>
                              <a:rPr lang="en-US" altLang="ko-KR" b="0" i="1" smtClean="0">
                                <a:latin typeface="Cambria Math" panose="02040503050406030204" pitchFamily="18" charset="0"/>
                              </a:rPr>
                              <m:t>𝑖</m:t>
                            </m:r>
                          </m:sub>
                        </m:sSub>
                        <m:r>
                          <m:rPr>
                            <m:brk m:alnAt="23"/>
                          </m:rPr>
                          <a:rPr lang="en-US" altLang="ko-KR" b="0" i="1" smtClean="0">
                            <a:latin typeface="Cambria Math" panose="02040503050406030204" pitchFamily="18" charset="0"/>
                          </a:rPr>
                          <m:t>&gt;</m:t>
                        </m:r>
                        <m:r>
                          <a:rPr lang="en-US" altLang="ko-KR" b="0" i="1" smtClean="0">
                            <a:latin typeface="Cambria Math" panose="02040503050406030204" pitchFamily="18" charset="0"/>
                          </a:rPr>
                          <m:t>0,</m:t>
                        </m:r>
                        <m:sSub>
                          <m:sSubPr>
                            <m:ctrlPr>
                              <a:rPr lang="en-US" altLang="ko-KR" b="0" i="1" smtClean="0">
                                <a:latin typeface="Cambria Math" panose="02040503050406030204" pitchFamily="18" charset="0"/>
                              </a:rPr>
                            </m:ctrlPr>
                          </m:sSubPr>
                          <m:e>
                            <m:r>
                              <m:rPr>
                                <m:sty m:val="p"/>
                                <m:brk m:alnAt="23"/>
                              </m:rPr>
                              <a:rPr lang="en-US" altLang="ko-KR" b="0" i="0" smtClean="0">
                                <a:latin typeface="Cambria Math" panose="02040503050406030204" pitchFamily="18" charset="0"/>
                              </a:rPr>
                              <m:t>Θ</m:t>
                            </m:r>
                          </m:e>
                          <m:sub>
                            <m:r>
                              <a:rPr lang="en-US" altLang="ko-KR" b="0" i="1" smtClean="0">
                                <a:latin typeface="Cambria Math" panose="02040503050406030204" pitchFamily="18" charset="0"/>
                              </a:rPr>
                              <m:t>𝑟𝑒𝑔𝑟</m:t>
                            </m:r>
                          </m:sub>
                        </m:sSub>
                        <m:r>
                          <m:rPr>
                            <m:brk m:alnAt="23"/>
                          </m:rPr>
                          <a:rPr lang="en-US" altLang="ko-KR" b="0" i="1" smtClean="0">
                            <a:latin typeface="Cambria Math" panose="02040503050406030204" pitchFamily="18" charset="0"/>
                          </a:rPr>
                          <m:t>,</m:t>
                        </m:r>
                        <m:r>
                          <a:rPr lang="en-US" altLang="ko-KR" b="0" i="1" smtClean="0">
                            <a:latin typeface="Cambria Math" panose="02040503050406030204" pitchFamily="18" charset="0"/>
                          </a:rPr>
                          <m:t> </m:t>
                        </m:r>
                        <m:r>
                          <a:rPr lang="en-US" altLang="ko-KR" b="0" i="1" smtClean="0">
                            <a:latin typeface="Cambria Math" panose="02040503050406030204" pitchFamily="18" charset="0"/>
                          </a:rPr>
                          <m:t>𝑣𝑎𝑟𝑖𝑎𝑛𝑐𝑒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𝑝𝑜𝑤𝑒𝑟</m:t>
                        </m:r>
                        <m:r>
                          <a:rPr lang="en-US" altLang="ko-KR" b="0" i="1" smtClean="0">
                            <a:latin typeface="Cambria Math" panose="02040503050406030204" pitchFamily="18" charset="0"/>
                          </a:rPr>
                          <m:t> )</m:t>
                        </m:r>
                      </m:e>
                    </m:nary>
                  </m:oMath>
                </a14:m>
                <a:endParaRPr lang="en-US" altLang="ko-KR" b="0" dirty="0"/>
              </a:p>
              <a:p>
                <a:pPr lvl="1"/>
                <a:r>
                  <a:rPr lang="en-US" altLang="ko-KR" dirty="0"/>
                  <a:t>Where </a:t>
                </a:r>
                <a14:m>
                  <m:oMath xmlns:m="http://schemas.openxmlformats.org/officeDocument/2006/math">
                    <m:r>
                      <m:rPr>
                        <m:brk m:alnAt="23"/>
                      </m:rP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𝑃𝑟</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𝑟</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=1|</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𝑋</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m:rPr>
                            <m:sty m:val="p"/>
                            <m:brk m:alnAt="23"/>
                          </m:rPr>
                          <a:rPr lang="en-US" altLang="ko-KR">
                            <a:latin typeface="Cambria Math" panose="02040503050406030204" pitchFamily="18" charset="0"/>
                          </a:rPr>
                          <m:t>Θ</m:t>
                        </m:r>
                      </m:e>
                      <m:sub>
                        <m:r>
                          <a:rPr lang="en-US" altLang="ko-KR" b="0" i="1" smtClean="0">
                            <a:latin typeface="Cambria Math" panose="02040503050406030204" pitchFamily="18" charset="0"/>
                          </a:rPr>
                          <m:t>𝑐𝑙𝑓</m:t>
                        </m:r>
                      </m:sub>
                    </m:sSub>
                    <m:r>
                      <a:rPr lang="en-US" altLang="ko-KR" b="0" i="1" smtClean="0">
                        <a:latin typeface="Cambria Math" panose="02040503050406030204" pitchFamily="18" charset="0"/>
                      </a:rPr>
                      <m:t>)</m:t>
                    </m:r>
                  </m:oMath>
                </a14:m>
                <a:endParaRPr lang="en-US" altLang="ko-KR" dirty="0"/>
              </a:p>
              <a:p>
                <a:r>
                  <a:rPr lang="en-US" altLang="ko-KR" dirty="0"/>
                  <a:t>The likelihood itself is hard to optimize so relaxed the ‘multi-task’ problem into the ‘separate’ modeling problem.</a:t>
                </a:r>
              </a:p>
              <a:p>
                <a:pPr lvl="1"/>
                <a:r>
                  <a:rPr lang="en-US" altLang="ko-KR" dirty="0"/>
                  <a:t>It is to train the classifier and the regressor separately as follows.</a:t>
                </a:r>
                <a:endParaRPr lang="ko-KR" altLang="en-US" dirty="0"/>
              </a:p>
            </p:txBody>
          </p:sp>
        </mc:Choice>
        <mc:Fallback xmlns="">
          <p:sp>
            <p:nvSpPr>
              <p:cNvPr id="2" name="내용 개체 틀 1">
                <a:extLst>
                  <a:ext uri="{FF2B5EF4-FFF2-40B4-BE49-F238E27FC236}">
                    <a16:creationId xmlns:a16="http://schemas.microsoft.com/office/drawing/2014/main" id="{4E1F2704-EB51-4CFE-9CA2-4E9530F2DA85}"/>
                  </a:ext>
                </a:extLst>
              </p:cNvPr>
              <p:cNvSpPr>
                <a:spLocks noGrp="1" noRot="1" noChangeAspect="1" noMove="1" noResize="1" noEditPoints="1" noAdjustHandles="1" noChangeArrowheads="1" noChangeShapeType="1" noTextEdit="1"/>
              </p:cNvSpPr>
              <p:nvPr>
                <p:ph sz="quarter" idx="10"/>
              </p:nvPr>
            </p:nvSpPr>
            <p:spPr>
              <a:blipFill>
                <a:blip r:embed="rId2"/>
                <a:stretch>
                  <a:fillRect l="-1259" t="-1172"/>
                </a:stretch>
              </a:blipFill>
            </p:spPr>
            <p:txBody>
              <a:bodyPr/>
              <a:lstStyle/>
              <a:p>
                <a:r>
                  <a:rPr lang="ko-KR" altLang="en-US">
                    <a:noFill/>
                  </a:rPr>
                  <a:t> </a:t>
                </a:r>
              </a:p>
            </p:txBody>
          </p:sp>
        </mc:Fallback>
      </mc:AlternateContent>
      <p:sp>
        <p:nvSpPr>
          <p:cNvPr id="3" name="텍스트 개체 틀 2">
            <a:extLst>
              <a:ext uri="{FF2B5EF4-FFF2-40B4-BE49-F238E27FC236}">
                <a16:creationId xmlns:a16="http://schemas.microsoft.com/office/drawing/2014/main" id="{0646DF7C-9168-4DB1-87E5-FB2DBE417262}"/>
              </a:ext>
            </a:extLst>
          </p:cNvPr>
          <p:cNvSpPr>
            <a:spLocks noGrp="1"/>
          </p:cNvSpPr>
          <p:nvPr>
            <p:ph type="body" sz="quarter" idx="11"/>
          </p:nvPr>
        </p:nvSpPr>
        <p:spPr/>
        <p:txBody>
          <a:bodyPr/>
          <a:lstStyle/>
          <a:p>
            <a:r>
              <a:rPr lang="en-US" altLang="ko-KR" dirty="0"/>
              <a:t>2. The</a:t>
            </a:r>
            <a:r>
              <a:rPr lang="en-US" altLang="ko-KR" dirty="0">
                <a:latin typeface="Tangiang" panose="02000600000000000000" pitchFamily="50" charset="0"/>
              </a:rPr>
              <a:t> model framework</a:t>
            </a:r>
          </a:p>
        </p:txBody>
      </p:sp>
      <p:sp>
        <p:nvSpPr>
          <p:cNvPr id="4" name="텍스트 개체 틀 3">
            <a:extLst>
              <a:ext uri="{FF2B5EF4-FFF2-40B4-BE49-F238E27FC236}">
                <a16:creationId xmlns:a16="http://schemas.microsoft.com/office/drawing/2014/main" id="{FC42F595-8686-40ED-B0B0-D978A2008D33}"/>
              </a:ext>
            </a:extLst>
          </p:cNvPr>
          <p:cNvSpPr>
            <a:spLocks noGrp="1"/>
          </p:cNvSpPr>
          <p:nvPr>
            <p:ph type="body" sz="quarter" idx="12"/>
          </p:nvPr>
        </p:nvSpPr>
        <p:spPr/>
        <p:txBody>
          <a:bodyPr/>
          <a:lstStyle/>
          <a:p>
            <a:r>
              <a:rPr lang="en-US" altLang="ko-KR" dirty="0"/>
              <a:t>Objective function design</a:t>
            </a:r>
            <a:endParaRPr lang="ko-KR" altLang="en-US" dirty="0"/>
          </a:p>
        </p:txBody>
      </p:sp>
      <p:sp>
        <p:nvSpPr>
          <p:cNvPr id="5" name="직사각형 4">
            <a:extLst>
              <a:ext uri="{FF2B5EF4-FFF2-40B4-BE49-F238E27FC236}">
                <a16:creationId xmlns:a16="http://schemas.microsoft.com/office/drawing/2014/main" id="{0F770D7F-6032-40BC-B82B-61578ED5DC5D}"/>
              </a:ext>
            </a:extLst>
          </p:cNvPr>
          <p:cNvSpPr/>
          <p:nvPr/>
        </p:nvSpPr>
        <p:spPr>
          <a:xfrm>
            <a:off x="1152943" y="3471814"/>
            <a:ext cx="8329385" cy="885082"/>
          </a:xfrm>
          <a:prstGeom prst="rect">
            <a:avLst/>
          </a:prstGeom>
          <a:solidFill>
            <a:schemeClr val="accent1">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08CB8C33-0680-4143-9A90-D7BF7FAFAD26}"/>
              </a:ext>
            </a:extLst>
          </p:cNvPr>
          <p:cNvSpPr/>
          <p:nvPr/>
        </p:nvSpPr>
        <p:spPr>
          <a:xfrm>
            <a:off x="1167888" y="3471813"/>
            <a:ext cx="4157220" cy="885082"/>
          </a:xfrm>
          <a:prstGeom prst="rect">
            <a:avLst/>
          </a:prstGeom>
          <a:solidFill>
            <a:schemeClr val="accent2">
              <a:lumMod val="20000"/>
              <a:lumOff val="8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ED69D544-E63A-407B-BF68-04BF28BDE20C}"/>
              </a:ext>
            </a:extLst>
          </p:cNvPr>
          <p:cNvSpPr txBox="1"/>
          <p:nvPr/>
        </p:nvSpPr>
        <p:spPr>
          <a:xfrm>
            <a:off x="261669" y="3560411"/>
            <a:ext cx="1687766" cy="707886"/>
          </a:xfrm>
          <a:prstGeom prst="rect">
            <a:avLst/>
          </a:prstGeom>
          <a:noFill/>
        </p:spPr>
        <p:txBody>
          <a:bodyPr wrap="square" rtlCol="0">
            <a:spAutoFit/>
          </a:bodyPr>
          <a:lstStyle/>
          <a:p>
            <a:r>
              <a:rPr lang="en-US" altLang="ko-KR" sz="2000" dirty="0">
                <a:latin typeface="Tangiang" panose="02000600000000000000" pitchFamily="50" charset="0"/>
              </a:rPr>
              <a:t>Training dataset</a:t>
            </a:r>
            <a:endParaRPr lang="ko-KR" altLang="en-US" sz="2000" dirty="0">
              <a:latin typeface="Tangiang" panose="02000600000000000000" pitchFamily="50"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ED437E1-6080-4F05-813F-FD18C29A6DAA}"/>
                  </a:ext>
                </a:extLst>
              </p:cNvPr>
              <p:cNvSpPr txBox="1"/>
              <p:nvPr/>
            </p:nvSpPr>
            <p:spPr>
              <a:xfrm>
                <a:off x="1320422" y="3702078"/>
                <a:ext cx="2777188" cy="400110"/>
              </a:xfrm>
              <a:prstGeom prst="rect">
                <a:avLst/>
              </a:prstGeom>
              <a:noFill/>
            </p:spPr>
            <p:txBody>
              <a:bodyPr wrap="square" rtlCol="0">
                <a:spAutoFit/>
              </a:bodyPr>
              <a:lstStyle/>
              <a:p>
                <a:r>
                  <a:rPr lang="en-US" altLang="ko-KR" sz="2000" dirty="0">
                    <a:latin typeface="Tangiang" panose="02000600000000000000" pitchFamily="50" charset="0"/>
                  </a:rPr>
                  <a:t>Observation with </a:t>
                </a:r>
                <a14:m>
                  <m:oMath xmlns:m="http://schemas.openxmlformats.org/officeDocument/2006/math">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𝑟</m:t>
                        </m:r>
                      </m:e>
                      <m:sub>
                        <m:r>
                          <a:rPr lang="en-US" altLang="ko-KR" sz="2000" b="0" i="1" smtClean="0">
                            <a:latin typeface="Cambria Math" panose="02040503050406030204" pitchFamily="18" charset="0"/>
                          </a:rPr>
                          <m:t>𝑖</m:t>
                        </m:r>
                      </m:sub>
                    </m:sSub>
                    <m:r>
                      <a:rPr lang="en-US" altLang="ko-KR" sz="2000" b="0" i="1" smtClean="0">
                        <a:latin typeface="Cambria Math" panose="02040503050406030204" pitchFamily="18" charset="0"/>
                      </a:rPr>
                      <m:t>=0</m:t>
                    </m:r>
                  </m:oMath>
                </a14:m>
                <a:endParaRPr lang="ko-KR" altLang="en-US" sz="2000" dirty="0">
                  <a:latin typeface="Tangiang" panose="02000600000000000000" pitchFamily="50" charset="0"/>
                </a:endParaRPr>
              </a:p>
            </p:txBody>
          </p:sp>
        </mc:Choice>
        <mc:Fallback xmlns="">
          <p:sp>
            <p:nvSpPr>
              <p:cNvPr id="14" name="TextBox 13">
                <a:extLst>
                  <a:ext uri="{FF2B5EF4-FFF2-40B4-BE49-F238E27FC236}">
                    <a16:creationId xmlns:a16="http://schemas.microsoft.com/office/drawing/2014/main" id="{0ED437E1-6080-4F05-813F-FD18C29A6DAA}"/>
                  </a:ext>
                </a:extLst>
              </p:cNvPr>
              <p:cNvSpPr txBox="1">
                <a:spLocks noRot="1" noChangeAspect="1" noMove="1" noResize="1" noEditPoints="1" noAdjustHandles="1" noChangeArrowheads="1" noChangeShapeType="1" noTextEdit="1"/>
              </p:cNvSpPr>
              <p:nvPr/>
            </p:nvSpPr>
            <p:spPr>
              <a:xfrm>
                <a:off x="1320422" y="3702078"/>
                <a:ext cx="2777188" cy="400110"/>
              </a:xfrm>
              <a:prstGeom prst="rect">
                <a:avLst/>
              </a:prstGeom>
              <a:blipFill>
                <a:blip r:embed="rId3"/>
                <a:stretch>
                  <a:fillRect l="-2418" t="-7576" b="-257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AA84197-F6AD-498A-8386-CEDBC561EC79}"/>
                  </a:ext>
                </a:extLst>
              </p:cNvPr>
              <p:cNvSpPr txBox="1"/>
              <p:nvPr/>
            </p:nvSpPr>
            <p:spPr>
              <a:xfrm>
                <a:off x="7150608" y="3533326"/>
                <a:ext cx="1956816" cy="707886"/>
              </a:xfrm>
              <a:prstGeom prst="rect">
                <a:avLst/>
              </a:prstGeom>
              <a:noFill/>
            </p:spPr>
            <p:txBody>
              <a:bodyPr wrap="square" rtlCol="0">
                <a:spAutoFit/>
              </a:bodyPr>
              <a:lstStyle/>
              <a:p>
                <a:r>
                  <a:rPr lang="en-US" altLang="ko-KR" sz="2000" dirty="0">
                    <a:latin typeface="Tangiang" panose="02000600000000000000" pitchFamily="50" charset="0"/>
                  </a:rPr>
                  <a:t>Observation with </a:t>
                </a:r>
                <a14:m>
                  <m:oMath xmlns:m="http://schemas.openxmlformats.org/officeDocument/2006/math">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𝑟</m:t>
                        </m:r>
                      </m:e>
                      <m:sub>
                        <m:r>
                          <a:rPr lang="en-US" altLang="ko-KR" sz="2000" b="0" i="1" smtClean="0">
                            <a:latin typeface="Cambria Math" panose="02040503050406030204" pitchFamily="18" charset="0"/>
                          </a:rPr>
                          <m:t>𝑖</m:t>
                        </m:r>
                      </m:sub>
                    </m:sSub>
                    <m:r>
                      <a:rPr lang="en-US" altLang="ko-KR" sz="2000" b="0" i="1" smtClean="0">
                        <a:latin typeface="Cambria Math" panose="02040503050406030204" pitchFamily="18" charset="0"/>
                      </a:rPr>
                      <m:t>=1</m:t>
                    </m:r>
                  </m:oMath>
                </a14:m>
                <a:endParaRPr lang="ko-KR" altLang="en-US" sz="2000" dirty="0">
                  <a:latin typeface="Tangiang" panose="02000600000000000000" pitchFamily="50" charset="0"/>
                </a:endParaRPr>
              </a:p>
            </p:txBody>
          </p:sp>
        </mc:Choice>
        <mc:Fallback xmlns="">
          <p:sp>
            <p:nvSpPr>
              <p:cNvPr id="15" name="TextBox 14">
                <a:extLst>
                  <a:ext uri="{FF2B5EF4-FFF2-40B4-BE49-F238E27FC236}">
                    <a16:creationId xmlns:a16="http://schemas.microsoft.com/office/drawing/2014/main" id="{8AA84197-F6AD-498A-8386-CEDBC561EC79}"/>
                  </a:ext>
                </a:extLst>
              </p:cNvPr>
              <p:cNvSpPr txBox="1">
                <a:spLocks noRot="1" noChangeAspect="1" noMove="1" noResize="1" noEditPoints="1" noAdjustHandles="1" noChangeArrowheads="1" noChangeShapeType="1" noTextEdit="1"/>
              </p:cNvSpPr>
              <p:nvPr/>
            </p:nvSpPr>
            <p:spPr>
              <a:xfrm>
                <a:off x="7150608" y="3533326"/>
                <a:ext cx="1956816" cy="707886"/>
              </a:xfrm>
              <a:prstGeom prst="rect">
                <a:avLst/>
              </a:prstGeom>
              <a:blipFill>
                <a:blip r:embed="rId4"/>
                <a:stretch>
                  <a:fillRect l="-3115" t="-517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직사각형 15">
                <a:extLst>
                  <a:ext uri="{FF2B5EF4-FFF2-40B4-BE49-F238E27FC236}">
                    <a16:creationId xmlns:a16="http://schemas.microsoft.com/office/drawing/2014/main" id="{FBDAD16C-7288-47A5-BBF9-F44F46DFABD8}"/>
                  </a:ext>
                </a:extLst>
              </p:cNvPr>
              <p:cNvSpPr/>
              <p:nvPr/>
            </p:nvSpPr>
            <p:spPr>
              <a:xfrm>
                <a:off x="1167888" y="5710203"/>
                <a:ext cx="8314440" cy="885082"/>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Learn Classifier (</a:t>
                </a:r>
                <a14:m>
                  <m:oMath xmlns:m="http://schemas.openxmlformats.org/officeDocument/2006/math">
                    <m:sSub>
                      <m:sSubPr>
                        <m:ctrlPr>
                          <a:rPr lang="en-US" altLang="ko-KR" i="1" smtClean="0">
                            <a:latin typeface="Cambria Math" panose="02040503050406030204" pitchFamily="18" charset="0"/>
                          </a:rPr>
                        </m:ctrlPr>
                      </m:sSubPr>
                      <m:e>
                        <m:r>
                          <m:rPr>
                            <m:sty m:val="p"/>
                            <m:brk m:alnAt="23"/>
                          </m:rPr>
                          <a:rPr lang="en-US" altLang="ko-KR">
                            <a:latin typeface="Cambria Math" panose="02040503050406030204" pitchFamily="18" charset="0"/>
                          </a:rPr>
                          <m:t>Θ</m:t>
                        </m:r>
                      </m:e>
                      <m:sub>
                        <m:r>
                          <a:rPr lang="en-US" altLang="ko-KR" b="0" i="1" smtClean="0">
                            <a:latin typeface="Cambria Math" panose="02040503050406030204" pitchFamily="18" charset="0"/>
                          </a:rPr>
                          <m:t>𝑐𝑙𝑓</m:t>
                        </m:r>
                      </m:sub>
                    </m:sSub>
                  </m:oMath>
                </a14:m>
                <a:r>
                  <a:rPr lang="en-US" altLang="ko-KR" dirty="0"/>
                  <a:t>)</a:t>
                </a:r>
                <a:endParaRPr lang="ko-KR" altLang="en-US" dirty="0"/>
              </a:p>
            </p:txBody>
          </p:sp>
        </mc:Choice>
        <mc:Fallback xmlns="">
          <p:sp>
            <p:nvSpPr>
              <p:cNvPr id="16" name="직사각형 15">
                <a:extLst>
                  <a:ext uri="{FF2B5EF4-FFF2-40B4-BE49-F238E27FC236}">
                    <a16:creationId xmlns:a16="http://schemas.microsoft.com/office/drawing/2014/main" id="{FBDAD16C-7288-47A5-BBF9-F44F46DFABD8}"/>
                  </a:ext>
                </a:extLst>
              </p:cNvPr>
              <p:cNvSpPr>
                <a:spLocks noRot="1" noChangeAspect="1" noMove="1" noResize="1" noEditPoints="1" noAdjustHandles="1" noChangeArrowheads="1" noChangeShapeType="1" noTextEdit="1"/>
              </p:cNvSpPr>
              <p:nvPr/>
            </p:nvSpPr>
            <p:spPr>
              <a:xfrm>
                <a:off x="1167888" y="5710203"/>
                <a:ext cx="8314440" cy="885082"/>
              </a:xfrm>
              <a:prstGeom prst="rect">
                <a:avLst/>
              </a:prstGeom>
              <a:blipFill>
                <a:blip r:embed="rId5"/>
                <a:stretch>
                  <a:fillRect/>
                </a:stretch>
              </a:blipFill>
              <a:ln>
                <a:noFill/>
              </a:ln>
              <a:effectLst>
                <a:softEdge rad="63500"/>
              </a:effec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7" name="직사각형 16">
                <a:extLst>
                  <a:ext uri="{FF2B5EF4-FFF2-40B4-BE49-F238E27FC236}">
                    <a16:creationId xmlns:a16="http://schemas.microsoft.com/office/drawing/2014/main" id="{18C31EE9-31F4-48FD-82FC-C31BE64C67AE}"/>
                  </a:ext>
                </a:extLst>
              </p:cNvPr>
              <p:cNvSpPr/>
              <p:nvPr/>
            </p:nvSpPr>
            <p:spPr>
              <a:xfrm>
                <a:off x="7031736" y="4897332"/>
                <a:ext cx="2432304" cy="885082"/>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Learn Regressor (</a:t>
                </a:r>
                <a14:m>
                  <m:oMath xmlns:m="http://schemas.openxmlformats.org/officeDocument/2006/math">
                    <m:sSub>
                      <m:sSubPr>
                        <m:ctrlPr>
                          <a:rPr lang="en-US" altLang="ko-KR" i="1">
                            <a:latin typeface="Cambria Math" panose="02040503050406030204" pitchFamily="18" charset="0"/>
                          </a:rPr>
                        </m:ctrlPr>
                      </m:sSubPr>
                      <m:e>
                        <m:r>
                          <m:rPr>
                            <m:sty m:val="p"/>
                            <m:brk m:alnAt="23"/>
                          </m:rPr>
                          <a:rPr lang="en-US" altLang="ko-KR">
                            <a:latin typeface="Cambria Math" panose="02040503050406030204" pitchFamily="18" charset="0"/>
                          </a:rPr>
                          <m:t>Θ</m:t>
                        </m:r>
                      </m:e>
                      <m:sub>
                        <m:r>
                          <a:rPr lang="en-US" altLang="ko-KR" i="1">
                            <a:latin typeface="Cambria Math" panose="02040503050406030204" pitchFamily="18" charset="0"/>
                          </a:rPr>
                          <m:t>𝑟𝑒𝑔𝑟</m:t>
                        </m:r>
                      </m:sub>
                    </m:sSub>
                  </m:oMath>
                </a14:m>
                <a:r>
                  <a:rPr lang="en-US" altLang="ko-KR" dirty="0"/>
                  <a:t>)</a:t>
                </a:r>
                <a:endParaRPr lang="ko-KR" altLang="en-US" dirty="0"/>
              </a:p>
            </p:txBody>
          </p:sp>
        </mc:Choice>
        <mc:Fallback xmlns="">
          <p:sp>
            <p:nvSpPr>
              <p:cNvPr id="17" name="직사각형 16">
                <a:extLst>
                  <a:ext uri="{FF2B5EF4-FFF2-40B4-BE49-F238E27FC236}">
                    <a16:creationId xmlns:a16="http://schemas.microsoft.com/office/drawing/2014/main" id="{18C31EE9-31F4-48FD-82FC-C31BE64C67AE}"/>
                  </a:ext>
                </a:extLst>
              </p:cNvPr>
              <p:cNvSpPr>
                <a:spLocks noRot="1" noChangeAspect="1" noMove="1" noResize="1" noEditPoints="1" noAdjustHandles="1" noChangeArrowheads="1" noChangeShapeType="1" noTextEdit="1"/>
              </p:cNvSpPr>
              <p:nvPr/>
            </p:nvSpPr>
            <p:spPr>
              <a:xfrm>
                <a:off x="7031736" y="4897332"/>
                <a:ext cx="2432304" cy="885082"/>
              </a:xfrm>
              <a:prstGeom prst="rect">
                <a:avLst/>
              </a:prstGeom>
              <a:blipFill>
                <a:blip r:embed="rId6"/>
                <a:stretch>
                  <a:fillRect l="-1754" r="-1504"/>
                </a:stretch>
              </a:blipFill>
              <a:ln>
                <a:noFill/>
              </a:ln>
              <a:effectLst>
                <a:softEdge rad="63500"/>
              </a:effectLst>
            </p:spPr>
            <p:txBody>
              <a:bodyPr/>
              <a:lstStyle/>
              <a:p>
                <a:r>
                  <a:rPr lang="ko-KR" altLang="en-US">
                    <a:noFill/>
                  </a:rPr>
                  <a:t> </a:t>
                </a:r>
              </a:p>
            </p:txBody>
          </p:sp>
        </mc:Fallback>
      </mc:AlternateContent>
      <p:cxnSp>
        <p:nvCxnSpPr>
          <p:cNvPr id="19" name="직선 화살표 연결선 18">
            <a:extLst>
              <a:ext uri="{FF2B5EF4-FFF2-40B4-BE49-F238E27FC236}">
                <a16:creationId xmlns:a16="http://schemas.microsoft.com/office/drawing/2014/main" id="{9B244366-3681-4FF8-8B4A-F4E95C16A381}"/>
              </a:ext>
            </a:extLst>
          </p:cNvPr>
          <p:cNvCxnSpPr>
            <a:cxnSpLocks/>
          </p:cNvCxnSpPr>
          <p:nvPr/>
        </p:nvCxnSpPr>
        <p:spPr>
          <a:xfrm flipH="1">
            <a:off x="5317635" y="4356895"/>
            <a:ext cx="7473" cy="1353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C4EF7CB8-B614-4659-BD78-B9668A82EC25}"/>
              </a:ext>
            </a:extLst>
          </p:cNvPr>
          <p:cNvCxnSpPr>
            <a:cxnSpLocks/>
            <a:endCxn id="17" idx="0"/>
          </p:cNvCxnSpPr>
          <p:nvPr/>
        </p:nvCxnSpPr>
        <p:spPr>
          <a:xfrm>
            <a:off x="8247888" y="4302724"/>
            <a:ext cx="0" cy="594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7F1104E-85CE-40FE-9F94-3AA1F62252F6}"/>
                  </a:ext>
                </a:extLst>
              </p:cNvPr>
              <p:cNvSpPr txBox="1"/>
              <p:nvPr/>
            </p:nvSpPr>
            <p:spPr>
              <a:xfrm>
                <a:off x="296076" y="5497675"/>
                <a:ext cx="3201363" cy="425053"/>
              </a:xfrm>
              <a:prstGeom prst="rect">
                <a:avLst/>
              </a:prstGeom>
              <a:noFill/>
            </p:spPr>
            <p:txBody>
              <a:bodyPr wrap="square" rtlCol="0">
                <a:spAutoFit/>
              </a:bodyPr>
              <a:lstStyle/>
              <a:p>
                <a:r>
                  <a:rPr lang="en-US" altLang="ko-KR" sz="2000" dirty="0">
                    <a:latin typeface="Tangiang" panose="02000600000000000000" pitchFamily="50" charset="0"/>
                  </a:rPr>
                  <a:t>Proposed model {</a:t>
                </a:r>
                <a14:m>
                  <m:oMath xmlns:m="http://schemas.openxmlformats.org/officeDocument/2006/math">
                    <m:sSub>
                      <m:sSubPr>
                        <m:ctrlPr>
                          <a:rPr lang="en-US" altLang="ko-KR" sz="2000" i="1" smtClean="0">
                            <a:latin typeface="Cambria Math" panose="02040503050406030204" pitchFamily="18" charset="0"/>
                          </a:rPr>
                        </m:ctrlPr>
                      </m:sSubPr>
                      <m:e>
                        <m:r>
                          <m:rPr>
                            <m:sty m:val="p"/>
                            <m:brk m:alnAt="23"/>
                          </m:rPr>
                          <a:rPr lang="en-US" altLang="ko-KR" sz="2000">
                            <a:latin typeface="Cambria Math" panose="02040503050406030204" pitchFamily="18" charset="0"/>
                          </a:rPr>
                          <m:t>Θ</m:t>
                        </m:r>
                      </m:e>
                      <m:sub>
                        <m:r>
                          <a:rPr lang="en-US" altLang="ko-KR" sz="2000" i="1">
                            <a:latin typeface="Cambria Math" panose="02040503050406030204" pitchFamily="18" charset="0"/>
                          </a:rPr>
                          <m:t>𝑟𝑒𝑔𝑟</m:t>
                        </m:r>
                      </m:sub>
                    </m:sSub>
                  </m:oMath>
                </a14:m>
                <a:r>
                  <a:rPr lang="en-US" altLang="ko-KR" sz="2000" dirty="0">
                    <a:latin typeface="Tangiang" panose="02000600000000000000" pitchFamily="50" charset="0"/>
                  </a:rPr>
                  <a:t>,</a:t>
                </a:r>
                <a:r>
                  <a:rPr lang="en-US" altLang="ko-KR" sz="2000" dirty="0"/>
                  <a:t> </a:t>
                </a:r>
                <a14:m>
                  <m:oMath xmlns:m="http://schemas.openxmlformats.org/officeDocument/2006/math">
                    <m:sSub>
                      <m:sSubPr>
                        <m:ctrlPr>
                          <a:rPr lang="en-US" altLang="ko-KR" sz="2000" i="1">
                            <a:latin typeface="Cambria Math" panose="02040503050406030204" pitchFamily="18" charset="0"/>
                          </a:rPr>
                        </m:ctrlPr>
                      </m:sSubPr>
                      <m:e>
                        <m:r>
                          <m:rPr>
                            <m:sty m:val="p"/>
                            <m:brk m:alnAt="23"/>
                          </m:rPr>
                          <a:rPr lang="en-US" altLang="ko-KR" sz="2000">
                            <a:latin typeface="Cambria Math" panose="02040503050406030204" pitchFamily="18" charset="0"/>
                          </a:rPr>
                          <m:t>Θ</m:t>
                        </m:r>
                      </m:e>
                      <m:sub>
                        <m:r>
                          <a:rPr lang="en-US" altLang="ko-KR" sz="2000" i="1">
                            <a:latin typeface="Cambria Math" panose="02040503050406030204" pitchFamily="18" charset="0"/>
                          </a:rPr>
                          <m:t>𝑐𝑙𝑓</m:t>
                        </m:r>
                      </m:sub>
                    </m:sSub>
                  </m:oMath>
                </a14:m>
                <a:r>
                  <a:rPr lang="en-US" altLang="ko-KR" sz="2000" dirty="0">
                    <a:latin typeface="Tangiang" panose="02000600000000000000" pitchFamily="50" charset="0"/>
                  </a:rPr>
                  <a:t>}</a:t>
                </a:r>
                <a:endParaRPr lang="ko-KR" altLang="en-US" sz="2000" dirty="0">
                  <a:latin typeface="Tangiang" panose="02000600000000000000" pitchFamily="50" charset="0"/>
                </a:endParaRPr>
              </a:p>
            </p:txBody>
          </p:sp>
        </mc:Choice>
        <mc:Fallback xmlns="">
          <p:sp>
            <p:nvSpPr>
              <p:cNvPr id="28" name="TextBox 27">
                <a:extLst>
                  <a:ext uri="{FF2B5EF4-FFF2-40B4-BE49-F238E27FC236}">
                    <a16:creationId xmlns:a16="http://schemas.microsoft.com/office/drawing/2014/main" id="{D7F1104E-85CE-40FE-9F94-3AA1F62252F6}"/>
                  </a:ext>
                </a:extLst>
              </p:cNvPr>
              <p:cNvSpPr txBox="1">
                <a:spLocks noRot="1" noChangeAspect="1" noMove="1" noResize="1" noEditPoints="1" noAdjustHandles="1" noChangeArrowheads="1" noChangeShapeType="1" noTextEdit="1"/>
              </p:cNvSpPr>
              <p:nvPr/>
            </p:nvSpPr>
            <p:spPr>
              <a:xfrm>
                <a:off x="296076" y="5497675"/>
                <a:ext cx="3201363" cy="425053"/>
              </a:xfrm>
              <a:prstGeom prst="rect">
                <a:avLst/>
              </a:prstGeom>
              <a:blipFill>
                <a:blip r:embed="rId7"/>
                <a:stretch>
                  <a:fillRect l="-2095" t="-7143" b="-2000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834291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4E1F2704-EB51-4CFE-9CA2-4E9530F2DA85}"/>
                  </a:ext>
                </a:extLst>
              </p:cNvPr>
              <p:cNvSpPr>
                <a:spLocks noGrp="1"/>
              </p:cNvSpPr>
              <p:nvPr>
                <p:ph sz="quarter" idx="10"/>
              </p:nvPr>
            </p:nvSpPr>
            <p:spPr/>
            <p:txBody>
              <a:bodyPr/>
              <a:lstStyle/>
              <a:p>
                <a:r>
                  <a:rPr lang="en-US" altLang="ko-KR" dirty="0"/>
                  <a:t>Based on the likelihood function, the proposed model’s prediction can be derived as follows.</a:t>
                </a:r>
              </a:p>
              <a:p>
                <a:r>
                  <a:rPr lang="en-US" altLang="ko-KR" dirty="0"/>
                  <a:t>As </a:t>
                </a:r>
                <a14:m>
                  <m:oMath xmlns:m="http://schemas.openxmlformats.org/officeDocument/2006/math">
                    <m:r>
                      <a:rPr lang="en-US" altLang="ko-KR" i="1" dirty="0">
                        <a:latin typeface="Cambria Math" panose="02040503050406030204" pitchFamily="18" charset="0"/>
                      </a:rPr>
                      <m:t>𝑓</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𝑟</m:t>
                        </m:r>
                        <m:r>
                          <a:rPr lang="en-US" altLang="ko-KR" i="1" dirty="0">
                            <a:latin typeface="Cambria Math" panose="02040503050406030204" pitchFamily="18" charset="0"/>
                          </a:rPr>
                          <m:t>,</m:t>
                        </m:r>
                        <m:r>
                          <a:rPr lang="en-US" altLang="ko-KR" i="1" dirty="0">
                            <a:latin typeface="Cambria Math" panose="02040503050406030204" pitchFamily="18" charset="0"/>
                          </a:rPr>
                          <m:t>𝑦</m:t>
                        </m:r>
                      </m:e>
                    </m:d>
                    <m:r>
                      <a:rPr lang="en-US" altLang="ko-KR" dirty="0">
                        <a:latin typeface="Cambria Math" panose="02040503050406030204" pitchFamily="18" charset="0"/>
                      </a:rPr>
                      <m:t>=</m:t>
                    </m:r>
                    <m:r>
                      <a:rPr lang="en-US" altLang="ko-KR" b="0" i="0" dirty="0" smtClean="0">
                        <a:latin typeface="Cambria Math" panose="02040503050406030204" pitchFamily="18" charset="0"/>
                      </a:rPr>
                      <m:t> </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𝑓</m:t>
                        </m:r>
                      </m:e>
                      <m:sub>
                        <m:r>
                          <a:rPr lang="en-US" altLang="ko-KR" i="1" dirty="0">
                            <a:latin typeface="Cambria Math" panose="02040503050406030204" pitchFamily="18" charset="0"/>
                          </a:rPr>
                          <m:t>𝑟</m:t>
                        </m:r>
                      </m:sub>
                    </m:sSub>
                    <m:d>
                      <m:dPr>
                        <m:ctrlPr>
                          <a:rPr lang="en-US" altLang="ko-KR" i="1" dirty="0" smtClean="0">
                            <a:latin typeface="Cambria Math" panose="02040503050406030204" pitchFamily="18" charset="0"/>
                          </a:rPr>
                        </m:ctrlPr>
                      </m:dPr>
                      <m:e>
                        <m:r>
                          <m:rPr>
                            <m:sty m:val="p"/>
                          </m:rPr>
                          <a:rPr lang="en-US" altLang="ko-KR" i="1" dirty="0" smtClean="0">
                            <a:latin typeface="Cambria Math" panose="02040503050406030204" pitchFamily="18" charset="0"/>
                          </a:rPr>
                          <m:t>r</m:t>
                        </m:r>
                      </m:e>
                    </m:d>
                    <m:r>
                      <a:rPr lang="en-US" altLang="ko-KR" i="1" dirty="0" smtClean="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𝑓</m:t>
                        </m:r>
                      </m:e>
                      <m:sub>
                        <m:r>
                          <a:rPr lang="en-US" altLang="ko-KR" i="1" dirty="0">
                            <a:latin typeface="Cambria Math" panose="02040503050406030204" pitchFamily="18" charset="0"/>
                          </a:rPr>
                          <m:t>𝑦</m:t>
                        </m:r>
                        <m:r>
                          <a:rPr lang="en-US" altLang="ko-KR" i="1" dirty="0" smtClean="0">
                            <a:latin typeface="Cambria Math" panose="02040503050406030204" pitchFamily="18" charset="0"/>
                          </a:rPr>
                          <m:t>|</m:t>
                        </m:r>
                        <m:r>
                          <m:rPr>
                            <m:sty m:val="p"/>
                          </m:rPr>
                          <a:rPr lang="en-US" altLang="ko-KR" i="1" dirty="0" smtClean="0">
                            <a:latin typeface="Cambria Math" panose="02040503050406030204" pitchFamily="18" charset="0"/>
                          </a:rPr>
                          <m:t>r</m:t>
                        </m:r>
                      </m:sub>
                    </m:sSub>
                    <m:r>
                      <a:rPr lang="en-US" altLang="ko-KR" i="1" dirty="0" smtClean="0">
                        <a:latin typeface="Cambria Math" panose="02040503050406030204" pitchFamily="18" charset="0"/>
                      </a:rPr>
                      <m:t>(</m:t>
                    </m:r>
                    <m:r>
                      <m:rPr>
                        <m:sty m:val="p"/>
                      </m:rPr>
                      <a:rPr lang="en-US" altLang="ko-KR" i="1" dirty="0">
                        <a:latin typeface="Cambria Math" panose="02040503050406030204" pitchFamily="18" charset="0"/>
                      </a:rPr>
                      <m:t>y</m:t>
                    </m:r>
                    <m:r>
                      <a:rPr lang="en-US" altLang="ko-KR" i="1" dirty="0">
                        <a:latin typeface="Cambria Math" panose="02040503050406030204" pitchFamily="18" charset="0"/>
                      </a:rPr>
                      <m:t>|</m:t>
                    </m:r>
                    <m:r>
                      <m:rPr>
                        <m:sty m:val="p"/>
                      </m:rPr>
                      <a:rPr lang="en-US" altLang="ko-KR" i="1" dirty="0">
                        <a:latin typeface="Cambria Math" panose="02040503050406030204" pitchFamily="18" charset="0"/>
                      </a:rPr>
                      <m:t>r</m:t>
                    </m:r>
                    <m:r>
                      <a:rPr lang="en-US" altLang="ko-KR" i="1" dirty="0">
                        <a:latin typeface="Cambria Math" panose="02040503050406030204" pitchFamily="18" charset="0"/>
                      </a:rPr>
                      <m:t>)</m:t>
                    </m:r>
                    <m:r>
                      <a:rPr lang="en-US" altLang="ko-KR" b="0" i="0" dirty="0" smtClean="0">
                        <a:latin typeface="Cambria Math" panose="02040503050406030204" pitchFamily="18" charset="0"/>
                      </a:rPr>
                      <m:t> </m:t>
                    </m:r>
                  </m:oMath>
                </a14:m>
                <a:r>
                  <a:rPr lang="en-US" altLang="ko-KR" dirty="0"/>
                  <a:t>,</a:t>
                </a:r>
                <a:br>
                  <a:rPr lang="en-US" altLang="ko-KR" dirty="0"/>
                </a:br>
                <a:br>
                  <a:rPr lang="en-US" altLang="ko-KR" dirty="0"/>
                </a:br>
                <a14:m>
                  <m:oMath xmlns:m="http://schemas.openxmlformats.org/officeDocument/2006/math">
                    <m:r>
                      <a:rPr lang="en-US" altLang="ko-KR" b="0" i="1" dirty="0">
                        <a:latin typeface="Cambria Math" panose="02040503050406030204" pitchFamily="18" charset="0"/>
                      </a:rPr>
                      <m:t>𝐸</m:t>
                    </m:r>
                    <m:d>
                      <m:dPr>
                        <m:ctrlPr>
                          <a:rPr lang="en-US" altLang="ko-KR" b="0" i="1" dirty="0">
                            <a:latin typeface="Cambria Math" panose="02040503050406030204" pitchFamily="18" charset="0"/>
                          </a:rPr>
                        </m:ctrlPr>
                      </m:dPr>
                      <m:e>
                        <m:r>
                          <a:rPr lang="en-US" altLang="ko-KR" b="0" i="1" dirty="0">
                            <a:latin typeface="Cambria Math" panose="02040503050406030204" pitchFamily="18" charset="0"/>
                          </a:rPr>
                          <m:t>𝑦</m:t>
                        </m:r>
                      </m:e>
                      <m:e>
                        <m:r>
                          <a:rPr lang="en-US" altLang="ko-KR" b="0" i="1" dirty="0">
                            <a:latin typeface="Cambria Math" panose="02040503050406030204" pitchFamily="18" charset="0"/>
                          </a:rPr>
                          <m:t>𝑋</m:t>
                        </m:r>
                      </m:e>
                    </m:d>
                  </m:oMath>
                </a14:m>
                <a:br>
                  <a:rPr lang="en-US" altLang="ko-KR" b="0" i="1" dirty="0">
                    <a:latin typeface="Cambria Math" panose="02040503050406030204" pitchFamily="18" charset="0"/>
                  </a:rPr>
                </a:br>
                <a14:m>
                  <m:oMath xmlns:m="http://schemas.openxmlformats.org/officeDocument/2006/math">
                    <m:r>
                      <a:rPr lang="en-US" altLang="ko-KR" i="1" dirty="0" smtClean="0">
                        <a:latin typeface="Cambria Math" panose="02040503050406030204" pitchFamily="18" charset="0"/>
                      </a:rPr>
                      <m:t>=</m:t>
                    </m:r>
                    <m:sSub>
                      <m:sSubPr>
                        <m:ctrlPr>
                          <a:rPr lang="en-US" altLang="ko-KR" i="1" dirty="0" smtClean="0">
                            <a:latin typeface="Cambria Math" panose="02040503050406030204" pitchFamily="18" charset="0"/>
                          </a:rPr>
                        </m:ctrlPr>
                      </m:sSubPr>
                      <m:e>
                        <m:r>
                          <a:rPr lang="en-US" altLang="ko-KR" i="1" dirty="0">
                            <a:latin typeface="Cambria Math" panose="02040503050406030204" pitchFamily="18" charset="0"/>
                          </a:rPr>
                          <m:t>𝐸</m:t>
                        </m:r>
                      </m:e>
                      <m:sub>
                        <m:r>
                          <a:rPr lang="en-US" altLang="ko-KR" i="1" dirty="0" smtClean="0">
                            <a:latin typeface="Cambria Math" panose="02040503050406030204" pitchFamily="18" charset="0"/>
                          </a:rPr>
                          <m:t>𝑟</m:t>
                        </m:r>
                      </m:sub>
                    </m:sSub>
                    <m:d>
                      <m:dPr>
                        <m:ctrlPr>
                          <a:rPr lang="en-US" altLang="ko-KR" i="1" dirty="0" smtClean="0">
                            <a:latin typeface="Cambria Math" panose="02040503050406030204" pitchFamily="18" charset="0"/>
                          </a:rPr>
                        </m:ctrlPr>
                      </m:dPr>
                      <m:e>
                        <m:r>
                          <a:rPr lang="en-US" altLang="ko-KR" i="1" dirty="0" smtClean="0">
                            <a:latin typeface="Cambria Math" panose="02040503050406030204" pitchFamily="18" charset="0"/>
                          </a:rPr>
                          <m:t>𝐸</m:t>
                        </m:r>
                        <m:d>
                          <m:dPr>
                            <m:ctrlPr>
                              <a:rPr lang="en-US" altLang="ko-KR" i="1" dirty="0" smtClean="0">
                                <a:latin typeface="Cambria Math" panose="02040503050406030204" pitchFamily="18" charset="0"/>
                              </a:rPr>
                            </m:ctrlPr>
                          </m:dPr>
                          <m:e>
                            <m:r>
                              <a:rPr lang="en-US" altLang="ko-KR" i="1" dirty="0" smtClean="0">
                                <a:latin typeface="Cambria Math" panose="02040503050406030204" pitchFamily="18" charset="0"/>
                              </a:rPr>
                              <m:t>𝑦</m:t>
                            </m:r>
                          </m:e>
                          <m:e>
                            <m:r>
                              <a:rPr lang="en-US" altLang="ko-KR" i="1" dirty="0" smtClean="0">
                                <a:latin typeface="Cambria Math" panose="02040503050406030204" pitchFamily="18" charset="0"/>
                              </a:rPr>
                              <m:t>𝑋</m:t>
                            </m:r>
                            <m:r>
                              <a:rPr lang="en-US" altLang="ko-KR" i="1" dirty="0" smtClean="0">
                                <a:latin typeface="Cambria Math" panose="02040503050406030204" pitchFamily="18" charset="0"/>
                              </a:rPr>
                              <m:t>,</m:t>
                            </m:r>
                            <m:r>
                              <a:rPr lang="en-US" altLang="ko-KR" i="1" dirty="0" smtClean="0">
                                <a:latin typeface="Cambria Math" panose="02040503050406030204" pitchFamily="18" charset="0"/>
                              </a:rPr>
                              <m:t>𝑟</m:t>
                            </m:r>
                          </m:e>
                        </m:d>
                      </m:e>
                    </m:d>
                    <m:r>
                      <a:rPr lang="en-US" altLang="ko-KR" b="0" i="1" dirty="0" smtClean="0">
                        <a:latin typeface="Cambria Math" panose="02040503050406030204" pitchFamily="18" charset="0"/>
                      </a:rPr>
                      <m:t>   </m:t>
                    </m:r>
                  </m:oMath>
                </a14:m>
                <a:br>
                  <a:rPr lang="en-US" altLang="ko-KR" i="1" dirty="0"/>
                </a:br>
                <a14:m>
                  <m:oMath xmlns:m="http://schemas.openxmlformats.org/officeDocument/2006/math">
                    <m:r>
                      <a:rPr lang="en-US" altLang="ko-KR" b="0" i="1" dirty="0">
                        <a:latin typeface="Cambria Math" panose="02040503050406030204" pitchFamily="18" charset="0"/>
                      </a:rPr>
                      <m:t>=</m:t>
                    </m:r>
                    <m:r>
                      <a:rPr lang="en-US" altLang="ko-KR" b="0" i="1" dirty="0">
                        <a:latin typeface="Cambria Math" panose="02040503050406030204" pitchFamily="18" charset="0"/>
                      </a:rPr>
                      <m:t>𝐸</m:t>
                    </m:r>
                    <m:d>
                      <m:dPr>
                        <m:ctrlPr>
                          <a:rPr lang="en-US" altLang="ko-KR" b="0" i="1" dirty="0">
                            <a:latin typeface="Cambria Math" panose="02040503050406030204" pitchFamily="18" charset="0"/>
                          </a:rPr>
                        </m:ctrlPr>
                      </m:dPr>
                      <m:e>
                        <m:r>
                          <a:rPr lang="en-US" altLang="ko-KR" b="0" i="1" dirty="0">
                            <a:latin typeface="Cambria Math" panose="02040503050406030204" pitchFamily="18" charset="0"/>
                          </a:rPr>
                          <m:t>𝑦</m:t>
                        </m:r>
                      </m:e>
                      <m:e>
                        <m:r>
                          <a:rPr lang="en-US" altLang="ko-KR" b="0" i="1" dirty="0">
                            <a:latin typeface="Cambria Math" panose="02040503050406030204" pitchFamily="18" charset="0"/>
                          </a:rPr>
                          <m:t>𝑋</m:t>
                        </m:r>
                        <m:r>
                          <a:rPr lang="en-US" altLang="ko-KR" b="0" i="1" dirty="0">
                            <a:latin typeface="Cambria Math" panose="02040503050406030204" pitchFamily="18" charset="0"/>
                          </a:rPr>
                          <m:t>,</m:t>
                        </m:r>
                        <m:r>
                          <a:rPr lang="en-US" altLang="ko-KR" b="0" i="1" dirty="0">
                            <a:latin typeface="Cambria Math" panose="02040503050406030204" pitchFamily="18" charset="0"/>
                          </a:rPr>
                          <m:t>𝑟</m:t>
                        </m:r>
                        <m:r>
                          <a:rPr lang="en-US" altLang="ko-KR" b="0" i="1" dirty="0">
                            <a:latin typeface="Cambria Math" panose="02040503050406030204" pitchFamily="18" charset="0"/>
                          </a:rPr>
                          <m:t>=0</m:t>
                        </m:r>
                      </m:e>
                    </m:d>
                    <m:r>
                      <a:rPr lang="en-US" altLang="ko-KR" b="0" i="1" dirty="0">
                        <a:latin typeface="Cambria Math" panose="02040503050406030204" pitchFamily="18" charset="0"/>
                      </a:rPr>
                      <m:t>𝑃𝑟</m:t>
                    </m:r>
                    <m:d>
                      <m:dPr>
                        <m:ctrlPr>
                          <a:rPr lang="en-US" altLang="ko-KR" b="0" i="1" dirty="0">
                            <a:latin typeface="Cambria Math" panose="02040503050406030204" pitchFamily="18" charset="0"/>
                          </a:rPr>
                        </m:ctrlPr>
                      </m:dPr>
                      <m:e>
                        <m:r>
                          <a:rPr lang="en-US" altLang="ko-KR" b="0" i="1" dirty="0">
                            <a:latin typeface="Cambria Math" panose="02040503050406030204" pitchFamily="18" charset="0"/>
                          </a:rPr>
                          <m:t>𝑟</m:t>
                        </m:r>
                        <m:r>
                          <a:rPr lang="en-US" altLang="ko-KR" b="0" i="1" dirty="0">
                            <a:latin typeface="Cambria Math" panose="02040503050406030204" pitchFamily="18" charset="0"/>
                          </a:rPr>
                          <m:t>=0</m:t>
                        </m:r>
                      </m:e>
                      <m:e>
                        <m:r>
                          <a:rPr lang="en-US" altLang="ko-KR" b="0" i="1" dirty="0">
                            <a:latin typeface="Cambria Math" panose="02040503050406030204" pitchFamily="18" charset="0"/>
                          </a:rPr>
                          <m:t>𝑋</m:t>
                        </m:r>
                      </m:e>
                    </m:d>
                    <m:r>
                      <a:rPr lang="en-US" altLang="ko-KR" b="0" i="1" dirty="0">
                        <a:latin typeface="Cambria Math" panose="02040503050406030204" pitchFamily="18" charset="0"/>
                      </a:rPr>
                      <m:t>+</m:t>
                    </m:r>
                    <m:r>
                      <a:rPr lang="en-US" altLang="ko-KR" b="0" i="1" dirty="0">
                        <a:latin typeface="Cambria Math" panose="02040503050406030204" pitchFamily="18" charset="0"/>
                      </a:rPr>
                      <m:t>𝐸</m:t>
                    </m:r>
                    <m:d>
                      <m:dPr>
                        <m:ctrlPr>
                          <a:rPr lang="en-US" altLang="ko-KR" b="0" i="1" dirty="0">
                            <a:latin typeface="Cambria Math" panose="02040503050406030204" pitchFamily="18" charset="0"/>
                          </a:rPr>
                        </m:ctrlPr>
                      </m:dPr>
                      <m:e>
                        <m:r>
                          <a:rPr lang="en-US" altLang="ko-KR" b="0" i="1" dirty="0">
                            <a:latin typeface="Cambria Math" panose="02040503050406030204" pitchFamily="18" charset="0"/>
                          </a:rPr>
                          <m:t>𝑦</m:t>
                        </m:r>
                      </m:e>
                      <m:e>
                        <m:r>
                          <a:rPr lang="en-US" altLang="ko-KR" b="0" i="1" dirty="0">
                            <a:latin typeface="Cambria Math" panose="02040503050406030204" pitchFamily="18" charset="0"/>
                          </a:rPr>
                          <m:t>𝑋</m:t>
                        </m:r>
                        <m:r>
                          <a:rPr lang="en-US" altLang="ko-KR" b="0" i="1" dirty="0">
                            <a:latin typeface="Cambria Math" panose="02040503050406030204" pitchFamily="18" charset="0"/>
                          </a:rPr>
                          <m:t>,</m:t>
                        </m:r>
                        <m:r>
                          <a:rPr lang="en-US" altLang="ko-KR" b="0" i="1" dirty="0">
                            <a:latin typeface="Cambria Math" panose="02040503050406030204" pitchFamily="18" charset="0"/>
                          </a:rPr>
                          <m:t>𝑟</m:t>
                        </m:r>
                        <m:r>
                          <a:rPr lang="en-US" altLang="ko-KR" b="0" i="1" dirty="0">
                            <a:latin typeface="Cambria Math" panose="02040503050406030204" pitchFamily="18" charset="0"/>
                          </a:rPr>
                          <m:t>=1</m:t>
                        </m:r>
                      </m:e>
                    </m:d>
                    <m:r>
                      <a:rPr lang="en-US" altLang="ko-KR" b="0" i="1" dirty="0">
                        <a:latin typeface="Cambria Math" panose="02040503050406030204" pitchFamily="18" charset="0"/>
                      </a:rPr>
                      <m:t>𝑃𝑟</m:t>
                    </m:r>
                    <m:d>
                      <m:dPr>
                        <m:ctrlPr>
                          <a:rPr lang="en-US" altLang="ko-KR" b="0" i="1" dirty="0">
                            <a:latin typeface="Cambria Math" panose="02040503050406030204" pitchFamily="18" charset="0"/>
                          </a:rPr>
                        </m:ctrlPr>
                      </m:dPr>
                      <m:e>
                        <m:r>
                          <a:rPr lang="en-US" altLang="ko-KR" b="0" i="1" dirty="0">
                            <a:latin typeface="Cambria Math" panose="02040503050406030204" pitchFamily="18" charset="0"/>
                          </a:rPr>
                          <m:t>𝑟</m:t>
                        </m:r>
                        <m:r>
                          <a:rPr lang="en-US" altLang="ko-KR" b="0" i="1" dirty="0">
                            <a:latin typeface="Cambria Math" panose="02040503050406030204" pitchFamily="18" charset="0"/>
                          </a:rPr>
                          <m:t>=1</m:t>
                        </m:r>
                      </m:e>
                      <m:e>
                        <m:r>
                          <a:rPr lang="en-US" altLang="ko-KR" b="0" i="1" dirty="0">
                            <a:latin typeface="Cambria Math" panose="02040503050406030204" pitchFamily="18" charset="0"/>
                          </a:rPr>
                          <m:t>𝑋</m:t>
                        </m:r>
                      </m:e>
                    </m:d>
                  </m:oMath>
                </a14:m>
                <a:br>
                  <a:rPr lang="en-US" altLang="ko-KR" b="0" i="1" dirty="0">
                    <a:latin typeface="Cambria Math" panose="02040503050406030204" pitchFamily="18" charset="0"/>
                  </a:rPr>
                </a:br>
                <a14:m>
                  <m:oMath xmlns:m="http://schemas.openxmlformats.org/officeDocument/2006/math">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rPr>
                        </m:ctrlPr>
                      </m:sSubPr>
                      <m:e>
                        <m:r>
                          <a:rPr lang="en-US" altLang="ko-KR" i="1" smtClean="0">
                            <a:latin typeface="Cambria Math" panose="02040503050406030204" pitchFamily="18" charset="0"/>
                          </a:rPr>
                          <m:t>0×</m:t>
                        </m:r>
                        <m:r>
                          <a:rPr lang="en-US" altLang="ko-KR" i="1">
                            <a:latin typeface="Cambria Math" panose="02040503050406030204" pitchFamily="18" charset="0"/>
                          </a:rPr>
                          <m:t>(1−</m:t>
                        </m:r>
                        <m:r>
                          <a:rPr lang="en-US" altLang="ko-KR" i="1">
                            <a:latin typeface="Cambria Math" panose="02040503050406030204" pitchFamily="18" charset="0"/>
                          </a:rPr>
                          <m:t>𝐶𝑙𝑓</m:t>
                        </m:r>
                        <m:r>
                          <a:rPr lang="en-US" altLang="ko-KR" i="1">
                            <a:latin typeface="Cambria Math" panose="02040503050406030204" pitchFamily="18" charset="0"/>
                          </a:rPr>
                          <m:t>(</m:t>
                        </m:r>
                        <m:r>
                          <a:rPr lang="en-US" altLang="ko-KR" i="1">
                            <a:latin typeface="Cambria Math" panose="02040503050406030204" pitchFamily="18" charset="0"/>
                          </a:rPr>
                          <m:t>𝑋</m:t>
                        </m:r>
                        <m:r>
                          <a:rPr lang="en-US" altLang="ko-KR" i="1">
                            <a:latin typeface="Cambria Math" panose="02040503050406030204" pitchFamily="18" charset="0"/>
                          </a:rPr>
                          <m:t>|</m:t>
                        </m:r>
                        <m:r>
                          <a:rPr lang="en-US" altLang="ko-KR" i="1">
                            <a:latin typeface="Cambria Math" panose="02040503050406030204" pitchFamily="18" charset="0"/>
                          </a:rPr>
                          <m:t>𝛩</m:t>
                        </m:r>
                      </m:e>
                      <m:sub>
                        <m:r>
                          <a:rPr lang="en-US" altLang="ko-KR" i="1">
                            <a:latin typeface="Cambria Math" panose="02040503050406030204" pitchFamily="18" charset="0"/>
                          </a:rPr>
                          <m:t>𝑐𝑙𝑓</m:t>
                        </m:r>
                      </m:sub>
                    </m:sSub>
                    <m:r>
                      <a:rPr lang="en-US" altLang="ko-KR" i="1" smtClean="0">
                        <a:latin typeface="Cambria Math" panose="02040503050406030204" pitchFamily="18" charset="0"/>
                      </a:rPr>
                      <m:t>))</m:t>
                    </m:r>
                    <m:r>
                      <a:rPr lang="en-US" altLang="ko-KR" i="1" dirty="0">
                        <a:latin typeface="Cambria Math" panose="02040503050406030204" pitchFamily="18" charset="0"/>
                      </a:rPr>
                      <m:t>+</m:t>
                    </m:r>
                    <m:r>
                      <a:rPr lang="en-US" altLang="ko-KR" i="1" dirty="0">
                        <a:latin typeface="Cambria Math" panose="02040503050406030204" pitchFamily="18" charset="0"/>
                      </a:rPr>
                      <m:t>𝑅𝑒𝑔𝑟</m:t>
                    </m:r>
                    <m:r>
                      <a:rPr lang="en-US" altLang="ko-KR" i="1" dirty="0">
                        <a:latin typeface="Cambria Math" panose="02040503050406030204" pitchFamily="18" charset="0"/>
                      </a:rPr>
                      <m:t>(</m:t>
                    </m:r>
                    <m:r>
                      <a:rPr lang="en-US" altLang="ko-KR" i="1" dirty="0">
                        <a:latin typeface="Cambria Math" panose="02040503050406030204" pitchFamily="18" charset="0"/>
                      </a:rPr>
                      <m:t>𝑋</m:t>
                    </m:r>
                    <m:r>
                      <a:rPr lang="en-US" altLang="ko-KR" i="1" dirty="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smtClean="0">
                            <a:latin typeface="Cambria Math" panose="02040503050406030204" pitchFamily="18" charset="0"/>
                          </a:rPr>
                          <m:t>𝛩</m:t>
                        </m:r>
                      </m:e>
                      <m:sub>
                        <m:r>
                          <a:rPr lang="en-US" altLang="ko-KR" i="1" dirty="0">
                            <a:latin typeface="Cambria Math" panose="02040503050406030204" pitchFamily="18" charset="0"/>
                          </a:rPr>
                          <m:t>𝑟𝑒𝑔𝑟</m:t>
                        </m:r>
                      </m:sub>
                    </m:sSub>
                    <m:r>
                      <a:rPr lang="en-US" altLang="ko-KR" i="1" dirty="0">
                        <a:latin typeface="Cambria Math" panose="02040503050406030204" pitchFamily="18" charset="0"/>
                      </a:rPr>
                      <m:t>)</m:t>
                    </m:r>
                    <m:r>
                      <a:rPr lang="en-US" altLang="ko-KR" i="1" dirty="0">
                        <a:latin typeface="Cambria Math" panose="02040503050406030204" pitchFamily="18" charset="0"/>
                      </a:rPr>
                      <m:t>𝐶𝑙𝑓</m:t>
                    </m:r>
                    <m:r>
                      <a:rPr lang="en-US" altLang="ko-KR" i="1" dirty="0">
                        <a:latin typeface="Cambria Math" panose="02040503050406030204" pitchFamily="18" charset="0"/>
                      </a:rPr>
                      <m:t>(</m:t>
                    </m:r>
                    <m:r>
                      <a:rPr lang="en-US" altLang="ko-KR" i="1" dirty="0">
                        <a:latin typeface="Cambria Math" panose="02040503050406030204" pitchFamily="18" charset="0"/>
                      </a:rPr>
                      <m:t>𝑋</m:t>
                    </m:r>
                    <m:r>
                      <a:rPr lang="en-US" altLang="ko-KR" i="1" dirty="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smtClean="0">
                            <a:latin typeface="Cambria Math" panose="02040503050406030204" pitchFamily="18" charset="0"/>
                          </a:rPr>
                          <m:t>𝛩</m:t>
                        </m:r>
                      </m:e>
                      <m:sub>
                        <m:r>
                          <a:rPr lang="en-US" altLang="ko-KR" i="1" dirty="0">
                            <a:latin typeface="Cambria Math" panose="02040503050406030204" pitchFamily="18" charset="0"/>
                          </a:rPr>
                          <m:t>𝑐𝑙𝑓</m:t>
                        </m:r>
                      </m:sub>
                    </m:sSub>
                    <m:r>
                      <a:rPr lang="en-US" altLang="ko-KR" i="1" dirty="0">
                        <a:latin typeface="Cambria Math" panose="02040503050406030204" pitchFamily="18" charset="0"/>
                      </a:rPr>
                      <m:t>)</m:t>
                    </m:r>
                  </m:oMath>
                </a14:m>
                <a:br>
                  <a:rPr lang="en-US" altLang="ko-KR" i="1" dirty="0">
                    <a:latin typeface="Cambria Math" panose="02040503050406030204" pitchFamily="18" charset="0"/>
                  </a:rPr>
                </a:br>
                <a14:m>
                  <m:oMath xmlns:m="http://schemas.openxmlformats.org/officeDocument/2006/math">
                    <m:r>
                      <a:rPr lang="en-US" altLang="ko-KR" i="1" dirty="0">
                        <a:latin typeface="Cambria Math" panose="02040503050406030204" pitchFamily="18" charset="0"/>
                      </a:rPr>
                      <m:t>=</m:t>
                    </m:r>
                    <m:r>
                      <a:rPr lang="en-US" altLang="ko-KR" i="1" dirty="0">
                        <a:latin typeface="Cambria Math" panose="02040503050406030204" pitchFamily="18" charset="0"/>
                      </a:rPr>
                      <m:t>𝑅𝑒𝑔𝑟</m:t>
                    </m:r>
                    <m:r>
                      <a:rPr lang="en-US" altLang="ko-KR" i="1" dirty="0">
                        <a:latin typeface="Cambria Math" panose="02040503050406030204" pitchFamily="18" charset="0"/>
                      </a:rPr>
                      <m:t>(</m:t>
                    </m:r>
                    <m:r>
                      <a:rPr lang="en-US" altLang="ko-KR" i="1" dirty="0">
                        <a:latin typeface="Cambria Math" panose="02040503050406030204" pitchFamily="18" charset="0"/>
                      </a:rPr>
                      <m:t>𝑋</m:t>
                    </m:r>
                    <m:r>
                      <a:rPr lang="en-US" altLang="ko-KR" i="1" dirty="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𝛩</m:t>
                        </m:r>
                      </m:e>
                      <m:sub>
                        <m:r>
                          <a:rPr lang="en-US" altLang="ko-KR" i="1" dirty="0">
                            <a:latin typeface="Cambria Math" panose="02040503050406030204" pitchFamily="18" charset="0"/>
                          </a:rPr>
                          <m:t>𝑟𝑒𝑔𝑟</m:t>
                        </m:r>
                      </m:sub>
                    </m:sSub>
                    <m:r>
                      <a:rPr lang="en-US" altLang="ko-KR" i="1" dirty="0">
                        <a:latin typeface="Cambria Math" panose="02040503050406030204" pitchFamily="18" charset="0"/>
                      </a:rPr>
                      <m:t>)</m:t>
                    </m:r>
                    <m:r>
                      <a:rPr lang="en-US" altLang="ko-KR" i="1" dirty="0">
                        <a:latin typeface="Cambria Math" panose="02040503050406030204" pitchFamily="18" charset="0"/>
                      </a:rPr>
                      <m:t>𝐶𝑙𝑓</m:t>
                    </m:r>
                    <m:r>
                      <a:rPr lang="en-US" altLang="ko-KR" i="1" dirty="0">
                        <a:latin typeface="Cambria Math" panose="02040503050406030204" pitchFamily="18" charset="0"/>
                      </a:rPr>
                      <m:t>(</m:t>
                    </m:r>
                    <m:r>
                      <a:rPr lang="en-US" altLang="ko-KR" i="1" dirty="0">
                        <a:latin typeface="Cambria Math" panose="02040503050406030204" pitchFamily="18" charset="0"/>
                      </a:rPr>
                      <m:t>𝑋</m:t>
                    </m:r>
                    <m:r>
                      <a:rPr lang="en-US" altLang="ko-KR" i="1" dirty="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𝛩</m:t>
                        </m:r>
                      </m:e>
                      <m:sub>
                        <m:r>
                          <a:rPr lang="en-US" altLang="ko-KR" i="1" dirty="0">
                            <a:latin typeface="Cambria Math" panose="02040503050406030204" pitchFamily="18" charset="0"/>
                          </a:rPr>
                          <m:t>𝑐𝑙𝑓</m:t>
                        </m:r>
                      </m:sub>
                    </m:sSub>
                    <m:r>
                      <a:rPr lang="en-US" altLang="ko-KR" i="1" dirty="0">
                        <a:latin typeface="Cambria Math" panose="02040503050406030204" pitchFamily="18" charset="0"/>
                      </a:rPr>
                      <m:t>)</m:t>
                    </m:r>
                  </m:oMath>
                </a14:m>
                <a:endParaRPr lang="en-US" altLang="ko-KR" i="1" dirty="0"/>
              </a:p>
              <a:p>
                <a:r>
                  <a:rPr lang="en-US" altLang="ko-KR" dirty="0"/>
                  <a:t>First equality holds because of the property of conditional expectation.</a:t>
                </a:r>
              </a:p>
              <a:p>
                <a:r>
                  <a:rPr lang="en-US" altLang="ko-KR" dirty="0"/>
                  <a:t>Third equality can be estimated because of the assumption that, </a:t>
                </a:r>
                <a14:m>
                  <m:oMath xmlns:m="http://schemas.openxmlformats.org/officeDocument/2006/math">
                    <m:sSub>
                      <m:sSubPr>
                        <m:ctrlPr>
                          <a:rPr lang="en-US" altLang="ko-KR" i="1" smtClean="0">
                            <a:latin typeface="Cambria Math" panose="02040503050406030204" pitchFamily="18" charset="0"/>
                          </a:rPr>
                        </m:ctrlPr>
                      </m:sSubPr>
                      <m:e>
                        <m:r>
                          <a:rPr lang="en-US" altLang="ko-KR" i="1" smtClean="0">
                            <a:latin typeface="Cambria Math" panose="02040503050406030204" pitchFamily="18" charset="0"/>
                          </a:rPr>
                          <m:t>𝛩</m:t>
                        </m:r>
                      </m:e>
                      <m:sub>
                        <m:r>
                          <a:rPr lang="en-US" altLang="ko-KR" i="1">
                            <a:latin typeface="Cambria Math" panose="02040503050406030204" pitchFamily="18" charset="0"/>
                          </a:rPr>
                          <m:t>𝑐𝑙𝑓</m:t>
                        </m:r>
                      </m:sub>
                    </m:sSub>
                  </m:oMath>
                </a14:m>
                <a:r>
                  <a:rPr lang="en-US" altLang="ko-KR" dirty="0"/>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𝛩</m:t>
                        </m:r>
                      </m:e>
                      <m:sub>
                        <m:r>
                          <a:rPr lang="en-US" altLang="ko-KR" i="1" smtClean="0">
                            <a:latin typeface="Cambria Math" panose="02040503050406030204" pitchFamily="18" charset="0"/>
                          </a:rPr>
                          <m:t>𝑟𝑒𝑔𝑟</m:t>
                        </m:r>
                      </m:sub>
                    </m:sSub>
                  </m:oMath>
                </a14:m>
                <a:r>
                  <a:rPr lang="en-US" altLang="ko-KR" dirty="0"/>
                  <a:t> are uncorrelated each other and when </a:t>
                </a:r>
                <a14:m>
                  <m:oMath xmlns:m="http://schemas.openxmlformats.org/officeDocument/2006/math">
                    <m:r>
                      <a:rPr lang="en-US" altLang="ko-KR" b="0" i="1" dirty="0">
                        <a:latin typeface="Cambria Math" panose="02040503050406030204" pitchFamily="18" charset="0"/>
                      </a:rPr>
                      <m:t>𝑟</m:t>
                    </m:r>
                    <m:r>
                      <a:rPr lang="en-US" altLang="ko-KR" b="0" i="1" dirty="0">
                        <a:latin typeface="Cambria Math" panose="02040503050406030204" pitchFamily="18" charset="0"/>
                      </a:rPr>
                      <m:t>=0</m:t>
                    </m:r>
                  </m:oMath>
                </a14:m>
                <a:r>
                  <a:rPr lang="en-US" altLang="ko-KR" dirty="0"/>
                  <a:t>, a person decides not to pay for the health expenditure </a:t>
                </a:r>
                <a14:m>
                  <m:oMath xmlns:m="http://schemas.openxmlformats.org/officeDocument/2006/math">
                    <m:r>
                      <a:rPr lang="en-US" altLang="ko-KR" i="1" dirty="0">
                        <a:latin typeface="Cambria Math" panose="02040503050406030204" pitchFamily="18" charset="0"/>
                      </a:rPr>
                      <m:t>(</m:t>
                    </m:r>
                    <m:r>
                      <a:rPr lang="en-US" altLang="ko-KR" i="1" dirty="0">
                        <a:latin typeface="Cambria Math" panose="02040503050406030204" pitchFamily="18" charset="0"/>
                      </a:rPr>
                      <m:t>𝑦</m:t>
                    </m:r>
                    <m:r>
                      <m:rPr>
                        <m:nor/>
                      </m:rPr>
                      <a:rPr lang="en-US" altLang="ko-KR" dirty="0"/>
                      <m:t>=0</m:t>
                    </m:r>
                  </m:oMath>
                </a14:m>
                <a:r>
                  <a:rPr lang="en-US" altLang="ko-KR" dirty="0"/>
                  <a:t>).</a:t>
                </a:r>
                <a14:m>
                  <m:oMath xmlns:m="http://schemas.openxmlformats.org/officeDocument/2006/math">
                    <m:r>
                      <a:rPr lang="en-US" altLang="ko-KR" b="0" i="1" smtClean="0">
                        <a:latin typeface="Cambria Math" panose="02040503050406030204" pitchFamily="18" charset="0"/>
                      </a:rPr>
                      <m:t>  </m:t>
                    </m:r>
                  </m:oMath>
                </a14:m>
                <a:endParaRPr lang="en-US" altLang="ko-KR" dirty="0"/>
              </a:p>
              <a:p>
                <a:r>
                  <a:rPr lang="en-US" altLang="ko-KR" dirty="0"/>
                  <a:t>Therefore, the proposed model’s prediction is, </a:t>
                </a:r>
              </a:p>
              <a:p>
                <a:pPr lvl="1"/>
                <a:r>
                  <a:rPr lang="en-US" altLang="ko-KR" sz="1800" dirty="0">
                    <a:latin typeface="Tangiang" panose="02000600000000000000" pitchFamily="50" charset="0"/>
                  </a:rPr>
                  <a:t>classifier’s prediction (probability) </a:t>
                </a:r>
                <a14:m>
                  <m:oMath xmlns:m="http://schemas.openxmlformats.org/officeDocument/2006/math">
                    <m:r>
                      <a:rPr lang="en-US" altLang="ko-KR" sz="1800" i="1" dirty="0" smtClean="0">
                        <a:latin typeface="Cambria Math" panose="02040503050406030204" pitchFamily="18" charset="0"/>
                      </a:rPr>
                      <m:t>×</m:t>
                    </m:r>
                  </m:oMath>
                </a14:m>
                <a:r>
                  <a:rPr lang="en-US" altLang="ko-KR" sz="1800" dirty="0">
                    <a:latin typeface="Tangiang" panose="02000600000000000000" pitchFamily="50" charset="0"/>
                  </a:rPr>
                  <a:t> regressor’s prediction </a:t>
                </a:r>
                <a14:m>
                  <m:oMath xmlns:m="http://schemas.openxmlformats.org/officeDocument/2006/math">
                    <m:r>
                      <a:rPr lang="en-US" altLang="ko-KR" sz="1800" b="0" i="1" dirty="0">
                        <a:latin typeface="Cambria Math" panose="02040503050406030204" pitchFamily="18" charset="0"/>
                      </a:rPr>
                      <m:t>=</m:t>
                    </m:r>
                    <m:r>
                      <a:rPr lang="en-US" altLang="ko-KR" i="1" dirty="0">
                        <a:latin typeface="Cambria Math" panose="02040503050406030204" pitchFamily="18" charset="0"/>
                      </a:rPr>
                      <m:t>𝑅𝑒𝑔𝑟</m:t>
                    </m:r>
                    <m:r>
                      <a:rPr lang="en-US" altLang="ko-KR" i="1" dirty="0">
                        <a:latin typeface="Cambria Math" panose="02040503050406030204" pitchFamily="18" charset="0"/>
                      </a:rPr>
                      <m:t>(</m:t>
                    </m:r>
                    <m:r>
                      <a:rPr lang="en-US" altLang="ko-KR" i="1" dirty="0">
                        <a:latin typeface="Cambria Math" panose="02040503050406030204" pitchFamily="18" charset="0"/>
                      </a:rPr>
                      <m:t>𝑋</m:t>
                    </m:r>
                    <m:r>
                      <a:rPr lang="en-US" altLang="ko-KR" i="1" dirty="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𝛩</m:t>
                        </m:r>
                      </m:e>
                      <m:sub>
                        <m:r>
                          <a:rPr lang="en-US" altLang="ko-KR" i="1" dirty="0">
                            <a:latin typeface="Cambria Math" panose="02040503050406030204" pitchFamily="18" charset="0"/>
                          </a:rPr>
                          <m:t>𝑟𝑒𝑔𝑟</m:t>
                        </m:r>
                      </m:sub>
                    </m:sSub>
                    <m:r>
                      <a:rPr lang="en-US" altLang="ko-KR" i="1" dirty="0">
                        <a:latin typeface="Cambria Math" panose="02040503050406030204" pitchFamily="18" charset="0"/>
                      </a:rPr>
                      <m:t>)</m:t>
                    </m:r>
                    <m:r>
                      <a:rPr lang="en-US" altLang="ko-KR" i="1" dirty="0">
                        <a:latin typeface="Cambria Math" panose="02040503050406030204" pitchFamily="18" charset="0"/>
                      </a:rPr>
                      <m:t>𝐶𝑙𝑓</m:t>
                    </m:r>
                    <m:r>
                      <a:rPr lang="en-US" altLang="ko-KR" i="1" dirty="0">
                        <a:latin typeface="Cambria Math" panose="02040503050406030204" pitchFamily="18" charset="0"/>
                      </a:rPr>
                      <m:t>(</m:t>
                    </m:r>
                    <m:r>
                      <a:rPr lang="en-US" altLang="ko-KR" i="1" dirty="0">
                        <a:latin typeface="Cambria Math" panose="02040503050406030204" pitchFamily="18" charset="0"/>
                      </a:rPr>
                      <m:t>𝑋</m:t>
                    </m:r>
                    <m:r>
                      <a:rPr lang="en-US" altLang="ko-KR" i="1" dirty="0">
                        <a:latin typeface="Cambria Math" panose="02040503050406030204" pitchFamily="18" charset="0"/>
                      </a:rPr>
                      <m:t>|</m:t>
                    </m:r>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𝛩</m:t>
                        </m:r>
                      </m:e>
                      <m:sub>
                        <m:r>
                          <a:rPr lang="en-US" altLang="ko-KR" i="1" dirty="0">
                            <a:latin typeface="Cambria Math" panose="02040503050406030204" pitchFamily="18" charset="0"/>
                          </a:rPr>
                          <m:t>𝑐𝑙𝑓</m:t>
                        </m:r>
                      </m:sub>
                    </m:sSub>
                    <m:r>
                      <a:rPr lang="en-US" altLang="ko-KR" i="1" dirty="0">
                        <a:latin typeface="Cambria Math" panose="02040503050406030204" pitchFamily="18" charset="0"/>
                      </a:rPr>
                      <m:t>)</m:t>
                    </m:r>
                  </m:oMath>
                </a14:m>
                <a:endParaRPr lang="en-US" altLang="ko-KR" dirty="0"/>
              </a:p>
              <a:p>
                <a:endParaRPr lang="ko-KR" altLang="en-US" dirty="0"/>
              </a:p>
            </p:txBody>
          </p:sp>
        </mc:Choice>
        <mc:Fallback xmlns="">
          <p:sp>
            <p:nvSpPr>
              <p:cNvPr id="2" name="내용 개체 틀 1">
                <a:extLst>
                  <a:ext uri="{FF2B5EF4-FFF2-40B4-BE49-F238E27FC236}">
                    <a16:creationId xmlns:a16="http://schemas.microsoft.com/office/drawing/2014/main" id="{4E1F2704-EB51-4CFE-9CA2-4E9530F2DA85}"/>
                  </a:ext>
                </a:extLst>
              </p:cNvPr>
              <p:cNvSpPr>
                <a:spLocks noGrp="1" noRot="1" noChangeAspect="1" noMove="1" noResize="1" noEditPoints="1" noAdjustHandles="1" noChangeArrowheads="1" noChangeShapeType="1" noTextEdit="1"/>
              </p:cNvSpPr>
              <p:nvPr>
                <p:ph sz="quarter" idx="10"/>
              </p:nvPr>
            </p:nvSpPr>
            <p:spPr>
              <a:blipFill>
                <a:blip r:embed="rId2"/>
                <a:stretch>
                  <a:fillRect l="-472" t="-1172"/>
                </a:stretch>
              </a:blipFill>
            </p:spPr>
            <p:txBody>
              <a:bodyPr/>
              <a:lstStyle/>
              <a:p>
                <a:r>
                  <a:rPr lang="ko-KR" altLang="en-US">
                    <a:noFill/>
                  </a:rPr>
                  <a:t> </a:t>
                </a:r>
              </a:p>
            </p:txBody>
          </p:sp>
        </mc:Fallback>
      </mc:AlternateContent>
      <p:sp>
        <p:nvSpPr>
          <p:cNvPr id="3" name="텍스트 개체 틀 2">
            <a:extLst>
              <a:ext uri="{FF2B5EF4-FFF2-40B4-BE49-F238E27FC236}">
                <a16:creationId xmlns:a16="http://schemas.microsoft.com/office/drawing/2014/main" id="{0646DF7C-9168-4DB1-87E5-FB2DBE417262}"/>
              </a:ext>
            </a:extLst>
          </p:cNvPr>
          <p:cNvSpPr>
            <a:spLocks noGrp="1"/>
          </p:cNvSpPr>
          <p:nvPr>
            <p:ph type="body" sz="quarter" idx="11"/>
          </p:nvPr>
        </p:nvSpPr>
        <p:spPr/>
        <p:txBody>
          <a:bodyPr/>
          <a:lstStyle/>
          <a:p>
            <a:r>
              <a:rPr lang="en-US" altLang="ko-KR" dirty="0"/>
              <a:t>2. The</a:t>
            </a:r>
            <a:r>
              <a:rPr lang="en-US" altLang="ko-KR" dirty="0">
                <a:latin typeface="Tangiang" panose="02000600000000000000" pitchFamily="50" charset="0"/>
              </a:rPr>
              <a:t> model framework</a:t>
            </a:r>
          </a:p>
        </p:txBody>
      </p:sp>
      <p:sp>
        <p:nvSpPr>
          <p:cNvPr id="4" name="텍스트 개체 틀 3">
            <a:extLst>
              <a:ext uri="{FF2B5EF4-FFF2-40B4-BE49-F238E27FC236}">
                <a16:creationId xmlns:a16="http://schemas.microsoft.com/office/drawing/2014/main" id="{FC42F595-8686-40ED-B0B0-D978A2008D33}"/>
              </a:ext>
            </a:extLst>
          </p:cNvPr>
          <p:cNvSpPr>
            <a:spLocks noGrp="1"/>
          </p:cNvSpPr>
          <p:nvPr>
            <p:ph type="body" sz="quarter" idx="12"/>
          </p:nvPr>
        </p:nvSpPr>
        <p:spPr/>
        <p:txBody>
          <a:bodyPr/>
          <a:lstStyle/>
          <a:p>
            <a:r>
              <a:rPr lang="en-US" altLang="ko-KR" dirty="0"/>
              <a:t>Model’s prediction </a:t>
            </a:r>
            <a:endParaRPr lang="ko-KR" altLang="en-US" dirty="0"/>
          </a:p>
        </p:txBody>
      </p:sp>
    </p:spTree>
    <p:extLst>
      <p:ext uri="{BB962C8B-B14F-4D97-AF65-F5344CB8AC3E}">
        <p14:creationId xmlns:p14="http://schemas.microsoft.com/office/powerpoint/2010/main" val="152556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직사각형 13">
            <a:extLst>
              <a:ext uri="{FF2B5EF4-FFF2-40B4-BE49-F238E27FC236}">
                <a16:creationId xmlns:a16="http://schemas.microsoft.com/office/drawing/2014/main" id="{7B4E7207-3867-45BA-A89D-AE99D474006E}"/>
              </a:ext>
            </a:extLst>
          </p:cNvPr>
          <p:cNvSpPr/>
          <p:nvPr/>
        </p:nvSpPr>
        <p:spPr>
          <a:xfrm>
            <a:off x="1610143" y="2969360"/>
            <a:ext cx="8329385" cy="1950112"/>
          </a:xfrm>
          <a:prstGeom prst="rect">
            <a:avLst/>
          </a:prstGeom>
          <a:solidFill>
            <a:schemeClr val="accent1">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내용 개체 틀 1">
            <a:extLst>
              <a:ext uri="{FF2B5EF4-FFF2-40B4-BE49-F238E27FC236}">
                <a16:creationId xmlns:a16="http://schemas.microsoft.com/office/drawing/2014/main" id="{4E1F2704-EB51-4CFE-9CA2-4E9530F2DA85}"/>
              </a:ext>
            </a:extLst>
          </p:cNvPr>
          <p:cNvSpPr>
            <a:spLocks noGrp="1"/>
          </p:cNvSpPr>
          <p:nvPr>
            <p:ph sz="quarter" idx="10"/>
          </p:nvPr>
        </p:nvSpPr>
        <p:spPr/>
        <p:txBody>
          <a:bodyPr/>
          <a:lstStyle/>
          <a:p>
            <a:r>
              <a:rPr lang="en-US" altLang="ko-KR" dirty="0"/>
              <a:t>The total model structure is as follows.</a:t>
            </a:r>
            <a:endParaRPr lang="ko-KR" altLang="en-US" dirty="0"/>
          </a:p>
        </p:txBody>
      </p:sp>
      <p:sp>
        <p:nvSpPr>
          <p:cNvPr id="3" name="텍스트 개체 틀 2">
            <a:extLst>
              <a:ext uri="{FF2B5EF4-FFF2-40B4-BE49-F238E27FC236}">
                <a16:creationId xmlns:a16="http://schemas.microsoft.com/office/drawing/2014/main" id="{0646DF7C-9168-4DB1-87E5-FB2DBE417262}"/>
              </a:ext>
            </a:extLst>
          </p:cNvPr>
          <p:cNvSpPr>
            <a:spLocks noGrp="1"/>
          </p:cNvSpPr>
          <p:nvPr>
            <p:ph type="body" sz="quarter" idx="11"/>
          </p:nvPr>
        </p:nvSpPr>
        <p:spPr/>
        <p:txBody>
          <a:bodyPr/>
          <a:lstStyle/>
          <a:p>
            <a:r>
              <a:rPr lang="en-US" altLang="ko-KR" dirty="0"/>
              <a:t>2. The</a:t>
            </a:r>
            <a:r>
              <a:rPr lang="en-US" altLang="ko-KR" dirty="0">
                <a:latin typeface="Tangiang" panose="02000600000000000000" pitchFamily="50" charset="0"/>
              </a:rPr>
              <a:t> model framework</a:t>
            </a:r>
          </a:p>
        </p:txBody>
      </p:sp>
      <p:sp>
        <p:nvSpPr>
          <p:cNvPr id="4" name="텍스트 개체 틀 3">
            <a:extLst>
              <a:ext uri="{FF2B5EF4-FFF2-40B4-BE49-F238E27FC236}">
                <a16:creationId xmlns:a16="http://schemas.microsoft.com/office/drawing/2014/main" id="{FC42F595-8686-40ED-B0B0-D978A2008D33}"/>
              </a:ext>
            </a:extLst>
          </p:cNvPr>
          <p:cNvSpPr>
            <a:spLocks noGrp="1"/>
          </p:cNvSpPr>
          <p:nvPr>
            <p:ph type="body" sz="quarter" idx="12"/>
          </p:nvPr>
        </p:nvSpPr>
        <p:spPr/>
        <p:txBody>
          <a:bodyPr/>
          <a:lstStyle/>
          <a:p>
            <a:r>
              <a:rPr lang="en-US" altLang="ko-KR" dirty="0"/>
              <a:t>Model structure</a:t>
            </a:r>
            <a:endParaRPr lang="ko-KR" altLang="en-US" dirty="0"/>
          </a:p>
        </p:txBody>
      </p:sp>
      <p:sp>
        <p:nvSpPr>
          <p:cNvPr id="5" name="직사각형 4">
            <a:extLst>
              <a:ext uri="{FF2B5EF4-FFF2-40B4-BE49-F238E27FC236}">
                <a16:creationId xmlns:a16="http://schemas.microsoft.com/office/drawing/2014/main" id="{12CF28A6-BA75-40EF-B328-F1019C980A0F}"/>
              </a:ext>
            </a:extLst>
          </p:cNvPr>
          <p:cNvSpPr/>
          <p:nvPr/>
        </p:nvSpPr>
        <p:spPr>
          <a:xfrm>
            <a:off x="1628431" y="1652158"/>
            <a:ext cx="8329385" cy="885082"/>
          </a:xfrm>
          <a:prstGeom prst="rect">
            <a:avLst/>
          </a:prstGeom>
          <a:solidFill>
            <a:schemeClr val="accent1">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40394345-E1FE-41C4-B62F-393776723C8C}"/>
              </a:ext>
            </a:extLst>
          </p:cNvPr>
          <p:cNvSpPr/>
          <p:nvPr/>
        </p:nvSpPr>
        <p:spPr>
          <a:xfrm>
            <a:off x="1643377" y="1652157"/>
            <a:ext cx="4157220" cy="885082"/>
          </a:xfrm>
          <a:prstGeom prst="rect">
            <a:avLst/>
          </a:prstGeom>
          <a:solidFill>
            <a:schemeClr val="accent2">
              <a:lumMod val="20000"/>
              <a:lumOff val="8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08797317-C9B9-41A3-8A72-393CF8D687D1}"/>
              </a:ext>
            </a:extLst>
          </p:cNvPr>
          <p:cNvSpPr txBox="1"/>
          <p:nvPr/>
        </p:nvSpPr>
        <p:spPr>
          <a:xfrm>
            <a:off x="737157" y="1740755"/>
            <a:ext cx="1687766" cy="707886"/>
          </a:xfrm>
          <a:prstGeom prst="rect">
            <a:avLst/>
          </a:prstGeom>
          <a:noFill/>
        </p:spPr>
        <p:txBody>
          <a:bodyPr wrap="square" rtlCol="0">
            <a:spAutoFit/>
          </a:bodyPr>
          <a:lstStyle/>
          <a:p>
            <a:r>
              <a:rPr lang="en-US" altLang="ko-KR" sz="2000" dirty="0">
                <a:latin typeface="Tangiang" panose="02000600000000000000" pitchFamily="50" charset="0"/>
              </a:rPr>
              <a:t>Training dataset</a:t>
            </a:r>
            <a:endParaRPr lang="ko-KR" altLang="en-US" sz="2000" dirty="0">
              <a:latin typeface="Tangiang" panose="02000600000000000000" pitchFamily="50"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01F32A8-693A-4668-8131-5C98BF091405}"/>
                  </a:ext>
                </a:extLst>
              </p:cNvPr>
              <p:cNvSpPr txBox="1"/>
              <p:nvPr/>
            </p:nvSpPr>
            <p:spPr>
              <a:xfrm>
                <a:off x="1795910" y="1882422"/>
                <a:ext cx="2777188" cy="400110"/>
              </a:xfrm>
              <a:prstGeom prst="rect">
                <a:avLst/>
              </a:prstGeom>
              <a:noFill/>
            </p:spPr>
            <p:txBody>
              <a:bodyPr wrap="square" rtlCol="0">
                <a:spAutoFit/>
              </a:bodyPr>
              <a:lstStyle/>
              <a:p>
                <a:r>
                  <a:rPr lang="en-US" altLang="ko-KR" sz="2000" dirty="0">
                    <a:latin typeface="Tangiang" panose="02000600000000000000" pitchFamily="50" charset="0"/>
                  </a:rPr>
                  <a:t>Observation with </a:t>
                </a:r>
                <a14:m>
                  <m:oMath xmlns:m="http://schemas.openxmlformats.org/officeDocument/2006/math">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𝑟</m:t>
                        </m:r>
                      </m:e>
                      <m:sub>
                        <m:r>
                          <a:rPr lang="en-US" altLang="ko-KR" sz="2000" b="0" i="1" smtClean="0">
                            <a:latin typeface="Cambria Math" panose="02040503050406030204" pitchFamily="18" charset="0"/>
                          </a:rPr>
                          <m:t>𝑖</m:t>
                        </m:r>
                      </m:sub>
                    </m:sSub>
                    <m:r>
                      <a:rPr lang="en-US" altLang="ko-KR" sz="2000" b="0" i="1" smtClean="0">
                        <a:latin typeface="Cambria Math" panose="02040503050406030204" pitchFamily="18" charset="0"/>
                      </a:rPr>
                      <m:t>=0</m:t>
                    </m:r>
                  </m:oMath>
                </a14:m>
                <a:endParaRPr lang="ko-KR" altLang="en-US" sz="2000" dirty="0">
                  <a:latin typeface="Tangiang" panose="02000600000000000000" pitchFamily="50" charset="0"/>
                </a:endParaRPr>
              </a:p>
            </p:txBody>
          </p:sp>
        </mc:Choice>
        <mc:Fallback xmlns="">
          <p:sp>
            <p:nvSpPr>
              <p:cNvPr id="8" name="TextBox 7">
                <a:extLst>
                  <a:ext uri="{FF2B5EF4-FFF2-40B4-BE49-F238E27FC236}">
                    <a16:creationId xmlns:a16="http://schemas.microsoft.com/office/drawing/2014/main" id="{901F32A8-693A-4668-8131-5C98BF091405}"/>
                  </a:ext>
                </a:extLst>
              </p:cNvPr>
              <p:cNvSpPr txBox="1">
                <a:spLocks noRot="1" noChangeAspect="1" noMove="1" noResize="1" noEditPoints="1" noAdjustHandles="1" noChangeArrowheads="1" noChangeShapeType="1" noTextEdit="1"/>
              </p:cNvSpPr>
              <p:nvPr/>
            </p:nvSpPr>
            <p:spPr>
              <a:xfrm>
                <a:off x="1795910" y="1882422"/>
                <a:ext cx="2777188" cy="400110"/>
              </a:xfrm>
              <a:prstGeom prst="rect">
                <a:avLst/>
              </a:prstGeom>
              <a:blipFill>
                <a:blip r:embed="rId2"/>
                <a:stretch>
                  <a:fillRect l="-2418" t="-9231" b="-2769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18C7D1-B985-456A-B011-BFE0337760BD}"/>
                  </a:ext>
                </a:extLst>
              </p:cNvPr>
              <p:cNvSpPr txBox="1"/>
              <p:nvPr/>
            </p:nvSpPr>
            <p:spPr>
              <a:xfrm>
                <a:off x="7626096" y="1713670"/>
                <a:ext cx="1956816" cy="707886"/>
              </a:xfrm>
              <a:prstGeom prst="rect">
                <a:avLst/>
              </a:prstGeom>
              <a:noFill/>
            </p:spPr>
            <p:txBody>
              <a:bodyPr wrap="square" rtlCol="0">
                <a:spAutoFit/>
              </a:bodyPr>
              <a:lstStyle/>
              <a:p>
                <a:r>
                  <a:rPr lang="en-US" altLang="ko-KR" sz="2000" dirty="0">
                    <a:latin typeface="Tangiang" panose="02000600000000000000" pitchFamily="50" charset="0"/>
                  </a:rPr>
                  <a:t>Observation with </a:t>
                </a:r>
                <a14:m>
                  <m:oMath xmlns:m="http://schemas.openxmlformats.org/officeDocument/2006/math">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𝑟</m:t>
                        </m:r>
                      </m:e>
                      <m:sub>
                        <m:r>
                          <a:rPr lang="en-US" altLang="ko-KR" sz="2000" b="0" i="1" smtClean="0">
                            <a:latin typeface="Cambria Math" panose="02040503050406030204" pitchFamily="18" charset="0"/>
                          </a:rPr>
                          <m:t>𝑖</m:t>
                        </m:r>
                      </m:sub>
                    </m:sSub>
                    <m:r>
                      <a:rPr lang="en-US" altLang="ko-KR" sz="2000" b="0" i="1" smtClean="0">
                        <a:latin typeface="Cambria Math" panose="02040503050406030204" pitchFamily="18" charset="0"/>
                      </a:rPr>
                      <m:t>=1</m:t>
                    </m:r>
                  </m:oMath>
                </a14:m>
                <a:endParaRPr lang="ko-KR" altLang="en-US" sz="2000" dirty="0">
                  <a:latin typeface="Tangiang" panose="02000600000000000000" pitchFamily="50" charset="0"/>
                </a:endParaRPr>
              </a:p>
            </p:txBody>
          </p:sp>
        </mc:Choice>
        <mc:Fallback xmlns="">
          <p:sp>
            <p:nvSpPr>
              <p:cNvPr id="9" name="TextBox 8">
                <a:extLst>
                  <a:ext uri="{FF2B5EF4-FFF2-40B4-BE49-F238E27FC236}">
                    <a16:creationId xmlns:a16="http://schemas.microsoft.com/office/drawing/2014/main" id="{5718C7D1-B985-456A-B011-BFE0337760BD}"/>
                  </a:ext>
                </a:extLst>
              </p:cNvPr>
              <p:cNvSpPr txBox="1">
                <a:spLocks noRot="1" noChangeAspect="1" noMove="1" noResize="1" noEditPoints="1" noAdjustHandles="1" noChangeArrowheads="1" noChangeShapeType="1" noTextEdit="1"/>
              </p:cNvSpPr>
              <p:nvPr/>
            </p:nvSpPr>
            <p:spPr>
              <a:xfrm>
                <a:off x="7626096" y="1713670"/>
                <a:ext cx="1956816" cy="707886"/>
              </a:xfrm>
              <a:prstGeom prst="rect">
                <a:avLst/>
              </a:prstGeom>
              <a:blipFill>
                <a:blip r:embed="rId3"/>
                <a:stretch>
                  <a:fillRect l="-3115" t="-4310" b="-86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DEDF2208-6B03-49EC-AB92-E8EFEB9EF7E0}"/>
                  </a:ext>
                </a:extLst>
              </p:cNvPr>
              <p:cNvSpPr/>
              <p:nvPr/>
            </p:nvSpPr>
            <p:spPr>
              <a:xfrm>
                <a:off x="1643376" y="3890547"/>
                <a:ext cx="8314440" cy="885082"/>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Learn Classifier (</a:t>
                </a:r>
                <a14:m>
                  <m:oMath xmlns:m="http://schemas.openxmlformats.org/officeDocument/2006/math">
                    <m:sSub>
                      <m:sSubPr>
                        <m:ctrlPr>
                          <a:rPr lang="en-US" altLang="ko-KR" i="1" smtClean="0">
                            <a:latin typeface="Cambria Math" panose="02040503050406030204" pitchFamily="18" charset="0"/>
                          </a:rPr>
                        </m:ctrlPr>
                      </m:sSubPr>
                      <m:e>
                        <m:r>
                          <m:rPr>
                            <m:sty m:val="p"/>
                            <m:brk m:alnAt="23"/>
                          </m:rPr>
                          <a:rPr lang="en-US" altLang="ko-KR">
                            <a:latin typeface="Cambria Math" panose="02040503050406030204" pitchFamily="18" charset="0"/>
                          </a:rPr>
                          <m:t>Θ</m:t>
                        </m:r>
                      </m:e>
                      <m:sub>
                        <m:r>
                          <a:rPr lang="en-US" altLang="ko-KR" b="0" i="1" smtClean="0">
                            <a:latin typeface="Cambria Math" panose="02040503050406030204" pitchFamily="18" charset="0"/>
                          </a:rPr>
                          <m:t>𝑐𝑙𝑓</m:t>
                        </m:r>
                      </m:sub>
                    </m:sSub>
                  </m:oMath>
                </a14:m>
                <a:r>
                  <a:rPr lang="en-US" altLang="ko-KR" dirty="0"/>
                  <a:t>)</a:t>
                </a:r>
                <a:endParaRPr lang="ko-KR" altLang="en-US" dirty="0"/>
              </a:p>
            </p:txBody>
          </p:sp>
        </mc:Choice>
        <mc:Fallback xmlns="">
          <p:sp>
            <p:nvSpPr>
              <p:cNvPr id="10" name="직사각형 9">
                <a:extLst>
                  <a:ext uri="{FF2B5EF4-FFF2-40B4-BE49-F238E27FC236}">
                    <a16:creationId xmlns:a16="http://schemas.microsoft.com/office/drawing/2014/main" id="{DEDF2208-6B03-49EC-AB92-E8EFEB9EF7E0}"/>
                  </a:ext>
                </a:extLst>
              </p:cNvPr>
              <p:cNvSpPr>
                <a:spLocks noRot="1" noChangeAspect="1" noMove="1" noResize="1" noEditPoints="1" noAdjustHandles="1" noChangeArrowheads="1" noChangeShapeType="1" noTextEdit="1"/>
              </p:cNvSpPr>
              <p:nvPr/>
            </p:nvSpPr>
            <p:spPr>
              <a:xfrm>
                <a:off x="1643376" y="3890547"/>
                <a:ext cx="8314440" cy="885082"/>
              </a:xfrm>
              <a:prstGeom prst="rect">
                <a:avLst/>
              </a:prstGeom>
              <a:blipFill>
                <a:blip r:embed="rId4"/>
                <a:stretch>
                  <a:fillRect/>
                </a:stretch>
              </a:blipFill>
              <a:ln>
                <a:noFill/>
              </a:ln>
              <a:effectLst>
                <a:softEdge rad="63500"/>
              </a:effec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직사각형 10">
                <a:extLst>
                  <a:ext uri="{FF2B5EF4-FFF2-40B4-BE49-F238E27FC236}">
                    <a16:creationId xmlns:a16="http://schemas.microsoft.com/office/drawing/2014/main" id="{CAD7B479-42FA-43D8-9160-4CC777F63A05}"/>
                  </a:ext>
                </a:extLst>
              </p:cNvPr>
              <p:cNvSpPr/>
              <p:nvPr/>
            </p:nvSpPr>
            <p:spPr>
              <a:xfrm>
                <a:off x="7507224" y="3077676"/>
                <a:ext cx="2432304" cy="885082"/>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Learn Regressor (</a:t>
                </a:r>
                <a14:m>
                  <m:oMath xmlns:m="http://schemas.openxmlformats.org/officeDocument/2006/math">
                    <m:sSub>
                      <m:sSubPr>
                        <m:ctrlPr>
                          <a:rPr lang="en-US" altLang="ko-KR" i="1">
                            <a:latin typeface="Cambria Math" panose="02040503050406030204" pitchFamily="18" charset="0"/>
                          </a:rPr>
                        </m:ctrlPr>
                      </m:sSubPr>
                      <m:e>
                        <m:r>
                          <m:rPr>
                            <m:sty m:val="p"/>
                            <m:brk m:alnAt="23"/>
                          </m:rPr>
                          <a:rPr lang="en-US" altLang="ko-KR">
                            <a:latin typeface="Cambria Math" panose="02040503050406030204" pitchFamily="18" charset="0"/>
                          </a:rPr>
                          <m:t>Θ</m:t>
                        </m:r>
                      </m:e>
                      <m:sub>
                        <m:r>
                          <a:rPr lang="en-US" altLang="ko-KR" i="1">
                            <a:latin typeface="Cambria Math" panose="02040503050406030204" pitchFamily="18" charset="0"/>
                          </a:rPr>
                          <m:t>𝑟𝑒𝑔𝑟</m:t>
                        </m:r>
                      </m:sub>
                    </m:sSub>
                  </m:oMath>
                </a14:m>
                <a:r>
                  <a:rPr lang="en-US" altLang="ko-KR" dirty="0"/>
                  <a:t>)</a:t>
                </a:r>
                <a:endParaRPr lang="ko-KR" altLang="en-US" dirty="0"/>
              </a:p>
            </p:txBody>
          </p:sp>
        </mc:Choice>
        <mc:Fallback xmlns="">
          <p:sp>
            <p:nvSpPr>
              <p:cNvPr id="11" name="직사각형 10">
                <a:extLst>
                  <a:ext uri="{FF2B5EF4-FFF2-40B4-BE49-F238E27FC236}">
                    <a16:creationId xmlns:a16="http://schemas.microsoft.com/office/drawing/2014/main" id="{CAD7B479-42FA-43D8-9160-4CC777F63A05}"/>
                  </a:ext>
                </a:extLst>
              </p:cNvPr>
              <p:cNvSpPr>
                <a:spLocks noRot="1" noChangeAspect="1" noMove="1" noResize="1" noEditPoints="1" noAdjustHandles="1" noChangeArrowheads="1" noChangeShapeType="1" noTextEdit="1"/>
              </p:cNvSpPr>
              <p:nvPr/>
            </p:nvSpPr>
            <p:spPr>
              <a:xfrm>
                <a:off x="7507224" y="3077676"/>
                <a:ext cx="2432304" cy="885082"/>
              </a:xfrm>
              <a:prstGeom prst="rect">
                <a:avLst/>
              </a:prstGeom>
              <a:blipFill>
                <a:blip r:embed="rId5"/>
                <a:stretch>
                  <a:fillRect l="-1754" r="-1504"/>
                </a:stretch>
              </a:blipFill>
              <a:ln>
                <a:noFill/>
              </a:ln>
              <a:effectLst>
                <a:softEdge rad="63500"/>
              </a:effectLst>
            </p:spPr>
            <p:txBody>
              <a:bodyPr/>
              <a:lstStyle/>
              <a:p>
                <a:r>
                  <a:rPr lang="ko-KR" altLang="en-US">
                    <a:noFill/>
                  </a:rPr>
                  <a:t> </a:t>
                </a:r>
              </a:p>
            </p:txBody>
          </p:sp>
        </mc:Fallback>
      </mc:AlternateContent>
      <p:cxnSp>
        <p:nvCxnSpPr>
          <p:cNvPr id="12" name="직선 화살표 연결선 11">
            <a:extLst>
              <a:ext uri="{FF2B5EF4-FFF2-40B4-BE49-F238E27FC236}">
                <a16:creationId xmlns:a16="http://schemas.microsoft.com/office/drawing/2014/main" id="{162B9B60-CB2E-42EE-9B2E-8CE6F9EEE8E3}"/>
              </a:ext>
            </a:extLst>
          </p:cNvPr>
          <p:cNvCxnSpPr>
            <a:cxnSpLocks/>
          </p:cNvCxnSpPr>
          <p:nvPr/>
        </p:nvCxnSpPr>
        <p:spPr>
          <a:xfrm flipH="1">
            <a:off x="5793123" y="2537239"/>
            <a:ext cx="7473" cy="1353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711D6FAE-0AFB-427C-920D-A360A9E953FD}"/>
              </a:ext>
            </a:extLst>
          </p:cNvPr>
          <p:cNvCxnSpPr>
            <a:cxnSpLocks/>
            <a:endCxn id="11" idx="0"/>
          </p:cNvCxnSpPr>
          <p:nvPr/>
        </p:nvCxnSpPr>
        <p:spPr>
          <a:xfrm>
            <a:off x="8723376" y="2483068"/>
            <a:ext cx="0" cy="594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5547107-4E1C-4B76-906C-F6DF9F157BDA}"/>
                  </a:ext>
                </a:extLst>
              </p:cNvPr>
              <p:cNvSpPr txBox="1"/>
              <p:nvPr/>
            </p:nvSpPr>
            <p:spPr>
              <a:xfrm>
                <a:off x="766259" y="3520217"/>
                <a:ext cx="3201363" cy="425053"/>
              </a:xfrm>
              <a:prstGeom prst="rect">
                <a:avLst/>
              </a:prstGeom>
              <a:noFill/>
            </p:spPr>
            <p:txBody>
              <a:bodyPr wrap="square" rtlCol="0">
                <a:spAutoFit/>
              </a:bodyPr>
              <a:lstStyle/>
              <a:p>
                <a:r>
                  <a:rPr lang="en-US" altLang="ko-KR" sz="2000" dirty="0">
                    <a:latin typeface="Tangiang" panose="02000600000000000000" pitchFamily="50" charset="0"/>
                  </a:rPr>
                  <a:t>Proposed model {</a:t>
                </a:r>
                <a14:m>
                  <m:oMath xmlns:m="http://schemas.openxmlformats.org/officeDocument/2006/math">
                    <m:sSub>
                      <m:sSubPr>
                        <m:ctrlPr>
                          <a:rPr lang="en-US" altLang="ko-KR" sz="2000" i="1" smtClean="0">
                            <a:latin typeface="Cambria Math" panose="02040503050406030204" pitchFamily="18" charset="0"/>
                          </a:rPr>
                        </m:ctrlPr>
                      </m:sSubPr>
                      <m:e>
                        <m:r>
                          <m:rPr>
                            <m:sty m:val="p"/>
                            <m:brk m:alnAt="23"/>
                          </m:rPr>
                          <a:rPr lang="en-US" altLang="ko-KR" sz="2000">
                            <a:latin typeface="Cambria Math" panose="02040503050406030204" pitchFamily="18" charset="0"/>
                          </a:rPr>
                          <m:t>Θ</m:t>
                        </m:r>
                      </m:e>
                      <m:sub>
                        <m:r>
                          <a:rPr lang="en-US" altLang="ko-KR" sz="2000" i="1">
                            <a:latin typeface="Cambria Math" panose="02040503050406030204" pitchFamily="18" charset="0"/>
                          </a:rPr>
                          <m:t>𝑟𝑒𝑔𝑟</m:t>
                        </m:r>
                      </m:sub>
                    </m:sSub>
                  </m:oMath>
                </a14:m>
                <a:r>
                  <a:rPr lang="en-US" altLang="ko-KR" sz="2000" dirty="0">
                    <a:latin typeface="Tangiang" panose="02000600000000000000" pitchFamily="50" charset="0"/>
                  </a:rPr>
                  <a:t>,</a:t>
                </a:r>
                <a:r>
                  <a:rPr lang="en-US" altLang="ko-KR" sz="2000" dirty="0"/>
                  <a:t> </a:t>
                </a:r>
                <a14:m>
                  <m:oMath xmlns:m="http://schemas.openxmlformats.org/officeDocument/2006/math">
                    <m:sSub>
                      <m:sSubPr>
                        <m:ctrlPr>
                          <a:rPr lang="en-US" altLang="ko-KR" sz="2000" i="1">
                            <a:latin typeface="Cambria Math" panose="02040503050406030204" pitchFamily="18" charset="0"/>
                          </a:rPr>
                        </m:ctrlPr>
                      </m:sSubPr>
                      <m:e>
                        <m:r>
                          <m:rPr>
                            <m:sty m:val="p"/>
                            <m:brk m:alnAt="23"/>
                          </m:rPr>
                          <a:rPr lang="en-US" altLang="ko-KR" sz="2000">
                            <a:latin typeface="Cambria Math" panose="02040503050406030204" pitchFamily="18" charset="0"/>
                          </a:rPr>
                          <m:t>Θ</m:t>
                        </m:r>
                      </m:e>
                      <m:sub>
                        <m:r>
                          <a:rPr lang="en-US" altLang="ko-KR" sz="2000" i="1">
                            <a:latin typeface="Cambria Math" panose="02040503050406030204" pitchFamily="18" charset="0"/>
                          </a:rPr>
                          <m:t>𝑐𝑙𝑓</m:t>
                        </m:r>
                      </m:sub>
                    </m:sSub>
                  </m:oMath>
                </a14:m>
                <a:r>
                  <a:rPr lang="en-US" altLang="ko-KR" sz="2000" dirty="0">
                    <a:latin typeface="Tangiang" panose="02000600000000000000" pitchFamily="50" charset="0"/>
                  </a:rPr>
                  <a:t>}</a:t>
                </a:r>
                <a:endParaRPr lang="ko-KR" altLang="en-US" sz="2000" dirty="0">
                  <a:latin typeface="Tangiang" panose="02000600000000000000" pitchFamily="50" charset="0"/>
                </a:endParaRPr>
              </a:p>
            </p:txBody>
          </p:sp>
        </mc:Choice>
        <mc:Fallback xmlns="">
          <p:sp>
            <p:nvSpPr>
              <p:cNvPr id="16" name="TextBox 15">
                <a:extLst>
                  <a:ext uri="{FF2B5EF4-FFF2-40B4-BE49-F238E27FC236}">
                    <a16:creationId xmlns:a16="http://schemas.microsoft.com/office/drawing/2014/main" id="{25547107-4E1C-4B76-906C-F6DF9F157BDA}"/>
                  </a:ext>
                </a:extLst>
              </p:cNvPr>
              <p:cNvSpPr txBox="1">
                <a:spLocks noRot="1" noChangeAspect="1" noMove="1" noResize="1" noEditPoints="1" noAdjustHandles="1" noChangeArrowheads="1" noChangeShapeType="1" noTextEdit="1"/>
              </p:cNvSpPr>
              <p:nvPr/>
            </p:nvSpPr>
            <p:spPr>
              <a:xfrm>
                <a:off x="766259" y="3520217"/>
                <a:ext cx="3201363" cy="425053"/>
              </a:xfrm>
              <a:prstGeom prst="rect">
                <a:avLst/>
              </a:prstGeom>
              <a:blipFill>
                <a:blip r:embed="rId6"/>
                <a:stretch>
                  <a:fillRect l="-2095" t="-5714" b="-20000"/>
                </a:stretch>
              </a:blipFill>
            </p:spPr>
            <p:txBody>
              <a:bodyPr/>
              <a:lstStyle/>
              <a:p>
                <a:r>
                  <a:rPr lang="ko-KR" altLang="en-US">
                    <a:noFill/>
                  </a:rPr>
                  <a:t> </a:t>
                </a:r>
              </a:p>
            </p:txBody>
          </p:sp>
        </mc:Fallback>
      </mc:AlternateContent>
      <p:sp>
        <p:nvSpPr>
          <p:cNvPr id="17" name="직사각형 16">
            <a:extLst>
              <a:ext uri="{FF2B5EF4-FFF2-40B4-BE49-F238E27FC236}">
                <a16:creationId xmlns:a16="http://schemas.microsoft.com/office/drawing/2014/main" id="{5F519851-A3AA-4FB2-A7EB-EE95D698B272}"/>
              </a:ext>
            </a:extLst>
          </p:cNvPr>
          <p:cNvSpPr/>
          <p:nvPr/>
        </p:nvSpPr>
        <p:spPr>
          <a:xfrm>
            <a:off x="1604299" y="5325889"/>
            <a:ext cx="8329385" cy="946890"/>
          </a:xfrm>
          <a:prstGeom prst="rect">
            <a:avLst/>
          </a:prstGeom>
          <a:solidFill>
            <a:schemeClr val="accent1">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D03BD7E-A913-435E-9800-59C7AEDBDD99}"/>
                  </a:ext>
                </a:extLst>
              </p:cNvPr>
              <p:cNvSpPr txBox="1"/>
              <p:nvPr/>
            </p:nvSpPr>
            <p:spPr>
              <a:xfrm>
                <a:off x="763254" y="5495311"/>
                <a:ext cx="10785618" cy="732829"/>
              </a:xfrm>
              <a:prstGeom prst="rect">
                <a:avLst/>
              </a:prstGeom>
              <a:noFill/>
            </p:spPr>
            <p:txBody>
              <a:bodyPr wrap="square" rtlCol="0">
                <a:spAutoFit/>
              </a:bodyPr>
              <a:lstStyle/>
              <a:p>
                <a:r>
                  <a:rPr lang="en-US" altLang="ko-KR" sz="2000" dirty="0">
                    <a:latin typeface="Tangiang" panose="02000600000000000000" pitchFamily="50" charset="0"/>
                  </a:rPr>
                  <a:t>Prediction: classifier’s prediction (probability) </a:t>
                </a:r>
                <a14:m>
                  <m:oMath xmlns:m="http://schemas.openxmlformats.org/officeDocument/2006/math">
                    <m:r>
                      <a:rPr lang="en-US" altLang="ko-KR" sz="2000" i="1" dirty="0" smtClean="0">
                        <a:latin typeface="Cambria Math" panose="02040503050406030204" pitchFamily="18" charset="0"/>
                      </a:rPr>
                      <m:t>×</m:t>
                    </m:r>
                  </m:oMath>
                </a14:m>
                <a:r>
                  <a:rPr lang="en-US" altLang="ko-KR" sz="2000" dirty="0">
                    <a:latin typeface="Tangiang" panose="02000600000000000000" pitchFamily="50" charset="0"/>
                  </a:rPr>
                  <a:t> regressor’s prediction </a:t>
                </a:r>
                <a:endParaRPr lang="en-US" altLang="ko-KR" sz="2000" b="0" i="1" dirty="0">
                  <a:latin typeface="Cambria Math" panose="02040503050406030204" pitchFamily="18" charset="0"/>
                </a:endParaRPr>
              </a:p>
              <a:p>
                <a:r>
                  <a:rPr lang="en-US" altLang="ko-KR" sz="2000" b="0" dirty="0"/>
                  <a:t>	</a:t>
                </a:r>
                <a14:m>
                  <m:oMath xmlns:m="http://schemas.openxmlformats.org/officeDocument/2006/math">
                    <m:r>
                      <a:rPr lang="en-US" altLang="ko-KR" sz="2000" b="0" i="1" dirty="0" smtClean="0">
                        <a:latin typeface="Cambria Math" panose="02040503050406030204" pitchFamily="18" charset="0"/>
                      </a:rPr>
                      <m:t>=</m:t>
                    </m:r>
                    <m:r>
                      <a:rPr lang="en-US" altLang="ko-KR" sz="2000" i="1" dirty="0">
                        <a:latin typeface="Cambria Math" panose="02040503050406030204" pitchFamily="18" charset="0"/>
                      </a:rPr>
                      <m:t>𝑅𝑒𝑔𝑟</m:t>
                    </m:r>
                    <m:r>
                      <a:rPr lang="en-US" altLang="ko-KR" sz="2000" i="1" dirty="0">
                        <a:latin typeface="Cambria Math" panose="02040503050406030204" pitchFamily="18" charset="0"/>
                      </a:rPr>
                      <m:t>(</m:t>
                    </m:r>
                    <m:r>
                      <a:rPr lang="en-US" altLang="ko-KR" sz="2000" i="1" dirty="0">
                        <a:latin typeface="Cambria Math" panose="02040503050406030204" pitchFamily="18" charset="0"/>
                      </a:rPr>
                      <m:t>𝑋</m:t>
                    </m:r>
                    <m:r>
                      <a:rPr lang="en-US" altLang="ko-KR" sz="2000" i="1" dirty="0">
                        <a:latin typeface="Cambria Math" panose="02040503050406030204" pitchFamily="18" charset="0"/>
                      </a:rPr>
                      <m:t>|</m:t>
                    </m:r>
                    <m:sSub>
                      <m:sSubPr>
                        <m:ctrlPr>
                          <a:rPr lang="en-US" altLang="ko-KR" sz="2000" i="1" dirty="0">
                            <a:latin typeface="Cambria Math" panose="02040503050406030204" pitchFamily="18" charset="0"/>
                          </a:rPr>
                        </m:ctrlPr>
                      </m:sSubPr>
                      <m:e>
                        <m:r>
                          <a:rPr lang="en-US" altLang="ko-KR" sz="2000" i="1" dirty="0">
                            <a:latin typeface="Cambria Math" panose="02040503050406030204" pitchFamily="18" charset="0"/>
                          </a:rPr>
                          <m:t>𝛩</m:t>
                        </m:r>
                      </m:e>
                      <m:sub>
                        <m:r>
                          <a:rPr lang="en-US" altLang="ko-KR" sz="2000" i="1" dirty="0">
                            <a:latin typeface="Cambria Math" panose="02040503050406030204" pitchFamily="18" charset="0"/>
                          </a:rPr>
                          <m:t>𝑟𝑒𝑔𝑟</m:t>
                        </m:r>
                      </m:sub>
                    </m:sSub>
                    <m:r>
                      <a:rPr lang="en-US" altLang="ko-KR" sz="2000" i="1" dirty="0">
                        <a:latin typeface="Cambria Math" panose="02040503050406030204" pitchFamily="18" charset="0"/>
                      </a:rPr>
                      <m:t>)</m:t>
                    </m:r>
                    <m:r>
                      <a:rPr lang="en-US" altLang="ko-KR" sz="2000" i="1" dirty="0">
                        <a:latin typeface="Cambria Math" panose="02040503050406030204" pitchFamily="18" charset="0"/>
                      </a:rPr>
                      <m:t>𝐶𝑙𝑓</m:t>
                    </m:r>
                    <m:r>
                      <a:rPr lang="en-US" altLang="ko-KR" sz="2000" i="1" dirty="0">
                        <a:latin typeface="Cambria Math" panose="02040503050406030204" pitchFamily="18" charset="0"/>
                      </a:rPr>
                      <m:t>(</m:t>
                    </m:r>
                    <m:r>
                      <a:rPr lang="en-US" altLang="ko-KR" sz="2000" i="1" dirty="0">
                        <a:latin typeface="Cambria Math" panose="02040503050406030204" pitchFamily="18" charset="0"/>
                      </a:rPr>
                      <m:t>𝑋</m:t>
                    </m:r>
                    <m:r>
                      <a:rPr lang="en-US" altLang="ko-KR" sz="2000" i="1" dirty="0">
                        <a:latin typeface="Cambria Math" panose="02040503050406030204" pitchFamily="18" charset="0"/>
                      </a:rPr>
                      <m:t>|</m:t>
                    </m:r>
                    <m:sSub>
                      <m:sSubPr>
                        <m:ctrlPr>
                          <a:rPr lang="en-US" altLang="ko-KR" sz="2000" i="1" dirty="0">
                            <a:latin typeface="Cambria Math" panose="02040503050406030204" pitchFamily="18" charset="0"/>
                          </a:rPr>
                        </m:ctrlPr>
                      </m:sSubPr>
                      <m:e>
                        <m:r>
                          <a:rPr lang="en-US" altLang="ko-KR" sz="2000" i="1" dirty="0">
                            <a:latin typeface="Cambria Math" panose="02040503050406030204" pitchFamily="18" charset="0"/>
                          </a:rPr>
                          <m:t>𝛩</m:t>
                        </m:r>
                      </m:e>
                      <m:sub>
                        <m:r>
                          <a:rPr lang="en-US" altLang="ko-KR" sz="2000" i="1" dirty="0">
                            <a:latin typeface="Cambria Math" panose="02040503050406030204" pitchFamily="18" charset="0"/>
                          </a:rPr>
                          <m:t>𝑐𝑙𝑓</m:t>
                        </m:r>
                      </m:sub>
                    </m:sSub>
                    <m:r>
                      <a:rPr lang="en-US" altLang="ko-KR" sz="2000" i="1" dirty="0">
                        <a:latin typeface="Cambria Math" panose="02040503050406030204" pitchFamily="18" charset="0"/>
                      </a:rPr>
                      <m:t>)</m:t>
                    </m:r>
                  </m:oMath>
                </a14:m>
                <a:r>
                  <a:rPr lang="ko-KR" altLang="en-US" sz="2000" dirty="0">
                    <a:latin typeface="Tangiang" panose="02000600000000000000" pitchFamily="50" charset="0"/>
                  </a:rPr>
                  <a:t> </a:t>
                </a:r>
              </a:p>
            </p:txBody>
          </p:sp>
        </mc:Choice>
        <mc:Fallback xmlns="">
          <p:sp>
            <p:nvSpPr>
              <p:cNvPr id="18" name="TextBox 17">
                <a:extLst>
                  <a:ext uri="{FF2B5EF4-FFF2-40B4-BE49-F238E27FC236}">
                    <a16:creationId xmlns:a16="http://schemas.microsoft.com/office/drawing/2014/main" id="{ED03BD7E-A913-435E-9800-59C7AEDBDD99}"/>
                  </a:ext>
                </a:extLst>
              </p:cNvPr>
              <p:cNvSpPr txBox="1">
                <a:spLocks noRot="1" noChangeAspect="1" noMove="1" noResize="1" noEditPoints="1" noAdjustHandles="1" noChangeArrowheads="1" noChangeShapeType="1" noTextEdit="1"/>
              </p:cNvSpPr>
              <p:nvPr/>
            </p:nvSpPr>
            <p:spPr>
              <a:xfrm>
                <a:off x="763254" y="5495311"/>
                <a:ext cx="10785618" cy="732829"/>
              </a:xfrm>
              <a:prstGeom prst="rect">
                <a:avLst/>
              </a:prstGeom>
              <a:blipFill>
                <a:blip r:embed="rId7"/>
                <a:stretch>
                  <a:fillRect l="-565" t="-4132" b="-495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79955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F26F6A8F-6A12-4B49-95FF-C2438EF11B76}"/>
              </a:ext>
            </a:extLst>
          </p:cNvPr>
          <p:cNvSpPr>
            <a:spLocks noGrp="1"/>
          </p:cNvSpPr>
          <p:nvPr>
            <p:ph sz="quarter" idx="10"/>
          </p:nvPr>
        </p:nvSpPr>
        <p:spPr>
          <a:xfrm>
            <a:off x="1579419" y="1928401"/>
            <a:ext cx="8593282" cy="4083667"/>
          </a:xfrm>
        </p:spPr>
        <p:txBody>
          <a:bodyPr>
            <a:normAutofit/>
          </a:bodyPr>
          <a:lstStyle/>
          <a:p>
            <a:pPr algn="l">
              <a:lnSpc>
                <a:spcPct val="200000"/>
              </a:lnSpc>
            </a:pPr>
            <a:r>
              <a:rPr lang="en-US" altLang="ko-KR" dirty="0"/>
              <a:t>Data</a:t>
            </a:r>
            <a:r>
              <a:rPr lang="ko-KR" altLang="en-US" dirty="0"/>
              <a:t> </a:t>
            </a:r>
            <a:r>
              <a:rPr lang="en-US" altLang="ko-KR" dirty="0"/>
              <a:t>description</a:t>
            </a:r>
            <a:endParaRPr lang="en-US" altLang="ko-KR" dirty="0">
              <a:latin typeface="Tangiang" panose="02000600000000000000" pitchFamily="50" charset="0"/>
            </a:endParaRPr>
          </a:p>
          <a:p>
            <a:pPr algn="l">
              <a:lnSpc>
                <a:spcPct val="200000"/>
              </a:lnSpc>
            </a:pPr>
            <a:r>
              <a:rPr lang="en-US" altLang="ko-KR" dirty="0"/>
              <a:t>The</a:t>
            </a:r>
            <a:r>
              <a:rPr lang="en-US" altLang="ko-KR" dirty="0">
                <a:latin typeface="Tangiang" panose="02000600000000000000" pitchFamily="50" charset="0"/>
              </a:rPr>
              <a:t> model framework</a:t>
            </a:r>
          </a:p>
          <a:p>
            <a:pPr algn="l">
              <a:lnSpc>
                <a:spcPct val="200000"/>
              </a:lnSpc>
            </a:pPr>
            <a:r>
              <a:rPr lang="en-US" altLang="ko-KR" dirty="0">
                <a:latin typeface="Tangiang" panose="02000600000000000000" pitchFamily="50" charset="0"/>
              </a:rPr>
              <a:t>Analysis</a:t>
            </a:r>
          </a:p>
          <a:p>
            <a:pPr algn="l">
              <a:lnSpc>
                <a:spcPct val="200000"/>
              </a:lnSpc>
            </a:pPr>
            <a:r>
              <a:rPr lang="en-US" altLang="ko-KR" dirty="0"/>
              <a:t>Conclusion</a:t>
            </a:r>
            <a:endParaRPr lang="en-US" altLang="ko-KR" dirty="0">
              <a:latin typeface="Tangiang" panose="02000600000000000000" pitchFamily="50" charset="0"/>
            </a:endParaRPr>
          </a:p>
        </p:txBody>
      </p:sp>
    </p:spTree>
    <p:extLst>
      <p:ext uri="{BB962C8B-B14F-4D97-AF65-F5344CB8AC3E}">
        <p14:creationId xmlns:p14="http://schemas.microsoft.com/office/powerpoint/2010/main" val="2457486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E1F2704-EB51-4CFE-9CA2-4E9530F2DA85}"/>
              </a:ext>
            </a:extLst>
          </p:cNvPr>
          <p:cNvSpPr>
            <a:spLocks noGrp="1"/>
          </p:cNvSpPr>
          <p:nvPr>
            <p:ph sz="quarter" idx="10"/>
          </p:nvPr>
        </p:nvSpPr>
        <p:spPr/>
        <p:txBody>
          <a:bodyPr/>
          <a:lstStyle/>
          <a:p>
            <a:r>
              <a:rPr lang="en-US" altLang="ko-KR" dirty="0"/>
              <a:t>Some combinations of “Regressors” and “Classifiers” were considered.</a:t>
            </a:r>
          </a:p>
          <a:p>
            <a:endParaRPr lang="en-US" altLang="ko-KR" dirty="0"/>
          </a:p>
          <a:p>
            <a:endParaRPr lang="en-US" altLang="ko-KR" dirty="0"/>
          </a:p>
          <a:p>
            <a:endParaRPr lang="en-US" altLang="ko-KR" dirty="0"/>
          </a:p>
          <a:p>
            <a:endParaRPr lang="en-US" altLang="ko-KR" dirty="0"/>
          </a:p>
          <a:p>
            <a:r>
              <a:rPr lang="en-US" altLang="ko-KR" dirty="0"/>
              <a:t>Hyper parameters are as follows. (The same hyper parameters were chosen for both regression and classification)</a:t>
            </a:r>
          </a:p>
          <a:p>
            <a:endParaRPr lang="en-US" altLang="ko-KR" dirty="0"/>
          </a:p>
          <a:p>
            <a:endParaRPr lang="ko-KR" altLang="en-US" dirty="0"/>
          </a:p>
        </p:txBody>
      </p:sp>
      <p:sp>
        <p:nvSpPr>
          <p:cNvPr id="3" name="텍스트 개체 틀 2">
            <a:extLst>
              <a:ext uri="{FF2B5EF4-FFF2-40B4-BE49-F238E27FC236}">
                <a16:creationId xmlns:a16="http://schemas.microsoft.com/office/drawing/2014/main" id="{0646DF7C-9168-4DB1-87E5-FB2DBE417262}"/>
              </a:ext>
            </a:extLst>
          </p:cNvPr>
          <p:cNvSpPr>
            <a:spLocks noGrp="1"/>
          </p:cNvSpPr>
          <p:nvPr>
            <p:ph type="body" sz="quarter" idx="11"/>
          </p:nvPr>
        </p:nvSpPr>
        <p:spPr/>
        <p:txBody>
          <a:bodyPr/>
          <a:lstStyle/>
          <a:p>
            <a:r>
              <a:rPr lang="en-US" altLang="ko-KR" dirty="0"/>
              <a:t>2. The</a:t>
            </a:r>
            <a:r>
              <a:rPr lang="en-US" altLang="ko-KR" dirty="0">
                <a:latin typeface="Tangiang" panose="02000600000000000000" pitchFamily="50" charset="0"/>
              </a:rPr>
              <a:t> model framework</a:t>
            </a:r>
          </a:p>
        </p:txBody>
      </p:sp>
      <p:sp>
        <p:nvSpPr>
          <p:cNvPr id="4" name="텍스트 개체 틀 3">
            <a:extLst>
              <a:ext uri="{FF2B5EF4-FFF2-40B4-BE49-F238E27FC236}">
                <a16:creationId xmlns:a16="http://schemas.microsoft.com/office/drawing/2014/main" id="{FC42F595-8686-40ED-B0B0-D978A2008D33}"/>
              </a:ext>
            </a:extLst>
          </p:cNvPr>
          <p:cNvSpPr>
            <a:spLocks noGrp="1"/>
          </p:cNvSpPr>
          <p:nvPr>
            <p:ph type="body" sz="quarter" idx="12"/>
          </p:nvPr>
        </p:nvSpPr>
        <p:spPr/>
        <p:txBody>
          <a:bodyPr/>
          <a:lstStyle/>
          <a:p>
            <a:r>
              <a:rPr lang="en-US" altLang="ko-KR" dirty="0"/>
              <a:t>Model evaluation</a:t>
            </a:r>
            <a:endParaRPr lang="ko-KR" altLang="en-US" dirty="0"/>
          </a:p>
        </p:txBody>
      </p:sp>
      <p:graphicFrame>
        <p:nvGraphicFramePr>
          <p:cNvPr id="5" name="표 5">
            <a:extLst>
              <a:ext uri="{FF2B5EF4-FFF2-40B4-BE49-F238E27FC236}">
                <a16:creationId xmlns:a16="http://schemas.microsoft.com/office/drawing/2014/main" id="{A62ECD83-FB9A-4FCD-BB4D-9902E17AD5BE}"/>
              </a:ext>
            </a:extLst>
          </p:cNvPr>
          <p:cNvGraphicFramePr>
            <a:graphicFrameLocks noGrp="1"/>
          </p:cNvGraphicFramePr>
          <p:nvPr>
            <p:extLst>
              <p:ext uri="{D42A27DB-BD31-4B8C-83A1-F6EECF244321}">
                <p14:modId xmlns:p14="http://schemas.microsoft.com/office/powerpoint/2010/main" val="619499517"/>
              </p:ext>
            </p:extLst>
          </p:nvPr>
        </p:nvGraphicFramePr>
        <p:xfrm>
          <a:off x="596392" y="1679786"/>
          <a:ext cx="11309187" cy="1854200"/>
        </p:xfrm>
        <a:graphic>
          <a:graphicData uri="http://schemas.openxmlformats.org/drawingml/2006/table">
            <a:tbl>
              <a:tblPr firstRow="1" bandRow="1">
                <a:tableStyleId>{5C22544A-7EE6-4342-B048-85BDC9FD1C3A}</a:tableStyleId>
              </a:tblPr>
              <a:tblGrid>
                <a:gridCol w="3769729">
                  <a:extLst>
                    <a:ext uri="{9D8B030D-6E8A-4147-A177-3AD203B41FA5}">
                      <a16:colId xmlns:a16="http://schemas.microsoft.com/office/drawing/2014/main" val="915048084"/>
                    </a:ext>
                  </a:extLst>
                </a:gridCol>
                <a:gridCol w="3769729">
                  <a:extLst>
                    <a:ext uri="{9D8B030D-6E8A-4147-A177-3AD203B41FA5}">
                      <a16:colId xmlns:a16="http://schemas.microsoft.com/office/drawing/2014/main" val="790492969"/>
                    </a:ext>
                  </a:extLst>
                </a:gridCol>
                <a:gridCol w="3769729">
                  <a:extLst>
                    <a:ext uri="{9D8B030D-6E8A-4147-A177-3AD203B41FA5}">
                      <a16:colId xmlns:a16="http://schemas.microsoft.com/office/drawing/2014/main" val="3451865685"/>
                    </a:ext>
                  </a:extLst>
                </a:gridCol>
              </a:tblGrid>
              <a:tr h="370840">
                <a:tc>
                  <a:txBody>
                    <a:bodyPr/>
                    <a:lstStyle/>
                    <a:p>
                      <a:pPr algn="ctr" latinLnBrk="1"/>
                      <a:r>
                        <a:rPr lang="en-US" altLang="ko-KR" dirty="0">
                          <a:latin typeface="Tangiang" panose="02000600000000000000" pitchFamily="50" charset="0"/>
                        </a:rPr>
                        <a:t>Regressor</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Classifier</a:t>
                      </a:r>
                      <a:endParaRPr lang="ko-KR" altLang="en-US" dirty="0">
                        <a:latin typeface="Tangiang" panose="02000600000000000000" pitchFamily="50"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Proposed model (Regressor X Classifier)</a:t>
                      </a:r>
                      <a:endParaRPr lang="ko-KR" altLang="en-US" dirty="0">
                        <a:latin typeface="Tangiang" panose="02000600000000000000" pitchFamily="50" charset="0"/>
                      </a:endParaRPr>
                    </a:p>
                  </a:txBody>
                  <a:tcPr/>
                </a:tc>
                <a:extLst>
                  <a:ext uri="{0D108BD9-81ED-4DB2-BD59-A6C34878D82A}">
                    <a16:rowId xmlns:a16="http://schemas.microsoft.com/office/drawing/2014/main" val="361874931"/>
                  </a:ext>
                </a:extLst>
              </a:tr>
              <a:tr h="370840">
                <a:tc>
                  <a:txBody>
                    <a:bodyPr/>
                    <a:lstStyle/>
                    <a:p>
                      <a:pPr algn="ctr" latinLnBrk="1"/>
                      <a:r>
                        <a:rPr lang="en-US" altLang="ko-KR" dirty="0" err="1">
                          <a:latin typeface="Tangiang" panose="02000600000000000000" pitchFamily="50" charset="0"/>
                        </a:rPr>
                        <a:t>CatBoost</a:t>
                      </a:r>
                      <a:endParaRPr lang="ko-KR" altLang="en-US" dirty="0">
                        <a:latin typeface="Tangiang" panose="02000600000000000000" pitchFamily="50" charset="0"/>
                      </a:endParaRPr>
                    </a:p>
                  </a:txBody>
                  <a:tcPr/>
                </a:tc>
                <a:tc>
                  <a:txBody>
                    <a:bodyPr/>
                    <a:lstStyle/>
                    <a:p>
                      <a:pPr algn="ctr" latinLnBrk="1"/>
                      <a:r>
                        <a:rPr lang="en-US" altLang="ko-KR" dirty="0" err="1">
                          <a:latin typeface="Tangiang" panose="02000600000000000000" pitchFamily="50" charset="0"/>
                        </a:rPr>
                        <a:t>CatBoost</a:t>
                      </a:r>
                      <a:endParaRPr lang="ko-KR" altLang="en-US" dirty="0">
                        <a:latin typeface="Tangiang" panose="02000600000000000000" pitchFamily="50" charset="0"/>
                      </a:endParaRPr>
                    </a:p>
                  </a:txBody>
                  <a:tcPr/>
                </a:tc>
                <a:tc>
                  <a:txBody>
                    <a:bodyPr/>
                    <a:lstStyle/>
                    <a:p>
                      <a:pPr algn="ctr" latinLnBrk="1"/>
                      <a:r>
                        <a:rPr lang="en-US" altLang="ko-KR" dirty="0" err="1">
                          <a:latin typeface="Tangiang" panose="02000600000000000000" pitchFamily="50" charset="0"/>
                        </a:rPr>
                        <a:t>CatBoost</a:t>
                      </a:r>
                      <a:r>
                        <a:rPr lang="en-US" altLang="ko-KR" dirty="0">
                          <a:latin typeface="Tangiang" panose="02000600000000000000" pitchFamily="50" charset="0"/>
                        </a:rPr>
                        <a:t> X </a:t>
                      </a:r>
                      <a:r>
                        <a:rPr lang="en-US" altLang="ko-KR" dirty="0" err="1">
                          <a:latin typeface="Tangiang" panose="02000600000000000000" pitchFamily="50" charset="0"/>
                        </a:rPr>
                        <a:t>CatBoost</a:t>
                      </a:r>
                      <a:endParaRPr lang="ko-KR" altLang="en-US" dirty="0">
                        <a:latin typeface="Tangiang" panose="02000600000000000000" pitchFamily="50" charset="0"/>
                      </a:endParaRPr>
                    </a:p>
                  </a:txBody>
                  <a:tcPr/>
                </a:tc>
                <a:extLst>
                  <a:ext uri="{0D108BD9-81ED-4DB2-BD59-A6C34878D82A}">
                    <a16:rowId xmlns:a16="http://schemas.microsoft.com/office/drawing/2014/main" val="59781825"/>
                  </a:ext>
                </a:extLst>
              </a:tr>
              <a:tr h="370840">
                <a:tc>
                  <a:txBody>
                    <a:bodyPr/>
                    <a:lstStyle/>
                    <a:p>
                      <a:pPr algn="ctr" latinLnBrk="1"/>
                      <a:r>
                        <a:rPr lang="en-US" altLang="ko-KR" dirty="0">
                          <a:latin typeface="Tangiang" panose="02000600000000000000" pitchFamily="50" charset="0"/>
                        </a:rPr>
                        <a:t>Random forest</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Random forest</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Random forest X Random forest</a:t>
                      </a:r>
                      <a:endParaRPr lang="ko-KR" altLang="en-US" dirty="0">
                        <a:latin typeface="Tangiang" panose="02000600000000000000" pitchFamily="50" charset="0"/>
                      </a:endParaRPr>
                    </a:p>
                  </a:txBody>
                  <a:tcPr/>
                </a:tc>
                <a:extLst>
                  <a:ext uri="{0D108BD9-81ED-4DB2-BD59-A6C34878D82A}">
                    <a16:rowId xmlns:a16="http://schemas.microsoft.com/office/drawing/2014/main" val="2495445960"/>
                  </a:ext>
                </a:extLst>
              </a:tr>
              <a:tr h="370840">
                <a:tc>
                  <a:txBody>
                    <a:bodyPr/>
                    <a:lstStyle/>
                    <a:p>
                      <a:pPr algn="ctr" latinLnBrk="1"/>
                      <a:r>
                        <a:rPr lang="en-US" altLang="ko-KR" dirty="0" err="1">
                          <a:latin typeface="Tangiang" panose="02000600000000000000" pitchFamily="50" charset="0"/>
                        </a:rPr>
                        <a:t>XGBoost</a:t>
                      </a:r>
                      <a:endParaRPr lang="ko-KR" altLang="en-US" dirty="0">
                        <a:latin typeface="Tangiang" panose="02000600000000000000" pitchFamily="50" charset="0"/>
                      </a:endParaRPr>
                    </a:p>
                  </a:txBody>
                  <a:tcPr/>
                </a:tc>
                <a:tc>
                  <a:txBody>
                    <a:bodyPr/>
                    <a:lstStyle/>
                    <a:p>
                      <a:pPr algn="ctr" latinLnBrk="1"/>
                      <a:r>
                        <a:rPr lang="en-US" altLang="ko-KR" dirty="0" err="1">
                          <a:latin typeface="Tangiang" panose="02000600000000000000" pitchFamily="50" charset="0"/>
                        </a:rPr>
                        <a:t>XGBoost</a:t>
                      </a:r>
                      <a:endParaRPr lang="ko-KR" altLang="en-US" dirty="0">
                        <a:latin typeface="Tangiang" panose="02000600000000000000" pitchFamily="50" charset="0"/>
                      </a:endParaRPr>
                    </a:p>
                  </a:txBody>
                  <a:tcPr/>
                </a:tc>
                <a:tc>
                  <a:txBody>
                    <a:bodyPr/>
                    <a:lstStyle/>
                    <a:p>
                      <a:pPr algn="ctr" latinLnBrk="1"/>
                      <a:r>
                        <a:rPr lang="en-US" altLang="ko-KR" dirty="0" err="1">
                          <a:latin typeface="Tangiang" panose="02000600000000000000" pitchFamily="50" charset="0"/>
                        </a:rPr>
                        <a:t>XGBoost</a:t>
                      </a:r>
                      <a:r>
                        <a:rPr lang="en-US" altLang="ko-KR" dirty="0">
                          <a:latin typeface="Tangiang" panose="02000600000000000000" pitchFamily="50" charset="0"/>
                        </a:rPr>
                        <a:t> X </a:t>
                      </a:r>
                      <a:r>
                        <a:rPr lang="en-US" altLang="ko-KR" dirty="0" err="1">
                          <a:latin typeface="Tangiang" panose="02000600000000000000" pitchFamily="50" charset="0"/>
                        </a:rPr>
                        <a:t>XGBoost</a:t>
                      </a:r>
                      <a:endParaRPr lang="ko-KR" altLang="en-US" dirty="0">
                        <a:latin typeface="Tangiang" panose="02000600000000000000" pitchFamily="50" charset="0"/>
                      </a:endParaRPr>
                    </a:p>
                  </a:txBody>
                  <a:tcPr/>
                </a:tc>
                <a:extLst>
                  <a:ext uri="{0D108BD9-81ED-4DB2-BD59-A6C34878D82A}">
                    <a16:rowId xmlns:a16="http://schemas.microsoft.com/office/drawing/2014/main" val="80946632"/>
                  </a:ext>
                </a:extLst>
              </a:tr>
              <a:tr h="370840">
                <a:tc>
                  <a:txBody>
                    <a:bodyPr/>
                    <a:lstStyle/>
                    <a:p>
                      <a:pPr algn="ctr" latinLnBrk="1"/>
                      <a:r>
                        <a:rPr lang="en-US" altLang="ko-KR" dirty="0">
                          <a:latin typeface="Tangiang" panose="02000600000000000000" pitchFamily="50" charset="0"/>
                        </a:rPr>
                        <a:t>Logistic regression</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Linear regression</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Logistic regression X Linear regression</a:t>
                      </a:r>
                      <a:endParaRPr lang="ko-KR" altLang="en-US" dirty="0">
                        <a:latin typeface="Tangiang" panose="02000600000000000000" pitchFamily="50" charset="0"/>
                      </a:endParaRPr>
                    </a:p>
                  </a:txBody>
                  <a:tcPr/>
                </a:tc>
                <a:extLst>
                  <a:ext uri="{0D108BD9-81ED-4DB2-BD59-A6C34878D82A}">
                    <a16:rowId xmlns:a16="http://schemas.microsoft.com/office/drawing/2014/main" val="4135473859"/>
                  </a:ext>
                </a:extLst>
              </a:tr>
            </a:tbl>
          </a:graphicData>
        </a:graphic>
      </p:graphicFrame>
      <p:graphicFrame>
        <p:nvGraphicFramePr>
          <p:cNvPr id="7" name="표 5">
            <a:extLst>
              <a:ext uri="{FF2B5EF4-FFF2-40B4-BE49-F238E27FC236}">
                <a16:creationId xmlns:a16="http://schemas.microsoft.com/office/drawing/2014/main" id="{0890B14C-02FA-4572-B152-D4443D66E2A6}"/>
              </a:ext>
            </a:extLst>
          </p:cNvPr>
          <p:cNvGraphicFramePr>
            <a:graphicFrameLocks noGrp="1"/>
          </p:cNvGraphicFramePr>
          <p:nvPr>
            <p:extLst>
              <p:ext uri="{D42A27DB-BD31-4B8C-83A1-F6EECF244321}">
                <p14:modId xmlns:p14="http://schemas.microsoft.com/office/powerpoint/2010/main" val="3660174843"/>
              </p:ext>
            </p:extLst>
          </p:nvPr>
        </p:nvGraphicFramePr>
        <p:xfrm>
          <a:off x="596391" y="4251114"/>
          <a:ext cx="11309187" cy="1854200"/>
        </p:xfrm>
        <a:graphic>
          <a:graphicData uri="http://schemas.openxmlformats.org/drawingml/2006/table">
            <a:tbl>
              <a:tblPr firstRow="1" bandRow="1">
                <a:tableStyleId>{5C22544A-7EE6-4342-B048-85BDC9FD1C3A}</a:tableStyleId>
              </a:tblPr>
              <a:tblGrid>
                <a:gridCol w="3769729">
                  <a:extLst>
                    <a:ext uri="{9D8B030D-6E8A-4147-A177-3AD203B41FA5}">
                      <a16:colId xmlns:a16="http://schemas.microsoft.com/office/drawing/2014/main" val="915048084"/>
                    </a:ext>
                  </a:extLst>
                </a:gridCol>
                <a:gridCol w="3769729">
                  <a:extLst>
                    <a:ext uri="{9D8B030D-6E8A-4147-A177-3AD203B41FA5}">
                      <a16:colId xmlns:a16="http://schemas.microsoft.com/office/drawing/2014/main" val="790492969"/>
                    </a:ext>
                  </a:extLst>
                </a:gridCol>
                <a:gridCol w="3769729">
                  <a:extLst>
                    <a:ext uri="{9D8B030D-6E8A-4147-A177-3AD203B41FA5}">
                      <a16:colId xmlns:a16="http://schemas.microsoft.com/office/drawing/2014/main" val="3451865685"/>
                    </a:ext>
                  </a:extLst>
                </a:gridCol>
              </a:tblGrid>
              <a:tr h="370840">
                <a:tc>
                  <a:txBody>
                    <a:bodyPr/>
                    <a:lstStyle/>
                    <a:p>
                      <a:pPr algn="ctr" latinLnBrk="1"/>
                      <a:r>
                        <a:rPr lang="en-US" altLang="ko-KR" dirty="0">
                          <a:latin typeface="Tangiang" panose="02000600000000000000" pitchFamily="50" charset="0"/>
                        </a:rPr>
                        <a:t>Algorithm</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Hyper parameter settings</a:t>
                      </a:r>
                      <a:endParaRPr lang="ko-KR" altLang="en-US" dirty="0">
                        <a:latin typeface="Tangiang" panose="02000600000000000000" pitchFamily="50"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Tweedie distribution (variance power)</a:t>
                      </a:r>
                      <a:endParaRPr lang="ko-KR" altLang="en-US" dirty="0">
                        <a:latin typeface="Tangiang" panose="02000600000000000000" pitchFamily="50" charset="0"/>
                      </a:endParaRPr>
                    </a:p>
                  </a:txBody>
                  <a:tcPr/>
                </a:tc>
                <a:extLst>
                  <a:ext uri="{0D108BD9-81ED-4DB2-BD59-A6C34878D82A}">
                    <a16:rowId xmlns:a16="http://schemas.microsoft.com/office/drawing/2014/main" val="361874931"/>
                  </a:ext>
                </a:extLst>
              </a:tr>
              <a:tr h="370840">
                <a:tc>
                  <a:txBody>
                    <a:bodyPr/>
                    <a:lstStyle/>
                    <a:p>
                      <a:pPr algn="ctr" latinLnBrk="1"/>
                      <a:r>
                        <a:rPr lang="en-US" altLang="ko-KR" dirty="0" err="1">
                          <a:latin typeface="Tangiang" panose="02000600000000000000" pitchFamily="50" charset="0"/>
                        </a:rPr>
                        <a:t>CatBoost</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Default setting</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1.8</a:t>
                      </a:r>
                      <a:endParaRPr lang="ko-KR" altLang="en-US" dirty="0">
                        <a:latin typeface="Tangiang" panose="02000600000000000000" pitchFamily="50" charset="0"/>
                      </a:endParaRPr>
                    </a:p>
                  </a:txBody>
                  <a:tcPr/>
                </a:tc>
                <a:extLst>
                  <a:ext uri="{0D108BD9-81ED-4DB2-BD59-A6C34878D82A}">
                    <a16:rowId xmlns:a16="http://schemas.microsoft.com/office/drawing/2014/main" val="59781825"/>
                  </a:ext>
                </a:extLst>
              </a:tr>
              <a:tr h="370840">
                <a:tc>
                  <a:txBody>
                    <a:bodyPr/>
                    <a:lstStyle/>
                    <a:p>
                      <a:pPr algn="ctr" latinLnBrk="1"/>
                      <a:r>
                        <a:rPr lang="en-US" altLang="ko-KR" dirty="0">
                          <a:latin typeface="Tangiang" panose="02000600000000000000" pitchFamily="50" charset="0"/>
                        </a:rPr>
                        <a:t>Random forest</a:t>
                      </a:r>
                      <a:endParaRPr lang="ko-KR" altLang="en-US" dirty="0">
                        <a:latin typeface="Tangiang" panose="02000600000000000000" pitchFamily="50"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Default setting</a:t>
                      </a:r>
                      <a:endParaRPr lang="ko-KR" altLang="en-US" dirty="0">
                        <a:latin typeface="Tangiang" panose="02000600000000000000" pitchFamily="50"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1.8</a:t>
                      </a:r>
                      <a:endParaRPr lang="ko-KR" altLang="en-US" dirty="0">
                        <a:latin typeface="Tangiang" panose="02000600000000000000" pitchFamily="50" charset="0"/>
                      </a:endParaRPr>
                    </a:p>
                  </a:txBody>
                  <a:tcPr/>
                </a:tc>
                <a:extLst>
                  <a:ext uri="{0D108BD9-81ED-4DB2-BD59-A6C34878D82A}">
                    <a16:rowId xmlns:a16="http://schemas.microsoft.com/office/drawing/2014/main" val="2495445960"/>
                  </a:ext>
                </a:extLst>
              </a:tr>
              <a:tr h="370840">
                <a:tc>
                  <a:txBody>
                    <a:bodyPr/>
                    <a:lstStyle/>
                    <a:p>
                      <a:pPr algn="ctr" latinLnBrk="1"/>
                      <a:r>
                        <a:rPr lang="en-US" altLang="ko-KR" dirty="0" err="1">
                          <a:latin typeface="Tangiang" panose="02000600000000000000" pitchFamily="50" charset="0"/>
                        </a:rPr>
                        <a:t>XGBoost</a:t>
                      </a:r>
                      <a:endParaRPr lang="ko-KR" altLang="en-US" dirty="0">
                        <a:latin typeface="Tangiang" panose="02000600000000000000" pitchFamily="50"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Default setting</a:t>
                      </a:r>
                      <a:endParaRPr lang="ko-KR" altLang="en-US" dirty="0">
                        <a:latin typeface="Tangiang" panose="02000600000000000000" pitchFamily="50"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1.8</a:t>
                      </a:r>
                      <a:endParaRPr lang="ko-KR" altLang="en-US" dirty="0">
                        <a:latin typeface="Tangiang" panose="02000600000000000000" pitchFamily="50" charset="0"/>
                      </a:endParaRPr>
                    </a:p>
                  </a:txBody>
                  <a:tcPr/>
                </a:tc>
                <a:extLst>
                  <a:ext uri="{0D108BD9-81ED-4DB2-BD59-A6C34878D82A}">
                    <a16:rowId xmlns:a16="http://schemas.microsoft.com/office/drawing/2014/main" val="80946632"/>
                  </a:ext>
                </a:extLst>
              </a:tr>
              <a:tr h="370840">
                <a:tc>
                  <a:txBody>
                    <a:bodyPr/>
                    <a:lstStyle/>
                    <a:p>
                      <a:pPr algn="ctr" latinLnBrk="1"/>
                      <a:r>
                        <a:rPr lang="en-US" altLang="ko-KR" dirty="0">
                          <a:latin typeface="Tangiang" panose="02000600000000000000" pitchFamily="50" charset="0"/>
                        </a:rPr>
                        <a:t>Logistic regression</a:t>
                      </a:r>
                      <a:endParaRPr lang="ko-KR" altLang="en-US" dirty="0">
                        <a:latin typeface="Tangiang" panose="02000600000000000000" pitchFamily="50"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a:t>
                      </a:r>
                      <a:endParaRPr lang="ko-KR" altLang="en-US" dirty="0">
                        <a:latin typeface="Tangiang" panose="02000600000000000000" pitchFamily="50"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1.8</a:t>
                      </a:r>
                      <a:endParaRPr lang="ko-KR" altLang="en-US" dirty="0">
                        <a:latin typeface="Tangiang" panose="02000600000000000000" pitchFamily="50" charset="0"/>
                      </a:endParaRPr>
                    </a:p>
                  </a:txBody>
                  <a:tcPr/>
                </a:tc>
                <a:extLst>
                  <a:ext uri="{0D108BD9-81ED-4DB2-BD59-A6C34878D82A}">
                    <a16:rowId xmlns:a16="http://schemas.microsoft.com/office/drawing/2014/main" val="4135473859"/>
                  </a:ext>
                </a:extLst>
              </a:tr>
            </a:tbl>
          </a:graphicData>
        </a:graphic>
      </p:graphicFrame>
    </p:spTree>
    <p:extLst>
      <p:ext uri="{BB962C8B-B14F-4D97-AF65-F5344CB8AC3E}">
        <p14:creationId xmlns:p14="http://schemas.microsoft.com/office/powerpoint/2010/main" val="310410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E1F2704-EB51-4CFE-9CA2-4E9530F2DA85}"/>
              </a:ext>
            </a:extLst>
          </p:cNvPr>
          <p:cNvSpPr>
            <a:spLocks noGrp="1"/>
          </p:cNvSpPr>
          <p:nvPr>
            <p:ph sz="quarter" idx="10"/>
          </p:nvPr>
        </p:nvSpPr>
        <p:spPr/>
        <p:txBody>
          <a:bodyPr/>
          <a:lstStyle/>
          <a:p>
            <a:r>
              <a:rPr lang="en-US" altLang="ko-KR" dirty="0"/>
              <a:t>Mean Absolute Error was computed as a measure of goodness of fit.</a:t>
            </a:r>
          </a:p>
          <a:p>
            <a:r>
              <a:rPr lang="en-US" altLang="ko-KR" dirty="0"/>
              <a:t>10fold-cross validation was conducted.  </a:t>
            </a:r>
          </a:p>
          <a:p>
            <a:pPr lvl="1"/>
            <a:r>
              <a:rPr lang="en-US" altLang="ko-KR" dirty="0"/>
              <a:t>It has been rounded to two decimal places.</a:t>
            </a:r>
          </a:p>
        </p:txBody>
      </p:sp>
      <p:sp>
        <p:nvSpPr>
          <p:cNvPr id="3" name="텍스트 개체 틀 2">
            <a:extLst>
              <a:ext uri="{FF2B5EF4-FFF2-40B4-BE49-F238E27FC236}">
                <a16:creationId xmlns:a16="http://schemas.microsoft.com/office/drawing/2014/main" id="{0646DF7C-9168-4DB1-87E5-FB2DBE417262}"/>
              </a:ext>
            </a:extLst>
          </p:cNvPr>
          <p:cNvSpPr>
            <a:spLocks noGrp="1"/>
          </p:cNvSpPr>
          <p:nvPr>
            <p:ph type="body" sz="quarter" idx="11"/>
          </p:nvPr>
        </p:nvSpPr>
        <p:spPr/>
        <p:txBody>
          <a:bodyPr/>
          <a:lstStyle/>
          <a:p>
            <a:r>
              <a:rPr lang="en-US" altLang="ko-KR" dirty="0"/>
              <a:t>2. The</a:t>
            </a:r>
            <a:r>
              <a:rPr lang="en-US" altLang="ko-KR" dirty="0">
                <a:latin typeface="Tangiang" panose="02000600000000000000" pitchFamily="50" charset="0"/>
              </a:rPr>
              <a:t> model framework</a:t>
            </a:r>
          </a:p>
        </p:txBody>
      </p:sp>
      <p:sp>
        <p:nvSpPr>
          <p:cNvPr id="4" name="텍스트 개체 틀 3">
            <a:extLst>
              <a:ext uri="{FF2B5EF4-FFF2-40B4-BE49-F238E27FC236}">
                <a16:creationId xmlns:a16="http://schemas.microsoft.com/office/drawing/2014/main" id="{FC42F595-8686-40ED-B0B0-D978A2008D33}"/>
              </a:ext>
            </a:extLst>
          </p:cNvPr>
          <p:cNvSpPr>
            <a:spLocks noGrp="1"/>
          </p:cNvSpPr>
          <p:nvPr>
            <p:ph type="body" sz="quarter" idx="12"/>
          </p:nvPr>
        </p:nvSpPr>
        <p:spPr/>
        <p:txBody>
          <a:bodyPr/>
          <a:lstStyle/>
          <a:p>
            <a:r>
              <a:rPr lang="en-US" altLang="ko-KR" dirty="0"/>
              <a:t>Model evaluation</a:t>
            </a:r>
            <a:endParaRPr lang="ko-KR" altLang="en-US" dirty="0"/>
          </a:p>
        </p:txBody>
      </p:sp>
      <p:graphicFrame>
        <p:nvGraphicFramePr>
          <p:cNvPr id="5" name="표 5">
            <a:extLst>
              <a:ext uri="{FF2B5EF4-FFF2-40B4-BE49-F238E27FC236}">
                <a16:creationId xmlns:a16="http://schemas.microsoft.com/office/drawing/2014/main" id="{A62ECD83-FB9A-4FCD-BB4D-9902E17AD5BE}"/>
              </a:ext>
            </a:extLst>
          </p:cNvPr>
          <p:cNvGraphicFramePr>
            <a:graphicFrameLocks noGrp="1"/>
          </p:cNvGraphicFramePr>
          <p:nvPr>
            <p:extLst>
              <p:ext uri="{D42A27DB-BD31-4B8C-83A1-F6EECF244321}">
                <p14:modId xmlns:p14="http://schemas.microsoft.com/office/powerpoint/2010/main" val="951717097"/>
              </p:ext>
            </p:extLst>
          </p:nvPr>
        </p:nvGraphicFramePr>
        <p:xfrm>
          <a:off x="596393" y="2459058"/>
          <a:ext cx="11309187" cy="2123440"/>
        </p:xfrm>
        <a:graphic>
          <a:graphicData uri="http://schemas.openxmlformats.org/drawingml/2006/table">
            <a:tbl>
              <a:tblPr firstRow="1" bandRow="1">
                <a:tableStyleId>{5C22544A-7EE6-4342-B048-85BDC9FD1C3A}</a:tableStyleId>
              </a:tblPr>
              <a:tblGrid>
                <a:gridCol w="3769729">
                  <a:extLst>
                    <a:ext uri="{9D8B030D-6E8A-4147-A177-3AD203B41FA5}">
                      <a16:colId xmlns:a16="http://schemas.microsoft.com/office/drawing/2014/main" val="915048084"/>
                    </a:ext>
                  </a:extLst>
                </a:gridCol>
                <a:gridCol w="3769729">
                  <a:extLst>
                    <a:ext uri="{9D8B030D-6E8A-4147-A177-3AD203B41FA5}">
                      <a16:colId xmlns:a16="http://schemas.microsoft.com/office/drawing/2014/main" val="790492969"/>
                    </a:ext>
                  </a:extLst>
                </a:gridCol>
                <a:gridCol w="3769729">
                  <a:extLst>
                    <a:ext uri="{9D8B030D-6E8A-4147-A177-3AD203B41FA5}">
                      <a16:colId xmlns:a16="http://schemas.microsoft.com/office/drawing/2014/main" val="1688897569"/>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Proposed model (Regressor X Classifier)</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MAE for the training dataset</a:t>
                      </a:r>
                    </a:p>
                    <a:p>
                      <a:pPr algn="ctr" latinLnBrk="1"/>
                      <a:r>
                        <a:rPr lang="en-US" altLang="ko-KR" dirty="0">
                          <a:latin typeface="Tangiang" panose="02000600000000000000" pitchFamily="50" charset="0"/>
                        </a:rPr>
                        <a:t>(Standard Deviation)</a:t>
                      </a:r>
                      <a:endParaRPr lang="ko-KR" altLang="en-US" dirty="0">
                        <a:latin typeface="Tangiang" panose="02000600000000000000" pitchFamily="50"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MAE for the test dataset</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(Standard Deviation)</a:t>
                      </a:r>
                      <a:endParaRPr lang="ko-KR" altLang="en-US" dirty="0">
                        <a:latin typeface="Tangiang" panose="02000600000000000000" pitchFamily="50" charset="0"/>
                      </a:endParaRPr>
                    </a:p>
                  </a:txBody>
                  <a:tcPr/>
                </a:tc>
                <a:extLst>
                  <a:ext uri="{0D108BD9-81ED-4DB2-BD59-A6C34878D82A}">
                    <a16:rowId xmlns:a16="http://schemas.microsoft.com/office/drawing/2014/main" val="361874931"/>
                  </a:ext>
                </a:extLst>
              </a:tr>
              <a:tr h="370840">
                <a:tc>
                  <a:txBody>
                    <a:bodyPr/>
                    <a:lstStyle/>
                    <a:p>
                      <a:pPr algn="ctr" latinLnBrk="1"/>
                      <a:r>
                        <a:rPr lang="en-US" altLang="ko-KR" dirty="0" err="1">
                          <a:latin typeface="Tangiang" panose="02000600000000000000" pitchFamily="50" charset="0"/>
                        </a:rPr>
                        <a:t>CatBoost</a:t>
                      </a:r>
                      <a:r>
                        <a:rPr lang="en-US" altLang="ko-KR" dirty="0">
                          <a:latin typeface="Tangiang" panose="02000600000000000000" pitchFamily="50" charset="0"/>
                        </a:rPr>
                        <a:t> X </a:t>
                      </a:r>
                      <a:r>
                        <a:rPr lang="en-US" altLang="ko-KR" dirty="0" err="1">
                          <a:latin typeface="Tangiang" panose="02000600000000000000" pitchFamily="50" charset="0"/>
                        </a:rPr>
                        <a:t>CatBoost</a:t>
                      </a:r>
                      <a:endParaRPr lang="ko-KR" altLang="en-US" dirty="0">
                        <a:latin typeface="Tangiang" panose="02000600000000000000" pitchFamily="50" charset="0"/>
                      </a:endParaRPr>
                    </a:p>
                  </a:txBody>
                  <a:tcPr/>
                </a:tc>
                <a:tc>
                  <a:txBody>
                    <a:bodyPr/>
                    <a:lstStyle/>
                    <a:p>
                      <a:pPr algn="ctr" latinLnBrk="1"/>
                      <a:r>
                        <a:rPr lang="en-US" altLang="ko-KR" sz="1800" b="1" i="0" kern="1200" dirty="0">
                          <a:solidFill>
                            <a:schemeClr val="dk1"/>
                          </a:solidFill>
                          <a:effectLst/>
                          <a:latin typeface="Tangiang" panose="02000600000000000000" pitchFamily="50" charset="0"/>
                          <a:ea typeface="+mn-ea"/>
                          <a:cs typeface="+mn-cs"/>
                        </a:rPr>
                        <a:t>1086.48 (25.30)</a:t>
                      </a:r>
                      <a:endParaRPr lang="ko-KR" altLang="en-US" b="1" dirty="0">
                        <a:latin typeface="Tangiang" panose="02000600000000000000" pitchFamily="50" charset="0"/>
                      </a:endParaRPr>
                    </a:p>
                  </a:txBody>
                  <a:tcPr/>
                </a:tc>
                <a:tc>
                  <a:txBody>
                    <a:bodyPr/>
                    <a:lstStyle/>
                    <a:p>
                      <a:pPr algn="ctr" latinLnBrk="1"/>
                      <a:r>
                        <a:rPr lang="en-US" altLang="ko-KR" b="1" dirty="0">
                          <a:latin typeface="Tangiang" panose="02000600000000000000" pitchFamily="50" charset="0"/>
                        </a:rPr>
                        <a:t>1155.54 (245.53)</a:t>
                      </a:r>
                      <a:endParaRPr lang="ko-KR" altLang="en-US" b="1" dirty="0">
                        <a:latin typeface="Tangiang" panose="02000600000000000000" pitchFamily="50" charset="0"/>
                      </a:endParaRPr>
                    </a:p>
                  </a:txBody>
                  <a:tcPr/>
                </a:tc>
                <a:extLst>
                  <a:ext uri="{0D108BD9-81ED-4DB2-BD59-A6C34878D82A}">
                    <a16:rowId xmlns:a16="http://schemas.microsoft.com/office/drawing/2014/main" val="59781825"/>
                  </a:ext>
                </a:extLst>
              </a:tr>
              <a:tr h="370840">
                <a:tc>
                  <a:txBody>
                    <a:bodyPr/>
                    <a:lstStyle/>
                    <a:p>
                      <a:pPr algn="ctr" latinLnBrk="1"/>
                      <a:r>
                        <a:rPr lang="en-US" altLang="ko-KR" dirty="0">
                          <a:latin typeface="Tangiang" panose="02000600000000000000" pitchFamily="50" charset="0"/>
                        </a:rPr>
                        <a:t>Random forest X Random forest</a:t>
                      </a:r>
                      <a:endParaRPr lang="ko-KR" altLang="en-US" dirty="0">
                        <a:latin typeface="Tangiang" panose="02000600000000000000" pitchFamily="50" charset="0"/>
                      </a:endParaRPr>
                    </a:p>
                  </a:txBody>
                  <a:tcPr/>
                </a:tc>
                <a:tc>
                  <a:txBody>
                    <a:bodyPr/>
                    <a:lstStyle/>
                    <a:p>
                      <a:pPr algn="ctr" latinLnBrk="1"/>
                      <a:r>
                        <a:rPr lang="en-US" altLang="ko-KR" b="0" dirty="0">
                          <a:latin typeface="Tangiang" panose="02000600000000000000" pitchFamily="50" charset="0"/>
                        </a:rPr>
                        <a:t>575.99 (20.96)</a:t>
                      </a:r>
                      <a:endParaRPr lang="ko-KR" altLang="en-US" b="0"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1382.28 (259.95)</a:t>
                      </a:r>
                      <a:endParaRPr lang="ko-KR" altLang="en-US" dirty="0">
                        <a:latin typeface="Tangiang" panose="02000600000000000000" pitchFamily="50" charset="0"/>
                      </a:endParaRPr>
                    </a:p>
                  </a:txBody>
                  <a:tcPr/>
                </a:tc>
                <a:extLst>
                  <a:ext uri="{0D108BD9-81ED-4DB2-BD59-A6C34878D82A}">
                    <a16:rowId xmlns:a16="http://schemas.microsoft.com/office/drawing/2014/main" val="2495445960"/>
                  </a:ext>
                </a:extLst>
              </a:tr>
              <a:tr h="370840">
                <a:tc>
                  <a:txBody>
                    <a:bodyPr/>
                    <a:lstStyle/>
                    <a:p>
                      <a:pPr algn="ctr" latinLnBrk="1"/>
                      <a:r>
                        <a:rPr lang="en-US" altLang="ko-KR" dirty="0" err="1">
                          <a:latin typeface="Tangiang" panose="02000600000000000000" pitchFamily="50" charset="0"/>
                        </a:rPr>
                        <a:t>XGBoost</a:t>
                      </a:r>
                      <a:r>
                        <a:rPr lang="en-US" altLang="ko-KR" dirty="0">
                          <a:latin typeface="Tangiang" panose="02000600000000000000" pitchFamily="50" charset="0"/>
                        </a:rPr>
                        <a:t> X </a:t>
                      </a:r>
                      <a:r>
                        <a:rPr lang="en-US" altLang="ko-KR" dirty="0" err="1">
                          <a:latin typeface="Tangiang" panose="02000600000000000000" pitchFamily="50" charset="0"/>
                        </a:rPr>
                        <a:t>XGBoost</a:t>
                      </a:r>
                      <a:endParaRPr lang="ko-KR" altLang="en-US" dirty="0">
                        <a:latin typeface="Tangiang" panose="02000600000000000000" pitchFamily="50" charset="0"/>
                      </a:endParaRPr>
                    </a:p>
                  </a:txBody>
                  <a:tcPr/>
                </a:tc>
                <a:tc>
                  <a:txBody>
                    <a:bodyPr/>
                    <a:lstStyle/>
                    <a:p>
                      <a:pPr algn="ctr" latinLnBrk="1"/>
                      <a:r>
                        <a:rPr lang="en-US" altLang="ko-KR" b="0" dirty="0">
                          <a:latin typeface="Tangiang" panose="02000600000000000000" pitchFamily="50" charset="0"/>
                        </a:rPr>
                        <a:t>575.29 (20.67)</a:t>
                      </a:r>
                      <a:endParaRPr lang="ko-KR" altLang="en-US" b="0"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1380.93 (256.71)</a:t>
                      </a:r>
                      <a:endParaRPr lang="ko-KR" altLang="en-US" dirty="0">
                        <a:latin typeface="Tangiang" panose="02000600000000000000" pitchFamily="50" charset="0"/>
                      </a:endParaRPr>
                    </a:p>
                  </a:txBody>
                  <a:tcPr/>
                </a:tc>
                <a:extLst>
                  <a:ext uri="{0D108BD9-81ED-4DB2-BD59-A6C34878D82A}">
                    <a16:rowId xmlns:a16="http://schemas.microsoft.com/office/drawing/2014/main" val="80946632"/>
                  </a:ext>
                </a:extLst>
              </a:tr>
              <a:tr h="370840">
                <a:tc>
                  <a:txBody>
                    <a:bodyPr/>
                    <a:lstStyle/>
                    <a:p>
                      <a:pPr algn="ctr" latinLnBrk="1"/>
                      <a:r>
                        <a:rPr lang="en-US" altLang="ko-KR" dirty="0">
                          <a:latin typeface="Tangiang" panose="02000600000000000000" pitchFamily="50" charset="0"/>
                        </a:rPr>
                        <a:t>Logistic regression X Linear regression</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1213.59 (35.28)</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1224.03 (223.49)</a:t>
                      </a:r>
                      <a:endParaRPr lang="ko-KR" altLang="en-US" dirty="0">
                        <a:latin typeface="Tangiang" panose="02000600000000000000" pitchFamily="50" charset="0"/>
                      </a:endParaRPr>
                    </a:p>
                  </a:txBody>
                  <a:tcPr/>
                </a:tc>
                <a:extLst>
                  <a:ext uri="{0D108BD9-81ED-4DB2-BD59-A6C34878D82A}">
                    <a16:rowId xmlns:a16="http://schemas.microsoft.com/office/drawing/2014/main" val="4135473859"/>
                  </a:ext>
                </a:extLst>
              </a:tr>
            </a:tbl>
          </a:graphicData>
        </a:graphic>
      </p:graphicFrame>
      <p:graphicFrame>
        <p:nvGraphicFramePr>
          <p:cNvPr id="6" name="표 5">
            <a:extLst>
              <a:ext uri="{FF2B5EF4-FFF2-40B4-BE49-F238E27FC236}">
                <a16:creationId xmlns:a16="http://schemas.microsoft.com/office/drawing/2014/main" id="{696FB4B9-A077-42E8-A32D-36ED1C863A3C}"/>
              </a:ext>
            </a:extLst>
          </p:cNvPr>
          <p:cNvGraphicFramePr>
            <a:graphicFrameLocks noGrp="1"/>
          </p:cNvGraphicFramePr>
          <p:nvPr>
            <p:extLst>
              <p:ext uri="{D42A27DB-BD31-4B8C-83A1-F6EECF244321}">
                <p14:modId xmlns:p14="http://schemas.microsoft.com/office/powerpoint/2010/main" val="225694213"/>
              </p:ext>
            </p:extLst>
          </p:nvPr>
        </p:nvGraphicFramePr>
        <p:xfrm>
          <a:off x="596392" y="4610640"/>
          <a:ext cx="11309187" cy="2123440"/>
        </p:xfrm>
        <a:graphic>
          <a:graphicData uri="http://schemas.openxmlformats.org/drawingml/2006/table">
            <a:tbl>
              <a:tblPr firstRow="1" bandRow="1">
                <a:tableStyleId>{5C22544A-7EE6-4342-B048-85BDC9FD1C3A}</a:tableStyleId>
              </a:tblPr>
              <a:tblGrid>
                <a:gridCol w="3769729">
                  <a:extLst>
                    <a:ext uri="{9D8B030D-6E8A-4147-A177-3AD203B41FA5}">
                      <a16:colId xmlns:a16="http://schemas.microsoft.com/office/drawing/2014/main" val="915048084"/>
                    </a:ext>
                  </a:extLst>
                </a:gridCol>
                <a:gridCol w="3769729">
                  <a:extLst>
                    <a:ext uri="{9D8B030D-6E8A-4147-A177-3AD203B41FA5}">
                      <a16:colId xmlns:a16="http://schemas.microsoft.com/office/drawing/2014/main" val="790492969"/>
                    </a:ext>
                  </a:extLst>
                </a:gridCol>
                <a:gridCol w="3769729">
                  <a:extLst>
                    <a:ext uri="{9D8B030D-6E8A-4147-A177-3AD203B41FA5}">
                      <a16:colId xmlns:a16="http://schemas.microsoft.com/office/drawing/2014/main" val="1688897569"/>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Regressor</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MAE for the training dataset</a:t>
                      </a:r>
                    </a:p>
                    <a:p>
                      <a:pPr algn="ctr" latinLnBrk="1"/>
                      <a:r>
                        <a:rPr lang="en-US" altLang="ko-KR" dirty="0">
                          <a:latin typeface="Tangiang" panose="02000600000000000000" pitchFamily="50" charset="0"/>
                        </a:rPr>
                        <a:t>(Standard Deviation)</a:t>
                      </a:r>
                      <a:endParaRPr lang="ko-KR" altLang="en-US" dirty="0">
                        <a:latin typeface="Tangiang" panose="02000600000000000000" pitchFamily="50"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MAE for the test dataset</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(Standard Deviation)</a:t>
                      </a:r>
                      <a:endParaRPr lang="ko-KR" altLang="en-US" dirty="0">
                        <a:latin typeface="Tangiang" panose="02000600000000000000" pitchFamily="50" charset="0"/>
                      </a:endParaRPr>
                    </a:p>
                  </a:txBody>
                  <a:tcPr/>
                </a:tc>
                <a:extLst>
                  <a:ext uri="{0D108BD9-81ED-4DB2-BD59-A6C34878D82A}">
                    <a16:rowId xmlns:a16="http://schemas.microsoft.com/office/drawing/2014/main" val="361874931"/>
                  </a:ext>
                </a:extLst>
              </a:tr>
              <a:tr h="370840">
                <a:tc>
                  <a:txBody>
                    <a:bodyPr/>
                    <a:lstStyle/>
                    <a:p>
                      <a:pPr algn="ctr" latinLnBrk="1"/>
                      <a:r>
                        <a:rPr lang="en-US" altLang="ko-KR" dirty="0" err="1">
                          <a:latin typeface="Tangiang" panose="02000600000000000000" pitchFamily="50" charset="0"/>
                        </a:rPr>
                        <a:t>CatBoost</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1329.82 (34.36)</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1396.39 (233.75)</a:t>
                      </a:r>
                      <a:endParaRPr lang="ko-KR" altLang="en-US" dirty="0">
                        <a:latin typeface="Tangiang" panose="02000600000000000000" pitchFamily="50" charset="0"/>
                      </a:endParaRPr>
                    </a:p>
                  </a:txBody>
                  <a:tcPr/>
                </a:tc>
                <a:extLst>
                  <a:ext uri="{0D108BD9-81ED-4DB2-BD59-A6C34878D82A}">
                    <a16:rowId xmlns:a16="http://schemas.microsoft.com/office/drawing/2014/main" val="59781825"/>
                  </a:ext>
                </a:extLst>
              </a:tr>
              <a:tr h="370840">
                <a:tc>
                  <a:txBody>
                    <a:bodyPr/>
                    <a:lstStyle/>
                    <a:p>
                      <a:pPr algn="ctr" latinLnBrk="1"/>
                      <a:r>
                        <a:rPr lang="en-US" altLang="ko-KR" dirty="0">
                          <a:latin typeface="Tangiang" panose="02000600000000000000" pitchFamily="50" charset="0"/>
                        </a:rPr>
                        <a:t>Random forest</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1000.40 (32.78)</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1894.67 (241.44)</a:t>
                      </a:r>
                      <a:endParaRPr lang="ko-KR" altLang="en-US" dirty="0">
                        <a:latin typeface="Tangiang" panose="02000600000000000000" pitchFamily="50" charset="0"/>
                      </a:endParaRPr>
                    </a:p>
                  </a:txBody>
                  <a:tcPr/>
                </a:tc>
                <a:extLst>
                  <a:ext uri="{0D108BD9-81ED-4DB2-BD59-A6C34878D82A}">
                    <a16:rowId xmlns:a16="http://schemas.microsoft.com/office/drawing/2014/main" val="2495445960"/>
                  </a:ext>
                </a:extLst>
              </a:tr>
              <a:tr h="370840">
                <a:tc>
                  <a:txBody>
                    <a:bodyPr/>
                    <a:lstStyle/>
                    <a:p>
                      <a:pPr algn="ctr" latinLnBrk="1"/>
                      <a:r>
                        <a:rPr lang="en-US" altLang="ko-KR" dirty="0" err="1">
                          <a:latin typeface="Tangiang" panose="02000600000000000000" pitchFamily="50" charset="0"/>
                        </a:rPr>
                        <a:t>XGBoost</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999.07 (36.01)</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1897.12 (244.90)</a:t>
                      </a:r>
                      <a:endParaRPr lang="ko-KR" altLang="en-US" dirty="0">
                        <a:latin typeface="Tangiang" panose="02000600000000000000" pitchFamily="50" charset="0"/>
                      </a:endParaRPr>
                    </a:p>
                  </a:txBody>
                  <a:tcPr/>
                </a:tc>
                <a:extLst>
                  <a:ext uri="{0D108BD9-81ED-4DB2-BD59-A6C34878D82A}">
                    <a16:rowId xmlns:a16="http://schemas.microsoft.com/office/drawing/2014/main" val="80946632"/>
                  </a:ext>
                </a:extLst>
              </a:tr>
              <a:tr h="370840">
                <a:tc>
                  <a:txBody>
                    <a:bodyPr/>
                    <a:lstStyle/>
                    <a:p>
                      <a:pPr algn="ctr" latinLnBrk="1"/>
                      <a:r>
                        <a:rPr lang="en-US" altLang="ko-KR" dirty="0">
                          <a:latin typeface="Tangiang" panose="02000600000000000000" pitchFamily="50" charset="0"/>
                        </a:rPr>
                        <a:t>Linear regression</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1629.90 (47.48)</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1636.51 (196.69)</a:t>
                      </a:r>
                      <a:endParaRPr lang="ko-KR" altLang="en-US" dirty="0">
                        <a:latin typeface="Tangiang" panose="02000600000000000000" pitchFamily="50" charset="0"/>
                      </a:endParaRPr>
                    </a:p>
                  </a:txBody>
                  <a:tcPr/>
                </a:tc>
                <a:extLst>
                  <a:ext uri="{0D108BD9-81ED-4DB2-BD59-A6C34878D82A}">
                    <a16:rowId xmlns:a16="http://schemas.microsoft.com/office/drawing/2014/main" val="4135473859"/>
                  </a:ext>
                </a:extLst>
              </a:tr>
            </a:tbl>
          </a:graphicData>
        </a:graphic>
      </p:graphicFrame>
    </p:spTree>
    <p:extLst>
      <p:ext uri="{BB962C8B-B14F-4D97-AF65-F5344CB8AC3E}">
        <p14:creationId xmlns:p14="http://schemas.microsoft.com/office/powerpoint/2010/main" val="1373873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E1F2704-EB51-4CFE-9CA2-4E9530F2DA85}"/>
              </a:ext>
            </a:extLst>
          </p:cNvPr>
          <p:cNvSpPr>
            <a:spLocks noGrp="1"/>
          </p:cNvSpPr>
          <p:nvPr>
            <p:ph sz="quarter" idx="10"/>
          </p:nvPr>
        </p:nvSpPr>
        <p:spPr/>
        <p:txBody>
          <a:bodyPr/>
          <a:lstStyle/>
          <a:p>
            <a:r>
              <a:rPr lang="en-US" altLang="ko-KR" dirty="0"/>
              <a:t>Considering</a:t>
            </a:r>
            <a:r>
              <a:rPr lang="ko-KR" altLang="en-US" dirty="0"/>
              <a:t> </a:t>
            </a:r>
            <a:r>
              <a:rPr lang="en-US" altLang="ko-KR" dirty="0"/>
              <a:t>its MAE as well as generalization performance, the proposed model (Regressor X Classifier) performed better than simple regressor.</a:t>
            </a:r>
          </a:p>
        </p:txBody>
      </p:sp>
      <p:sp>
        <p:nvSpPr>
          <p:cNvPr id="3" name="텍스트 개체 틀 2">
            <a:extLst>
              <a:ext uri="{FF2B5EF4-FFF2-40B4-BE49-F238E27FC236}">
                <a16:creationId xmlns:a16="http://schemas.microsoft.com/office/drawing/2014/main" id="{0646DF7C-9168-4DB1-87E5-FB2DBE417262}"/>
              </a:ext>
            </a:extLst>
          </p:cNvPr>
          <p:cNvSpPr>
            <a:spLocks noGrp="1"/>
          </p:cNvSpPr>
          <p:nvPr>
            <p:ph type="body" sz="quarter" idx="11"/>
          </p:nvPr>
        </p:nvSpPr>
        <p:spPr/>
        <p:txBody>
          <a:bodyPr/>
          <a:lstStyle/>
          <a:p>
            <a:r>
              <a:rPr lang="en-US" altLang="ko-KR" dirty="0"/>
              <a:t>2. The</a:t>
            </a:r>
            <a:r>
              <a:rPr lang="en-US" altLang="ko-KR" dirty="0">
                <a:latin typeface="Tangiang" panose="02000600000000000000" pitchFamily="50" charset="0"/>
              </a:rPr>
              <a:t> model framework</a:t>
            </a:r>
          </a:p>
        </p:txBody>
      </p:sp>
      <p:sp>
        <p:nvSpPr>
          <p:cNvPr id="4" name="텍스트 개체 틀 3">
            <a:extLst>
              <a:ext uri="{FF2B5EF4-FFF2-40B4-BE49-F238E27FC236}">
                <a16:creationId xmlns:a16="http://schemas.microsoft.com/office/drawing/2014/main" id="{FC42F595-8686-40ED-B0B0-D978A2008D33}"/>
              </a:ext>
            </a:extLst>
          </p:cNvPr>
          <p:cNvSpPr>
            <a:spLocks noGrp="1"/>
          </p:cNvSpPr>
          <p:nvPr>
            <p:ph type="body" sz="quarter" idx="12"/>
          </p:nvPr>
        </p:nvSpPr>
        <p:spPr/>
        <p:txBody>
          <a:bodyPr/>
          <a:lstStyle/>
          <a:p>
            <a:r>
              <a:rPr lang="en-US" altLang="ko-KR" dirty="0"/>
              <a:t>Model evaluation</a:t>
            </a:r>
            <a:endParaRPr lang="ko-KR" altLang="en-US" dirty="0"/>
          </a:p>
        </p:txBody>
      </p:sp>
      <p:graphicFrame>
        <p:nvGraphicFramePr>
          <p:cNvPr id="5" name="표 5">
            <a:extLst>
              <a:ext uri="{FF2B5EF4-FFF2-40B4-BE49-F238E27FC236}">
                <a16:creationId xmlns:a16="http://schemas.microsoft.com/office/drawing/2014/main" id="{A62ECD83-FB9A-4FCD-BB4D-9902E17AD5BE}"/>
              </a:ext>
            </a:extLst>
          </p:cNvPr>
          <p:cNvGraphicFramePr>
            <a:graphicFrameLocks noGrp="1"/>
          </p:cNvGraphicFramePr>
          <p:nvPr/>
        </p:nvGraphicFramePr>
        <p:xfrm>
          <a:off x="520193" y="1874858"/>
          <a:ext cx="11309187" cy="2123440"/>
        </p:xfrm>
        <a:graphic>
          <a:graphicData uri="http://schemas.openxmlformats.org/drawingml/2006/table">
            <a:tbl>
              <a:tblPr firstRow="1" bandRow="1">
                <a:tableStyleId>{5C22544A-7EE6-4342-B048-85BDC9FD1C3A}</a:tableStyleId>
              </a:tblPr>
              <a:tblGrid>
                <a:gridCol w="3769729">
                  <a:extLst>
                    <a:ext uri="{9D8B030D-6E8A-4147-A177-3AD203B41FA5}">
                      <a16:colId xmlns:a16="http://schemas.microsoft.com/office/drawing/2014/main" val="915048084"/>
                    </a:ext>
                  </a:extLst>
                </a:gridCol>
                <a:gridCol w="3769729">
                  <a:extLst>
                    <a:ext uri="{9D8B030D-6E8A-4147-A177-3AD203B41FA5}">
                      <a16:colId xmlns:a16="http://schemas.microsoft.com/office/drawing/2014/main" val="790492969"/>
                    </a:ext>
                  </a:extLst>
                </a:gridCol>
                <a:gridCol w="3769729">
                  <a:extLst>
                    <a:ext uri="{9D8B030D-6E8A-4147-A177-3AD203B41FA5}">
                      <a16:colId xmlns:a16="http://schemas.microsoft.com/office/drawing/2014/main" val="1688897569"/>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Proposed model (Regressor X Classifier)</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MAE for the training dataset</a:t>
                      </a:r>
                    </a:p>
                    <a:p>
                      <a:pPr algn="ctr" latinLnBrk="1"/>
                      <a:r>
                        <a:rPr lang="en-US" altLang="ko-KR" dirty="0">
                          <a:latin typeface="Tangiang" panose="02000600000000000000" pitchFamily="50" charset="0"/>
                        </a:rPr>
                        <a:t>(Standard Deviation)</a:t>
                      </a:r>
                      <a:endParaRPr lang="ko-KR" altLang="en-US" dirty="0">
                        <a:latin typeface="Tangiang" panose="02000600000000000000" pitchFamily="50"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MAE for the test dataset</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(Standard Deviation)</a:t>
                      </a:r>
                      <a:endParaRPr lang="ko-KR" altLang="en-US" dirty="0">
                        <a:latin typeface="Tangiang" panose="02000600000000000000" pitchFamily="50" charset="0"/>
                      </a:endParaRPr>
                    </a:p>
                  </a:txBody>
                  <a:tcPr/>
                </a:tc>
                <a:extLst>
                  <a:ext uri="{0D108BD9-81ED-4DB2-BD59-A6C34878D82A}">
                    <a16:rowId xmlns:a16="http://schemas.microsoft.com/office/drawing/2014/main" val="361874931"/>
                  </a:ext>
                </a:extLst>
              </a:tr>
              <a:tr h="370840">
                <a:tc>
                  <a:txBody>
                    <a:bodyPr/>
                    <a:lstStyle/>
                    <a:p>
                      <a:pPr algn="ctr" latinLnBrk="1"/>
                      <a:r>
                        <a:rPr lang="en-US" altLang="ko-KR" dirty="0" err="1">
                          <a:latin typeface="Tangiang" panose="02000600000000000000" pitchFamily="50" charset="0"/>
                        </a:rPr>
                        <a:t>CatBoost</a:t>
                      </a:r>
                      <a:r>
                        <a:rPr lang="en-US" altLang="ko-KR" dirty="0">
                          <a:latin typeface="Tangiang" panose="02000600000000000000" pitchFamily="50" charset="0"/>
                        </a:rPr>
                        <a:t> X </a:t>
                      </a:r>
                      <a:r>
                        <a:rPr lang="en-US" altLang="ko-KR" dirty="0" err="1">
                          <a:latin typeface="Tangiang" panose="02000600000000000000" pitchFamily="50" charset="0"/>
                        </a:rPr>
                        <a:t>CatBoost</a:t>
                      </a:r>
                      <a:endParaRPr lang="ko-KR" altLang="en-US" dirty="0">
                        <a:latin typeface="Tangiang" panose="02000600000000000000" pitchFamily="50" charset="0"/>
                      </a:endParaRPr>
                    </a:p>
                  </a:txBody>
                  <a:tcPr/>
                </a:tc>
                <a:tc>
                  <a:txBody>
                    <a:bodyPr/>
                    <a:lstStyle/>
                    <a:p>
                      <a:pPr algn="ctr" latinLnBrk="1"/>
                      <a:r>
                        <a:rPr lang="en-US" altLang="ko-KR" sz="1800" b="1" i="0" kern="1200" dirty="0">
                          <a:solidFill>
                            <a:schemeClr val="dk1"/>
                          </a:solidFill>
                          <a:effectLst/>
                          <a:latin typeface="Tangiang" panose="02000600000000000000" pitchFamily="50" charset="0"/>
                          <a:ea typeface="+mn-ea"/>
                          <a:cs typeface="+mn-cs"/>
                        </a:rPr>
                        <a:t>1086.48 (25.30)</a:t>
                      </a:r>
                      <a:endParaRPr lang="ko-KR" altLang="en-US" b="1" dirty="0">
                        <a:latin typeface="Tangiang" panose="02000600000000000000" pitchFamily="50" charset="0"/>
                      </a:endParaRPr>
                    </a:p>
                  </a:txBody>
                  <a:tcPr/>
                </a:tc>
                <a:tc>
                  <a:txBody>
                    <a:bodyPr/>
                    <a:lstStyle/>
                    <a:p>
                      <a:pPr algn="ctr" latinLnBrk="1"/>
                      <a:r>
                        <a:rPr lang="en-US" altLang="ko-KR" b="1" dirty="0">
                          <a:latin typeface="Tangiang" panose="02000600000000000000" pitchFamily="50" charset="0"/>
                        </a:rPr>
                        <a:t>1155.54 (245.53)</a:t>
                      </a:r>
                      <a:endParaRPr lang="ko-KR" altLang="en-US" b="1" dirty="0">
                        <a:latin typeface="Tangiang" panose="02000600000000000000" pitchFamily="50" charset="0"/>
                      </a:endParaRPr>
                    </a:p>
                  </a:txBody>
                  <a:tcPr/>
                </a:tc>
                <a:extLst>
                  <a:ext uri="{0D108BD9-81ED-4DB2-BD59-A6C34878D82A}">
                    <a16:rowId xmlns:a16="http://schemas.microsoft.com/office/drawing/2014/main" val="59781825"/>
                  </a:ext>
                </a:extLst>
              </a:tr>
              <a:tr h="370840">
                <a:tc>
                  <a:txBody>
                    <a:bodyPr/>
                    <a:lstStyle/>
                    <a:p>
                      <a:pPr algn="ctr" latinLnBrk="1"/>
                      <a:r>
                        <a:rPr lang="en-US" altLang="ko-KR" dirty="0">
                          <a:latin typeface="Tangiang" panose="02000600000000000000" pitchFamily="50" charset="0"/>
                        </a:rPr>
                        <a:t>Random forest X Random forest</a:t>
                      </a:r>
                      <a:endParaRPr lang="ko-KR" altLang="en-US" dirty="0">
                        <a:latin typeface="Tangiang" panose="02000600000000000000" pitchFamily="50" charset="0"/>
                      </a:endParaRPr>
                    </a:p>
                  </a:txBody>
                  <a:tcPr/>
                </a:tc>
                <a:tc>
                  <a:txBody>
                    <a:bodyPr/>
                    <a:lstStyle/>
                    <a:p>
                      <a:pPr algn="ctr" latinLnBrk="1"/>
                      <a:r>
                        <a:rPr lang="en-US" altLang="ko-KR" b="0" dirty="0">
                          <a:latin typeface="Tangiang" panose="02000600000000000000" pitchFamily="50" charset="0"/>
                        </a:rPr>
                        <a:t>575.99 (20.96)</a:t>
                      </a:r>
                      <a:endParaRPr lang="ko-KR" altLang="en-US" b="0"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1382.28 (259.95)</a:t>
                      </a:r>
                      <a:endParaRPr lang="ko-KR" altLang="en-US" dirty="0">
                        <a:latin typeface="Tangiang" panose="02000600000000000000" pitchFamily="50" charset="0"/>
                      </a:endParaRPr>
                    </a:p>
                  </a:txBody>
                  <a:tcPr/>
                </a:tc>
                <a:extLst>
                  <a:ext uri="{0D108BD9-81ED-4DB2-BD59-A6C34878D82A}">
                    <a16:rowId xmlns:a16="http://schemas.microsoft.com/office/drawing/2014/main" val="2495445960"/>
                  </a:ext>
                </a:extLst>
              </a:tr>
              <a:tr h="370840">
                <a:tc>
                  <a:txBody>
                    <a:bodyPr/>
                    <a:lstStyle/>
                    <a:p>
                      <a:pPr algn="ctr" latinLnBrk="1"/>
                      <a:r>
                        <a:rPr lang="en-US" altLang="ko-KR" dirty="0" err="1">
                          <a:latin typeface="Tangiang" panose="02000600000000000000" pitchFamily="50" charset="0"/>
                        </a:rPr>
                        <a:t>XGBoost</a:t>
                      </a:r>
                      <a:r>
                        <a:rPr lang="en-US" altLang="ko-KR" dirty="0">
                          <a:latin typeface="Tangiang" panose="02000600000000000000" pitchFamily="50" charset="0"/>
                        </a:rPr>
                        <a:t> X </a:t>
                      </a:r>
                      <a:r>
                        <a:rPr lang="en-US" altLang="ko-KR" dirty="0" err="1">
                          <a:latin typeface="Tangiang" panose="02000600000000000000" pitchFamily="50" charset="0"/>
                        </a:rPr>
                        <a:t>XGBoost</a:t>
                      </a:r>
                      <a:endParaRPr lang="ko-KR" altLang="en-US" dirty="0">
                        <a:latin typeface="Tangiang" panose="02000600000000000000" pitchFamily="50" charset="0"/>
                      </a:endParaRPr>
                    </a:p>
                  </a:txBody>
                  <a:tcPr/>
                </a:tc>
                <a:tc>
                  <a:txBody>
                    <a:bodyPr/>
                    <a:lstStyle/>
                    <a:p>
                      <a:pPr algn="ctr" latinLnBrk="1"/>
                      <a:r>
                        <a:rPr lang="en-US" altLang="ko-KR" b="0" dirty="0">
                          <a:latin typeface="Tangiang" panose="02000600000000000000" pitchFamily="50" charset="0"/>
                        </a:rPr>
                        <a:t>575.29 (20.67)</a:t>
                      </a:r>
                      <a:endParaRPr lang="ko-KR" altLang="en-US" b="0"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1380.93 (256.71)</a:t>
                      </a:r>
                      <a:endParaRPr lang="ko-KR" altLang="en-US" dirty="0">
                        <a:latin typeface="Tangiang" panose="02000600000000000000" pitchFamily="50" charset="0"/>
                      </a:endParaRPr>
                    </a:p>
                  </a:txBody>
                  <a:tcPr/>
                </a:tc>
                <a:extLst>
                  <a:ext uri="{0D108BD9-81ED-4DB2-BD59-A6C34878D82A}">
                    <a16:rowId xmlns:a16="http://schemas.microsoft.com/office/drawing/2014/main" val="80946632"/>
                  </a:ext>
                </a:extLst>
              </a:tr>
              <a:tr h="370840">
                <a:tc>
                  <a:txBody>
                    <a:bodyPr/>
                    <a:lstStyle/>
                    <a:p>
                      <a:pPr algn="ctr" latinLnBrk="1"/>
                      <a:r>
                        <a:rPr lang="en-US" altLang="ko-KR" dirty="0">
                          <a:latin typeface="Tangiang" panose="02000600000000000000" pitchFamily="50" charset="0"/>
                        </a:rPr>
                        <a:t>Logistic regression X Linear regression</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1213.59 (35.28)</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1224.03 (223.49)</a:t>
                      </a:r>
                      <a:endParaRPr lang="ko-KR" altLang="en-US" dirty="0">
                        <a:latin typeface="Tangiang" panose="02000600000000000000" pitchFamily="50" charset="0"/>
                      </a:endParaRPr>
                    </a:p>
                  </a:txBody>
                  <a:tcPr/>
                </a:tc>
                <a:extLst>
                  <a:ext uri="{0D108BD9-81ED-4DB2-BD59-A6C34878D82A}">
                    <a16:rowId xmlns:a16="http://schemas.microsoft.com/office/drawing/2014/main" val="4135473859"/>
                  </a:ext>
                </a:extLst>
              </a:tr>
            </a:tbl>
          </a:graphicData>
        </a:graphic>
      </p:graphicFrame>
      <p:graphicFrame>
        <p:nvGraphicFramePr>
          <p:cNvPr id="6" name="표 5">
            <a:extLst>
              <a:ext uri="{FF2B5EF4-FFF2-40B4-BE49-F238E27FC236}">
                <a16:creationId xmlns:a16="http://schemas.microsoft.com/office/drawing/2014/main" id="{696FB4B9-A077-42E8-A32D-36ED1C863A3C}"/>
              </a:ext>
            </a:extLst>
          </p:cNvPr>
          <p:cNvGraphicFramePr>
            <a:graphicFrameLocks noGrp="1"/>
          </p:cNvGraphicFramePr>
          <p:nvPr/>
        </p:nvGraphicFramePr>
        <p:xfrm>
          <a:off x="520192" y="4026440"/>
          <a:ext cx="11309187" cy="2123440"/>
        </p:xfrm>
        <a:graphic>
          <a:graphicData uri="http://schemas.openxmlformats.org/drawingml/2006/table">
            <a:tbl>
              <a:tblPr firstRow="1" bandRow="1">
                <a:tableStyleId>{5C22544A-7EE6-4342-B048-85BDC9FD1C3A}</a:tableStyleId>
              </a:tblPr>
              <a:tblGrid>
                <a:gridCol w="3769729">
                  <a:extLst>
                    <a:ext uri="{9D8B030D-6E8A-4147-A177-3AD203B41FA5}">
                      <a16:colId xmlns:a16="http://schemas.microsoft.com/office/drawing/2014/main" val="915048084"/>
                    </a:ext>
                  </a:extLst>
                </a:gridCol>
                <a:gridCol w="3769729">
                  <a:extLst>
                    <a:ext uri="{9D8B030D-6E8A-4147-A177-3AD203B41FA5}">
                      <a16:colId xmlns:a16="http://schemas.microsoft.com/office/drawing/2014/main" val="790492969"/>
                    </a:ext>
                  </a:extLst>
                </a:gridCol>
                <a:gridCol w="3769729">
                  <a:extLst>
                    <a:ext uri="{9D8B030D-6E8A-4147-A177-3AD203B41FA5}">
                      <a16:colId xmlns:a16="http://schemas.microsoft.com/office/drawing/2014/main" val="1688897569"/>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Regressor</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MAE for the training dataset</a:t>
                      </a:r>
                    </a:p>
                    <a:p>
                      <a:pPr algn="ctr" latinLnBrk="1"/>
                      <a:r>
                        <a:rPr lang="en-US" altLang="ko-KR" dirty="0">
                          <a:latin typeface="Tangiang" panose="02000600000000000000" pitchFamily="50" charset="0"/>
                        </a:rPr>
                        <a:t>(Standard Deviation)</a:t>
                      </a:r>
                      <a:endParaRPr lang="ko-KR" altLang="en-US" dirty="0">
                        <a:latin typeface="Tangiang" panose="02000600000000000000" pitchFamily="50" charset="0"/>
                      </a:endParaRPr>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MAE for the test dataset</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(Standard Deviation)</a:t>
                      </a:r>
                      <a:endParaRPr lang="ko-KR" altLang="en-US" dirty="0">
                        <a:latin typeface="Tangiang" panose="02000600000000000000" pitchFamily="50" charset="0"/>
                      </a:endParaRPr>
                    </a:p>
                  </a:txBody>
                  <a:tcPr/>
                </a:tc>
                <a:extLst>
                  <a:ext uri="{0D108BD9-81ED-4DB2-BD59-A6C34878D82A}">
                    <a16:rowId xmlns:a16="http://schemas.microsoft.com/office/drawing/2014/main" val="361874931"/>
                  </a:ext>
                </a:extLst>
              </a:tr>
              <a:tr h="370840">
                <a:tc>
                  <a:txBody>
                    <a:bodyPr/>
                    <a:lstStyle/>
                    <a:p>
                      <a:pPr algn="ctr" latinLnBrk="1"/>
                      <a:r>
                        <a:rPr lang="en-US" altLang="ko-KR" dirty="0" err="1">
                          <a:latin typeface="Tangiang" panose="02000600000000000000" pitchFamily="50" charset="0"/>
                        </a:rPr>
                        <a:t>CatBoost</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1329.82 (34.36)</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1396.39 (233.75)</a:t>
                      </a:r>
                      <a:endParaRPr lang="ko-KR" altLang="en-US" dirty="0">
                        <a:latin typeface="Tangiang" panose="02000600000000000000" pitchFamily="50" charset="0"/>
                      </a:endParaRPr>
                    </a:p>
                  </a:txBody>
                  <a:tcPr/>
                </a:tc>
                <a:extLst>
                  <a:ext uri="{0D108BD9-81ED-4DB2-BD59-A6C34878D82A}">
                    <a16:rowId xmlns:a16="http://schemas.microsoft.com/office/drawing/2014/main" val="59781825"/>
                  </a:ext>
                </a:extLst>
              </a:tr>
              <a:tr h="370840">
                <a:tc>
                  <a:txBody>
                    <a:bodyPr/>
                    <a:lstStyle/>
                    <a:p>
                      <a:pPr algn="ctr" latinLnBrk="1"/>
                      <a:r>
                        <a:rPr lang="en-US" altLang="ko-KR" dirty="0">
                          <a:latin typeface="Tangiang" panose="02000600000000000000" pitchFamily="50" charset="0"/>
                        </a:rPr>
                        <a:t>Random forest</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1000.40 (32.78)</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1894.67 (241.44)</a:t>
                      </a:r>
                      <a:endParaRPr lang="ko-KR" altLang="en-US" dirty="0">
                        <a:latin typeface="Tangiang" panose="02000600000000000000" pitchFamily="50" charset="0"/>
                      </a:endParaRPr>
                    </a:p>
                  </a:txBody>
                  <a:tcPr/>
                </a:tc>
                <a:extLst>
                  <a:ext uri="{0D108BD9-81ED-4DB2-BD59-A6C34878D82A}">
                    <a16:rowId xmlns:a16="http://schemas.microsoft.com/office/drawing/2014/main" val="2495445960"/>
                  </a:ext>
                </a:extLst>
              </a:tr>
              <a:tr h="370840">
                <a:tc>
                  <a:txBody>
                    <a:bodyPr/>
                    <a:lstStyle/>
                    <a:p>
                      <a:pPr algn="ctr" latinLnBrk="1"/>
                      <a:r>
                        <a:rPr lang="en-US" altLang="ko-KR" dirty="0" err="1">
                          <a:latin typeface="Tangiang" panose="02000600000000000000" pitchFamily="50" charset="0"/>
                        </a:rPr>
                        <a:t>XGBoost</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999.07 (36.01)</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1897.12 (244.90)</a:t>
                      </a:r>
                      <a:endParaRPr lang="ko-KR" altLang="en-US" dirty="0">
                        <a:latin typeface="Tangiang" panose="02000600000000000000" pitchFamily="50" charset="0"/>
                      </a:endParaRPr>
                    </a:p>
                  </a:txBody>
                  <a:tcPr/>
                </a:tc>
                <a:extLst>
                  <a:ext uri="{0D108BD9-81ED-4DB2-BD59-A6C34878D82A}">
                    <a16:rowId xmlns:a16="http://schemas.microsoft.com/office/drawing/2014/main" val="80946632"/>
                  </a:ext>
                </a:extLst>
              </a:tr>
              <a:tr h="370840">
                <a:tc>
                  <a:txBody>
                    <a:bodyPr/>
                    <a:lstStyle/>
                    <a:p>
                      <a:pPr algn="ctr" latinLnBrk="1"/>
                      <a:r>
                        <a:rPr lang="en-US" altLang="ko-KR" dirty="0">
                          <a:latin typeface="Tangiang" panose="02000600000000000000" pitchFamily="50" charset="0"/>
                        </a:rPr>
                        <a:t>Linear regression</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1629.90 (47.48)</a:t>
                      </a:r>
                      <a:endParaRPr lang="ko-KR" altLang="en-US" dirty="0">
                        <a:latin typeface="Tangiang" panose="02000600000000000000" pitchFamily="50" charset="0"/>
                      </a:endParaRPr>
                    </a:p>
                  </a:txBody>
                  <a:tcPr/>
                </a:tc>
                <a:tc>
                  <a:txBody>
                    <a:bodyPr/>
                    <a:lstStyle/>
                    <a:p>
                      <a:pPr algn="ctr" latinLnBrk="1"/>
                      <a:r>
                        <a:rPr lang="en-US" altLang="ko-KR" dirty="0">
                          <a:latin typeface="Tangiang" panose="02000600000000000000" pitchFamily="50" charset="0"/>
                        </a:rPr>
                        <a:t>1636.51 (196.69)</a:t>
                      </a:r>
                      <a:endParaRPr lang="ko-KR" altLang="en-US" dirty="0">
                        <a:latin typeface="Tangiang" panose="02000600000000000000" pitchFamily="50" charset="0"/>
                      </a:endParaRPr>
                    </a:p>
                  </a:txBody>
                  <a:tcPr/>
                </a:tc>
                <a:extLst>
                  <a:ext uri="{0D108BD9-81ED-4DB2-BD59-A6C34878D82A}">
                    <a16:rowId xmlns:a16="http://schemas.microsoft.com/office/drawing/2014/main" val="4135473859"/>
                  </a:ext>
                </a:extLst>
              </a:tr>
            </a:tbl>
          </a:graphicData>
        </a:graphic>
      </p:graphicFrame>
    </p:spTree>
    <p:extLst>
      <p:ext uri="{BB962C8B-B14F-4D97-AF65-F5344CB8AC3E}">
        <p14:creationId xmlns:p14="http://schemas.microsoft.com/office/powerpoint/2010/main" val="355783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E1F2704-EB51-4CFE-9CA2-4E9530F2DA85}"/>
              </a:ext>
            </a:extLst>
          </p:cNvPr>
          <p:cNvSpPr>
            <a:spLocks noGrp="1"/>
          </p:cNvSpPr>
          <p:nvPr>
            <p:ph sz="quarter" idx="10"/>
          </p:nvPr>
        </p:nvSpPr>
        <p:spPr/>
        <p:txBody>
          <a:bodyPr/>
          <a:lstStyle/>
          <a:p>
            <a:r>
              <a:rPr lang="en-US" altLang="ko-KR" dirty="0"/>
              <a:t>In addition, models’ prediction performance of zero and nonzero expenditures were experimented separately.  </a:t>
            </a:r>
          </a:p>
        </p:txBody>
      </p:sp>
      <p:sp>
        <p:nvSpPr>
          <p:cNvPr id="3" name="텍스트 개체 틀 2">
            <a:extLst>
              <a:ext uri="{FF2B5EF4-FFF2-40B4-BE49-F238E27FC236}">
                <a16:creationId xmlns:a16="http://schemas.microsoft.com/office/drawing/2014/main" id="{0646DF7C-9168-4DB1-87E5-FB2DBE417262}"/>
              </a:ext>
            </a:extLst>
          </p:cNvPr>
          <p:cNvSpPr>
            <a:spLocks noGrp="1"/>
          </p:cNvSpPr>
          <p:nvPr>
            <p:ph type="body" sz="quarter" idx="11"/>
          </p:nvPr>
        </p:nvSpPr>
        <p:spPr/>
        <p:txBody>
          <a:bodyPr/>
          <a:lstStyle/>
          <a:p>
            <a:r>
              <a:rPr lang="en-US" altLang="ko-KR" dirty="0"/>
              <a:t>2. The</a:t>
            </a:r>
            <a:r>
              <a:rPr lang="en-US" altLang="ko-KR" dirty="0">
                <a:latin typeface="Tangiang" panose="02000600000000000000" pitchFamily="50" charset="0"/>
              </a:rPr>
              <a:t> model framework</a:t>
            </a:r>
          </a:p>
        </p:txBody>
      </p:sp>
      <p:sp>
        <p:nvSpPr>
          <p:cNvPr id="4" name="텍스트 개체 틀 3">
            <a:extLst>
              <a:ext uri="{FF2B5EF4-FFF2-40B4-BE49-F238E27FC236}">
                <a16:creationId xmlns:a16="http://schemas.microsoft.com/office/drawing/2014/main" id="{FC42F595-8686-40ED-B0B0-D978A2008D33}"/>
              </a:ext>
            </a:extLst>
          </p:cNvPr>
          <p:cNvSpPr>
            <a:spLocks noGrp="1"/>
          </p:cNvSpPr>
          <p:nvPr>
            <p:ph type="body" sz="quarter" idx="12"/>
          </p:nvPr>
        </p:nvSpPr>
        <p:spPr/>
        <p:txBody>
          <a:bodyPr/>
          <a:lstStyle/>
          <a:p>
            <a:r>
              <a:rPr lang="en-US" altLang="ko-KR" dirty="0"/>
              <a:t>Model evaluation</a:t>
            </a:r>
            <a:endParaRPr lang="ko-KR" altLang="en-US" dirty="0"/>
          </a:p>
        </p:txBody>
      </p:sp>
      <p:graphicFrame>
        <p:nvGraphicFramePr>
          <p:cNvPr id="7" name="표 7">
            <a:extLst>
              <a:ext uri="{FF2B5EF4-FFF2-40B4-BE49-F238E27FC236}">
                <a16:creationId xmlns:a16="http://schemas.microsoft.com/office/drawing/2014/main" id="{A9689635-5FDA-4215-9C64-5E9BD48064AA}"/>
              </a:ext>
            </a:extLst>
          </p:cNvPr>
          <p:cNvGraphicFramePr>
            <a:graphicFrameLocks noGrp="1"/>
          </p:cNvGraphicFramePr>
          <p:nvPr>
            <p:extLst>
              <p:ext uri="{D42A27DB-BD31-4B8C-83A1-F6EECF244321}">
                <p14:modId xmlns:p14="http://schemas.microsoft.com/office/powerpoint/2010/main" val="1988540602"/>
              </p:ext>
            </p:extLst>
          </p:nvPr>
        </p:nvGraphicFramePr>
        <p:xfrm>
          <a:off x="439527" y="1725909"/>
          <a:ext cx="11309190" cy="3337560"/>
        </p:xfrm>
        <a:graphic>
          <a:graphicData uri="http://schemas.openxmlformats.org/drawingml/2006/table">
            <a:tbl>
              <a:tblPr firstRow="1" bandRow="1">
                <a:tableStyleId>{5C22544A-7EE6-4342-B048-85BDC9FD1C3A}</a:tableStyleId>
              </a:tblPr>
              <a:tblGrid>
                <a:gridCol w="2261838">
                  <a:extLst>
                    <a:ext uri="{9D8B030D-6E8A-4147-A177-3AD203B41FA5}">
                      <a16:colId xmlns:a16="http://schemas.microsoft.com/office/drawing/2014/main" val="1778984023"/>
                    </a:ext>
                  </a:extLst>
                </a:gridCol>
                <a:gridCol w="753946">
                  <a:extLst>
                    <a:ext uri="{9D8B030D-6E8A-4147-A177-3AD203B41FA5}">
                      <a16:colId xmlns:a16="http://schemas.microsoft.com/office/drawing/2014/main" val="3022749486"/>
                    </a:ext>
                  </a:extLst>
                </a:gridCol>
                <a:gridCol w="753946">
                  <a:extLst>
                    <a:ext uri="{9D8B030D-6E8A-4147-A177-3AD203B41FA5}">
                      <a16:colId xmlns:a16="http://schemas.microsoft.com/office/drawing/2014/main" val="352302485"/>
                    </a:ext>
                  </a:extLst>
                </a:gridCol>
                <a:gridCol w="753946">
                  <a:extLst>
                    <a:ext uri="{9D8B030D-6E8A-4147-A177-3AD203B41FA5}">
                      <a16:colId xmlns:a16="http://schemas.microsoft.com/office/drawing/2014/main" val="2640167017"/>
                    </a:ext>
                  </a:extLst>
                </a:gridCol>
                <a:gridCol w="753946">
                  <a:extLst>
                    <a:ext uri="{9D8B030D-6E8A-4147-A177-3AD203B41FA5}">
                      <a16:colId xmlns:a16="http://schemas.microsoft.com/office/drawing/2014/main" val="1055608612"/>
                    </a:ext>
                  </a:extLst>
                </a:gridCol>
                <a:gridCol w="753946">
                  <a:extLst>
                    <a:ext uri="{9D8B030D-6E8A-4147-A177-3AD203B41FA5}">
                      <a16:colId xmlns:a16="http://schemas.microsoft.com/office/drawing/2014/main" val="321871133"/>
                    </a:ext>
                  </a:extLst>
                </a:gridCol>
                <a:gridCol w="753946">
                  <a:extLst>
                    <a:ext uri="{9D8B030D-6E8A-4147-A177-3AD203B41FA5}">
                      <a16:colId xmlns:a16="http://schemas.microsoft.com/office/drawing/2014/main" val="1692630358"/>
                    </a:ext>
                  </a:extLst>
                </a:gridCol>
                <a:gridCol w="753946">
                  <a:extLst>
                    <a:ext uri="{9D8B030D-6E8A-4147-A177-3AD203B41FA5}">
                      <a16:colId xmlns:a16="http://schemas.microsoft.com/office/drawing/2014/main" val="2910738759"/>
                    </a:ext>
                  </a:extLst>
                </a:gridCol>
                <a:gridCol w="753946">
                  <a:extLst>
                    <a:ext uri="{9D8B030D-6E8A-4147-A177-3AD203B41FA5}">
                      <a16:colId xmlns:a16="http://schemas.microsoft.com/office/drawing/2014/main" val="3804585718"/>
                    </a:ext>
                  </a:extLst>
                </a:gridCol>
                <a:gridCol w="753946">
                  <a:extLst>
                    <a:ext uri="{9D8B030D-6E8A-4147-A177-3AD203B41FA5}">
                      <a16:colId xmlns:a16="http://schemas.microsoft.com/office/drawing/2014/main" val="1071321844"/>
                    </a:ext>
                  </a:extLst>
                </a:gridCol>
                <a:gridCol w="753946">
                  <a:extLst>
                    <a:ext uri="{9D8B030D-6E8A-4147-A177-3AD203B41FA5}">
                      <a16:colId xmlns:a16="http://schemas.microsoft.com/office/drawing/2014/main" val="2493505309"/>
                    </a:ext>
                  </a:extLst>
                </a:gridCol>
                <a:gridCol w="753946">
                  <a:extLst>
                    <a:ext uri="{9D8B030D-6E8A-4147-A177-3AD203B41FA5}">
                      <a16:colId xmlns:a16="http://schemas.microsoft.com/office/drawing/2014/main" val="3147996022"/>
                    </a:ext>
                  </a:extLst>
                </a:gridCol>
                <a:gridCol w="753946">
                  <a:extLst>
                    <a:ext uri="{9D8B030D-6E8A-4147-A177-3AD203B41FA5}">
                      <a16:colId xmlns:a16="http://schemas.microsoft.com/office/drawing/2014/main" val="273652642"/>
                    </a:ext>
                  </a:extLst>
                </a:gridCol>
              </a:tblGrid>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Models</a:t>
                      </a:r>
                      <a:endParaRPr lang="ko-KR" altLang="en-US" dirty="0">
                        <a:latin typeface="Tangiang" panose="02000600000000000000" pitchFamily="50" charset="0"/>
                      </a:endParaRPr>
                    </a:p>
                  </a:txBody>
                  <a:tcPr/>
                </a:tc>
                <a:tc grid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err="1">
                          <a:latin typeface="Tangiang" panose="02000600000000000000" pitchFamily="50" charset="0"/>
                        </a:rPr>
                        <a:t>CatBoost</a:t>
                      </a:r>
                      <a:r>
                        <a:rPr lang="en-US" altLang="ko-KR" dirty="0">
                          <a:latin typeface="Tangiang" panose="02000600000000000000" pitchFamily="50" charset="0"/>
                        </a:rPr>
                        <a:t> X </a:t>
                      </a:r>
                      <a:r>
                        <a:rPr lang="en-US" altLang="ko-KR" dirty="0" err="1">
                          <a:latin typeface="Tangiang" panose="02000600000000000000" pitchFamily="50" charset="0"/>
                        </a:rPr>
                        <a:t>CatBoost</a:t>
                      </a:r>
                      <a:endParaRPr lang="ko-KR" altLang="en-US" dirty="0">
                        <a:latin typeface="Tangiang" panose="02000600000000000000" pitchFamily="50" charset="0"/>
                      </a:endParaRPr>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en-US" altLang="ko-KR" dirty="0">
                          <a:latin typeface="Tangiang" panose="02000600000000000000" pitchFamily="50" charset="0"/>
                        </a:rPr>
                        <a:t>Random forest X Random forest</a:t>
                      </a:r>
                      <a:endParaRPr lang="ko-KR" altLang="en-US" dirty="0">
                        <a:latin typeface="Tangiang" panose="02000600000000000000" pitchFamily="50" charset="0"/>
                      </a:endParaRPr>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err="1">
                          <a:latin typeface="Tangiang" panose="02000600000000000000" pitchFamily="50" charset="0"/>
                        </a:rPr>
                        <a:t>XGBoost</a:t>
                      </a:r>
                      <a:r>
                        <a:rPr lang="en-US" altLang="ko-KR" dirty="0">
                          <a:latin typeface="Tangiang" panose="02000600000000000000" pitchFamily="50" charset="0"/>
                        </a:rPr>
                        <a:t> X </a:t>
                      </a:r>
                      <a:r>
                        <a:rPr lang="en-US" altLang="ko-KR" dirty="0" err="1">
                          <a:latin typeface="Tangiang" panose="02000600000000000000" pitchFamily="50" charset="0"/>
                        </a:rPr>
                        <a:t>XGBoost</a:t>
                      </a:r>
                      <a:endParaRPr lang="ko-KR" altLang="en-US" dirty="0">
                        <a:latin typeface="Tangiang" panose="02000600000000000000" pitchFamily="50" charset="0"/>
                      </a:endParaRPr>
                    </a:p>
                    <a:p>
                      <a:pPr marL="0" algn="ctr" defTabSz="914400" rtl="0" eaLnBrk="1" latinLnBrk="1" hangingPunct="1"/>
                      <a:endParaRPr lang="ko-KR" altLang="en-US" sz="1800" b="1" kern="1200" dirty="0">
                        <a:solidFill>
                          <a:schemeClr val="lt1"/>
                        </a:solidFill>
                        <a:latin typeface="Tangiang" panose="02000600000000000000" pitchFamily="50" charset="0"/>
                        <a:ea typeface="+mn-ea"/>
                        <a:cs typeface="+mn-cs"/>
                      </a:endParaRPr>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Logistic regression X Linear regression</a:t>
                      </a:r>
                      <a:endParaRPr lang="ko-KR" altLang="en-US" dirty="0">
                        <a:latin typeface="Tangiang" panose="02000600000000000000" pitchFamily="50" charset="0"/>
                      </a:endParaRPr>
                    </a:p>
                    <a:p>
                      <a:pPr marL="0" algn="ctr" defTabSz="914400" rtl="0" eaLnBrk="1" latinLnBrk="1" hangingPunct="1"/>
                      <a:endParaRPr lang="ko-KR" altLang="en-US" sz="1800" b="1" kern="1200" dirty="0">
                        <a:solidFill>
                          <a:schemeClr val="lt1"/>
                        </a:solidFill>
                        <a:latin typeface="Tangiang" panose="02000600000000000000" pitchFamily="50" charset="0"/>
                        <a:ea typeface="+mn-ea"/>
                        <a:cs typeface="+mn-cs"/>
                      </a:endParaRPr>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420528580"/>
                  </a:ext>
                </a:extLst>
              </a:tr>
              <a:tr h="370840">
                <a:tc>
                  <a:txBody>
                    <a:bodyPr/>
                    <a:lstStyle/>
                    <a:p>
                      <a:pPr algn="ctr" latinLnBrk="1"/>
                      <a:endParaRPr lang="en-US" altLang="ko-KR" dirty="0">
                        <a:latin typeface="Tangiang" panose="02000600000000000000" pitchFamily="50" charset="0"/>
                      </a:endParaRPr>
                    </a:p>
                  </a:txBody>
                  <a:tcPr/>
                </a:tc>
                <a:tc>
                  <a:txBody>
                    <a:bodyPr/>
                    <a:lstStyle/>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Classifier</a:t>
                      </a:r>
                    </a:p>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(accuracy)</a:t>
                      </a:r>
                      <a:endParaRPr lang="ko-KR" altLang="en-US" sz="1100" b="1" kern="1200" dirty="0">
                        <a:solidFill>
                          <a:sysClr val="windowText" lastClr="000000"/>
                        </a:solidFill>
                        <a:latin typeface="Tangiang" panose="02000600000000000000" pitchFamily="50" charset="0"/>
                        <a:ea typeface="+mn-ea"/>
                        <a:cs typeface="+mn-cs"/>
                      </a:endParaRPr>
                    </a:p>
                  </a:txBody>
                  <a:tcPr/>
                </a:tc>
                <a:tc>
                  <a:txBody>
                    <a:bodyPr/>
                    <a:lstStyle/>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Regressor</a:t>
                      </a:r>
                      <a:endParaRPr lang="ko-KR" altLang="en-US" sz="1100" b="1" kern="1200" dirty="0">
                        <a:solidFill>
                          <a:sysClr val="windowText" lastClr="000000"/>
                        </a:solidFill>
                        <a:latin typeface="Tangiang" panose="02000600000000000000" pitchFamily="50" charset="0"/>
                        <a:ea typeface="+mn-ea"/>
                        <a:cs typeface="+mn-cs"/>
                      </a:endParaRPr>
                    </a:p>
                  </a:txBody>
                  <a:tcPr/>
                </a:tc>
                <a:tc>
                  <a:txBody>
                    <a:bodyPr/>
                    <a:lstStyle/>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Classifier X Regressor</a:t>
                      </a:r>
                      <a:endParaRPr lang="ko-KR" altLang="en-US" sz="1100" b="1" kern="1200" dirty="0">
                        <a:solidFill>
                          <a:sysClr val="windowText" lastClr="000000"/>
                        </a:solidFill>
                        <a:latin typeface="Tangiang" panose="02000600000000000000" pitchFamily="50" charset="0"/>
                        <a:ea typeface="+mn-ea"/>
                        <a:cs typeface="+mn-cs"/>
                      </a:endParaRPr>
                    </a:p>
                  </a:txBody>
                  <a:tcPr/>
                </a:tc>
                <a:tc>
                  <a:txBody>
                    <a:bodyPr/>
                    <a:lstStyle/>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Classifier</a:t>
                      </a:r>
                    </a:p>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(accuracy)</a:t>
                      </a:r>
                      <a:endParaRPr lang="ko-KR" altLang="en-US" sz="1100" b="1" kern="1200" dirty="0">
                        <a:solidFill>
                          <a:sysClr val="windowText" lastClr="000000"/>
                        </a:solidFill>
                        <a:latin typeface="Tangiang" panose="02000600000000000000" pitchFamily="50" charset="0"/>
                        <a:ea typeface="+mn-ea"/>
                        <a:cs typeface="+mn-cs"/>
                      </a:endParaRPr>
                    </a:p>
                  </a:txBody>
                  <a:tcPr/>
                </a:tc>
                <a:tc>
                  <a:txBody>
                    <a:bodyPr/>
                    <a:lstStyle/>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Regressor</a:t>
                      </a:r>
                      <a:endParaRPr lang="ko-KR" altLang="en-US" sz="1100" b="1" kern="1200" dirty="0">
                        <a:solidFill>
                          <a:sysClr val="windowText" lastClr="000000"/>
                        </a:solidFill>
                        <a:latin typeface="Tangiang" panose="02000600000000000000" pitchFamily="50" charset="0"/>
                        <a:ea typeface="+mn-ea"/>
                        <a:cs typeface="+mn-cs"/>
                      </a:endParaRPr>
                    </a:p>
                  </a:txBody>
                  <a:tcPr/>
                </a:tc>
                <a:tc>
                  <a:txBody>
                    <a:bodyPr/>
                    <a:lstStyle/>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Classifier X Regressor</a:t>
                      </a:r>
                      <a:endParaRPr lang="ko-KR" altLang="en-US" sz="1100" b="1" kern="1200" dirty="0">
                        <a:solidFill>
                          <a:sysClr val="windowText" lastClr="000000"/>
                        </a:solidFill>
                        <a:latin typeface="Tangiang" panose="02000600000000000000" pitchFamily="50" charset="0"/>
                        <a:ea typeface="+mn-ea"/>
                        <a:cs typeface="+mn-cs"/>
                      </a:endParaRPr>
                    </a:p>
                  </a:txBody>
                  <a:tcPr/>
                </a:tc>
                <a:tc>
                  <a:txBody>
                    <a:bodyPr/>
                    <a:lstStyle/>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Classifier</a:t>
                      </a:r>
                    </a:p>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(accuracy)</a:t>
                      </a:r>
                      <a:endParaRPr lang="ko-KR" altLang="en-US" sz="1100" b="1" kern="1200" dirty="0">
                        <a:solidFill>
                          <a:sysClr val="windowText" lastClr="000000"/>
                        </a:solidFill>
                        <a:latin typeface="Tangiang" panose="02000600000000000000" pitchFamily="50" charset="0"/>
                        <a:ea typeface="+mn-ea"/>
                        <a:cs typeface="+mn-cs"/>
                      </a:endParaRPr>
                    </a:p>
                  </a:txBody>
                  <a:tcPr/>
                </a:tc>
                <a:tc>
                  <a:txBody>
                    <a:bodyPr/>
                    <a:lstStyle/>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Regressor</a:t>
                      </a:r>
                      <a:endParaRPr lang="ko-KR" altLang="en-US" sz="1100" b="1" kern="1200" dirty="0">
                        <a:solidFill>
                          <a:sysClr val="windowText" lastClr="000000"/>
                        </a:solidFill>
                        <a:latin typeface="Tangiang" panose="02000600000000000000" pitchFamily="50" charset="0"/>
                        <a:ea typeface="+mn-ea"/>
                        <a:cs typeface="+mn-cs"/>
                      </a:endParaRPr>
                    </a:p>
                  </a:txBody>
                  <a:tcPr/>
                </a:tc>
                <a:tc>
                  <a:txBody>
                    <a:bodyPr/>
                    <a:lstStyle/>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Classifier X Regressor</a:t>
                      </a:r>
                      <a:endParaRPr lang="ko-KR" altLang="en-US" sz="1100" b="1" kern="1200" dirty="0">
                        <a:solidFill>
                          <a:sysClr val="windowText" lastClr="000000"/>
                        </a:solidFill>
                        <a:latin typeface="Tangiang" panose="02000600000000000000" pitchFamily="50" charset="0"/>
                        <a:ea typeface="+mn-ea"/>
                        <a:cs typeface="+mn-cs"/>
                      </a:endParaRPr>
                    </a:p>
                  </a:txBody>
                  <a:tcPr/>
                </a:tc>
                <a:tc>
                  <a:txBody>
                    <a:bodyPr/>
                    <a:lstStyle/>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Classifier</a:t>
                      </a:r>
                    </a:p>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(accuracy)</a:t>
                      </a:r>
                      <a:endParaRPr lang="ko-KR" altLang="en-US" sz="1100" b="1" kern="1200" dirty="0">
                        <a:solidFill>
                          <a:sysClr val="windowText" lastClr="000000"/>
                        </a:solidFill>
                        <a:latin typeface="Tangiang" panose="02000600000000000000" pitchFamily="50" charset="0"/>
                        <a:ea typeface="+mn-ea"/>
                        <a:cs typeface="+mn-cs"/>
                      </a:endParaRPr>
                    </a:p>
                  </a:txBody>
                  <a:tcPr/>
                </a:tc>
                <a:tc>
                  <a:txBody>
                    <a:bodyPr/>
                    <a:lstStyle/>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Regressor</a:t>
                      </a:r>
                      <a:endParaRPr lang="ko-KR" altLang="en-US" sz="1100" b="1" kern="1200" dirty="0">
                        <a:solidFill>
                          <a:sysClr val="windowText" lastClr="000000"/>
                        </a:solidFill>
                        <a:latin typeface="Tangiang" panose="02000600000000000000" pitchFamily="50" charset="0"/>
                        <a:ea typeface="+mn-ea"/>
                        <a:cs typeface="+mn-cs"/>
                      </a:endParaRPr>
                    </a:p>
                  </a:txBody>
                  <a:tcPr/>
                </a:tc>
                <a:tc>
                  <a:txBody>
                    <a:bodyPr/>
                    <a:lstStyle/>
                    <a:p>
                      <a:pPr marL="0" algn="ctr" defTabSz="914400" rtl="0" eaLnBrk="1" latinLnBrk="1" hangingPunct="1"/>
                      <a:r>
                        <a:rPr lang="en-US" altLang="ko-KR" sz="1100" b="1" kern="1200" dirty="0">
                          <a:solidFill>
                            <a:sysClr val="windowText" lastClr="000000"/>
                          </a:solidFill>
                          <a:latin typeface="Tangiang" panose="02000600000000000000" pitchFamily="50" charset="0"/>
                          <a:ea typeface="+mn-ea"/>
                          <a:cs typeface="+mn-cs"/>
                        </a:rPr>
                        <a:t>Classifier X Regressor</a:t>
                      </a:r>
                      <a:endParaRPr lang="ko-KR" altLang="en-US" sz="1100" b="1" kern="1200" dirty="0">
                        <a:solidFill>
                          <a:sysClr val="windowText" lastClr="000000"/>
                        </a:solidFill>
                        <a:latin typeface="Tangiang" panose="02000600000000000000" pitchFamily="50" charset="0"/>
                        <a:ea typeface="+mn-ea"/>
                        <a:cs typeface="+mn-cs"/>
                      </a:endParaRPr>
                    </a:p>
                  </a:txBody>
                  <a:tcPr/>
                </a:tc>
                <a:extLst>
                  <a:ext uri="{0D108BD9-81ED-4DB2-BD59-A6C34878D82A}">
                    <a16:rowId xmlns:a16="http://schemas.microsoft.com/office/drawing/2014/main" val="2224880600"/>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MAE for the </a:t>
                      </a:r>
                      <a:r>
                        <a:rPr lang="en-US" altLang="ko-KR" b="1" dirty="0">
                          <a:latin typeface="Tangiang" panose="02000600000000000000" pitchFamily="50" charset="0"/>
                        </a:rPr>
                        <a:t>zero</a:t>
                      </a:r>
                      <a:r>
                        <a:rPr lang="en-US" altLang="ko-KR" dirty="0">
                          <a:latin typeface="Tangiang" panose="02000600000000000000" pitchFamily="50" charset="0"/>
                        </a:rPr>
                        <a:t> expenditures</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(training/ test)</a:t>
                      </a:r>
                    </a:p>
                  </a:txBody>
                  <a:tcPr/>
                </a:tc>
                <a:tc>
                  <a:txBody>
                    <a:bodyPr/>
                    <a:lstStyle/>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0.81/ </a:t>
                      </a:r>
                    </a:p>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0.69</a:t>
                      </a:r>
                    </a:p>
                  </a:txBody>
                  <a:tcPr anchor="ctr"/>
                </a:tc>
                <a:tc>
                  <a:txBody>
                    <a:bodyPr/>
                    <a:lstStyle/>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905.10/ 934.55</a:t>
                      </a:r>
                    </a:p>
                  </a:txBody>
                  <a:tcPr anchor="ctr"/>
                </a:tc>
                <a:tc>
                  <a:txBody>
                    <a:bodyPr/>
                    <a:lstStyle/>
                    <a:p>
                      <a:pPr marL="0" algn="ctr" defTabSz="914400" rtl="0" eaLnBrk="1" latinLnBrk="1" hangingPunct="1"/>
                      <a:r>
                        <a:rPr lang="en-US" altLang="ko-KR" sz="1400" b="1" kern="1200" dirty="0">
                          <a:solidFill>
                            <a:sysClr val="windowText" lastClr="000000"/>
                          </a:solidFill>
                          <a:latin typeface="Tangiang" panose="02000600000000000000" pitchFamily="50" charset="0"/>
                          <a:ea typeface="+mn-ea"/>
                          <a:cs typeface="+mn-cs"/>
                        </a:rPr>
                        <a:t>340.01/ 417.99</a:t>
                      </a:r>
                    </a:p>
                  </a:txBody>
                  <a:tcPr anchor="ctr"/>
                </a:tc>
                <a:tc>
                  <a:txBody>
                    <a:bodyPr/>
                    <a:lstStyle/>
                    <a:p>
                      <a:pPr marL="0" algn="ctr" defTabSz="914400" rtl="0" eaLnBrk="1" latinLnBrk="1" hangingPunct="1"/>
                      <a:r>
                        <a:rPr lang="en-US" altLang="ko-KR" sz="1400" b="0" kern="1200" dirty="0">
                          <a:solidFill>
                            <a:srgbClr val="FF0000"/>
                          </a:solidFill>
                          <a:latin typeface="Tangiang" panose="02000600000000000000" pitchFamily="50" charset="0"/>
                          <a:ea typeface="+mn-ea"/>
                          <a:cs typeface="+mn-cs"/>
                        </a:rPr>
                        <a:t>1.0/ </a:t>
                      </a:r>
                    </a:p>
                    <a:p>
                      <a:pPr marL="0" algn="ctr" defTabSz="914400" rtl="0" eaLnBrk="1" latinLnBrk="1" hangingPunct="1"/>
                      <a:r>
                        <a:rPr lang="en-US" altLang="ko-KR" sz="1400" b="0" kern="1200" dirty="0">
                          <a:solidFill>
                            <a:srgbClr val="FF0000"/>
                          </a:solidFill>
                          <a:latin typeface="Tangiang" panose="02000600000000000000" pitchFamily="50" charset="0"/>
                          <a:ea typeface="+mn-ea"/>
                          <a:cs typeface="+mn-cs"/>
                        </a:rPr>
                        <a:t>0.69</a:t>
                      </a:r>
                    </a:p>
                  </a:txBody>
                  <a:tcPr anchor="ctr"/>
                </a:tc>
                <a:tc>
                  <a:txBody>
                    <a:bodyPr/>
                    <a:lstStyle/>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1530.08/ 1498.27</a:t>
                      </a:r>
                    </a:p>
                  </a:txBody>
                  <a:tcPr anchor="ctr"/>
                </a:tc>
                <a:tc>
                  <a:txBody>
                    <a:bodyPr/>
                    <a:lstStyle/>
                    <a:p>
                      <a:pPr marL="0" algn="ctr" defTabSz="914400" rtl="0" eaLnBrk="1" latinLnBrk="1" hangingPunct="1"/>
                      <a:r>
                        <a:rPr lang="en-US" altLang="ko-KR" sz="1400" b="0" kern="1200" dirty="0">
                          <a:solidFill>
                            <a:schemeClr val="tx1"/>
                          </a:solidFill>
                          <a:latin typeface="Tangiang" panose="02000600000000000000" pitchFamily="50" charset="0"/>
                          <a:ea typeface="+mn-ea"/>
                          <a:cs typeface="+mn-cs"/>
                        </a:rPr>
                        <a:t>229.38/ 426.75</a:t>
                      </a:r>
                    </a:p>
                  </a:txBody>
                  <a:tcPr anchor="ctr"/>
                </a:tc>
                <a:tc>
                  <a:txBody>
                    <a:bodyPr/>
                    <a:lstStyle/>
                    <a:p>
                      <a:pPr marL="0" algn="ctr" defTabSz="914400" rtl="0" eaLnBrk="1" latinLnBrk="1" hangingPunct="1"/>
                      <a:r>
                        <a:rPr lang="en-US" altLang="ko-KR" sz="1400" b="0" kern="1200" dirty="0">
                          <a:solidFill>
                            <a:srgbClr val="FF0000"/>
                          </a:solidFill>
                          <a:latin typeface="Tangiang" panose="02000600000000000000" pitchFamily="50" charset="0"/>
                          <a:ea typeface="+mn-ea"/>
                          <a:cs typeface="+mn-cs"/>
                        </a:rPr>
                        <a:t>0.87/ </a:t>
                      </a:r>
                    </a:p>
                    <a:p>
                      <a:pPr marL="0" algn="ctr" defTabSz="914400" rtl="0" eaLnBrk="1" latinLnBrk="1" hangingPunct="1"/>
                      <a:r>
                        <a:rPr lang="en-US" altLang="ko-KR" sz="1400" b="0" kern="1200" dirty="0">
                          <a:solidFill>
                            <a:srgbClr val="FF0000"/>
                          </a:solidFill>
                          <a:latin typeface="Tangiang" panose="02000600000000000000" pitchFamily="50" charset="0"/>
                          <a:ea typeface="+mn-ea"/>
                          <a:cs typeface="+mn-cs"/>
                        </a:rPr>
                        <a:t>0.66</a:t>
                      </a:r>
                    </a:p>
                  </a:txBody>
                  <a:tcPr anchor="ctr"/>
                </a:tc>
                <a:tc>
                  <a:txBody>
                    <a:bodyPr/>
                    <a:lstStyle/>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897.18/ 885.10</a:t>
                      </a:r>
                    </a:p>
                  </a:txBody>
                  <a:tcPr anchor="ctr"/>
                </a:tc>
                <a:tc>
                  <a:txBody>
                    <a:bodyPr/>
                    <a:lstStyle/>
                    <a:p>
                      <a:pPr marL="0" algn="ctr" defTabSz="914400" rtl="0" eaLnBrk="1" latinLnBrk="1" hangingPunct="1"/>
                      <a:r>
                        <a:rPr lang="en-US" altLang="ko-KR" sz="1400" b="0" kern="1200" dirty="0">
                          <a:solidFill>
                            <a:schemeClr val="tx1"/>
                          </a:solidFill>
                          <a:latin typeface="Tangiang" panose="02000600000000000000" pitchFamily="50" charset="0"/>
                          <a:ea typeface="+mn-ea"/>
                          <a:cs typeface="+mn-cs"/>
                        </a:rPr>
                        <a:t>276.35/ 392.17</a:t>
                      </a:r>
                    </a:p>
                  </a:txBody>
                  <a:tcPr anchor="ctr"/>
                </a:tc>
                <a:tc>
                  <a:txBody>
                    <a:bodyPr/>
                    <a:lstStyle/>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0.74/ </a:t>
                      </a:r>
                    </a:p>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0.72</a:t>
                      </a:r>
                    </a:p>
                  </a:txBody>
                  <a:tcPr anchor="ctr"/>
                </a:tc>
                <a:tc>
                  <a:txBody>
                    <a:bodyPr/>
                    <a:lstStyle/>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1323.68/ 1313.07</a:t>
                      </a:r>
                    </a:p>
                  </a:txBody>
                  <a:tcPr anchor="ctr"/>
                </a:tc>
                <a:tc>
                  <a:txBody>
                    <a:bodyPr/>
                    <a:lstStyle/>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504.45/ 594.32</a:t>
                      </a:r>
                    </a:p>
                  </a:txBody>
                  <a:tcPr anchor="ctr"/>
                </a:tc>
                <a:extLst>
                  <a:ext uri="{0D108BD9-81ED-4DB2-BD59-A6C34878D82A}">
                    <a16:rowId xmlns:a16="http://schemas.microsoft.com/office/drawing/2014/main" val="3004819460"/>
                  </a:ext>
                </a:extLst>
              </a:tr>
              <a:tr h="37084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MAE for the </a:t>
                      </a:r>
                      <a:r>
                        <a:rPr lang="en-US" altLang="ko-KR" b="1" dirty="0">
                          <a:latin typeface="Tangiang" panose="02000600000000000000" pitchFamily="50" charset="0"/>
                        </a:rPr>
                        <a:t>nonzero</a:t>
                      </a:r>
                      <a:r>
                        <a:rPr lang="en-US" altLang="ko-KR" dirty="0">
                          <a:latin typeface="Tangiang" panose="02000600000000000000" pitchFamily="50" charset="0"/>
                        </a:rPr>
                        <a:t> expenditures</a:t>
                      </a:r>
                    </a:p>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latin typeface="Tangiang" panose="02000600000000000000" pitchFamily="50" charset="0"/>
                        </a:rPr>
                        <a:t>(training/ test)</a:t>
                      </a:r>
                    </a:p>
                  </a:txBody>
                  <a:tcPr/>
                </a:tc>
                <a:tc>
                  <a:txBody>
                    <a:bodyPr/>
                    <a:lstStyle/>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0.78/ </a:t>
                      </a:r>
                    </a:p>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0.72</a:t>
                      </a:r>
                    </a:p>
                  </a:txBody>
                  <a:tcPr anchor="ctr"/>
                </a:tc>
                <a:tc>
                  <a:txBody>
                    <a:bodyPr/>
                    <a:lstStyle/>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1492.68/ 2054.45</a:t>
                      </a:r>
                    </a:p>
                  </a:txBody>
                  <a:tcPr anchor="ctr"/>
                </a:tc>
                <a:tc>
                  <a:txBody>
                    <a:bodyPr/>
                    <a:lstStyle/>
                    <a:p>
                      <a:pPr marL="0" algn="ctr" defTabSz="914400" rtl="0" eaLnBrk="1" latinLnBrk="1" hangingPunct="1"/>
                      <a:r>
                        <a:rPr lang="en-US" altLang="ko-KR" sz="1400" b="1" kern="1200" dirty="0">
                          <a:solidFill>
                            <a:sysClr val="windowText" lastClr="000000"/>
                          </a:solidFill>
                          <a:latin typeface="Tangiang" panose="02000600000000000000" pitchFamily="50" charset="0"/>
                          <a:ea typeface="+mn-ea"/>
                          <a:cs typeface="+mn-cs"/>
                        </a:rPr>
                        <a:t>1579.52/ 1328.78</a:t>
                      </a:r>
                    </a:p>
                  </a:txBody>
                  <a:tcPr anchor="ctr"/>
                </a:tc>
                <a:tc>
                  <a:txBody>
                    <a:bodyPr/>
                    <a:lstStyle/>
                    <a:p>
                      <a:pPr marL="0" algn="ctr" defTabSz="914400" rtl="0" eaLnBrk="1" latinLnBrk="1" hangingPunct="1"/>
                      <a:r>
                        <a:rPr lang="en-US" altLang="ko-KR" sz="1400" b="0" kern="1200" dirty="0">
                          <a:solidFill>
                            <a:srgbClr val="FF0000"/>
                          </a:solidFill>
                          <a:latin typeface="Tangiang" panose="02000600000000000000" pitchFamily="50" charset="0"/>
                          <a:ea typeface="+mn-ea"/>
                          <a:cs typeface="+mn-cs"/>
                        </a:rPr>
                        <a:t>1.0/ </a:t>
                      </a:r>
                    </a:p>
                    <a:p>
                      <a:pPr marL="0" algn="ctr" defTabSz="914400" rtl="0" eaLnBrk="1" latinLnBrk="1" hangingPunct="1"/>
                      <a:r>
                        <a:rPr lang="en-US" altLang="ko-KR" sz="1400" b="0" kern="1200" dirty="0">
                          <a:solidFill>
                            <a:srgbClr val="FF0000"/>
                          </a:solidFill>
                          <a:latin typeface="Tangiang" panose="02000600000000000000" pitchFamily="50" charset="0"/>
                          <a:ea typeface="+mn-ea"/>
                          <a:cs typeface="+mn-cs"/>
                        </a:rPr>
                        <a:t>0.70</a:t>
                      </a:r>
                    </a:p>
                  </a:txBody>
                  <a:tcPr anchor="ctr"/>
                </a:tc>
                <a:tc>
                  <a:txBody>
                    <a:bodyPr/>
                    <a:lstStyle/>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777.39/ 2258.01</a:t>
                      </a:r>
                    </a:p>
                  </a:txBody>
                  <a:tcPr anchor="ctr"/>
                </a:tc>
                <a:tc>
                  <a:txBody>
                    <a:bodyPr/>
                    <a:lstStyle/>
                    <a:p>
                      <a:pPr marL="0" algn="ctr" defTabSz="914400" rtl="0" eaLnBrk="1" latinLnBrk="1" hangingPunct="1"/>
                      <a:r>
                        <a:rPr lang="en-US" altLang="ko-KR" sz="1400" b="0" kern="1200" dirty="0">
                          <a:solidFill>
                            <a:srgbClr val="FF0000"/>
                          </a:solidFill>
                          <a:latin typeface="Tangiang" panose="02000600000000000000" pitchFamily="50" charset="0"/>
                          <a:ea typeface="+mn-ea"/>
                          <a:cs typeface="+mn-cs"/>
                        </a:rPr>
                        <a:t>746.01/ 1448.21</a:t>
                      </a:r>
                    </a:p>
                  </a:txBody>
                  <a:tcPr anchor="ctr"/>
                </a:tc>
                <a:tc>
                  <a:txBody>
                    <a:bodyPr/>
                    <a:lstStyle/>
                    <a:p>
                      <a:pPr marL="0" algn="ctr" defTabSz="914400" rtl="0" eaLnBrk="1" latinLnBrk="1" hangingPunct="1"/>
                      <a:r>
                        <a:rPr lang="en-US" altLang="ko-KR" sz="1400" b="0" kern="1200" dirty="0">
                          <a:solidFill>
                            <a:srgbClr val="FF0000"/>
                          </a:solidFill>
                          <a:latin typeface="Tangiang" panose="02000600000000000000" pitchFamily="50" charset="0"/>
                          <a:ea typeface="+mn-ea"/>
                          <a:cs typeface="+mn-cs"/>
                        </a:rPr>
                        <a:t>0.85/ </a:t>
                      </a:r>
                    </a:p>
                    <a:p>
                      <a:pPr marL="0" algn="ctr" defTabSz="914400" rtl="0" eaLnBrk="1" latinLnBrk="1" hangingPunct="1"/>
                      <a:r>
                        <a:rPr lang="en-US" altLang="ko-KR" sz="1400" b="0" kern="1200" dirty="0">
                          <a:solidFill>
                            <a:srgbClr val="FF0000"/>
                          </a:solidFill>
                          <a:latin typeface="Tangiang" panose="02000600000000000000" pitchFamily="50" charset="0"/>
                          <a:ea typeface="+mn-ea"/>
                          <a:cs typeface="+mn-cs"/>
                        </a:rPr>
                        <a:t>0.66</a:t>
                      </a:r>
                    </a:p>
                  </a:txBody>
                  <a:tcPr anchor="ctr"/>
                </a:tc>
                <a:tc>
                  <a:txBody>
                    <a:bodyPr/>
                    <a:lstStyle/>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916.15/ 1810.52</a:t>
                      </a:r>
                    </a:p>
                  </a:txBody>
                  <a:tcPr anchor="ctr"/>
                </a:tc>
                <a:tc>
                  <a:txBody>
                    <a:bodyPr/>
                    <a:lstStyle/>
                    <a:p>
                      <a:pPr marL="0" algn="ctr" defTabSz="914400" rtl="0" eaLnBrk="1" latinLnBrk="1" hangingPunct="1"/>
                      <a:r>
                        <a:rPr lang="en-US" altLang="ko-KR" sz="1400" b="0" kern="1200" dirty="0">
                          <a:solidFill>
                            <a:srgbClr val="FF0000"/>
                          </a:solidFill>
                          <a:latin typeface="Tangiang" panose="02000600000000000000" pitchFamily="50" charset="0"/>
                          <a:ea typeface="+mn-ea"/>
                          <a:cs typeface="+mn-cs"/>
                        </a:rPr>
                        <a:t>980.22/ 1456.87</a:t>
                      </a:r>
                    </a:p>
                  </a:txBody>
                  <a:tcPr anchor="ctr"/>
                </a:tc>
                <a:tc>
                  <a:txBody>
                    <a:bodyPr/>
                    <a:lstStyle/>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0.74/ </a:t>
                      </a:r>
                    </a:p>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0.71</a:t>
                      </a:r>
                    </a:p>
                  </a:txBody>
                  <a:tcPr anchor="ctr"/>
                </a:tc>
                <a:tc>
                  <a:txBody>
                    <a:bodyPr/>
                    <a:lstStyle/>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1795.23/ 1749.22</a:t>
                      </a:r>
                    </a:p>
                  </a:txBody>
                  <a:tcPr anchor="ctr"/>
                </a:tc>
                <a:tc>
                  <a:txBody>
                    <a:bodyPr/>
                    <a:lstStyle/>
                    <a:p>
                      <a:pPr marL="0" algn="ctr" defTabSz="914400" rtl="0" eaLnBrk="1" latinLnBrk="1" hangingPunct="1"/>
                      <a:r>
                        <a:rPr lang="en-US" altLang="ko-KR" sz="1400" b="0" kern="1200" dirty="0">
                          <a:solidFill>
                            <a:sysClr val="windowText" lastClr="000000"/>
                          </a:solidFill>
                          <a:latin typeface="Tangiang" panose="02000600000000000000" pitchFamily="50" charset="0"/>
                          <a:ea typeface="+mn-ea"/>
                          <a:cs typeface="+mn-cs"/>
                        </a:rPr>
                        <a:t>1561.46/ 1562.33</a:t>
                      </a:r>
                    </a:p>
                  </a:txBody>
                  <a:tcPr anchor="ctr"/>
                </a:tc>
                <a:extLst>
                  <a:ext uri="{0D108BD9-81ED-4DB2-BD59-A6C34878D82A}">
                    <a16:rowId xmlns:a16="http://schemas.microsoft.com/office/drawing/2014/main" val="3811279189"/>
                  </a:ext>
                </a:extLst>
              </a:tr>
            </a:tbl>
          </a:graphicData>
        </a:graphic>
      </p:graphicFrame>
      <p:sp>
        <p:nvSpPr>
          <p:cNvPr id="9" name="직사각형 8">
            <a:extLst>
              <a:ext uri="{FF2B5EF4-FFF2-40B4-BE49-F238E27FC236}">
                <a16:creationId xmlns:a16="http://schemas.microsoft.com/office/drawing/2014/main" id="{AF82B0D5-18BC-4305-86DF-D52287FC40EE}"/>
              </a:ext>
            </a:extLst>
          </p:cNvPr>
          <p:cNvSpPr/>
          <p:nvPr/>
        </p:nvSpPr>
        <p:spPr>
          <a:xfrm>
            <a:off x="6448425" y="4167325"/>
            <a:ext cx="781050" cy="896143"/>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F0C92D0-5F03-4978-82DF-4E2A242382C2}"/>
              </a:ext>
            </a:extLst>
          </p:cNvPr>
          <p:cNvSpPr/>
          <p:nvPr/>
        </p:nvSpPr>
        <p:spPr>
          <a:xfrm>
            <a:off x="8708046" y="4167324"/>
            <a:ext cx="781050" cy="896143"/>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AAE6BB90-DB64-4BDB-ADA6-3419A8B8D359}"/>
              </a:ext>
            </a:extLst>
          </p:cNvPr>
          <p:cNvSpPr txBox="1"/>
          <p:nvPr/>
        </p:nvSpPr>
        <p:spPr>
          <a:xfrm>
            <a:off x="6448425" y="5095218"/>
            <a:ext cx="3309789" cy="369332"/>
          </a:xfrm>
          <a:prstGeom prst="rect">
            <a:avLst/>
          </a:prstGeom>
          <a:noFill/>
          <a:ln>
            <a:solidFill>
              <a:schemeClr val="accent2">
                <a:lumMod val="60000"/>
                <a:lumOff val="40000"/>
              </a:schemeClr>
            </a:solidFill>
          </a:ln>
        </p:spPr>
        <p:txBody>
          <a:bodyPr wrap="square" rtlCol="0">
            <a:spAutoFit/>
          </a:bodyPr>
          <a:lstStyle/>
          <a:p>
            <a:r>
              <a:rPr lang="en-US" altLang="ko-KR" dirty="0">
                <a:latin typeface="Tangiang" panose="02000600000000000000" pitchFamily="50" charset="0"/>
              </a:rPr>
              <a:t>Models Overfitted the training data</a:t>
            </a:r>
            <a:endParaRPr lang="ko-KR" altLang="en-US" dirty="0">
              <a:latin typeface="Tangiang" panose="02000600000000000000" pitchFamily="50" charset="0"/>
            </a:endParaRPr>
          </a:p>
        </p:txBody>
      </p:sp>
      <p:sp>
        <p:nvSpPr>
          <p:cNvPr id="12" name="직사각형 11">
            <a:extLst>
              <a:ext uri="{FF2B5EF4-FFF2-40B4-BE49-F238E27FC236}">
                <a16:creationId xmlns:a16="http://schemas.microsoft.com/office/drawing/2014/main" id="{FE67C144-242A-4D57-B622-C7258DC2AB47}"/>
              </a:ext>
            </a:extLst>
          </p:cNvPr>
          <p:cNvSpPr/>
          <p:nvPr/>
        </p:nvSpPr>
        <p:spPr>
          <a:xfrm>
            <a:off x="4188804" y="3205298"/>
            <a:ext cx="781050" cy="1858170"/>
          </a:xfrm>
          <a:prstGeom prst="rect">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3D0A1F1-2D68-44FA-9809-C6561F12595D}"/>
              </a:ext>
            </a:extLst>
          </p:cNvPr>
          <p:cNvSpPr txBox="1"/>
          <p:nvPr/>
        </p:nvSpPr>
        <p:spPr>
          <a:xfrm>
            <a:off x="6448425" y="5686452"/>
            <a:ext cx="3423549" cy="646331"/>
          </a:xfrm>
          <a:prstGeom prst="rect">
            <a:avLst/>
          </a:prstGeom>
          <a:noFill/>
          <a:ln>
            <a:solidFill>
              <a:schemeClr val="accent5">
                <a:lumMod val="75000"/>
              </a:schemeClr>
            </a:solidFill>
          </a:ln>
        </p:spPr>
        <p:txBody>
          <a:bodyPr wrap="square" rtlCol="0">
            <a:spAutoFit/>
          </a:bodyPr>
          <a:lstStyle/>
          <a:p>
            <a:r>
              <a:rPr lang="en-US" altLang="ko-KR" dirty="0">
                <a:latin typeface="Tangiang" panose="02000600000000000000" pitchFamily="50" charset="0"/>
              </a:rPr>
              <a:t>Best performance (considering generalization).</a:t>
            </a:r>
            <a:endParaRPr lang="ko-KR" altLang="en-US" dirty="0">
              <a:latin typeface="Tangiang" panose="02000600000000000000" pitchFamily="50" charset="0"/>
            </a:endParaRPr>
          </a:p>
        </p:txBody>
      </p:sp>
      <p:sp>
        <p:nvSpPr>
          <p:cNvPr id="14" name="직사각형 13">
            <a:extLst>
              <a:ext uri="{FF2B5EF4-FFF2-40B4-BE49-F238E27FC236}">
                <a16:creationId xmlns:a16="http://schemas.microsoft.com/office/drawing/2014/main" id="{78F208B7-341A-49F1-8E25-A6FA95C18ECE}"/>
              </a:ext>
            </a:extLst>
          </p:cNvPr>
          <p:cNvSpPr/>
          <p:nvPr/>
        </p:nvSpPr>
        <p:spPr>
          <a:xfrm>
            <a:off x="2702904" y="3205298"/>
            <a:ext cx="2266950" cy="962028"/>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7459B23A-B9C4-4053-B271-0803EC64FEC0}"/>
              </a:ext>
            </a:extLst>
          </p:cNvPr>
          <p:cNvSpPr txBox="1"/>
          <p:nvPr/>
        </p:nvSpPr>
        <p:spPr>
          <a:xfrm>
            <a:off x="713649" y="5288429"/>
            <a:ext cx="3662214" cy="646331"/>
          </a:xfrm>
          <a:prstGeom prst="rect">
            <a:avLst/>
          </a:prstGeom>
          <a:noFill/>
          <a:ln>
            <a:solidFill>
              <a:schemeClr val="accent6">
                <a:lumMod val="60000"/>
                <a:lumOff val="40000"/>
              </a:schemeClr>
            </a:solidFill>
          </a:ln>
        </p:spPr>
        <p:txBody>
          <a:bodyPr wrap="square" rtlCol="0">
            <a:spAutoFit/>
          </a:bodyPr>
          <a:lstStyle/>
          <a:p>
            <a:r>
              <a:rPr lang="en-US" altLang="ko-KR" dirty="0">
                <a:latin typeface="Tangiang" panose="02000600000000000000" pitchFamily="50" charset="0"/>
              </a:rPr>
              <a:t>Notice its improvement in prediction performance in zero expenditure</a:t>
            </a:r>
            <a:endParaRPr lang="ko-KR" altLang="en-US" dirty="0">
              <a:latin typeface="Tangiang" panose="02000600000000000000" pitchFamily="50" charset="0"/>
            </a:endParaRPr>
          </a:p>
        </p:txBody>
      </p:sp>
      <p:cxnSp>
        <p:nvCxnSpPr>
          <p:cNvPr id="17" name="직선 화살표 연결선 16">
            <a:extLst>
              <a:ext uri="{FF2B5EF4-FFF2-40B4-BE49-F238E27FC236}">
                <a16:creationId xmlns:a16="http://schemas.microsoft.com/office/drawing/2014/main" id="{0AAA4685-361D-4205-A0FC-DD14A5B2DCFE}"/>
              </a:ext>
            </a:extLst>
          </p:cNvPr>
          <p:cNvCxnSpPr>
            <a:cxnSpLocks/>
            <a:stCxn id="14" idx="1"/>
            <a:endCxn id="15" idx="0"/>
          </p:cNvCxnSpPr>
          <p:nvPr/>
        </p:nvCxnSpPr>
        <p:spPr>
          <a:xfrm flipH="1">
            <a:off x="2544756" y="3686312"/>
            <a:ext cx="158148" cy="1602117"/>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5C8AA1A6-10B3-4F60-9126-5968E2C88263}"/>
              </a:ext>
            </a:extLst>
          </p:cNvPr>
          <p:cNvSpPr/>
          <p:nvPr/>
        </p:nvSpPr>
        <p:spPr>
          <a:xfrm>
            <a:off x="4962526" y="3205298"/>
            <a:ext cx="773275" cy="1858170"/>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1794F074-80EB-4CB1-8D96-19C0B69D1043}"/>
              </a:ext>
            </a:extLst>
          </p:cNvPr>
          <p:cNvSpPr/>
          <p:nvPr/>
        </p:nvSpPr>
        <p:spPr>
          <a:xfrm>
            <a:off x="7214372" y="3221174"/>
            <a:ext cx="781050" cy="1858169"/>
          </a:xfrm>
          <a:prstGeom prst="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19">
            <a:extLst>
              <a:ext uri="{FF2B5EF4-FFF2-40B4-BE49-F238E27FC236}">
                <a16:creationId xmlns:a16="http://schemas.microsoft.com/office/drawing/2014/main" id="{21A754AB-09C0-425A-9DFA-1ACD1182CD6D}"/>
              </a:ext>
            </a:extLst>
          </p:cNvPr>
          <p:cNvCxnSpPr>
            <a:cxnSpLocks/>
            <a:stCxn id="18" idx="3"/>
          </p:cNvCxnSpPr>
          <p:nvPr/>
        </p:nvCxnSpPr>
        <p:spPr>
          <a:xfrm>
            <a:off x="5735801" y="4134383"/>
            <a:ext cx="704849" cy="960835"/>
          </a:xfrm>
          <a:prstGeom prst="straightConnector1">
            <a:avLst/>
          </a:prstGeom>
          <a:ln>
            <a:solidFill>
              <a:srgbClr val="F4B183"/>
            </a:solidFill>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A3082CD6-FC49-4DF5-9622-9FB53EBDABA6}"/>
              </a:ext>
            </a:extLst>
          </p:cNvPr>
          <p:cNvSpPr/>
          <p:nvPr/>
        </p:nvSpPr>
        <p:spPr>
          <a:xfrm>
            <a:off x="10975442" y="3205297"/>
            <a:ext cx="781050" cy="1858170"/>
          </a:xfrm>
          <a:prstGeom prst="rect">
            <a:avLst/>
          </a:pr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화살표 연결선 21">
            <a:extLst>
              <a:ext uri="{FF2B5EF4-FFF2-40B4-BE49-F238E27FC236}">
                <a16:creationId xmlns:a16="http://schemas.microsoft.com/office/drawing/2014/main" id="{1DC7665C-953E-46CE-A3FC-3A8959ED5B80}"/>
              </a:ext>
            </a:extLst>
          </p:cNvPr>
          <p:cNvCxnSpPr>
            <a:cxnSpLocks/>
            <a:endCxn id="13" idx="1"/>
          </p:cNvCxnSpPr>
          <p:nvPr/>
        </p:nvCxnSpPr>
        <p:spPr>
          <a:xfrm>
            <a:off x="4579329" y="5079343"/>
            <a:ext cx="1869096" cy="930275"/>
          </a:xfrm>
          <a:prstGeom prst="straightConnector1">
            <a:avLst/>
          </a:prstGeom>
          <a:ln>
            <a:solidFill>
              <a:srgbClr val="8FAAD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C73EE21E-8ACC-43AF-A04E-2A5DD85B934A}"/>
              </a:ext>
            </a:extLst>
          </p:cNvPr>
          <p:cNvCxnSpPr>
            <a:cxnSpLocks/>
            <a:stCxn id="21" idx="2"/>
            <a:endCxn id="13" idx="3"/>
          </p:cNvCxnSpPr>
          <p:nvPr/>
        </p:nvCxnSpPr>
        <p:spPr>
          <a:xfrm flipH="1">
            <a:off x="9871974" y="5063467"/>
            <a:ext cx="1493993" cy="946151"/>
          </a:xfrm>
          <a:prstGeom prst="straightConnector1">
            <a:avLst/>
          </a:prstGeom>
          <a:ln>
            <a:solidFill>
              <a:srgbClr val="8FAAD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672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E2037EA-B4DD-49E3-97AD-858F96035E40}"/>
              </a:ext>
            </a:extLst>
          </p:cNvPr>
          <p:cNvSpPr>
            <a:spLocks noGrp="1"/>
          </p:cNvSpPr>
          <p:nvPr>
            <p:ph sz="quarter" idx="10"/>
          </p:nvPr>
        </p:nvSpPr>
        <p:spPr/>
        <p:txBody>
          <a:bodyPr/>
          <a:lstStyle/>
          <a:p>
            <a:r>
              <a:rPr lang="en-US" altLang="ko-KR" dirty="0"/>
              <a:t>Notice that,</a:t>
            </a:r>
          </a:p>
          <a:p>
            <a:pPr marL="457200" indent="-457200">
              <a:buFont typeface="+mj-ea"/>
              <a:buAutoNum type="circleNumDbPlain"/>
            </a:pPr>
            <a:r>
              <a:rPr lang="en-US" altLang="ko-KR" dirty="0" err="1"/>
              <a:t>CatBoost</a:t>
            </a:r>
            <a:r>
              <a:rPr lang="en-US" altLang="ko-KR" dirty="0"/>
              <a:t> prevented “target leakage problem” inherent in the boosting algorithm. Therefore, unlike </a:t>
            </a:r>
            <a:r>
              <a:rPr lang="en-US" altLang="ko-KR" dirty="0" err="1"/>
              <a:t>XGBoost</a:t>
            </a:r>
            <a:r>
              <a:rPr lang="en-US" altLang="ko-KR" dirty="0"/>
              <a:t>, </a:t>
            </a:r>
            <a:r>
              <a:rPr lang="en-US" altLang="ko-KR" dirty="0" err="1"/>
              <a:t>CatBoost</a:t>
            </a:r>
            <a:r>
              <a:rPr lang="en-US" altLang="ko-KR" dirty="0"/>
              <a:t> didn’t overfit the data. </a:t>
            </a:r>
          </a:p>
          <a:p>
            <a:pPr lvl="1"/>
            <a:r>
              <a:rPr lang="en-US" altLang="ko-KR" dirty="0" err="1"/>
              <a:t>CatBoost</a:t>
            </a:r>
            <a:r>
              <a:rPr lang="en-US" altLang="ko-KR" dirty="0"/>
              <a:t> prevents Target leakage by adapting online learning setting to that of the offline learning.</a:t>
            </a:r>
          </a:p>
          <a:p>
            <a:pPr lvl="1"/>
            <a:r>
              <a:rPr lang="en-US" altLang="ko-KR" dirty="0"/>
              <a:t>(“Ordered boosting” and “ordered target statistic” are used to avoid the target leakage.)</a:t>
            </a:r>
          </a:p>
          <a:p>
            <a:pPr marL="457200" indent="-457200">
              <a:buFont typeface="+mj-ea"/>
              <a:buAutoNum type="circleNumDbPlain" startAt="2"/>
            </a:pPr>
            <a:r>
              <a:rPr lang="en-US" altLang="ko-KR" dirty="0"/>
              <a:t>Every “two parts model” performed better than simple regression models. </a:t>
            </a:r>
          </a:p>
          <a:p>
            <a:pPr marL="457200" indent="-457200">
              <a:buFont typeface="+mj-ea"/>
              <a:buAutoNum type="circleNumDbPlain" startAt="3"/>
            </a:pPr>
            <a:r>
              <a:rPr lang="en-US" altLang="ko-KR" dirty="0"/>
              <a:t>MEPS </a:t>
            </a:r>
            <a:r>
              <a:rPr lang="en-US" altLang="ko-KR"/>
              <a:t>data was </a:t>
            </a:r>
            <a:r>
              <a:rPr lang="en-US" altLang="ko-KR" dirty="0"/>
              <a:t>analyzed using the </a:t>
            </a:r>
            <a:r>
              <a:rPr lang="en-US" altLang="ko-KR" dirty="0" err="1"/>
              <a:t>CatBoost</a:t>
            </a:r>
            <a:r>
              <a:rPr lang="en-US" altLang="ko-KR" dirty="0"/>
              <a:t> X </a:t>
            </a:r>
            <a:r>
              <a:rPr lang="en-US" altLang="ko-KR" dirty="0" err="1"/>
              <a:t>CatBoost</a:t>
            </a:r>
            <a:r>
              <a:rPr lang="en-US" altLang="ko-KR" dirty="0"/>
              <a:t> taking the expectation of the performance into account. </a:t>
            </a:r>
          </a:p>
          <a:p>
            <a:pPr lvl="1"/>
            <a:r>
              <a:rPr lang="en-US" altLang="ko-KR" dirty="0"/>
              <a:t>However, it is controversy that </a:t>
            </a:r>
            <a:r>
              <a:rPr lang="en-US" altLang="ko-KR" dirty="0" err="1"/>
              <a:t>CatBoost</a:t>
            </a:r>
            <a:r>
              <a:rPr lang="en-US" altLang="ko-KR" dirty="0"/>
              <a:t> performed better than the traditional regression model, because the difference of the mean value between them are within one standard error.</a:t>
            </a:r>
          </a:p>
        </p:txBody>
      </p:sp>
      <p:sp>
        <p:nvSpPr>
          <p:cNvPr id="3" name="텍스트 개체 틀 2">
            <a:extLst>
              <a:ext uri="{FF2B5EF4-FFF2-40B4-BE49-F238E27FC236}">
                <a16:creationId xmlns:a16="http://schemas.microsoft.com/office/drawing/2014/main" id="{4D8E8B4D-7A64-4FBE-B917-7A9D4150C260}"/>
              </a:ext>
            </a:extLst>
          </p:cNvPr>
          <p:cNvSpPr>
            <a:spLocks noGrp="1"/>
          </p:cNvSpPr>
          <p:nvPr>
            <p:ph type="body" sz="quarter" idx="11"/>
          </p:nvPr>
        </p:nvSpPr>
        <p:spPr/>
        <p:txBody>
          <a:bodyPr/>
          <a:lstStyle/>
          <a:p>
            <a:r>
              <a:rPr lang="en-US" altLang="ko-KR" dirty="0"/>
              <a:t>2. The</a:t>
            </a:r>
            <a:r>
              <a:rPr lang="en-US" altLang="ko-KR" dirty="0">
                <a:latin typeface="Tangiang" panose="02000600000000000000" pitchFamily="50" charset="0"/>
              </a:rPr>
              <a:t> model framework</a:t>
            </a:r>
          </a:p>
        </p:txBody>
      </p:sp>
      <p:sp>
        <p:nvSpPr>
          <p:cNvPr id="4" name="텍스트 개체 틀 3">
            <a:extLst>
              <a:ext uri="{FF2B5EF4-FFF2-40B4-BE49-F238E27FC236}">
                <a16:creationId xmlns:a16="http://schemas.microsoft.com/office/drawing/2014/main" id="{837203E3-7E80-4930-A76D-099A50F3DF0A}"/>
              </a:ext>
            </a:extLst>
          </p:cNvPr>
          <p:cNvSpPr>
            <a:spLocks noGrp="1"/>
          </p:cNvSpPr>
          <p:nvPr>
            <p:ph type="body" sz="quarter" idx="12"/>
          </p:nvPr>
        </p:nvSpPr>
        <p:spPr/>
        <p:txBody>
          <a:bodyPr/>
          <a:lstStyle/>
          <a:p>
            <a:r>
              <a:rPr lang="en-US" altLang="ko-KR" dirty="0"/>
              <a:t>Model evaluation</a:t>
            </a:r>
            <a:endParaRPr lang="ko-KR" altLang="en-US" dirty="0"/>
          </a:p>
        </p:txBody>
      </p:sp>
    </p:spTree>
    <p:extLst>
      <p:ext uri="{BB962C8B-B14F-4D97-AF65-F5344CB8AC3E}">
        <p14:creationId xmlns:p14="http://schemas.microsoft.com/office/powerpoint/2010/main" val="3291844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a:extLst>
                  <a:ext uri="{FF2B5EF4-FFF2-40B4-BE49-F238E27FC236}">
                    <a16:creationId xmlns:a16="http://schemas.microsoft.com/office/drawing/2014/main" id="{FF2E7F61-D096-4F2A-9BDC-913C5B756651}"/>
                  </a:ext>
                </a:extLst>
              </p:cNvPr>
              <p:cNvSpPr>
                <a:spLocks noGrp="1"/>
              </p:cNvSpPr>
              <p:nvPr>
                <p:ph sz="quarter" idx="10"/>
              </p:nvPr>
            </p:nvSpPr>
            <p:spPr/>
            <p:txBody>
              <a:bodyPr/>
              <a:lstStyle/>
              <a:p>
                <a:r>
                  <a:rPr lang="en-US" altLang="ko-KR" dirty="0"/>
                  <a:t>Outpatient expenditure was analyzed using the best model among the evaluated models. </a:t>
                </a:r>
              </a:p>
              <a:p>
                <a:pPr lvl="1"/>
                <a:r>
                  <a:rPr lang="en-US" altLang="ko-KR" dirty="0"/>
                  <a:t>(</a:t>
                </a:r>
                <a:r>
                  <a:rPr lang="en-US" altLang="ko-KR" dirty="0" err="1"/>
                  <a:t>CatBoost</a:t>
                </a:r>
                <a:r>
                  <a:rPr lang="en-US" altLang="ko-KR" dirty="0"/>
                  <a:t> X </a:t>
                </a:r>
                <a:r>
                  <a:rPr lang="en-US" altLang="ko-KR" dirty="0" err="1"/>
                  <a:t>CatBoost</a:t>
                </a:r>
                <a:r>
                  <a:rPr lang="en-US" altLang="ko-KR" dirty="0"/>
                  <a:t>)</a:t>
                </a:r>
              </a:p>
              <a:p>
                <a:r>
                  <a:rPr lang="en-US" altLang="ko-KR" dirty="0"/>
                  <a:t>Analysis is mainly done by “explanation”.</a:t>
                </a:r>
              </a:p>
              <a:p>
                <a:r>
                  <a:rPr lang="en-US" altLang="ko-KR" dirty="0" err="1"/>
                  <a:t>CatBoost</a:t>
                </a:r>
                <a:r>
                  <a:rPr lang="en-US" altLang="ko-KR" dirty="0"/>
                  <a:t> X </a:t>
                </a:r>
                <a:r>
                  <a:rPr lang="en-US" altLang="ko-KR" dirty="0" err="1"/>
                  <a:t>CatBoost</a:t>
                </a:r>
                <a:r>
                  <a:rPr lang="en-US" altLang="ko-KR" dirty="0"/>
                  <a:t> was trained on the total training dataset and some observations from test set were randomly chosen to explain the model’s prediction.</a:t>
                </a:r>
              </a:p>
              <a:p>
                <a:r>
                  <a:rPr lang="en-US" altLang="ko-KR" dirty="0"/>
                  <a:t>As </a:t>
                </a:r>
                <a14:m>
                  <m:oMath xmlns:m="http://schemas.openxmlformats.org/officeDocument/2006/math">
                    <m:sSub>
                      <m:sSubPr>
                        <m:ctrlPr>
                          <a:rPr lang="en-US" altLang="ko-KR" b="0" i="1" smtClean="0">
                            <a:latin typeface="Cambria Math" panose="02040503050406030204" pitchFamily="18" charset="0"/>
                          </a:rPr>
                        </m:ctrlPr>
                      </m:sSubPr>
                      <m:e>
                        <m:r>
                          <m:rPr>
                            <m:sty m:val="p"/>
                          </m:rPr>
                          <a:rPr lang="en-US" altLang="ko-KR" b="0" i="0" smtClean="0">
                            <a:latin typeface="Cambria Math" panose="02040503050406030204" pitchFamily="18" charset="0"/>
                          </a:rPr>
                          <m:t>Θ</m:t>
                        </m:r>
                      </m:e>
                      <m:sub>
                        <m:r>
                          <a:rPr lang="en-US" altLang="ko-KR" b="0" i="1" smtClean="0">
                            <a:latin typeface="Cambria Math" panose="02040503050406030204" pitchFamily="18" charset="0"/>
                          </a:rPr>
                          <m:t>𝑟𝑒𝑔𝑟</m:t>
                        </m:r>
                      </m:sub>
                    </m:sSub>
                  </m:oMath>
                </a14:m>
                <a:r>
                  <a:rPr lang="ko-KR" altLang="en-US" dirty="0"/>
                  <a:t> </a:t>
                </a:r>
                <a:r>
                  <a:rPr lang="en-US" altLang="ko-KR" dirty="0"/>
                  <a:t>and </a:t>
                </a:r>
                <a14:m>
                  <m:oMath xmlns:m="http://schemas.openxmlformats.org/officeDocument/2006/math">
                    <m:sSub>
                      <m:sSubPr>
                        <m:ctrlPr>
                          <a:rPr lang="en-US" altLang="ko-KR" i="1">
                            <a:latin typeface="Cambria Math" panose="02040503050406030204" pitchFamily="18" charset="0"/>
                          </a:rPr>
                        </m:ctrlPr>
                      </m:sSubPr>
                      <m:e>
                        <m:r>
                          <m:rPr>
                            <m:sty m:val="p"/>
                          </m:rPr>
                          <a:rPr lang="en-US" altLang="ko-KR">
                            <a:latin typeface="Cambria Math" panose="02040503050406030204" pitchFamily="18" charset="0"/>
                          </a:rPr>
                          <m:t>Θ</m:t>
                        </m:r>
                      </m:e>
                      <m:sub>
                        <m:r>
                          <a:rPr lang="en-US" altLang="ko-KR" b="0" i="1" smtClean="0">
                            <a:latin typeface="Cambria Math" panose="02040503050406030204" pitchFamily="18" charset="0"/>
                          </a:rPr>
                          <m:t>𝑐𝑙𝑓</m:t>
                        </m:r>
                      </m:sub>
                    </m:sSub>
                  </m:oMath>
                </a14:m>
                <a:r>
                  <a:rPr lang="ko-KR" altLang="en-US" dirty="0"/>
                  <a:t> </a:t>
                </a:r>
                <a:r>
                  <a:rPr lang="en-US" altLang="ko-KR" dirty="0"/>
                  <a:t>were assumed to be uncorrelated, each model was explained separately (but with the same observations).</a:t>
                </a:r>
              </a:p>
              <a:p>
                <a:r>
                  <a:rPr lang="en-US" altLang="ko-KR" dirty="0"/>
                  <a:t>Two randomly chosen observations are to be explained and then overall feature importance will be explained.</a:t>
                </a:r>
                <a:endParaRPr lang="ko-KR" altLang="en-US" dirty="0"/>
              </a:p>
            </p:txBody>
          </p:sp>
        </mc:Choice>
        <mc:Fallback xmlns="">
          <p:sp>
            <p:nvSpPr>
              <p:cNvPr id="2" name="내용 개체 틀 1">
                <a:extLst>
                  <a:ext uri="{FF2B5EF4-FFF2-40B4-BE49-F238E27FC236}">
                    <a16:creationId xmlns:a16="http://schemas.microsoft.com/office/drawing/2014/main" id="{FF2E7F61-D096-4F2A-9BDC-913C5B756651}"/>
                  </a:ext>
                </a:extLst>
              </p:cNvPr>
              <p:cNvSpPr>
                <a:spLocks noGrp="1" noRot="1" noChangeAspect="1" noMove="1" noResize="1" noEditPoints="1" noAdjustHandles="1" noChangeArrowheads="1" noChangeShapeType="1" noTextEdit="1"/>
              </p:cNvSpPr>
              <p:nvPr>
                <p:ph sz="quarter" idx="10"/>
              </p:nvPr>
            </p:nvSpPr>
            <p:spPr>
              <a:blipFill>
                <a:blip r:embed="rId2"/>
                <a:stretch>
                  <a:fillRect l="-472" t="-1172"/>
                </a:stretch>
              </a:blipFill>
            </p:spPr>
            <p:txBody>
              <a:bodyPr/>
              <a:lstStyle/>
              <a:p>
                <a:r>
                  <a:rPr lang="ko-KR" altLang="en-US">
                    <a:noFill/>
                  </a:rPr>
                  <a:t> </a:t>
                </a:r>
              </a:p>
            </p:txBody>
          </p:sp>
        </mc:Fallback>
      </mc:AlternateContent>
      <p:sp>
        <p:nvSpPr>
          <p:cNvPr id="3" name="텍스트 개체 틀 2">
            <a:extLst>
              <a:ext uri="{FF2B5EF4-FFF2-40B4-BE49-F238E27FC236}">
                <a16:creationId xmlns:a16="http://schemas.microsoft.com/office/drawing/2014/main" id="{8C03C88B-9760-43FD-9495-5924617D13D5}"/>
              </a:ext>
            </a:extLst>
          </p:cNvPr>
          <p:cNvSpPr>
            <a:spLocks noGrp="1"/>
          </p:cNvSpPr>
          <p:nvPr>
            <p:ph type="body" sz="quarter" idx="11"/>
          </p:nvPr>
        </p:nvSpPr>
        <p:spPr/>
        <p:txBody>
          <a:bodyPr/>
          <a:lstStyle/>
          <a:p>
            <a:r>
              <a:rPr lang="en-US" altLang="ko-KR" dirty="0"/>
              <a:t>3. Analysis</a:t>
            </a:r>
            <a:endParaRPr lang="ko-KR" altLang="en-US" dirty="0"/>
          </a:p>
        </p:txBody>
      </p:sp>
      <p:sp>
        <p:nvSpPr>
          <p:cNvPr id="4" name="텍스트 개체 틀 3">
            <a:extLst>
              <a:ext uri="{FF2B5EF4-FFF2-40B4-BE49-F238E27FC236}">
                <a16:creationId xmlns:a16="http://schemas.microsoft.com/office/drawing/2014/main" id="{EF457FEE-0B9C-4DFF-AC8E-E27595868A77}"/>
              </a:ext>
            </a:extLst>
          </p:cNvPr>
          <p:cNvSpPr>
            <a:spLocks noGrp="1"/>
          </p:cNvSpPr>
          <p:nvPr>
            <p:ph type="body" sz="quarter" idx="12"/>
          </p:nvPr>
        </p:nvSpPr>
        <p:spPr/>
        <p:txBody>
          <a:bodyPr/>
          <a:lstStyle/>
          <a:p>
            <a:r>
              <a:rPr lang="en-US" altLang="ko-KR" dirty="0"/>
              <a:t>Analysis</a:t>
            </a:r>
            <a:endParaRPr lang="ko-KR" altLang="en-US" dirty="0"/>
          </a:p>
        </p:txBody>
      </p:sp>
    </p:spTree>
    <p:extLst>
      <p:ext uri="{BB962C8B-B14F-4D97-AF65-F5344CB8AC3E}">
        <p14:creationId xmlns:p14="http://schemas.microsoft.com/office/powerpoint/2010/main" val="2634394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FF2E7F61-D096-4F2A-9BDC-913C5B756651}"/>
              </a:ext>
            </a:extLst>
          </p:cNvPr>
          <p:cNvSpPr>
            <a:spLocks noGrp="1"/>
          </p:cNvSpPr>
          <p:nvPr>
            <p:ph sz="quarter" idx="10"/>
          </p:nvPr>
        </p:nvSpPr>
        <p:spPr/>
        <p:txBody>
          <a:bodyPr/>
          <a:lstStyle/>
          <a:p>
            <a:r>
              <a:rPr lang="en-US" altLang="ko-KR" dirty="0"/>
              <a:t>First sample: </a:t>
            </a:r>
          </a:p>
          <a:p>
            <a:pPr lvl="1"/>
            <a:endParaRPr lang="en-US" altLang="ko-KR" dirty="0"/>
          </a:p>
          <a:p>
            <a:pPr lvl="1"/>
            <a:endParaRPr lang="en-US" altLang="ko-KR" dirty="0"/>
          </a:p>
          <a:p>
            <a:pPr lvl="1"/>
            <a:r>
              <a:rPr lang="en-US" altLang="ko-KR" dirty="0"/>
              <a:t>No activity limitation, </a:t>
            </a:r>
          </a:p>
          <a:p>
            <a:pPr lvl="1"/>
            <a:r>
              <a:rPr lang="en-US" altLang="ko-KR" dirty="0"/>
              <a:t>Academic background: high school</a:t>
            </a:r>
          </a:p>
          <a:p>
            <a:pPr lvl="1"/>
            <a:r>
              <a:rPr lang="en-US" altLang="ko-KR" dirty="0"/>
              <a:t>Female</a:t>
            </a:r>
          </a:p>
          <a:p>
            <a:pPr lvl="1"/>
            <a:r>
              <a:rPr lang="en-US" altLang="ko-KR" dirty="0"/>
              <a:t>No insurance</a:t>
            </a:r>
          </a:p>
          <a:p>
            <a:pPr lvl="1"/>
            <a:r>
              <a:rPr lang="en-US" altLang="ko-KR" dirty="0"/>
              <a:t>Dissatisfied with her usual source of care</a:t>
            </a:r>
          </a:p>
          <a:p>
            <a:pPr lvl="1"/>
            <a:r>
              <a:rPr lang="en-US" altLang="ko-KR" dirty="0"/>
              <a:t>Unemployed (Currently no job)</a:t>
            </a:r>
          </a:p>
          <a:p>
            <a:pPr lvl="1"/>
            <a:r>
              <a:rPr lang="en-US" altLang="ko-KR" dirty="0"/>
              <a:t>Enrolled in HMO (Health Maintenance Organization) – Health insurance</a:t>
            </a:r>
          </a:p>
          <a:p>
            <a:pPr lvl="1"/>
            <a:r>
              <a:rPr lang="en-US" altLang="ko-KR" dirty="0"/>
              <a:t>Family size = 1 (Living alone)</a:t>
            </a:r>
          </a:p>
          <a:p>
            <a:pPr lvl="1"/>
            <a:r>
              <a:rPr lang="en-US" altLang="ko-KR" dirty="0"/>
              <a:t>Self-rated physical health = very good (0: Excellent, 1: very good, 2: good, 3: fair, 4: poor)</a:t>
            </a:r>
          </a:p>
          <a:p>
            <a:pPr lvl="1"/>
            <a:r>
              <a:rPr lang="en-US" altLang="ko-KR" dirty="0"/>
              <a:t>Income level: Low income (0: Poor, 1:  Near poor,  2: Low income, 3: middle income, 4: high income)</a:t>
            </a:r>
          </a:p>
          <a:p>
            <a:pPr lvl="1"/>
            <a:endParaRPr lang="en-US" altLang="ko-KR" dirty="0"/>
          </a:p>
          <a:p>
            <a:pPr lvl="1"/>
            <a:endParaRPr lang="ko-KR" altLang="en-US" dirty="0"/>
          </a:p>
        </p:txBody>
      </p:sp>
      <p:sp>
        <p:nvSpPr>
          <p:cNvPr id="3" name="텍스트 개체 틀 2">
            <a:extLst>
              <a:ext uri="{FF2B5EF4-FFF2-40B4-BE49-F238E27FC236}">
                <a16:creationId xmlns:a16="http://schemas.microsoft.com/office/drawing/2014/main" id="{8C03C88B-9760-43FD-9495-5924617D13D5}"/>
              </a:ext>
            </a:extLst>
          </p:cNvPr>
          <p:cNvSpPr>
            <a:spLocks noGrp="1"/>
          </p:cNvSpPr>
          <p:nvPr>
            <p:ph type="body" sz="quarter" idx="11"/>
          </p:nvPr>
        </p:nvSpPr>
        <p:spPr/>
        <p:txBody>
          <a:bodyPr/>
          <a:lstStyle/>
          <a:p>
            <a:r>
              <a:rPr lang="en-US" altLang="ko-KR" dirty="0"/>
              <a:t>3. Analysis</a:t>
            </a:r>
            <a:endParaRPr lang="ko-KR" altLang="en-US" dirty="0"/>
          </a:p>
        </p:txBody>
      </p:sp>
      <p:sp>
        <p:nvSpPr>
          <p:cNvPr id="4" name="텍스트 개체 틀 3">
            <a:extLst>
              <a:ext uri="{FF2B5EF4-FFF2-40B4-BE49-F238E27FC236}">
                <a16:creationId xmlns:a16="http://schemas.microsoft.com/office/drawing/2014/main" id="{EF457FEE-0B9C-4DFF-AC8E-E27595868A77}"/>
              </a:ext>
            </a:extLst>
          </p:cNvPr>
          <p:cNvSpPr>
            <a:spLocks noGrp="1"/>
          </p:cNvSpPr>
          <p:nvPr>
            <p:ph type="body" sz="quarter" idx="12"/>
          </p:nvPr>
        </p:nvSpPr>
        <p:spPr/>
        <p:txBody>
          <a:bodyPr/>
          <a:lstStyle/>
          <a:p>
            <a:r>
              <a:rPr lang="en-US" altLang="ko-KR" dirty="0"/>
              <a:t>Prototyping</a:t>
            </a:r>
            <a:endParaRPr lang="ko-KR" altLang="en-US" dirty="0"/>
          </a:p>
        </p:txBody>
      </p:sp>
      <p:pic>
        <p:nvPicPr>
          <p:cNvPr id="10" name="그림 9">
            <a:extLst>
              <a:ext uri="{FF2B5EF4-FFF2-40B4-BE49-F238E27FC236}">
                <a16:creationId xmlns:a16="http://schemas.microsoft.com/office/drawing/2014/main" id="{4FDEA94F-8F61-4C23-B0E8-FBC7D67E7DE2}"/>
              </a:ext>
            </a:extLst>
          </p:cNvPr>
          <p:cNvPicPr>
            <a:picLocks noChangeAspect="1"/>
          </p:cNvPicPr>
          <p:nvPr/>
        </p:nvPicPr>
        <p:blipFill>
          <a:blip r:embed="rId2"/>
          <a:stretch>
            <a:fillRect/>
          </a:stretch>
        </p:blipFill>
        <p:spPr>
          <a:xfrm>
            <a:off x="282665" y="1746157"/>
            <a:ext cx="11506200" cy="533400"/>
          </a:xfrm>
          <a:prstGeom prst="rect">
            <a:avLst/>
          </a:prstGeom>
        </p:spPr>
      </p:pic>
    </p:spTree>
    <p:extLst>
      <p:ext uri="{BB962C8B-B14F-4D97-AF65-F5344CB8AC3E}">
        <p14:creationId xmlns:p14="http://schemas.microsoft.com/office/powerpoint/2010/main" val="1031541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FF2E7F61-D096-4F2A-9BDC-913C5B756651}"/>
              </a:ext>
            </a:extLst>
          </p:cNvPr>
          <p:cNvSpPr>
            <a:spLocks noGrp="1"/>
          </p:cNvSpPr>
          <p:nvPr>
            <p:ph sz="quarter" idx="10"/>
          </p:nvPr>
        </p:nvSpPr>
        <p:spPr/>
        <p:txBody>
          <a:bodyPr/>
          <a:lstStyle/>
          <a:p>
            <a:r>
              <a:rPr lang="en-US" altLang="ko-KR" dirty="0"/>
              <a:t>First sample: </a:t>
            </a:r>
          </a:p>
          <a:p>
            <a:r>
              <a:rPr lang="en-US" altLang="ko-KR" dirty="0"/>
              <a:t>She has </a:t>
            </a:r>
          </a:p>
          <a:p>
            <a:pPr lvl="1"/>
            <a:r>
              <a:rPr lang="en-US" altLang="ko-KR" dirty="0"/>
              <a:t>True expenditure: $894.33</a:t>
            </a:r>
          </a:p>
          <a:p>
            <a:pPr lvl="1"/>
            <a:r>
              <a:rPr lang="en-US" altLang="ko-KR" dirty="0"/>
              <a:t>Model’s prediction: 0.753 (probability of decision to pay) X 1469.65 (expenditure) = 1107.81</a:t>
            </a:r>
          </a:p>
          <a:p>
            <a:r>
              <a:rPr lang="en-US" altLang="ko-KR" dirty="0"/>
              <a:t>Our question is, </a:t>
            </a:r>
            <a:br>
              <a:rPr lang="en-US" altLang="ko-KR" dirty="0"/>
            </a:br>
            <a:r>
              <a:rPr lang="en-US" altLang="ko-KR" dirty="0"/>
              <a:t>	“Why does the model think her willingness to pay is about 75 % and the expenditure is about $ 1469?”</a:t>
            </a:r>
          </a:p>
          <a:p>
            <a:r>
              <a:rPr lang="en-US" altLang="ko-KR" dirty="0"/>
              <a:t>We use Shapley value to answer the question.</a:t>
            </a:r>
          </a:p>
          <a:p>
            <a:pPr lvl="1"/>
            <a:endParaRPr lang="en-US" altLang="ko-KR" dirty="0"/>
          </a:p>
          <a:p>
            <a:pPr lvl="1"/>
            <a:endParaRPr lang="en-US" altLang="ko-KR" dirty="0"/>
          </a:p>
          <a:p>
            <a:pPr lvl="1"/>
            <a:endParaRPr lang="en-US" altLang="ko-KR" dirty="0"/>
          </a:p>
          <a:p>
            <a:pPr lvl="1"/>
            <a:endParaRPr lang="ko-KR" altLang="en-US" dirty="0"/>
          </a:p>
        </p:txBody>
      </p:sp>
      <p:sp>
        <p:nvSpPr>
          <p:cNvPr id="3" name="텍스트 개체 틀 2">
            <a:extLst>
              <a:ext uri="{FF2B5EF4-FFF2-40B4-BE49-F238E27FC236}">
                <a16:creationId xmlns:a16="http://schemas.microsoft.com/office/drawing/2014/main" id="{8C03C88B-9760-43FD-9495-5924617D13D5}"/>
              </a:ext>
            </a:extLst>
          </p:cNvPr>
          <p:cNvSpPr>
            <a:spLocks noGrp="1"/>
          </p:cNvSpPr>
          <p:nvPr>
            <p:ph type="body" sz="quarter" idx="11"/>
          </p:nvPr>
        </p:nvSpPr>
        <p:spPr/>
        <p:txBody>
          <a:bodyPr/>
          <a:lstStyle/>
          <a:p>
            <a:r>
              <a:rPr lang="en-US" altLang="ko-KR" dirty="0"/>
              <a:t>3. Analysis</a:t>
            </a:r>
            <a:endParaRPr lang="ko-KR" altLang="en-US" dirty="0"/>
          </a:p>
        </p:txBody>
      </p:sp>
      <p:sp>
        <p:nvSpPr>
          <p:cNvPr id="4" name="텍스트 개체 틀 3">
            <a:extLst>
              <a:ext uri="{FF2B5EF4-FFF2-40B4-BE49-F238E27FC236}">
                <a16:creationId xmlns:a16="http://schemas.microsoft.com/office/drawing/2014/main" id="{EF457FEE-0B9C-4DFF-AC8E-E27595868A77}"/>
              </a:ext>
            </a:extLst>
          </p:cNvPr>
          <p:cNvSpPr>
            <a:spLocks noGrp="1"/>
          </p:cNvSpPr>
          <p:nvPr>
            <p:ph type="body" sz="quarter" idx="12"/>
          </p:nvPr>
        </p:nvSpPr>
        <p:spPr/>
        <p:txBody>
          <a:bodyPr/>
          <a:lstStyle/>
          <a:p>
            <a:r>
              <a:rPr lang="en-US" altLang="ko-KR" dirty="0"/>
              <a:t>Prototyping</a:t>
            </a:r>
            <a:endParaRPr lang="ko-KR" altLang="en-US" dirty="0"/>
          </a:p>
        </p:txBody>
      </p:sp>
    </p:spTree>
    <p:extLst>
      <p:ext uri="{BB962C8B-B14F-4D97-AF65-F5344CB8AC3E}">
        <p14:creationId xmlns:p14="http://schemas.microsoft.com/office/powerpoint/2010/main" val="2270983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0565B4C7-7426-4187-BFC7-2DA20085EA57}"/>
              </a:ext>
            </a:extLst>
          </p:cNvPr>
          <p:cNvSpPr/>
          <p:nvPr/>
        </p:nvSpPr>
        <p:spPr>
          <a:xfrm>
            <a:off x="282666" y="3429000"/>
            <a:ext cx="11828822" cy="3223129"/>
          </a:xfrm>
          <a:prstGeom prst="rect">
            <a:avLst/>
          </a:prstGeom>
          <a:solidFill>
            <a:schemeClr val="accent1">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내용 개체 틀 1">
            <a:extLst>
              <a:ext uri="{FF2B5EF4-FFF2-40B4-BE49-F238E27FC236}">
                <a16:creationId xmlns:a16="http://schemas.microsoft.com/office/drawing/2014/main" id="{FF2E7F61-D096-4F2A-9BDC-913C5B756651}"/>
              </a:ext>
            </a:extLst>
          </p:cNvPr>
          <p:cNvSpPr>
            <a:spLocks noGrp="1"/>
          </p:cNvSpPr>
          <p:nvPr>
            <p:ph sz="quarter" idx="10"/>
          </p:nvPr>
        </p:nvSpPr>
        <p:spPr/>
        <p:txBody>
          <a:bodyPr/>
          <a:lstStyle/>
          <a:p>
            <a:pPr>
              <a:buFont typeface="Wingdings" panose="05000000000000000000" pitchFamily="2" charset="2"/>
              <a:buChar char="v"/>
            </a:pPr>
            <a:r>
              <a:rPr lang="en-US" altLang="ko-KR" dirty="0"/>
              <a:t>She has True expenditure: $894.33 and Model’s prediction: 0.753 (probability of decision to pay) X 1469.65 (expenditure) = 1107.81</a:t>
            </a:r>
          </a:p>
          <a:p>
            <a:r>
              <a:rPr lang="en-US" altLang="ko-KR" dirty="0"/>
              <a:t>The below explanation shows features each contributing to push the model output from the base value</a:t>
            </a:r>
          </a:p>
          <a:p>
            <a:pPr lvl="1"/>
            <a:r>
              <a:rPr lang="en-US" altLang="ko-KR" dirty="0"/>
              <a:t>Base value is the average model output over the training dataset.</a:t>
            </a:r>
          </a:p>
          <a:p>
            <a:pPr lvl="1"/>
            <a:r>
              <a:rPr lang="en-US" altLang="ko-KR" dirty="0"/>
              <a:t>Features pushing the prediction higher are shown in red, those pushing the prediction lower are in blue.</a:t>
            </a:r>
          </a:p>
          <a:p>
            <a:endParaRPr lang="en-US" altLang="ko-KR" dirty="0"/>
          </a:p>
          <a:p>
            <a:pPr lvl="1"/>
            <a:endParaRPr lang="en-US" altLang="ko-KR" dirty="0"/>
          </a:p>
          <a:p>
            <a:pPr lvl="1"/>
            <a:endParaRPr lang="en-US" altLang="ko-KR" dirty="0"/>
          </a:p>
          <a:p>
            <a:pPr lvl="1"/>
            <a:endParaRPr lang="ko-KR" altLang="en-US" dirty="0"/>
          </a:p>
        </p:txBody>
      </p:sp>
      <p:sp>
        <p:nvSpPr>
          <p:cNvPr id="3" name="텍스트 개체 틀 2">
            <a:extLst>
              <a:ext uri="{FF2B5EF4-FFF2-40B4-BE49-F238E27FC236}">
                <a16:creationId xmlns:a16="http://schemas.microsoft.com/office/drawing/2014/main" id="{8C03C88B-9760-43FD-9495-5924617D13D5}"/>
              </a:ext>
            </a:extLst>
          </p:cNvPr>
          <p:cNvSpPr>
            <a:spLocks noGrp="1"/>
          </p:cNvSpPr>
          <p:nvPr>
            <p:ph type="body" sz="quarter" idx="11"/>
          </p:nvPr>
        </p:nvSpPr>
        <p:spPr/>
        <p:txBody>
          <a:bodyPr/>
          <a:lstStyle/>
          <a:p>
            <a:r>
              <a:rPr lang="en-US" altLang="ko-KR" dirty="0"/>
              <a:t>3. Analysis</a:t>
            </a:r>
            <a:endParaRPr lang="ko-KR" altLang="en-US" dirty="0"/>
          </a:p>
        </p:txBody>
      </p:sp>
      <p:sp>
        <p:nvSpPr>
          <p:cNvPr id="4" name="텍스트 개체 틀 3">
            <a:extLst>
              <a:ext uri="{FF2B5EF4-FFF2-40B4-BE49-F238E27FC236}">
                <a16:creationId xmlns:a16="http://schemas.microsoft.com/office/drawing/2014/main" id="{EF457FEE-0B9C-4DFF-AC8E-E27595868A77}"/>
              </a:ext>
            </a:extLst>
          </p:cNvPr>
          <p:cNvSpPr>
            <a:spLocks noGrp="1"/>
          </p:cNvSpPr>
          <p:nvPr>
            <p:ph type="body" sz="quarter" idx="12"/>
          </p:nvPr>
        </p:nvSpPr>
        <p:spPr/>
        <p:txBody>
          <a:bodyPr/>
          <a:lstStyle/>
          <a:p>
            <a:r>
              <a:rPr lang="en-US" altLang="ko-KR" dirty="0"/>
              <a:t>Prototyping</a:t>
            </a:r>
            <a:endParaRPr lang="ko-KR" altLang="en-US" dirty="0"/>
          </a:p>
        </p:txBody>
      </p:sp>
      <p:pic>
        <p:nvPicPr>
          <p:cNvPr id="6" name="그림 5">
            <a:extLst>
              <a:ext uri="{FF2B5EF4-FFF2-40B4-BE49-F238E27FC236}">
                <a16:creationId xmlns:a16="http://schemas.microsoft.com/office/drawing/2014/main" id="{557C2D55-78C0-4A5A-902D-BF185A00BD8B}"/>
              </a:ext>
            </a:extLst>
          </p:cNvPr>
          <p:cNvPicPr>
            <a:picLocks noChangeAspect="1"/>
          </p:cNvPicPr>
          <p:nvPr/>
        </p:nvPicPr>
        <p:blipFill>
          <a:blip r:embed="rId2"/>
          <a:stretch>
            <a:fillRect/>
          </a:stretch>
        </p:blipFill>
        <p:spPr>
          <a:xfrm>
            <a:off x="1626768" y="3563144"/>
            <a:ext cx="10382250" cy="1314450"/>
          </a:xfrm>
          <a:prstGeom prst="rect">
            <a:avLst/>
          </a:prstGeom>
        </p:spPr>
      </p:pic>
      <p:pic>
        <p:nvPicPr>
          <p:cNvPr id="8" name="그림 7">
            <a:extLst>
              <a:ext uri="{FF2B5EF4-FFF2-40B4-BE49-F238E27FC236}">
                <a16:creationId xmlns:a16="http://schemas.microsoft.com/office/drawing/2014/main" id="{5BFFF7C6-1801-44FE-B3E9-CBBDC5ED4846}"/>
              </a:ext>
            </a:extLst>
          </p:cNvPr>
          <p:cNvPicPr>
            <a:picLocks noChangeAspect="1"/>
          </p:cNvPicPr>
          <p:nvPr/>
        </p:nvPicPr>
        <p:blipFill>
          <a:blip r:embed="rId3"/>
          <a:stretch>
            <a:fillRect/>
          </a:stretch>
        </p:blipFill>
        <p:spPr>
          <a:xfrm>
            <a:off x="1626768" y="5068886"/>
            <a:ext cx="10382250" cy="1343025"/>
          </a:xfrm>
          <a:prstGeom prst="rect">
            <a:avLst/>
          </a:prstGeom>
        </p:spPr>
      </p:pic>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D426C0FF-2A05-4BDF-8726-364D51211EAF}"/>
                  </a:ext>
                </a:extLst>
              </p:cNvPr>
              <p:cNvSpPr/>
              <p:nvPr/>
            </p:nvSpPr>
            <p:spPr>
              <a:xfrm>
                <a:off x="316109" y="5040312"/>
                <a:ext cx="1310658" cy="1400175"/>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Tangiang" panose="02000600000000000000" pitchFamily="50" charset="0"/>
                  </a:rPr>
                  <a:t>Classifier (</a:t>
                </a:r>
                <a14:m>
                  <m:oMath xmlns:m="http://schemas.openxmlformats.org/officeDocument/2006/math">
                    <m:sSub>
                      <m:sSubPr>
                        <m:ctrlPr>
                          <a:rPr lang="en-US" altLang="ko-KR" sz="2000" i="1">
                            <a:solidFill>
                              <a:schemeClr val="tx1"/>
                            </a:solidFill>
                            <a:latin typeface="Cambria Math" panose="02040503050406030204" pitchFamily="18" charset="0"/>
                          </a:rPr>
                        </m:ctrlPr>
                      </m:sSubPr>
                      <m:e>
                        <m:r>
                          <m:rPr>
                            <m:sty m:val="p"/>
                            <m:brk m:alnAt="23"/>
                          </m:rPr>
                          <a:rPr lang="en-US" altLang="ko-KR" sz="2000">
                            <a:solidFill>
                              <a:schemeClr val="tx1"/>
                            </a:solidFill>
                            <a:latin typeface="Cambria Math" panose="02040503050406030204" pitchFamily="18" charset="0"/>
                          </a:rPr>
                          <m:t>Θ</m:t>
                        </m:r>
                      </m:e>
                      <m:sub>
                        <m:r>
                          <a:rPr lang="en-US" altLang="ko-KR" sz="2000">
                            <a:solidFill>
                              <a:schemeClr val="tx1"/>
                            </a:solidFill>
                            <a:latin typeface="Cambria Math" panose="02040503050406030204" pitchFamily="18" charset="0"/>
                          </a:rPr>
                          <m:t>𝑐𝑙𝑓</m:t>
                        </m:r>
                      </m:sub>
                    </m:sSub>
                  </m:oMath>
                </a14:m>
                <a:r>
                  <a:rPr lang="en-US" altLang="ko-KR" sz="2000" dirty="0">
                    <a:solidFill>
                      <a:schemeClr val="tx1"/>
                    </a:solidFill>
                    <a:latin typeface="Tangiang" panose="02000600000000000000" pitchFamily="50" charset="0"/>
                  </a:rPr>
                  <a:t>)</a:t>
                </a:r>
                <a:endParaRPr lang="ko-KR" altLang="en-US" sz="2000" dirty="0">
                  <a:solidFill>
                    <a:schemeClr val="tx1"/>
                  </a:solidFill>
                  <a:latin typeface="Tangiang" panose="02000600000000000000" pitchFamily="50" charset="0"/>
                </a:endParaRPr>
              </a:p>
            </p:txBody>
          </p:sp>
        </mc:Choice>
        <mc:Fallback xmlns="">
          <p:sp>
            <p:nvSpPr>
              <p:cNvPr id="10" name="직사각형 9">
                <a:extLst>
                  <a:ext uri="{FF2B5EF4-FFF2-40B4-BE49-F238E27FC236}">
                    <a16:creationId xmlns:a16="http://schemas.microsoft.com/office/drawing/2014/main" id="{D426C0FF-2A05-4BDF-8726-364D51211EAF}"/>
                  </a:ext>
                </a:extLst>
              </p:cNvPr>
              <p:cNvSpPr>
                <a:spLocks noRot="1" noChangeAspect="1" noMove="1" noResize="1" noEditPoints="1" noAdjustHandles="1" noChangeArrowheads="1" noChangeShapeType="1" noTextEdit="1"/>
              </p:cNvSpPr>
              <p:nvPr/>
            </p:nvSpPr>
            <p:spPr>
              <a:xfrm>
                <a:off x="316109" y="5040312"/>
                <a:ext cx="1310658" cy="1400175"/>
              </a:xfrm>
              <a:prstGeom prst="rect">
                <a:avLst/>
              </a:prstGeom>
              <a:blipFill>
                <a:blip r:embed="rId4"/>
                <a:stretch>
                  <a:fillRect/>
                </a:stretch>
              </a:blipFill>
              <a:ln>
                <a:noFill/>
              </a:ln>
              <a:effectLst>
                <a:softEdge rad="63500"/>
              </a:effec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직사각형 10">
                <a:extLst>
                  <a:ext uri="{FF2B5EF4-FFF2-40B4-BE49-F238E27FC236}">
                    <a16:creationId xmlns:a16="http://schemas.microsoft.com/office/drawing/2014/main" id="{BF746424-8C22-4CF8-922B-B62939028AC6}"/>
                  </a:ext>
                </a:extLst>
              </p:cNvPr>
              <p:cNvSpPr/>
              <p:nvPr/>
            </p:nvSpPr>
            <p:spPr>
              <a:xfrm>
                <a:off x="316108" y="3563144"/>
                <a:ext cx="1310659" cy="1400175"/>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Tangiang" panose="02000600000000000000" pitchFamily="50" charset="0"/>
                  </a:rPr>
                  <a:t>Regressor (</a:t>
                </a:r>
                <a14:m>
                  <m:oMath xmlns:m="http://schemas.openxmlformats.org/officeDocument/2006/math">
                    <m:sSub>
                      <m:sSubPr>
                        <m:ctrlPr>
                          <a:rPr lang="en-US" altLang="ko-KR" sz="2000" i="1">
                            <a:solidFill>
                              <a:schemeClr val="tx1"/>
                            </a:solidFill>
                            <a:latin typeface="Cambria Math" panose="02040503050406030204" pitchFamily="18" charset="0"/>
                          </a:rPr>
                        </m:ctrlPr>
                      </m:sSubPr>
                      <m:e>
                        <m:r>
                          <m:rPr>
                            <m:sty m:val="p"/>
                            <m:brk m:alnAt="23"/>
                          </m:rPr>
                          <a:rPr lang="en-US" altLang="ko-KR" sz="2000">
                            <a:solidFill>
                              <a:schemeClr val="tx1"/>
                            </a:solidFill>
                            <a:latin typeface="Cambria Math" panose="02040503050406030204" pitchFamily="18" charset="0"/>
                          </a:rPr>
                          <m:t>Θ</m:t>
                        </m:r>
                      </m:e>
                      <m:sub>
                        <m:r>
                          <a:rPr lang="en-US" altLang="ko-KR" sz="2000">
                            <a:solidFill>
                              <a:schemeClr val="tx1"/>
                            </a:solidFill>
                            <a:latin typeface="Cambria Math" panose="02040503050406030204" pitchFamily="18" charset="0"/>
                          </a:rPr>
                          <m:t>𝑐𝑙𝑓</m:t>
                        </m:r>
                      </m:sub>
                    </m:sSub>
                  </m:oMath>
                </a14:m>
                <a:r>
                  <a:rPr lang="en-US" altLang="ko-KR" sz="2000" dirty="0">
                    <a:solidFill>
                      <a:schemeClr val="tx1"/>
                    </a:solidFill>
                    <a:latin typeface="Tangiang" panose="02000600000000000000" pitchFamily="50" charset="0"/>
                  </a:rPr>
                  <a:t>)</a:t>
                </a:r>
                <a:endParaRPr lang="ko-KR" altLang="en-US" sz="2000" dirty="0">
                  <a:solidFill>
                    <a:schemeClr val="tx1"/>
                  </a:solidFill>
                  <a:latin typeface="Tangiang" panose="02000600000000000000" pitchFamily="50" charset="0"/>
                </a:endParaRPr>
              </a:p>
            </p:txBody>
          </p:sp>
        </mc:Choice>
        <mc:Fallback xmlns="">
          <p:sp>
            <p:nvSpPr>
              <p:cNvPr id="11" name="직사각형 10">
                <a:extLst>
                  <a:ext uri="{FF2B5EF4-FFF2-40B4-BE49-F238E27FC236}">
                    <a16:creationId xmlns:a16="http://schemas.microsoft.com/office/drawing/2014/main" id="{BF746424-8C22-4CF8-922B-B62939028AC6}"/>
                  </a:ext>
                </a:extLst>
              </p:cNvPr>
              <p:cNvSpPr>
                <a:spLocks noRot="1" noChangeAspect="1" noMove="1" noResize="1" noEditPoints="1" noAdjustHandles="1" noChangeArrowheads="1" noChangeShapeType="1" noTextEdit="1"/>
              </p:cNvSpPr>
              <p:nvPr/>
            </p:nvSpPr>
            <p:spPr>
              <a:xfrm>
                <a:off x="316108" y="3563144"/>
                <a:ext cx="1310659" cy="1400175"/>
              </a:xfrm>
              <a:prstGeom prst="rect">
                <a:avLst/>
              </a:prstGeom>
              <a:blipFill>
                <a:blip r:embed="rId5"/>
                <a:stretch>
                  <a:fillRect r="-2791"/>
                </a:stretch>
              </a:blipFill>
              <a:ln>
                <a:noFill/>
              </a:ln>
              <a:effectLst>
                <a:softEdge rad="63500"/>
              </a:effectLst>
            </p:spPr>
            <p:txBody>
              <a:bodyPr/>
              <a:lstStyle/>
              <a:p>
                <a:r>
                  <a:rPr lang="ko-KR" altLang="en-US">
                    <a:noFill/>
                  </a:rPr>
                  <a:t> </a:t>
                </a:r>
              </a:p>
            </p:txBody>
          </p:sp>
        </mc:Fallback>
      </mc:AlternateContent>
    </p:spTree>
    <p:extLst>
      <p:ext uri="{BB962C8B-B14F-4D97-AF65-F5344CB8AC3E}">
        <p14:creationId xmlns:p14="http://schemas.microsoft.com/office/powerpoint/2010/main" val="1478668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0565B4C7-7426-4187-BFC7-2DA20085EA57}"/>
              </a:ext>
            </a:extLst>
          </p:cNvPr>
          <p:cNvSpPr/>
          <p:nvPr/>
        </p:nvSpPr>
        <p:spPr>
          <a:xfrm>
            <a:off x="282666" y="1203393"/>
            <a:ext cx="11828822" cy="3223129"/>
          </a:xfrm>
          <a:prstGeom prst="rect">
            <a:avLst/>
          </a:prstGeom>
          <a:solidFill>
            <a:schemeClr val="accent1">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내용 개체 틀 1">
            <a:extLst>
              <a:ext uri="{FF2B5EF4-FFF2-40B4-BE49-F238E27FC236}">
                <a16:creationId xmlns:a16="http://schemas.microsoft.com/office/drawing/2014/main" id="{FF2E7F61-D096-4F2A-9BDC-913C5B756651}"/>
              </a:ext>
            </a:extLst>
          </p:cNvPr>
          <p:cNvSpPr>
            <a:spLocks noGrp="1"/>
          </p:cNvSpPr>
          <p:nvPr>
            <p:ph sz="quarter" idx="10"/>
          </p:nvPr>
        </p:nvSpPr>
        <p:spPr>
          <a:xfrm>
            <a:off x="283634" y="4426522"/>
            <a:ext cx="11622913" cy="2013966"/>
          </a:xfrm>
        </p:spPr>
        <p:txBody>
          <a:bodyPr/>
          <a:lstStyle/>
          <a:p>
            <a:r>
              <a:rPr lang="en-US" altLang="ko-KR" dirty="0"/>
              <a:t>Age of 56, “unsatisfactory with her usual source of care”  and insurance increased her health expenditure while, no activity limitation lowered it.</a:t>
            </a:r>
          </a:p>
          <a:p>
            <a:r>
              <a:rPr lang="en-US" altLang="ko-KR" dirty="0"/>
              <a:t>Enrollment in health insurance, age, unsatisfactory with her usual source of care, and her gender increased the probability to willing to pay for the expenditure while no activity limitation and her working place (leisure) lowered the probability.</a:t>
            </a:r>
          </a:p>
          <a:p>
            <a:pPr lvl="1"/>
            <a:endParaRPr lang="en-US" altLang="ko-KR" dirty="0"/>
          </a:p>
          <a:p>
            <a:pPr lvl="1"/>
            <a:endParaRPr lang="en-US" altLang="ko-KR" dirty="0"/>
          </a:p>
          <a:p>
            <a:pPr lvl="1"/>
            <a:endParaRPr lang="ko-KR" altLang="en-US" dirty="0"/>
          </a:p>
        </p:txBody>
      </p:sp>
      <p:sp>
        <p:nvSpPr>
          <p:cNvPr id="3" name="텍스트 개체 틀 2">
            <a:extLst>
              <a:ext uri="{FF2B5EF4-FFF2-40B4-BE49-F238E27FC236}">
                <a16:creationId xmlns:a16="http://schemas.microsoft.com/office/drawing/2014/main" id="{8C03C88B-9760-43FD-9495-5924617D13D5}"/>
              </a:ext>
            </a:extLst>
          </p:cNvPr>
          <p:cNvSpPr>
            <a:spLocks noGrp="1"/>
          </p:cNvSpPr>
          <p:nvPr>
            <p:ph type="body" sz="quarter" idx="11"/>
          </p:nvPr>
        </p:nvSpPr>
        <p:spPr/>
        <p:txBody>
          <a:bodyPr/>
          <a:lstStyle/>
          <a:p>
            <a:r>
              <a:rPr lang="en-US" altLang="ko-KR" dirty="0"/>
              <a:t>3. Analysis</a:t>
            </a:r>
            <a:endParaRPr lang="ko-KR" altLang="en-US" dirty="0"/>
          </a:p>
        </p:txBody>
      </p:sp>
      <p:sp>
        <p:nvSpPr>
          <p:cNvPr id="4" name="텍스트 개체 틀 3">
            <a:extLst>
              <a:ext uri="{FF2B5EF4-FFF2-40B4-BE49-F238E27FC236}">
                <a16:creationId xmlns:a16="http://schemas.microsoft.com/office/drawing/2014/main" id="{EF457FEE-0B9C-4DFF-AC8E-E27595868A77}"/>
              </a:ext>
            </a:extLst>
          </p:cNvPr>
          <p:cNvSpPr>
            <a:spLocks noGrp="1"/>
          </p:cNvSpPr>
          <p:nvPr>
            <p:ph type="body" sz="quarter" idx="12"/>
          </p:nvPr>
        </p:nvSpPr>
        <p:spPr/>
        <p:txBody>
          <a:bodyPr/>
          <a:lstStyle/>
          <a:p>
            <a:r>
              <a:rPr lang="en-US" altLang="ko-KR" dirty="0"/>
              <a:t>Prototyping</a:t>
            </a:r>
            <a:endParaRPr lang="ko-KR" altLang="en-US" dirty="0"/>
          </a:p>
        </p:txBody>
      </p:sp>
      <p:pic>
        <p:nvPicPr>
          <p:cNvPr id="6" name="그림 5">
            <a:extLst>
              <a:ext uri="{FF2B5EF4-FFF2-40B4-BE49-F238E27FC236}">
                <a16:creationId xmlns:a16="http://schemas.microsoft.com/office/drawing/2014/main" id="{557C2D55-78C0-4A5A-902D-BF185A00BD8B}"/>
              </a:ext>
            </a:extLst>
          </p:cNvPr>
          <p:cNvPicPr>
            <a:picLocks noChangeAspect="1"/>
          </p:cNvPicPr>
          <p:nvPr/>
        </p:nvPicPr>
        <p:blipFill>
          <a:blip r:embed="rId2"/>
          <a:stretch>
            <a:fillRect/>
          </a:stretch>
        </p:blipFill>
        <p:spPr>
          <a:xfrm>
            <a:off x="1626768" y="1337537"/>
            <a:ext cx="10382250" cy="1314450"/>
          </a:xfrm>
          <a:prstGeom prst="rect">
            <a:avLst/>
          </a:prstGeom>
        </p:spPr>
      </p:pic>
      <p:pic>
        <p:nvPicPr>
          <p:cNvPr id="8" name="그림 7">
            <a:extLst>
              <a:ext uri="{FF2B5EF4-FFF2-40B4-BE49-F238E27FC236}">
                <a16:creationId xmlns:a16="http://schemas.microsoft.com/office/drawing/2014/main" id="{5BFFF7C6-1801-44FE-B3E9-CBBDC5ED4846}"/>
              </a:ext>
            </a:extLst>
          </p:cNvPr>
          <p:cNvPicPr>
            <a:picLocks noChangeAspect="1"/>
          </p:cNvPicPr>
          <p:nvPr/>
        </p:nvPicPr>
        <p:blipFill>
          <a:blip r:embed="rId3"/>
          <a:stretch>
            <a:fillRect/>
          </a:stretch>
        </p:blipFill>
        <p:spPr>
          <a:xfrm>
            <a:off x="1626768" y="2843279"/>
            <a:ext cx="10382250" cy="1343025"/>
          </a:xfrm>
          <a:prstGeom prst="rect">
            <a:avLst/>
          </a:prstGeom>
        </p:spPr>
      </p:pic>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D426C0FF-2A05-4BDF-8726-364D51211EAF}"/>
                  </a:ext>
                </a:extLst>
              </p:cNvPr>
              <p:cNvSpPr/>
              <p:nvPr/>
            </p:nvSpPr>
            <p:spPr>
              <a:xfrm>
                <a:off x="316109" y="2814705"/>
                <a:ext cx="1310658" cy="1400175"/>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Tangiang" panose="02000600000000000000" pitchFamily="50" charset="0"/>
                  </a:rPr>
                  <a:t>Classifier (</a:t>
                </a:r>
                <a14:m>
                  <m:oMath xmlns:m="http://schemas.openxmlformats.org/officeDocument/2006/math">
                    <m:sSub>
                      <m:sSubPr>
                        <m:ctrlPr>
                          <a:rPr lang="en-US" altLang="ko-KR" sz="2000" i="1">
                            <a:solidFill>
                              <a:schemeClr val="tx1"/>
                            </a:solidFill>
                            <a:latin typeface="Cambria Math" panose="02040503050406030204" pitchFamily="18" charset="0"/>
                          </a:rPr>
                        </m:ctrlPr>
                      </m:sSubPr>
                      <m:e>
                        <m:r>
                          <m:rPr>
                            <m:sty m:val="p"/>
                            <m:brk m:alnAt="23"/>
                          </m:rPr>
                          <a:rPr lang="en-US" altLang="ko-KR" sz="2000">
                            <a:solidFill>
                              <a:schemeClr val="tx1"/>
                            </a:solidFill>
                            <a:latin typeface="Cambria Math" panose="02040503050406030204" pitchFamily="18" charset="0"/>
                          </a:rPr>
                          <m:t>Θ</m:t>
                        </m:r>
                      </m:e>
                      <m:sub>
                        <m:r>
                          <a:rPr lang="en-US" altLang="ko-KR" sz="2000">
                            <a:solidFill>
                              <a:schemeClr val="tx1"/>
                            </a:solidFill>
                            <a:latin typeface="Cambria Math" panose="02040503050406030204" pitchFamily="18" charset="0"/>
                          </a:rPr>
                          <m:t>𝑐𝑙𝑓</m:t>
                        </m:r>
                      </m:sub>
                    </m:sSub>
                  </m:oMath>
                </a14:m>
                <a:r>
                  <a:rPr lang="en-US" altLang="ko-KR" sz="2000" dirty="0">
                    <a:solidFill>
                      <a:schemeClr val="tx1"/>
                    </a:solidFill>
                    <a:latin typeface="Tangiang" panose="02000600000000000000" pitchFamily="50" charset="0"/>
                  </a:rPr>
                  <a:t>)</a:t>
                </a:r>
                <a:endParaRPr lang="ko-KR" altLang="en-US" sz="2000" dirty="0">
                  <a:solidFill>
                    <a:schemeClr val="tx1"/>
                  </a:solidFill>
                  <a:latin typeface="Tangiang" panose="02000600000000000000" pitchFamily="50" charset="0"/>
                </a:endParaRPr>
              </a:p>
            </p:txBody>
          </p:sp>
        </mc:Choice>
        <mc:Fallback xmlns="">
          <p:sp>
            <p:nvSpPr>
              <p:cNvPr id="10" name="직사각형 9">
                <a:extLst>
                  <a:ext uri="{FF2B5EF4-FFF2-40B4-BE49-F238E27FC236}">
                    <a16:creationId xmlns:a16="http://schemas.microsoft.com/office/drawing/2014/main" id="{D426C0FF-2A05-4BDF-8726-364D51211EAF}"/>
                  </a:ext>
                </a:extLst>
              </p:cNvPr>
              <p:cNvSpPr>
                <a:spLocks noRot="1" noChangeAspect="1" noMove="1" noResize="1" noEditPoints="1" noAdjustHandles="1" noChangeArrowheads="1" noChangeShapeType="1" noTextEdit="1"/>
              </p:cNvSpPr>
              <p:nvPr/>
            </p:nvSpPr>
            <p:spPr>
              <a:xfrm>
                <a:off x="316109" y="2814705"/>
                <a:ext cx="1310658" cy="1400175"/>
              </a:xfrm>
              <a:prstGeom prst="rect">
                <a:avLst/>
              </a:prstGeom>
              <a:blipFill>
                <a:blip r:embed="rId4"/>
                <a:stretch>
                  <a:fillRect/>
                </a:stretch>
              </a:blipFill>
              <a:ln>
                <a:noFill/>
              </a:ln>
              <a:effectLst>
                <a:softEdge rad="63500"/>
              </a:effec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직사각형 10">
                <a:extLst>
                  <a:ext uri="{FF2B5EF4-FFF2-40B4-BE49-F238E27FC236}">
                    <a16:creationId xmlns:a16="http://schemas.microsoft.com/office/drawing/2014/main" id="{BF746424-8C22-4CF8-922B-B62939028AC6}"/>
                  </a:ext>
                </a:extLst>
              </p:cNvPr>
              <p:cNvSpPr/>
              <p:nvPr/>
            </p:nvSpPr>
            <p:spPr>
              <a:xfrm>
                <a:off x="316108" y="1337537"/>
                <a:ext cx="1310659" cy="1400175"/>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Tangiang" panose="02000600000000000000" pitchFamily="50" charset="0"/>
                  </a:rPr>
                  <a:t>Regressor (</a:t>
                </a:r>
                <a14:m>
                  <m:oMath xmlns:m="http://schemas.openxmlformats.org/officeDocument/2006/math">
                    <m:sSub>
                      <m:sSubPr>
                        <m:ctrlPr>
                          <a:rPr lang="en-US" altLang="ko-KR" sz="2000" i="1">
                            <a:solidFill>
                              <a:schemeClr val="tx1"/>
                            </a:solidFill>
                            <a:latin typeface="Cambria Math" panose="02040503050406030204" pitchFamily="18" charset="0"/>
                          </a:rPr>
                        </m:ctrlPr>
                      </m:sSubPr>
                      <m:e>
                        <m:r>
                          <m:rPr>
                            <m:sty m:val="p"/>
                            <m:brk m:alnAt="23"/>
                          </m:rPr>
                          <a:rPr lang="en-US" altLang="ko-KR" sz="2000">
                            <a:solidFill>
                              <a:schemeClr val="tx1"/>
                            </a:solidFill>
                            <a:latin typeface="Cambria Math" panose="02040503050406030204" pitchFamily="18" charset="0"/>
                          </a:rPr>
                          <m:t>Θ</m:t>
                        </m:r>
                      </m:e>
                      <m:sub>
                        <m:r>
                          <a:rPr lang="en-US" altLang="ko-KR" sz="2000">
                            <a:solidFill>
                              <a:schemeClr val="tx1"/>
                            </a:solidFill>
                            <a:latin typeface="Cambria Math" panose="02040503050406030204" pitchFamily="18" charset="0"/>
                          </a:rPr>
                          <m:t>𝑐𝑙𝑓</m:t>
                        </m:r>
                      </m:sub>
                    </m:sSub>
                  </m:oMath>
                </a14:m>
                <a:r>
                  <a:rPr lang="en-US" altLang="ko-KR" sz="2000" dirty="0">
                    <a:solidFill>
                      <a:schemeClr val="tx1"/>
                    </a:solidFill>
                    <a:latin typeface="Tangiang" panose="02000600000000000000" pitchFamily="50" charset="0"/>
                  </a:rPr>
                  <a:t>)</a:t>
                </a:r>
                <a:endParaRPr lang="ko-KR" altLang="en-US" sz="2000" dirty="0">
                  <a:solidFill>
                    <a:schemeClr val="tx1"/>
                  </a:solidFill>
                  <a:latin typeface="Tangiang" panose="02000600000000000000" pitchFamily="50" charset="0"/>
                </a:endParaRPr>
              </a:p>
            </p:txBody>
          </p:sp>
        </mc:Choice>
        <mc:Fallback xmlns="">
          <p:sp>
            <p:nvSpPr>
              <p:cNvPr id="11" name="직사각형 10">
                <a:extLst>
                  <a:ext uri="{FF2B5EF4-FFF2-40B4-BE49-F238E27FC236}">
                    <a16:creationId xmlns:a16="http://schemas.microsoft.com/office/drawing/2014/main" id="{BF746424-8C22-4CF8-922B-B62939028AC6}"/>
                  </a:ext>
                </a:extLst>
              </p:cNvPr>
              <p:cNvSpPr>
                <a:spLocks noRot="1" noChangeAspect="1" noMove="1" noResize="1" noEditPoints="1" noAdjustHandles="1" noChangeArrowheads="1" noChangeShapeType="1" noTextEdit="1"/>
              </p:cNvSpPr>
              <p:nvPr/>
            </p:nvSpPr>
            <p:spPr>
              <a:xfrm>
                <a:off x="316108" y="1337537"/>
                <a:ext cx="1310659" cy="1400175"/>
              </a:xfrm>
              <a:prstGeom prst="rect">
                <a:avLst/>
              </a:prstGeom>
              <a:blipFill>
                <a:blip r:embed="rId5"/>
                <a:stretch>
                  <a:fillRect r="-2791"/>
                </a:stretch>
              </a:blipFill>
              <a:ln>
                <a:noFill/>
              </a:ln>
              <a:effectLst>
                <a:softEdge rad="63500"/>
              </a:effectLst>
            </p:spPr>
            <p:txBody>
              <a:bodyPr/>
              <a:lstStyle/>
              <a:p>
                <a:r>
                  <a:rPr lang="ko-KR" altLang="en-US">
                    <a:noFill/>
                  </a:rPr>
                  <a:t> </a:t>
                </a:r>
              </a:p>
            </p:txBody>
          </p:sp>
        </mc:Fallback>
      </mc:AlternateContent>
    </p:spTree>
    <p:extLst>
      <p:ext uri="{BB962C8B-B14F-4D97-AF65-F5344CB8AC3E}">
        <p14:creationId xmlns:p14="http://schemas.microsoft.com/office/powerpoint/2010/main" val="53635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9AF2BEC8-B691-49C0-9CAD-71A2167847F2}"/>
              </a:ext>
            </a:extLst>
          </p:cNvPr>
          <p:cNvSpPr>
            <a:spLocks noGrp="1"/>
          </p:cNvSpPr>
          <p:nvPr>
            <p:ph type="body" sz="quarter" idx="11"/>
          </p:nvPr>
        </p:nvSpPr>
        <p:spPr/>
        <p:txBody>
          <a:bodyPr/>
          <a:lstStyle/>
          <a:p>
            <a:r>
              <a:rPr lang="en-US" altLang="ko-KR" dirty="0"/>
              <a:t>Introduction</a:t>
            </a:r>
            <a:endParaRPr lang="ko-KR" altLang="en-US" dirty="0"/>
          </a:p>
        </p:txBody>
      </p:sp>
      <p:sp>
        <p:nvSpPr>
          <p:cNvPr id="4" name="텍스트 개체 틀 3">
            <a:extLst>
              <a:ext uri="{FF2B5EF4-FFF2-40B4-BE49-F238E27FC236}">
                <a16:creationId xmlns:a16="http://schemas.microsoft.com/office/drawing/2014/main" id="{23A017BE-CB42-4219-BA08-534D6DF5B53F}"/>
              </a:ext>
            </a:extLst>
          </p:cNvPr>
          <p:cNvSpPr>
            <a:spLocks noGrp="1"/>
          </p:cNvSpPr>
          <p:nvPr>
            <p:ph type="body" sz="quarter" idx="12"/>
          </p:nvPr>
        </p:nvSpPr>
        <p:spPr/>
        <p:txBody>
          <a:bodyPr/>
          <a:lstStyle/>
          <a:p>
            <a:r>
              <a:rPr lang="en-US" altLang="ko-KR" dirty="0"/>
              <a:t>Research question</a:t>
            </a:r>
            <a:endParaRPr lang="ko-KR" altLang="en-US" dirty="0"/>
          </a:p>
        </p:txBody>
      </p:sp>
      <p:sp>
        <p:nvSpPr>
          <p:cNvPr id="5" name="내용 개체 틀 4">
            <a:extLst>
              <a:ext uri="{FF2B5EF4-FFF2-40B4-BE49-F238E27FC236}">
                <a16:creationId xmlns:a16="http://schemas.microsoft.com/office/drawing/2014/main" id="{EE513ECB-2F49-4934-8B06-81660CED6F55}"/>
              </a:ext>
            </a:extLst>
          </p:cNvPr>
          <p:cNvSpPr>
            <a:spLocks noGrp="1"/>
          </p:cNvSpPr>
          <p:nvPr>
            <p:ph sz="quarter" idx="10"/>
          </p:nvPr>
        </p:nvSpPr>
        <p:spPr/>
        <p:txBody>
          <a:bodyPr/>
          <a:lstStyle/>
          <a:p>
            <a:r>
              <a:rPr lang="en-US" altLang="ko-KR" dirty="0"/>
              <a:t>How much reserve a health insurance company should have?</a:t>
            </a:r>
          </a:p>
          <a:p>
            <a:r>
              <a:rPr lang="en-US" altLang="ko-KR" dirty="0"/>
              <a:t>Can we predict health expenditures if medical information is given?</a:t>
            </a:r>
          </a:p>
          <a:p>
            <a:r>
              <a:rPr lang="en-US" altLang="ko-KR" dirty="0"/>
              <a:t>(If we can, we can calculate expected reserve.)</a:t>
            </a:r>
          </a:p>
          <a:p>
            <a:r>
              <a:rPr lang="en-US" altLang="ko-KR" dirty="0"/>
              <a:t>Therefore, </a:t>
            </a:r>
            <a:r>
              <a:rPr lang="en-US" altLang="ko-KR" b="1" dirty="0"/>
              <a:t>the research objective is to explain/ predict health expenditure.</a:t>
            </a:r>
          </a:p>
          <a:p>
            <a:pPr>
              <a:buFont typeface="Wingdings" panose="05000000000000000000" pitchFamily="2" charset="2"/>
              <a:buChar char="v"/>
            </a:pPr>
            <a:r>
              <a:rPr lang="en-US" altLang="ko-KR" dirty="0"/>
              <a:t>MEPS data were used for the research, and only outpatient </a:t>
            </a:r>
            <a:r>
              <a:rPr lang="en-US" altLang="ko-KR"/>
              <a:t>expenditure was </a:t>
            </a:r>
            <a:r>
              <a:rPr lang="en-US" altLang="ko-KR" dirty="0"/>
              <a:t>considered as a response variable.</a:t>
            </a:r>
          </a:p>
          <a:p>
            <a:endParaRPr lang="ko-KR" altLang="en-US" dirty="0"/>
          </a:p>
        </p:txBody>
      </p:sp>
    </p:spTree>
    <p:extLst>
      <p:ext uri="{BB962C8B-B14F-4D97-AF65-F5344CB8AC3E}">
        <p14:creationId xmlns:p14="http://schemas.microsoft.com/office/powerpoint/2010/main" val="875067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46D0D3FE-7836-453B-9323-8DAD5777A814}"/>
              </a:ext>
            </a:extLst>
          </p:cNvPr>
          <p:cNvPicPr>
            <a:picLocks noChangeAspect="1"/>
          </p:cNvPicPr>
          <p:nvPr/>
        </p:nvPicPr>
        <p:blipFill>
          <a:blip r:embed="rId2"/>
          <a:stretch>
            <a:fillRect/>
          </a:stretch>
        </p:blipFill>
        <p:spPr>
          <a:xfrm>
            <a:off x="282665" y="1761755"/>
            <a:ext cx="11458575" cy="571500"/>
          </a:xfrm>
          <a:prstGeom prst="rect">
            <a:avLst/>
          </a:prstGeom>
        </p:spPr>
      </p:pic>
      <p:sp>
        <p:nvSpPr>
          <p:cNvPr id="2" name="내용 개체 틀 1">
            <a:extLst>
              <a:ext uri="{FF2B5EF4-FFF2-40B4-BE49-F238E27FC236}">
                <a16:creationId xmlns:a16="http://schemas.microsoft.com/office/drawing/2014/main" id="{FF2E7F61-D096-4F2A-9BDC-913C5B756651}"/>
              </a:ext>
            </a:extLst>
          </p:cNvPr>
          <p:cNvSpPr>
            <a:spLocks noGrp="1"/>
          </p:cNvSpPr>
          <p:nvPr>
            <p:ph sz="quarter" idx="10"/>
          </p:nvPr>
        </p:nvSpPr>
        <p:spPr/>
        <p:txBody>
          <a:bodyPr/>
          <a:lstStyle/>
          <a:p>
            <a:r>
              <a:rPr lang="en-US" altLang="ko-KR" dirty="0"/>
              <a:t>Second sample: </a:t>
            </a:r>
          </a:p>
          <a:p>
            <a:pPr lvl="1"/>
            <a:endParaRPr lang="en-US" altLang="ko-KR" dirty="0"/>
          </a:p>
          <a:p>
            <a:pPr lvl="1"/>
            <a:endParaRPr lang="en-US" altLang="ko-KR" dirty="0"/>
          </a:p>
          <a:p>
            <a:pPr lvl="1"/>
            <a:r>
              <a:rPr lang="en-US" altLang="ko-KR" dirty="0"/>
              <a:t>No activity limitation, </a:t>
            </a:r>
          </a:p>
          <a:p>
            <a:pPr lvl="1"/>
            <a:r>
              <a:rPr lang="en-US" altLang="ko-KR" dirty="0"/>
              <a:t>Academic background: High school </a:t>
            </a:r>
          </a:p>
          <a:p>
            <a:pPr lvl="1"/>
            <a:r>
              <a:rPr lang="en-US" altLang="ko-KR" dirty="0"/>
              <a:t>Male</a:t>
            </a:r>
          </a:p>
          <a:p>
            <a:pPr lvl="1"/>
            <a:r>
              <a:rPr lang="en-US" altLang="ko-KR" dirty="0"/>
              <a:t>No insurance</a:t>
            </a:r>
          </a:p>
          <a:p>
            <a:pPr lvl="1"/>
            <a:r>
              <a:rPr lang="en-US" altLang="ko-KR" dirty="0"/>
              <a:t>Unsatisfied with her usual source of care</a:t>
            </a:r>
          </a:p>
          <a:p>
            <a:pPr lvl="1"/>
            <a:r>
              <a:rPr lang="en-US" altLang="ko-KR" dirty="0"/>
              <a:t>Employed (Currently has a job)</a:t>
            </a:r>
          </a:p>
          <a:p>
            <a:pPr lvl="1"/>
            <a:r>
              <a:rPr lang="en-US" altLang="ko-KR" dirty="0"/>
              <a:t>Not enrolled in HMO (Health Maintenance Organization) – Health insurance</a:t>
            </a:r>
          </a:p>
          <a:p>
            <a:pPr lvl="1"/>
            <a:r>
              <a:rPr lang="en-US" altLang="ko-KR" dirty="0"/>
              <a:t>Family size = 2 (he’s married.)</a:t>
            </a:r>
          </a:p>
          <a:p>
            <a:pPr lvl="1"/>
            <a:r>
              <a:rPr lang="en-US" altLang="ko-KR" dirty="0"/>
              <a:t>Self-rated physical health = good (0: Excellent, 1: very good, 2: good, 3: fair, 4: poor)</a:t>
            </a:r>
          </a:p>
          <a:p>
            <a:pPr lvl="1"/>
            <a:r>
              <a:rPr lang="en-US" altLang="ko-KR" dirty="0"/>
              <a:t>Income level: High income (0: Poor, 1:  Near poor,  2: Low income, 3: middle income, 4: high income)</a:t>
            </a:r>
          </a:p>
          <a:p>
            <a:pPr lvl="1"/>
            <a:endParaRPr lang="en-US" altLang="ko-KR" dirty="0"/>
          </a:p>
          <a:p>
            <a:pPr lvl="1"/>
            <a:endParaRPr lang="ko-KR" altLang="en-US" dirty="0"/>
          </a:p>
        </p:txBody>
      </p:sp>
      <p:sp>
        <p:nvSpPr>
          <p:cNvPr id="3" name="텍스트 개체 틀 2">
            <a:extLst>
              <a:ext uri="{FF2B5EF4-FFF2-40B4-BE49-F238E27FC236}">
                <a16:creationId xmlns:a16="http://schemas.microsoft.com/office/drawing/2014/main" id="{8C03C88B-9760-43FD-9495-5924617D13D5}"/>
              </a:ext>
            </a:extLst>
          </p:cNvPr>
          <p:cNvSpPr>
            <a:spLocks noGrp="1"/>
          </p:cNvSpPr>
          <p:nvPr>
            <p:ph type="body" sz="quarter" idx="11"/>
          </p:nvPr>
        </p:nvSpPr>
        <p:spPr/>
        <p:txBody>
          <a:bodyPr/>
          <a:lstStyle/>
          <a:p>
            <a:r>
              <a:rPr lang="en-US" altLang="ko-KR" dirty="0"/>
              <a:t>3. Analysis</a:t>
            </a:r>
            <a:endParaRPr lang="ko-KR" altLang="en-US" dirty="0"/>
          </a:p>
        </p:txBody>
      </p:sp>
      <p:sp>
        <p:nvSpPr>
          <p:cNvPr id="4" name="텍스트 개체 틀 3">
            <a:extLst>
              <a:ext uri="{FF2B5EF4-FFF2-40B4-BE49-F238E27FC236}">
                <a16:creationId xmlns:a16="http://schemas.microsoft.com/office/drawing/2014/main" id="{EF457FEE-0B9C-4DFF-AC8E-E27595868A77}"/>
              </a:ext>
            </a:extLst>
          </p:cNvPr>
          <p:cNvSpPr>
            <a:spLocks noGrp="1"/>
          </p:cNvSpPr>
          <p:nvPr>
            <p:ph type="body" sz="quarter" idx="12"/>
          </p:nvPr>
        </p:nvSpPr>
        <p:spPr/>
        <p:txBody>
          <a:bodyPr/>
          <a:lstStyle/>
          <a:p>
            <a:r>
              <a:rPr lang="en-US" altLang="ko-KR" dirty="0"/>
              <a:t>Prototyping</a:t>
            </a:r>
            <a:endParaRPr lang="ko-KR" altLang="en-US" dirty="0"/>
          </a:p>
        </p:txBody>
      </p:sp>
    </p:spTree>
    <p:extLst>
      <p:ext uri="{BB962C8B-B14F-4D97-AF65-F5344CB8AC3E}">
        <p14:creationId xmlns:p14="http://schemas.microsoft.com/office/powerpoint/2010/main" val="565198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FF2E7F61-D096-4F2A-9BDC-913C5B756651}"/>
              </a:ext>
            </a:extLst>
          </p:cNvPr>
          <p:cNvSpPr>
            <a:spLocks noGrp="1"/>
          </p:cNvSpPr>
          <p:nvPr>
            <p:ph sz="quarter" idx="10"/>
          </p:nvPr>
        </p:nvSpPr>
        <p:spPr/>
        <p:txBody>
          <a:bodyPr/>
          <a:lstStyle/>
          <a:p>
            <a:r>
              <a:rPr lang="en-US" altLang="ko-KR" dirty="0"/>
              <a:t>First sample: </a:t>
            </a:r>
          </a:p>
          <a:p>
            <a:r>
              <a:rPr lang="en-US" altLang="ko-KR" dirty="0"/>
              <a:t>He has </a:t>
            </a:r>
          </a:p>
          <a:p>
            <a:pPr lvl="1"/>
            <a:r>
              <a:rPr lang="en-US" altLang="ko-KR" dirty="0"/>
              <a:t>True expenditure: $327.54</a:t>
            </a:r>
          </a:p>
          <a:p>
            <a:pPr lvl="1"/>
            <a:r>
              <a:rPr lang="en-US" altLang="ko-KR" dirty="0"/>
              <a:t>Model’s prediction: 0.34 (probability of decision to pay) X 693.31 (expenditure) = $236.73</a:t>
            </a:r>
          </a:p>
          <a:p>
            <a:r>
              <a:rPr lang="en-US" altLang="ko-KR" dirty="0"/>
              <a:t>Our question is, </a:t>
            </a:r>
            <a:br>
              <a:rPr lang="en-US" altLang="ko-KR" dirty="0"/>
            </a:br>
            <a:r>
              <a:rPr lang="en-US" altLang="ko-KR" dirty="0"/>
              <a:t>	“Why does the model think her willingness to pay is about 7 % and the expenditure is about $ 693.31?”</a:t>
            </a:r>
          </a:p>
          <a:p>
            <a:r>
              <a:rPr lang="en-US" altLang="ko-KR" dirty="0"/>
              <a:t>We use Shapley value to answer the question.</a:t>
            </a:r>
          </a:p>
          <a:p>
            <a:pPr lvl="1"/>
            <a:endParaRPr lang="en-US" altLang="ko-KR" dirty="0"/>
          </a:p>
          <a:p>
            <a:pPr lvl="1"/>
            <a:endParaRPr lang="en-US" altLang="ko-KR" dirty="0"/>
          </a:p>
          <a:p>
            <a:pPr lvl="1"/>
            <a:endParaRPr lang="en-US" altLang="ko-KR" dirty="0"/>
          </a:p>
          <a:p>
            <a:pPr lvl="1"/>
            <a:endParaRPr lang="ko-KR" altLang="en-US" dirty="0"/>
          </a:p>
        </p:txBody>
      </p:sp>
      <p:sp>
        <p:nvSpPr>
          <p:cNvPr id="3" name="텍스트 개체 틀 2">
            <a:extLst>
              <a:ext uri="{FF2B5EF4-FFF2-40B4-BE49-F238E27FC236}">
                <a16:creationId xmlns:a16="http://schemas.microsoft.com/office/drawing/2014/main" id="{8C03C88B-9760-43FD-9495-5924617D13D5}"/>
              </a:ext>
            </a:extLst>
          </p:cNvPr>
          <p:cNvSpPr>
            <a:spLocks noGrp="1"/>
          </p:cNvSpPr>
          <p:nvPr>
            <p:ph type="body" sz="quarter" idx="11"/>
          </p:nvPr>
        </p:nvSpPr>
        <p:spPr/>
        <p:txBody>
          <a:bodyPr/>
          <a:lstStyle/>
          <a:p>
            <a:r>
              <a:rPr lang="en-US" altLang="ko-KR" dirty="0"/>
              <a:t>3. Analysis</a:t>
            </a:r>
            <a:endParaRPr lang="ko-KR" altLang="en-US" dirty="0"/>
          </a:p>
        </p:txBody>
      </p:sp>
      <p:sp>
        <p:nvSpPr>
          <p:cNvPr id="4" name="텍스트 개체 틀 3">
            <a:extLst>
              <a:ext uri="{FF2B5EF4-FFF2-40B4-BE49-F238E27FC236}">
                <a16:creationId xmlns:a16="http://schemas.microsoft.com/office/drawing/2014/main" id="{EF457FEE-0B9C-4DFF-AC8E-E27595868A77}"/>
              </a:ext>
            </a:extLst>
          </p:cNvPr>
          <p:cNvSpPr>
            <a:spLocks noGrp="1"/>
          </p:cNvSpPr>
          <p:nvPr>
            <p:ph type="body" sz="quarter" idx="12"/>
          </p:nvPr>
        </p:nvSpPr>
        <p:spPr/>
        <p:txBody>
          <a:bodyPr/>
          <a:lstStyle/>
          <a:p>
            <a:r>
              <a:rPr lang="en-US" altLang="ko-KR" dirty="0"/>
              <a:t>Prototyping</a:t>
            </a:r>
            <a:endParaRPr lang="ko-KR" altLang="en-US" dirty="0"/>
          </a:p>
        </p:txBody>
      </p:sp>
    </p:spTree>
    <p:extLst>
      <p:ext uri="{BB962C8B-B14F-4D97-AF65-F5344CB8AC3E}">
        <p14:creationId xmlns:p14="http://schemas.microsoft.com/office/powerpoint/2010/main" val="1118965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0565B4C7-7426-4187-BFC7-2DA20085EA57}"/>
              </a:ext>
            </a:extLst>
          </p:cNvPr>
          <p:cNvSpPr/>
          <p:nvPr/>
        </p:nvSpPr>
        <p:spPr>
          <a:xfrm>
            <a:off x="282666" y="3429000"/>
            <a:ext cx="11828822" cy="3223129"/>
          </a:xfrm>
          <a:prstGeom prst="rect">
            <a:avLst/>
          </a:prstGeom>
          <a:solidFill>
            <a:schemeClr val="accent1">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내용 개체 틀 1">
            <a:extLst>
              <a:ext uri="{FF2B5EF4-FFF2-40B4-BE49-F238E27FC236}">
                <a16:creationId xmlns:a16="http://schemas.microsoft.com/office/drawing/2014/main" id="{FF2E7F61-D096-4F2A-9BDC-913C5B756651}"/>
              </a:ext>
            </a:extLst>
          </p:cNvPr>
          <p:cNvSpPr>
            <a:spLocks noGrp="1"/>
          </p:cNvSpPr>
          <p:nvPr>
            <p:ph sz="quarter" idx="10"/>
          </p:nvPr>
        </p:nvSpPr>
        <p:spPr/>
        <p:txBody>
          <a:bodyPr/>
          <a:lstStyle/>
          <a:p>
            <a:r>
              <a:rPr lang="en-US" altLang="ko-KR" dirty="0"/>
              <a:t>She has True expenditure: $327.54 and Model’s prediction: 0.34 (probability of decision to pay) X 693.31 (expenditure) = $236.73</a:t>
            </a:r>
          </a:p>
          <a:p>
            <a:r>
              <a:rPr lang="en-US" altLang="ko-KR" dirty="0"/>
              <a:t>The below explanation shows features each contributing to push the model output from the base value.</a:t>
            </a:r>
          </a:p>
          <a:p>
            <a:pPr lvl="1"/>
            <a:r>
              <a:rPr lang="en-US" altLang="ko-KR" dirty="0"/>
              <a:t>Base value is the average model output over the training dataset.</a:t>
            </a:r>
          </a:p>
          <a:p>
            <a:pPr lvl="1"/>
            <a:r>
              <a:rPr lang="en-US" altLang="ko-KR" dirty="0"/>
              <a:t>Features pushing the prediction higher are shown in red, those pushing the prediction lower are in blue.</a:t>
            </a:r>
          </a:p>
          <a:p>
            <a:endParaRPr lang="en-US" altLang="ko-KR" dirty="0"/>
          </a:p>
          <a:p>
            <a:pPr lvl="1"/>
            <a:endParaRPr lang="en-US" altLang="ko-KR" dirty="0"/>
          </a:p>
          <a:p>
            <a:pPr lvl="1"/>
            <a:endParaRPr lang="en-US" altLang="ko-KR" dirty="0"/>
          </a:p>
          <a:p>
            <a:pPr lvl="1"/>
            <a:endParaRPr lang="ko-KR" altLang="en-US" dirty="0"/>
          </a:p>
        </p:txBody>
      </p:sp>
      <p:sp>
        <p:nvSpPr>
          <p:cNvPr id="3" name="텍스트 개체 틀 2">
            <a:extLst>
              <a:ext uri="{FF2B5EF4-FFF2-40B4-BE49-F238E27FC236}">
                <a16:creationId xmlns:a16="http://schemas.microsoft.com/office/drawing/2014/main" id="{8C03C88B-9760-43FD-9495-5924617D13D5}"/>
              </a:ext>
            </a:extLst>
          </p:cNvPr>
          <p:cNvSpPr>
            <a:spLocks noGrp="1"/>
          </p:cNvSpPr>
          <p:nvPr>
            <p:ph type="body" sz="quarter" idx="11"/>
          </p:nvPr>
        </p:nvSpPr>
        <p:spPr/>
        <p:txBody>
          <a:bodyPr/>
          <a:lstStyle/>
          <a:p>
            <a:r>
              <a:rPr lang="en-US" altLang="ko-KR" dirty="0"/>
              <a:t>3. Analysis</a:t>
            </a:r>
            <a:endParaRPr lang="ko-KR" altLang="en-US" dirty="0"/>
          </a:p>
        </p:txBody>
      </p:sp>
      <p:sp>
        <p:nvSpPr>
          <p:cNvPr id="4" name="텍스트 개체 틀 3">
            <a:extLst>
              <a:ext uri="{FF2B5EF4-FFF2-40B4-BE49-F238E27FC236}">
                <a16:creationId xmlns:a16="http://schemas.microsoft.com/office/drawing/2014/main" id="{EF457FEE-0B9C-4DFF-AC8E-E27595868A77}"/>
              </a:ext>
            </a:extLst>
          </p:cNvPr>
          <p:cNvSpPr>
            <a:spLocks noGrp="1"/>
          </p:cNvSpPr>
          <p:nvPr>
            <p:ph type="body" sz="quarter" idx="12"/>
          </p:nvPr>
        </p:nvSpPr>
        <p:spPr/>
        <p:txBody>
          <a:bodyPr/>
          <a:lstStyle/>
          <a:p>
            <a:r>
              <a:rPr lang="en-US" altLang="ko-KR" dirty="0"/>
              <a:t>Prototyping</a:t>
            </a:r>
            <a:endParaRPr lang="ko-KR" altLang="en-US" dirty="0"/>
          </a:p>
        </p:txBody>
      </p: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D426C0FF-2A05-4BDF-8726-364D51211EAF}"/>
                  </a:ext>
                </a:extLst>
              </p:cNvPr>
              <p:cNvSpPr/>
              <p:nvPr/>
            </p:nvSpPr>
            <p:spPr>
              <a:xfrm>
                <a:off x="316109" y="5040312"/>
                <a:ext cx="1310658" cy="1400175"/>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Tangiang" panose="02000600000000000000" pitchFamily="50" charset="0"/>
                  </a:rPr>
                  <a:t>Classifier (</a:t>
                </a:r>
                <a14:m>
                  <m:oMath xmlns:m="http://schemas.openxmlformats.org/officeDocument/2006/math">
                    <m:sSub>
                      <m:sSubPr>
                        <m:ctrlPr>
                          <a:rPr lang="en-US" altLang="ko-KR" sz="2000" i="1">
                            <a:solidFill>
                              <a:schemeClr val="tx1"/>
                            </a:solidFill>
                            <a:latin typeface="Cambria Math" panose="02040503050406030204" pitchFamily="18" charset="0"/>
                          </a:rPr>
                        </m:ctrlPr>
                      </m:sSubPr>
                      <m:e>
                        <m:r>
                          <m:rPr>
                            <m:sty m:val="p"/>
                            <m:brk m:alnAt="23"/>
                          </m:rPr>
                          <a:rPr lang="en-US" altLang="ko-KR" sz="2000">
                            <a:solidFill>
                              <a:schemeClr val="tx1"/>
                            </a:solidFill>
                            <a:latin typeface="Cambria Math" panose="02040503050406030204" pitchFamily="18" charset="0"/>
                          </a:rPr>
                          <m:t>Θ</m:t>
                        </m:r>
                      </m:e>
                      <m:sub>
                        <m:r>
                          <a:rPr lang="en-US" altLang="ko-KR" sz="2000">
                            <a:solidFill>
                              <a:schemeClr val="tx1"/>
                            </a:solidFill>
                            <a:latin typeface="Cambria Math" panose="02040503050406030204" pitchFamily="18" charset="0"/>
                          </a:rPr>
                          <m:t>𝑐𝑙𝑓</m:t>
                        </m:r>
                      </m:sub>
                    </m:sSub>
                  </m:oMath>
                </a14:m>
                <a:r>
                  <a:rPr lang="en-US" altLang="ko-KR" sz="2000" dirty="0">
                    <a:solidFill>
                      <a:schemeClr val="tx1"/>
                    </a:solidFill>
                    <a:latin typeface="Tangiang" panose="02000600000000000000" pitchFamily="50" charset="0"/>
                  </a:rPr>
                  <a:t>)</a:t>
                </a:r>
                <a:endParaRPr lang="ko-KR" altLang="en-US" sz="2000" dirty="0">
                  <a:solidFill>
                    <a:schemeClr val="tx1"/>
                  </a:solidFill>
                  <a:latin typeface="Tangiang" panose="02000600000000000000" pitchFamily="50" charset="0"/>
                </a:endParaRPr>
              </a:p>
            </p:txBody>
          </p:sp>
        </mc:Choice>
        <mc:Fallback xmlns="">
          <p:sp>
            <p:nvSpPr>
              <p:cNvPr id="10" name="직사각형 9">
                <a:extLst>
                  <a:ext uri="{FF2B5EF4-FFF2-40B4-BE49-F238E27FC236}">
                    <a16:creationId xmlns:a16="http://schemas.microsoft.com/office/drawing/2014/main" id="{D426C0FF-2A05-4BDF-8726-364D51211EAF}"/>
                  </a:ext>
                </a:extLst>
              </p:cNvPr>
              <p:cNvSpPr>
                <a:spLocks noRot="1" noChangeAspect="1" noMove="1" noResize="1" noEditPoints="1" noAdjustHandles="1" noChangeArrowheads="1" noChangeShapeType="1" noTextEdit="1"/>
              </p:cNvSpPr>
              <p:nvPr/>
            </p:nvSpPr>
            <p:spPr>
              <a:xfrm>
                <a:off x="316109" y="5040312"/>
                <a:ext cx="1310658" cy="1400175"/>
              </a:xfrm>
              <a:prstGeom prst="rect">
                <a:avLst/>
              </a:prstGeom>
              <a:blipFill>
                <a:blip r:embed="rId2"/>
                <a:stretch>
                  <a:fillRect/>
                </a:stretch>
              </a:blipFill>
              <a:ln>
                <a:noFill/>
              </a:ln>
              <a:effectLst>
                <a:softEdge rad="63500"/>
              </a:effec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직사각형 10">
                <a:extLst>
                  <a:ext uri="{FF2B5EF4-FFF2-40B4-BE49-F238E27FC236}">
                    <a16:creationId xmlns:a16="http://schemas.microsoft.com/office/drawing/2014/main" id="{BF746424-8C22-4CF8-922B-B62939028AC6}"/>
                  </a:ext>
                </a:extLst>
              </p:cNvPr>
              <p:cNvSpPr/>
              <p:nvPr/>
            </p:nvSpPr>
            <p:spPr>
              <a:xfrm>
                <a:off x="316108" y="3563144"/>
                <a:ext cx="1310659" cy="1400175"/>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Tangiang" panose="02000600000000000000" pitchFamily="50" charset="0"/>
                  </a:rPr>
                  <a:t>Regressor (</a:t>
                </a:r>
                <a14:m>
                  <m:oMath xmlns:m="http://schemas.openxmlformats.org/officeDocument/2006/math">
                    <m:sSub>
                      <m:sSubPr>
                        <m:ctrlPr>
                          <a:rPr lang="en-US" altLang="ko-KR" sz="2000" i="1">
                            <a:solidFill>
                              <a:schemeClr val="tx1"/>
                            </a:solidFill>
                            <a:latin typeface="Cambria Math" panose="02040503050406030204" pitchFamily="18" charset="0"/>
                          </a:rPr>
                        </m:ctrlPr>
                      </m:sSubPr>
                      <m:e>
                        <m:r>
                          <m:rPr>
                            <m:sty m:val="p"/>
                            <m:brk m:alnAt="23"/>
                          </m:rPr>
                          <a:rPr lang="en-US" altLang="ko-KR" sz="2000">
                            <a:solidFill>
                              <a:schemeClr val="tx1"/>
                            </a:solidFill>
                            <a:latin typeface="Cambria Math" panose="02040503050406030204" pitchFamily="18" charset="0"/>
                          </a:rPr>
                          <m:t>Θ</m:t>
                        </m:r>
                      </m:e>
                      <m:sub>
                        <m:r>
                          <a:rPr lang="en-US" altLang="ko-KR" sz="2000">
                            <a:solidFill>
                              <a:schemeClr val="tx1"/>
                            </a:solidFill>
                            <a:latin typeface="Cambria Math" panose="02040503050406030204" pitchFamily="18" charset="0"/>
                          </a:rPr>
                          <m:t>𝑐𝑙𝑓</m:t>
                        </m:r>
                      </m:sub>
                    </m:sSub>
                  </m:oMath>
                </a14:m>
                <a:r>
                  <a:rPr lang="en-US" altLang="ko-KR" sz="2000" dirty="0">
                    <a:solidFill>
                      <a:schemeClr val="tx1"/>
                    </a:solidFill>
                    <a:latin typeface="Tangiang" panose="02000600000000000000" pitchFamily="50" charset="0"/>
                  </a:rPr>
                  <a:t>)</a:t>
                </a:r>
                <a:endParaRPr lang="ko-KR" altLang="en-US" sz="2000" dirty="0">
                  <a:solidFill>
                    <a:schemeClr val="tx1"/>
                  </a:solidFill>
                  <a:latin typeface="Tangiang" panose="02000600000000000000" pitchFamily="50" charset="0"/>
                </a:endParaRPr>
              </a:p>
            </p:txBody>
          </p:sp>
        </mc:Choice>
        <mc:Fallback xmlns="">
          <p:sp>
            <p:nvSpPr>
              <p:cNvPr id="11" name="직사각형 10">
                <a:extLst>
                  <a:ext uri="{FF2B5EF4-FFF2-40B4-BE49-F238E27FC236}">
                    <a16:creationId xmlns:a16="http://schemas.microsoft.com/office/drawing/2014/main" id="{BF746424-8C22-4CF8-922B-B62939028AC6}"/>
                  </a:ext>
                </a:extLst>
              </p:cNvPr>
              <p:cNvSpPr>
                <a:spLocks noRot="1" noChangeAspect="1" noMove="1" noResize="1" noEditPoints="1" noAdjustHandles="1" noChangeArrowheads="1" noChangeShapeType="1" noTextEdit="1"/>
              </p:cNvSpPr>
              <p:nvPr/>
            </p:nvSpPr>
            <p:spPr>
              <a:xfrm>
                <a:off x="316108" y="3563144"/>
                <a:ext cx="1310659" cy="1400175"/>
              </a:xfrm>
              <a:prstGeom prst="rect">
                <a:avLst/>
              </a:prstGeom>
              <a:blipFill>
                <a:blip r:embed="rId3"/>
                <a:stretch>
                  <a:fillRect r="-2791"/>
                </a:stretch>
              </a:blipFill>
              <a:ln>
                <a:noFill/>
              </a:ln>
              <a:effectLst>
                <a:softEdge rad="63500"/>
              </a:effectLst>
            </p:spPr>
            <p:txBody>
              <a:bodyPr/>
              <a:lstStyle/>
              <a:p>
                <a:r>
                  <a:rPr lang="ko-KR" altLang="en-US">
                    <a:noFill/>
                  </a:rPr>
                  <a:t> </a:t>
                </a:r>
              </a:p>
            </p:txBody>
          </p:sp>
        </mc:Fallback>
      </mc:AlternateContent>
      <p:pic>
        <p:nvPicPr>
          <p:cNvPr id="15" name="그림 14">
            <a:extLst>
              <a:ext uri="{FF2B5EF4-FFF2-40B4-BE49-F238E27FC236}">
                <a16:creationId xmlns:a16="http://schemas.microsoft.com/office/drawing/2014/main" id="{833B8F91-2695-467A-A99A-6C7DBBBB8463}"/>
              </a:ext>
            </a:extLst>
          </p:cNvPr>
          <p:cNvPicPr>
            <a:picLocks noChangeAspect="1"/>
          </p:cNvPicPr>
          <p:nvPr/>
        </p:nvPicPr>
        <p:blipFill>
          <a:blip r:embed="rId4"/>
          <a:stretch>
            <a:fillRect/>
          </a:stretch>
        </p:blipFill>
        <p:spPr>
          <a:xfrm>
            <a:off x="1626767" y="3591970"/>
            <a:ext cx="10354828" cy="1342521"/>
          </a:xfrm>
          <a:prstGeom prst="rect">
            <a:avLst/>
          </a:prstGeom>
        </p:spPr>
      </p:pic>
      <p:pic>
        <p:nvPicPr>
          <p:cNvPr id="17" name="그림 16">
            <a:extLst>
              <a:ext uri="{FF2B5EF4-FFF2-40B4-BE49-F238E27FC236}">
                <a16:creationId xmlns:a16="http://schemas.microsoft.com/office/drawing/2014/main" id="{1433A20C-A017-4CF3-B050-750555C34E3D}"/>
              </a:ext>
            </a:extLst>
          </p:cNvPr>
          <p:cNvPicPr>
            <a:picLocks noChangeAspect="1"/>
          </p:cNvPicPr>
          <p:nvPr/>
        </p:nvPicPr>
        <p:blipFill>
          <a:blip r:embed="rId5"/>
          <a:stretch>
            <a:fillRect/>
          </a:stretch>
        </p:blipFill>
        <p:spPr>
          <a:xfrm>
            <a:off x="1626767" y="5069138"/>
            <a:ext cx="10354827" cy="1342521"/>
          </a:xfrm>
          <a:prstGeom prst="rect">
            <a:avLst/>
          </a:prstGeom>
        </p:spPr>
      </p:pic>
    </p:spTree>
    <p:extLst>
      <p:ext uri="{BB962C8B-B14F-4D97-AF65-F5344CB8AC3E}">
        <p14:creationId xmlns:p14="http://schemas.microsoft.com/office/powerpoint/2010/main" val="3365071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그룹 6">
            <a:extLst>
              <a:ext uri="{FF2B5EF4-FFF2-40B4-BE49-F238E27FC236}">
                <a16:creationId xmlns:a16="http://schemas.microsoft.com/office/drawing/2014/main" id="{1CA4961D-19F4-49F6-94C2-7FCBD80D70FA}"/>
              </a:ext>
            </a:extLst>
          </p:cNvPr>
          <p:cNvGrpSpPr/>
          <p:nvPr/>
        </p:nvGrpSpPr>
        <p:grpSpPr>
          <a:xfrm>
            <a:off x="282666" y="1194764"/>
            <a:ext cx="11828822" cy="3223129"/>
            <a:chOff x="282666" y="3429000"/>
            <a:chExt cx="11828822" cy="3223129"/>
          </a:xfrm>
        </p:grpSpPr>
        <p:sp>
          <p:nvSpPr>
            <p:cNvPr id="22" name="직사각형 21">
              <a:extLst>
                <a:ext uri="{FF2B5EF4-FFF2-40B4-BE49-F238E27FC236}">
                  <a16:creationId xmlns:a16="http://schemas.microsoft.com/office/drawing/2014/main" id="{7323F37A-BF3C-4784-8DDE-E9FB2EEA176F}"/>
                </a:ext>
              </a:extLst>
            </p:cNvPr>
            <p:cNvSpPr/>
            <p:nvPr/>
          </p:nvSpPr>
          <p:spPr>
            <a:xfrm>
              <a:off x="282666" y="3429000"/>
              <a:ext cx="11828822" cy="3223129"/>
            </a:xfrm>
            <a:prstGeom prst="rect">
              <a:avLst/>
            </a:prstGeom>
            <a:solidFill>
              <a:schemeClr val="accent1">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3" name="직사각형 22">
                  <a:extLst>
                    <a:ext uri="{FF2B5EF4-FFF2-40B4-BE49-F238E27FC236}">
                      <a16:creationId xmlns:a16="http://schemas.microsoft.com/office/drawing/2014/main" id="{6CC46D68-B0A7-4373-A3BE-AEBBB468DB39}"/>
                    </a:ext>
                  </a:extLst>
                </p:cNvPr>
                <p:cNvSpPr/>
                <p:nvPr/>
              </p:nvSpPr>
              <p:spPr>
                <a:xfrm>
                  <a:off x="316109" y="5040312"/>
                  <a:ext cx="1310658" cy="1400175"/>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Tangiang" panose="02000600000000000000" pitchFamily="50" charset="0"/>
                    </a:rPr>
                    <a:t>Classifier (</a:t>
                  </a:r>
                  <a14:m>
                    <m:oMath xmlns:m="http://schemas.openxmlformats.org/officeDocument/2006/math">
                      <m:sSub>
                        <m:sSubPr>
                          <m:ctrlPr>
                            <a:rPr lang="en-US" altLang="ko-KR" sz="2000" i="1">
                              <a:solidFill>
                                <a:schemeClr val="tx1"/>
                              </a:solidFill>
                              <a:latin typeface="Cambria Math" panose="02040503050406030204" pitchFamily="18" charset="0"/>
                            </a:rPr>
                          </m:ctrlPr>
                        </m:sSubPr>
                        <m:e>
                          <m:r>
                            <m:rPr>
                              <m:sty m:val="p"/>
                              <m:brk m:alnAt="23"/>
                            </m:rPr>
                            <a:rPr lang="en-US" altLang="ko-KR" sz="2000">
                              <a:solidFill>
                                <a:schemeClr val="tx1"/>
                              </a:solidFill>
                              <a:latin typeface="Cambria Math" panose="02040503050406030204" pitchFamily="18" charset="0"/>
                            </a:rPr>
                            <m:t>Θ</m:t>
                          </m:r>
                        </m:e>
                        <m:sub>
                          <m:r>
                            <a:rPr lang="en-US" altLang="ko-KR" sz="2000">
                              <a:solidFill>
                                <a:schemeClr val="tx1"/>
                              </a:solidFill>
                              <a:latin typeface="Cambria Math" panose="02040503050406030204" pitchFamily="18" charset="0"/>
                            </a:rPr>
                            <m:t>𝑐𝑙𝑓</m:t>
                          </m:r>
                        </m:sub>
                      </m:sSub>
                    </m:oMath>
                  </a14:m>
                  <a:r>
                    <a:rPr lang="en-US" altLang="ko-KR" sz="2000" dirty="0">
                      <a:solidFill>
                        <a:schemeClr val="tx1"/>
                      </a:solidFill>
                      <a:latin typeface="Tangiang" panose="02000600000000000000" pitchFamily="50" charset="0"/>
                    </a:rPr>
                    <a:t>)</a:t>
                  </a:r>
                  <a:endParaRPr lang="ko-KR" altLang="en-US" sz="2000" dirty="0">
                    <a:solidFill>
                      <a:schemeClr val="tx1"/>
                    </a:solidFill>
                    <a:latin typeface="Tangiang" panose="02000600000000000000" pitchFamily="50" charset="0"/>
                  </a:endParaRPr>
                </a:p>
              </p:txBody>
            </p:sp>
          </mc:Choice>
          <mc:Fallback xmlns="">
            <p:sp>
              <p:nvSpPr>
                <p:cNvPr id="23" name="직사각형 22">
                  <a:extLst>
                    <a:ext uri="{FF2B5EF4-FFF2-40B4-BE49-F238E27FC236}">
                      <a16:creationId xmlns:a16="http://schemas.microsoft.com/office/drawing/2014/main" id="{6CC46D68-B0A7-4373-A3BE-AEBBB468DB39}"/>
                    </a:ext>
                  </a:extLst>
                </p:cNvPr>
                <p:cNvSpPr>
                  <a:spLocks noRot="1" noChangeAspect="1" noMove="1" noResize="1" noEditPoints="1" noAdjustHandles="1" noChangeArrowheads="1" noChangeShapeType="1" noTextEdit="1"/>
                </p:cNvSpPr>
                <p:nvPr/>
              </p:nvSpPr>
              <p:spPr>
                <a:xfrm>
                  <a:off x="316109" y="5040312"/>
                  <a:ext cx="1310658" cy="1400175"/>
                </a:xfrm>
                <a:prstGeom prst="rect">
                  <a:avLst/>
                </a:prstGeom>
                <a:blipFill>
                  <a:blip r:embed="rId2"/>
                  <a:stretch>
                    <a:fillRect/>
                  </a:stretch>
                </a:blipFill>
                <a:ln>
                  <a:noFill/>
                </a:ln>
                <a:effectLst>
                  <a:softEdge rad="63500"/>
                </a:effec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직사각형 23">
                  <a:extLst>
                    <a:ext uri="{FF2B5EF4-FFF2-40B4-BE49-F238E27FC236}">
                      <a16:creationId xmlns:a16="http://schemas.microsoft.com/office/drawing/2014/main" id="{1135B92C-41F2-4604-86D4-04EF9EAE5ACC}"/>
                    </a:ext>
                  </a:extLst>
                </p:cNvPr>
                <p:cNvSpPr/>
                <p:nvPr/>
              </p:nvSpPr>
              <p:spPr>
                <a:xfrm>
                  <a:off x="316108" y="3563144"/>
                  <a:ext cx="1310659" cy="1400175"/>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solidFill>
                        <a:schemeClr val="tx1"/>
                      </a:solidFill>
                      <a:latin typeface="Tangiang" panose="02000600000000000000" pitchFamily="50" charset="0"/>
                    </a:rPr>
                    <a:t>Regressor (</a:t>
                  </a:r>
                  <a14:m>
                    <m:oMath xmlns:m="http://schemas.openxmlformats.org/officeDocument/2006/math">
                      <m:sSub>
                        <m:sSubPr>
                          <m:ctrlPr>
                            <a:rPr lang="en-US" altLang="ko-KR" sz="2000" i="1">
                              <a:solidFill>
                                <a:schemeClr val="tx1"/>
                              </a:solidFill>
                              <a:latin typeface="Cambria Math" panose="02040503050406030204" pitchFamily="18" charset="0"/>
                            </a:rPr>
                          </m:ctrlPr>
                        </m:sSubPr>
                        <m:e>
                          <m:r>
                            <m:rPr>
                              <m:sty m:val="p"/>
                              <m:brk m:alnAt="23"/>
                            </m:rPr>
                            <a:rPr lang="en-US" altLang="ko-KR" sz="2000">
                              <a:solidFill>
                                <a:schemeClr val="tx1"/>
                              </a:solidFill>
                              <a:latin typeface="Cambria Math" panose="02040503050406030204" pitchFamily="18" charset="0"/>
                            </a:rPr>
                            <m:t>Θ</m:t>
                          </m:r>
                        </m:e>
                        <m:sub>
                          <m:r>
                            <a:rPr lang="en-US" altLang="ko-KR" sz="2000">
                              <a:solidFill>
                                <a:schemeClr val="tx1"/>
                              </a:solidFill>
                              <a:latin typeface="Cambria Math" panose="02040503050406030204" pitchFamily="18" charset="0"/>
                            </a:rPr>
                            <m:t>𝑐𝑙𝑓</m:t>
                          </m:r>
                        </m:sub>
                      </m:sSub>
                    </m:oMath>
                  </a14:m>
                  <a:r>
                    <a:rPr lang="en-US" altLang="ko-KR" sz="2000" dirty="0">
                      <a:solidFill>
                        <a:schemeClr val="tx1"/>
                      </a:solidFill>
                      <a:latin typeface="Tangiang" panose="02000600000000000000" pitchFamily="50" charset="0"/>
                    </a:rPr>
                    <a:t>)</a:t>
                  </a:r>
                  <a:endParaRPr lang="ko-KR" altLang="en-US" sz="2000" dirty="0">
                    <a:solidFill>
                      <a:schemeClr val="tx1"/>
                    </a:solidFill>
                    <a:latin typeface="Tangiang" panose="02000600000000000000" pitchFamily="50" charset="0"/>
                  </a:endParaRPr>
                </a:p>
              </p:txBody>
            </p:sp>
          </mc:Choice>
          <mc:Fallback xmlns="">
            <p:sp>
              <p:nvSpPr>
                <p:cNvPr id="24" name="직사각형 23">
                  <a:extLst>
                    <a:ext uri="{FF2B5EF4-FFF2-40B4-BE49-F238E27FC236}">
                      <a16:creationId xmlns:a16="http://schemas.microsoft.com/office/drawing/2014/main" id="{1135B92C-41F2-4604-86D4-04EF9EAE5ACC}"/>
                    </a:ext>
                  </a:extLst>
                </p:cNvPr>
                <p:cNvSpPr>
                  <a:spLocks noRot="1" noChangeAspect="1" noMove="1" noResize="1" noEditPoints="1" noAdjustHandles="1" noChangeArrowheads="1" noChangeShapeType="1" noTextEdit="1"/>
                </p:cNvSpPr>
                <p:nvPr/>
              </p:nvSpPr>
              <p:spPr>
                <a:xfrm>
                  <a:off x="316108" y="3563144"/>
                  <a:ext cx="1310659" cy="1400175"/>
                </a:xfrm>
                <a:prstGeom prst="rect">
                  <a:avLst/>
                </a:prstGeom>
                <a:blipFill>
                  <a:blip r:embed="rId3"/>
                  <a:stretch>
                    <a:fillRect r="-2791"/>
                  </a:stretch>
                </a:blipFill>
                <a:ln>
                  <a:noFill/>
                </a:ln>
                <a:effectLst>
                  <a:softEdge rad="63500"/>
                </a:effectLst>
              </p:spPr>
              <p:txBody>
                <a:bodyPr/>
                <a:lstStyle/>
                <a:p>
                  <a:r>
                    <a:rPr lang="ko-KR" altLang="en-US">
                      <a:noFill/>
                    </a:rPr>
                    <a:t> </a:t>
                  </a:r>
                </a:p>
              </p:txBody>
            </p:sp>
          </mc:Fallback>
        </mc:AlternateContent>
        <p:pic>
          <p:nvPicPr>
            <p:cNvPr id="25" name="그림 24">
              <a:extLst>
                <a:ext uri="{FF2B5EF4-FFF2-40B4-BE49-F238E27FC236}">
                  <a16:creationId xmlns:a16="http://schemas.microsoft.com/office/drawing/2014/main" id="{B658116F-EE30-4F4E-8326-332F5F895FF5}"/>
                </a:ext>
              </a:extLst>
            </p:cNvPr>
            <p:cNvPicPr>
              <a:picLocks noChangeAspect="1"/>
            </p:cNvPicPr>
            <p:nvPr/>
          </p:nvPicPr>
          <p:blipFill>
            <a:blip r:embed="rId4"/>
            <a:stretch>
              <a:fillRect/>
            </a:stretch>
          </p:blipFill>
          <p:spPr>
            <a:xfrm>
              <a:off x="1626767" y="3591970"/>
              <a:ext cx="10354828" cy="1342521"/>
            </a:xfrm>
            <a:prstGeom prst="rect">
              <a:avLst/>
            </a:prstGeom>
          </p:spPr>
        </p:pic>
        <p:pic>
          <p:nvPicPr>
            <p:cNvPr id="26" name="그림 25">
              <a:extLst>
                <a:ext uri="{FF2B5EF4-FFF2-40B4-BE49-F238E27FC236}">
                  <a16:creationId xmlns:a16="http://schemas.microsoft.com/office/drawing/2014/main" id="{817B2808-47BA-4E1D-8A92-5063A8E84FA3}"/>
                </a:ext>
              </a:extLst>
            </p:cNvPr>
            <p:cNvPicPr>
              <a:picLocks noChangeAspect="1"/>
            </p:cNvPicPr>
            <p:nvPr/>
          </p:nvPicPr>
          <p:blipFill>
            <a:blip r:embed="rId5"/>
            <a:stretch>
              <a:fillRect/>
            </a:stretch>
          </p:blipFill>
          <p:spPr>
            <a:xfrm>
              <a:off x="1626767" y="5069138"/>
              <a:ext cx="10354827" cy="1342521"/>
            </a:xfrm>
            <a:prstGeom prst="rect">
              <a:avLst/>
            </a:prstGeom>
          </p:spPr>
        </p:pic>
      </p:grpSp>
      <p:sp>
        <p:nvSpPr>
          <p:cNvPr id="2" name="내용 개체 틀 1">
            <a:extLst>
              <a:ext uri="{FF2B5EF4-FFF2-40B4-BE49-F238E27FC236}">
                <a16:creationId xmlns:a16="http://schemas.microsoft.com/office/drawing/2014/main" id="{FF2E7F61-D096-4F2A-9BDC-913C5B756651}"/>
              </a:ext>
            </a:extLst>
          </p:cNvPr>
          <p:cNvSpPr>
            <a:spLocks noGrp="1"/>
          </p:cNvSpPr>
          <p:nvPr>
            <p:ph sz="quarter" idx="10"/>
          </p:nvPr>
        </p:nvSpPr>
        <p:spPr>
          <a:xfrm>
            <a:off x="316108" y="4400644"/>
            <a:ext cx="11696142" cy="2058279"/>
          </a:xfrm>
        </p:spPr>
        <p:txBody>
          <a:bodyPr/>
          <a:lstStyle/>
          <a:p>
            <a:r>
              <a:rPr lang="en-US" altLang="ko-KR" dirty="0"/>
              <a:t>Age of 28, “unsatisfactory with her usual source of care but no insurance” increased her health expenditure while, no activity limitation lowered it.</a:t>
            </a:r>
          </a:p>
          <a:p>
            <a:r>
              <a:rPr lang="en-US" altLang="ko-KR" dirty="0"/>
              <a:t>No health insurance, age, unsatisfactory with her usual source of care, and her gender increased the probability to willing to pay for the expenditure while no activity limitation and her working place (Finance) lowered the probability.</a:t>
            </a:r>
          </a:p>
          <a:p>
            <a:pPr lvl="1"/>
            <a:endParaRPr lang="en-US" altLang="ko-KR" dirty="0"/>
          </a:p>
          <a:p>
            <a:pPr lvl="1"/>
            <a:endParaRPr lang="en-US" altLang="ko-KR" dirty="0"/>
          </a:p>
          <a:p>
            <a:pPr lvl="1"/>
            <a:endParaRPr lang="ko-KR" altLang="en-US" dirty="0"/>
          </a:p>
        </p:txBody>
      </p:sp>
      <p:sp>
        <p:nvSpPr>
          <p:cNvPr id="3" name="텍스트 개체 틀 2">
            <a:extLst>
              <a:ext uri="{FF2B5EF4-FFF2-40B4-BE49-F238E27FC236}">
                <a16:creationId xmlns:a16="http://schemas.microsoft.com/office/drawing/2014/main" id="{8C03C88B-9760-43FD-9495-5924617D13D5}"/>
              </a:ext>
            </a:extLst>
          </p:cNvPr>
          <p:cNvSpPr>
            <a:spLocks noGrp="1"/>
          </p:cNvSpPr>
          <p:nvPr>
            <p:ph type="body" sz="quarter" idx="11"/>
          </p:nvPr>
        </p:nvSpPr>
        <p:spPr/>
        <p:txBody>
          <a:bodyPr/>
          <a:lstStyle/>
          <a:p>
            <a:r>
              <a:rPr lang="en-US" altLang="ko-KR" dirty="0"/>
              <a:t>3. Analysis</a:t>
            </a:r>
            <a:endParaRPr lang="ko-KR" altLang="en-US" dirty="0"/>
          </a:p>
        </p:txBody>
      </p:sp>
      <p:sp>
        <p:nvSpPr>
          <p:cNvPr id="4" name="텍스트 개체 틀 3">
            <a:extLst>
              <a:ext uri="{FF2B5EF4-FFF2-40B4-BE49-F238E27FC236}">
                <a16:creationId xmlns:a16="http://schemas.microsoft.com/office/drawing/2014/main" id="{EF457FEE-0B9C-4DFF-AC8E-E27595868A77}"/>
              </a:ext>
            </a:extLst>
          </p:cNvPr>
          <p:cNvSpPr>
            <a:spLocks noGrp="1"/>
          </p:cNvSpPr>
          <p:nvPr>
            <p:ph type="body" sz="quarter" idx="12"/>
          </p:nvPr>
        </p:nvSpPr>
        <p:spPr/>
        <p:txBody>
          <a:bodyPr/>
          <a:lstStyle/>
          <a:p>
            <a:r>
              <a:rPr lang="en-US" altLang="ko-KR" dirty="0"/>
              <a:t>Prototyping</a:t>
            </a:r>
            <a:endParaRPr lang="ko-KR" altLang="en-US" dirty="0"/>
          </a:p>
        </p:txBody>
      </p:sp>
    </p:spTree>
    <p:extLst>
      <p:ext uri="{BB962C8B-B14F-4D97-AF65-F5344CB8AC3E}">
        <p14:creationId xmlns:p14="http://schemas.microsoft.com/office/powerpoint/2010/main" val="946842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4DD97C81-8308-4B48-9336-7309FC23B0A9}"/>
              </a:ext>
            </a:extLst>
          </p:cNvPr>
          <p:cNvSpPr>
            <a:spLocks noGrp="1"/>
          </p:cNvSpPr>
          <p:nvPr>
            <p:ph sz="quarter" idx="10"/>
          </p:nvPr>
        </p:nvSpPr>
        <p:spPr>
          <a:xfrm>
            <a:off x="5184175" y="1244600"/>
            <a:ext cx="6722371" cy="5195888"/>
          </a:xfrm>
        </p:spPr>
        <p:txBody>
          <a:bodyPr/>
          <a:lstStyle/>
          <a:p>
            <a:r>
              <a:rPr lang="en-US" altLang="ko-KR" dirty="0"/>
              <a:t>Feature importance of the regressor.</a:t>
            </a:r>
          </a:p>
          <a:p>
            <a:r>
              <a:rPr lang="en-US" altLang="ko-KR" dirty="0"/>
              <a:t>Age, any activity limitation, insurance coverage and unsatisfactory with usual medical service were main features of the regression model.</a:t>
            </a:r>
            <a:endParaRPr lang="ko-KR" altLang="en-US" dirty="0"/>
          </a:p>
        </p:txBody>
      </p:sp>
      <p:sp>
        <p:nvSpPr>
          <p:cNvPr id="3" name="텍스트 개체 틀 2">
            <a:extLst>
              <a:ext uri="{FF2B5EF4-FFF2-40B4-BE49-F238E27FC236}">
                <a16:creationId xmlns:a16="http://schemas.microsoft.com/office/drawing/2014/main" id="{DF5DD36C-B6C1-4D91-8121-7B7B994D4D2A}"/>
              </a:ext>
            </a:extLst>
          </p:cNvPr>
          <p:cNvSpPr>
            <a:spLocks noGrp="1"/>
          </p:cNvSpPr>
          <p:nvPr>
            <p:ph type="body" sz="quarter" idx="11"/>
          </p:nvPr>
        </p:nvSpPr>
        <p:spPr/>
        <p:txBody>
          <a:bodyPr/>
          <a:lstStyle/>
          <a:p>
            <a:r>
              <a:rPr lang="en-US" altLang="ko-KR" dirty="0"/>
              <a:t>3. Analysis</a:t>
            </a:r>
            <a:endParaRPr lang="ko-KR" altLang="en-US" dirty="0"/>
          </a:p>
        </p:txBody>
      </p:sp>
      <p:sp>
        <p:nvSpPr>
          <p:cNvPr id="4" name="텍스트 개체 틀 3">
            <a:extLst>
              <a:ext uri="{FF2B5EF4-FFF2-40B4-BE49-F238E27FC236}">
                <a16:creationId xmlns:a16="http://schemas.microsoft.com/office/drawing/2014/main" id="{96F75994-4421-49FF-B65A-E0BBA1EAFE6A}"/>
              </a:ext>
            </a:extLst>
          </p:cNvPr>
          <p:cNvSpPr>
            <a:spLocks noGrp="1"/>
          </p:cNvSpPr>
          <p:nvPr>
            <p:ph type="body" sz="quarter" idx="12"/>
          </p:nvPr>
        </p:nvSpPr>
        <p:spPr/>
        <p:txBody>
          <a:bodyPr/>
          <a:lstStyle/>
          <a:p>
            <a:r>
              <a:rPr lang="en-US" altLang="ko-KR" dirty="0"/>
              <a:t>Overall feature importance</a:t>
            </a:r>
            <a:endParaRPr lang="ko-KR" altLang="en-US" dirty="0"/>
          </a:p>
        </p:txBody>
      </p:sp>
      <p:pic>
        <p:nvPicPr>
          <p:cNvPr id="6" name="그림 5">
            <a:extLst>
              <a:ext uri="{FF2B5EF4-FFF2-40B4-BE49-F238E27FC236}">
                <a16:creationId xmlns:a16="http://schemas.microsoft.com/office/drawing/2014/main" id="{FAF015D0-9AD6-48BB-8C25-D778F5AC9420}"/>
              </a:ext>
            </a:extLst>
          </p:cNvPr>
          <p:cNvPicPr>
            <a:picLocks noChangeAspect="1"/>
          </p:cNvPicPr>
          <p:nvPr/>
        </p:nvPicPr>
        <p:blipFill>
          <a:blip r:embed="rId2"/>
          <a:stretch>
            <a:fillRect/>
          </a:stretch>
        </p:blipFill>
        <p:spPr>
          <a:xfrm>
            <a:off x="282666" y="1244600"/>
            <a:ext cx="4901510" cy="4476750"/>
          </a:xfrm>
          <a:prstGeom prst="rect">
            <a:avLst/>
          </a:prstGeom>
          <a:ln>
            <a:solidFill>
              <a:schemeClr val="tx1"/>
            </a:solidFill>
          </a:ln>
        </p:spPr>
      </p:pic>
    </p:spTree>
    <p:extLst>
      <p:ext uri="{BB962C8B-B14F-4D97-AF65-F5344CB8AC3E}">
        <p14:creationId xmlns:p14="http://schemas.microsoft.com/office/powerpoint/2010/main" val="1988799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18006023-1150-4827-9D97-2F3C0DA17635}"/>
              </a:ext>
            </a:extLst>
          </p:cNvPr>
          <p:cNvPicPr>
            <a:picLocks noChangeAspect="1"/>
          </p:cNvPicPr>
          <p:nvPr/>
        </p:nvPicPr>
        <p:blipFill rotWithShape="1">
          <a:blip r:embed="rId2"/>
          <a:srcRect/>
          <a:stretch/>
        </p:blipFill>
        <p:spPr>
          <a:xfrm>
            <a:off x="297850" y="1254125"/>
            <a:ext cx="4886325" cy="4457700"/>
          </a:xfrm>
          <a:prstGeom prst="rect">
            <a:avLst/>
          </a:prstGeom>
          <a:ln>
            <a:solidFill>
              <a:schemeClr val="tx1"/>
            </a:solidFill>
          </a:ln>
        </p:spPr>
      </p:pic>
      <p:sp>
        <p:nvSpPr>
          <p:cNvPr id="2" name="내용 개체 틀 1">
            <a:extLst>
              <a:ext uri="{FF2B5EF4-FFF2-40B4-BE49-F238E27FC236}">
                <a16:creationId xmlns:a16="http://schemas.microsoft.com/office/drawing/2014/main" id="{4DD97C81-8308-4B48-9336-7309FC23B0A9}"/>
              </a:ext>
            </a:extLst>
          </p:cNvPr>
          <p:cNvSpPr>
            <a:spLocks noGrp="1"/>
          </p:cNvSpPr>
          <p:nvPr>
            <p:ph sz="quarter" idx="10"/>
          </p:nvPr>
        </p:nvSpPr>
        <p:spPr>
          <a:xfrm>
            <a:off x="5184175" y="1244600"/>
            <a:ext cx="6722371" cy="5195888"/>
          </a:xfrm>
        </p:spPr>
        <p:txBody>
          <a:bodyPr/>
          <a:lstStyle/>
          <a:p>
            <a:r>
              <a:rPr lang="en-US" altLang="ko-KR" dirty="0"/>
              <a:t>Feature importance of the classifier.</a:t>
            </a:r>
          </a:p>
          <a:p>
            <a:r>
              <a:rPr lang="en-US" altLang="ko-KR" dirty="0"/>
              <a:t>Unsatisfactory with usual medical service, gender, any activity limitation and insurance coverage were main features of the classifier.</a:t>
            </a:r>
          </a:p>
          <a:p>
            <a:r>
              <a:rPr lang="en-US" altLang="ko-KR" dirty="0"/>
              <a:t>Further notice that Region which was an important factor according to the lasso, is not that significant in this framework.</a:t>
            </a:r>
            <a:endParaRPr lang="ko-KR" altLang="en-US" dirty="0"/>
          </a:p>
        </p:txBody>
      </p:sp>
      <p:sp>
        <p:nvSpPr>
          <p:cNvPr id="3" name="텍스트 개체 틀 2">
            <a:extLst>
              <a:ext uri="{FF2B5EF4-FFF2-40B4-BE49-F238E27FC236}">
                <a16:creationId xmlns:a16="http://schemas.microsoft.com/office/drawing/2014/main" id="{DF5DD36C-B6C1-4D91-8121-7B7B994D4D2A}"/>
              </a:ext>
            </a:extLst>
          </p:cNvPr>
          <p:cNvSpPr>
            <a:spLocks noGrp="1"/>
          </p:cNvSpPr>
          <p:nvPr>
            <p:ph type="body" sz="quarter" idx="11"/>
          </p:nvPr>
        </p:nvSpPr>
        <p:spPr/>
        <p:txBody>
          <a:bodyPr/>
          <a:lstStyle/>
          <a:p>
            <a:r>
              <a:rPr lang="en-US" altLang="ko-KR" dirty="0"/>
              <a:t>3. Analysis</a:t>
            </a:r>
            <a:endParaRPr lang="ko-KR" altLang="en-US" dirty="0"/>
          </a:p>
        </p:txBody>
      </p:sp>
      <p:sp>
        <p:nvSpPr>
          <p:cNvPr id="4" name="텍스트 개체 틀 3">
            <a:extLst>
              <a:ext uri="{FF2B5EF4-FFF2-40B4-BE49-F238E27FC236}">
                <a16:creationId xmlns:a16="http://schemas.microsoft.com/office/drawing/2014/main" id="{96F75994-4421-49FF-B65A-E0BBA1EAFE6A}"/>
              </a:ext>
            </a:extLst>
          </p:cNvPr>
          <p:cNvSpPr>
            <a:spLocks noGrp="1"/>
          </p:cNvSpPr>
          <p:nvPr>
            <p:ph type="body" sz="quarter" idx="12"/>
          </p:nvPr>
        </p:nvSpPr>
        <p:spPr/>
        <p:txBody>
          <a:bodyPr/>
          <a:lstStyle/>
          <a:p>
            <a:r>
              <a:rPr lang="en-US" altLang="ko-KR" dirty="0"/>
              <a:t>Overall feature importance</a:t>
            </a:r>
            <a:endParaRPr lang="ko-KR" altLang="en-US" dirty="0"/>
          </a:p>
        </p:txBody>
      </p:sp>
    </p:spTree>
    <p:extLst>
      <p:ext uri="{BB962C8B-B14F-4D97-AF65-F5344CB8AC3E}">
        <p14:creationId xmlns:p14="http://schemas.microsoft.com/office/powerpoint/2010/main" val="948831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C4933E8-FC63-4BF7-BF87-185D94CCB014}"/>
              </a:ext>
            </a:extLst>
          </p:cNvPr>
          <p:cNvSpPr>
            <a:spLocks noGrp="1"/>
          </p:cNvSpPr>
          <p:nvPr>
            <p:ph sz="quarter" idx="10"/>
          </p:nvPr>
        </p:nvSpPr>
        <p:spPr/>
        <p:txBody>
          <a:bodyPr/>
          <a:lstStyle/>
          <a:p>
            <a:pPr marL="457200" indent="-457200">
              <a:buFont typeface="+mj-lt"/>
              <a:buAutoNum type="arabicPeriod"/>
            </a:pPr>
            <a:r>
              <a:rPr lang="en-US" altLang="ko-KR" dirty="0"/>
              <a:t>MEPS data analysis</a:t>
            </a:r>
          </a:p>
          <a:p>
            <a:pPr lvl="1"/>
            <a:r>
              <a:rPr lang="en-US" altLang="ko-KR" dirty="0"/>
              <a:t>The binary decision and the amount” can be predicted by his/ her current financial (insurance coverage), health status (self rated physical status).</a:t>
            </a:r>
          </a:p>
          <a:p>
            <a:pPr lvl="1"/>
            <a:r>
              <a:rPr lang="en-US" altLang="ko-KR" dirty="0"/>
              <a:t>Intuitive explanation about individual prediction was made by SHAP</a:t>
            </a:r>
          </a:p>
          <a:p>
            <a:pPr marL="457200" indent="-457200">
              <a:buFont typeface="+mj-lt"/>
              <a:buAutoNum type="arabicPeriod"/>
            </a:pPr>
            <a:r>
              <a:rPr lang="en-US" altLang="ko-KR" dirty="0"/>
              <a:t>Research contribution</a:t>
            </a:r>
          </a:p>
          <a:p>
            <a:pPr lvl="1"/>
            <a:r>
              <a:rPr lang="en-US" altLang="ko-KR" dirty="0"/>
              <a:t>Careful manipulation of likelihood and “proxy” optimization advanced the model’ s performance.</a:t>
            </a:r>
          </a:p>
          <a:p>
            <a:pPr lvl="1"/>
            <a:r>
              <a:rPr lang="en-US" altLang="ko-KR" dirty="0"/>
              <a:t>Proxy optimization refers to the separate optimization of the regression and the classification.</a:t>
            </a:r>
          </a:p>
          <a:p>
            <a:pPr marL="457200" indent="-457200">
              <a:buFont typeface="+mj-lt"/>
              <a:buAutoNum type="arabicPeriod" startAt="3"/>
            </a:pPr>
            <a:r>
              <a:rPr lang="en-US" altLang="ko-KR" dirty="0"/>
              <a:t>Limitations: </a:t>
            </a:r>
          </a:p>
          <a:p>
            <a:pPr marL="800100" lvl="1" indent="-342900">
              <a:buFont typeface="+mj-ea"/>
              <a:buAutoNum type="circleNumDbPlain"/>
            </a:pPr>
            <a:r>
              <a:rPr lang="en-US" altLang="ko-KR" dirty="0"/>
              <a:t>Couldn’t solve the relatively large variance of MAE in the test data set.</a:t>
            </a:r>
          </a:p>
          <a:p>
            <a:pPr marL="800100" lvl="1" indent="-342900">
              <a:buFont typeface="+mj-ea"/>
              <a:buAutoNum type="circleNumDbPlain"/>
            </a:pPr>
            <a:r>
              <a:rPr lang="en-US" altLang="ko-KR" dirty="0"/>
              <a:t>Proxy method was used to find MLE (Maximal Likelihood Estimate)</a:t>
            </a:r>
            <a:endParaRPr lang="ko-KR" altLang="en-US" dirty="0"/>
          </a:p>
        </p:txBody>
      </p:sp>
      <p:sp>
        <p:nvSpPr>
          <p:cNvPr id="3" name="텍스트 개체 틀 2">
            <a:extLst>
              <a:ext uri="{FF2B5EF4-FFF2-40B4-BE49-F238E27FC236}">
                <a16:creationId xmlns:a16="http://schemas.microsoft.com/office/drawing/2014/main" id="{E1151D5D-689C-44B3-9484-021AD375D7DA}"/>
              </a:ext>
            </a:extLst>
          </p:cNvPr>
          <p:cNvSpPr>
            <a:spLocks noGrp="1"/>
          </p:cNvSpPr>
          <p:nvPr>
            <p:ph type="body" sz="quarter" idx="11"/>
          </p:nvPr>
        </p:nvSpPr>
        <p:spPr/>
        <p:txBody>
          <a:bodyPr/>
          <a:lstStyle/>
          <a:p>
            <a:r>
              <a:rPr lang="en-US" altLang="ko-KR" dirty="0"/>
              <a:t>4. Conclusion</a:t>
            </a:r>
            <a:endParaRPr lang="ko-KR" altLang="en-US" dirty="0"/>
          </a:p>
        </p:txBody>
      </p:sp>
      <p:sp>
        <p:nvSpPr>
          <p:cNvPr id="4" name="텍스트 개체 틀 3">
            <a:extLst>
              <a:ext uri="{FF2B5EF4-FFF2-40B4-BE49-F238E27FC236}">
                <a16:creationId xmlns:a16="http://schemas.microsoft.com/office/drawing/2014/main" id="{C2D28B80-66CC-4867-82BB-391058341374}"/>
              </a:ext>
            </a:extLst>
          </p:cNvPr>
          <p:cNvSpPr>
            <a:spLocks noGrp="1"/>
          </p:cNvSpPr>
          <p:nvPr>
            <p:ph type="body" sz="quarter" idx="12"/>
          </p:nvPr>
        </p:nvSpPr>
        <p:spPr/>
        <p:txBody>
          <a:bodyPr>
            <a:normAutofit/>
          </a:bodyPr>
          <a:lstStyle/>
          <a:p>
            <a:r>
              <a:rPr lang="en-US" altLang="ko-KR" dirty="0"/>
              <a:t>Conclusion</a:t>
            </a:r>
            <a:endParaRPr lang="ko-KR" altLang="en-US" dirty="0"/>
          </a:p>
        </p:txBody>
      </p:sp>
    </p:spTree>
    <p:extLst>
      <p:ext uri="{BB962C8B-B14F-4D97-AF65-F5344CB8AC3E}">
        <p14:creationId xmlns:p14="http://schemas.microsoft.com/office/powerpoint/2010/main" val="1842781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248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7B968D17-CF2B-4FC5-9BAA-9439AEADA5E4}"/>
              </a:ext>
            </a:extLst>
          </p:cNvPr>
          <p:cNvSpPr>
            <a:spLocks noGrp="1"/>
          </p:cNvSpPr>
          <p:nvPr>
            <p:ph sz="quarter" idx="10"/>
          </p:nvPr>
        </p:nvSpPr>
        <p:spPr/>
        <p:txBody>
          <a:bodyPr/>
          <a:lstStyle/>
          <a:p>
            <a:r>
              <a:rPr lang="en-US" altLang="ko-KR" dirty="0"/>
              <a:t>MEPS stands for “Medical</a:t>
            </a:r>
            <a:r>
              <a:rPr lang="ko-KR" altLang="en-US" dirty="0"/>
              <a:t> </a:t>
            </a:r>
            <a:r>
              <a:rPr lang="en-US" altLang="ko-KR" dirty="0"/>
              <a:t>Expenditure</a:t>
            </a:r>
            <a:r>
              <a:rPr lang="ko-KR" altLang="en-US" dirty="0"/>
              <a:t> </a:t>
            </a:r>
            <a:r>
              <a:rPr lang="en-US" altLang="ko-KR" dirty="0"/>
              <a:t>Panel Survey”.</a:t>
            </a:r>
          </a:p>
          <a:p>
            <a:r>
              <a:rPr lang="en-US" altLang="ko-KR" dirty="0"/>
              <a:t>It began in 1996, and it is a set of </a:t>
            </a:r>
            <a:r>
              <a:rPr lang="en-US" altLang="ko-KR" b="1" dirty="0"/>
              <a:t>large-scale surveys </a:t>
            </a:r>
            <a:r>
              <a:rPr lang="en-US" altLang="ko-KR" dirty="0"/>
              <a:t>of families and individuals, their medical providers (doctors, hospitals, pharmacies, etc.) and employers across the United States. </a:t>
            </a:r>
          </a:p>
          <a:p>
            <a:r>
              <a:rPr lang="en-US" altLang="ko-KR" dirty="0"/>
              <a:t>MEPS collects data on the specific health services that Americans use.</a:t>
            </a:r>
          </a:p>
          <a:p>
            <a:endParaRPr lang="ko-KR" altLang="en-US" dirty="0"/>
          </a:p>
        </p:txBody>
      </p:sp>
      <p:sp>
        <p:nvSpPr>
          <p:cNvPr id="3" name="텍스트 개체 틀 2">
            <a:extLst>
              <a:ext uri="{FF2B5EF4-FFF2-40B4-BE49-F238E27FC236}">
                <a16:creationId xmlns:a16="http://schemas.microsoft.com/office/drawing/2014/main" id="{5EE06D57-7CCC-47A6-A5F3-9E9979D4BC0E}"/>
              </a:ext>
            </a:extLst>
          </p:cNvPr>
          <p:cNvSpPr>
            <a:spLocks noGrp="1"/>
          </p:cNvSpPr>
          <p:nvPr>
            <p:ph type="body" sz="quarter" idx="11"/>
          </p:nvPr>
        </p:nvSpPr>
        <p:spPr/>
        <p:txBody>
          <a:bodyPr/>
          <a:lstStyle/>
          <a:p>
            <a:r>
              <a:rPr lang="en-US" altLang="ko-KR" dirty="0"/>
              <a:t>1. Data description</a:t>
            </a:r>
            <a:endParaRPr lang="ko-KR" altLang="en-US" dirty="0"/>
          </a:p>
        </p:txBody>
      </p:sp>
      <p:sp>
        <p:nvSpPr>
          <p:cNvPr id="4" name="텍스트 개체 틀 3">
            <a:extLst>
              <a:ext uri="{FF2B5EF4-FFF2-40B4-BE49-F238E27FC236}">
                <a16:creationId xmlns:a16="http://schemas.microsoft.com/office/drawing/2014/main" id="{618A8B19-2368-4694-8258-C6D0F487BA06}"/>
              </a:ext>
            </a:extLst>
          </p:cNvPr>
          <p:cNvSpPr>
            <a:spLocks noGrp="1"/>
          </p:cNvSpPr>
          <p:nvPr>
            <p:ph type="body" sz="quarter" idx="12"/>
          </p:nvPr>
        </p:nvSpPr>
        <p:spPr/>
        <p:txBody>
          <a:bodyPr/>
          <a:lstStyle/>
          <a:p>
            <a:r>
              <a:rPr lang="en-US" altLang="ko-KR" dirty="0"/>
              <a:t>MEPS data</a:t>
            </a:r>
            <a:endParaRPr lang="ko-KR" altLang="en-US" dirty="0"/>
          </a:p>
        </p:txBody>
      </p:sp>
    </p:spTree>
    <p:extLst>
      <p:ext uri="{BB962C8B-B14F-4D97-AF65-F5344CB8AC3E}">
        <p14:creationId xmlns:p14="http://schemas.microsoft.com/office/powerpoint/2010/main" val="142590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7B968D17-CF2B-4FC5-9BAA-9439AEADA5E4}"/>
              </a:ext>
            </a:extLst>
          </p:cNvPr>
          <p:cNvSpPr>
            <a:spLocks noGrp="1"/>
          </p:cNvSpPr>
          <p:nvPr>
            <p:ph sz="quarter" idx="10"/>
          </p:nvPr>
        </p:nvSpPr>
        <p:spPr>
          <a:xfrm>
            <a:off x="6011501" y="1244600"/>
            <a:ext cx="5895046" cy="5477290"/>
          </a:xfrm>
        </p:spPr>
        <p:txBody>
          <a:bodyPr>
            <a:normAutofit/>
          </a:bodyPr>
          <a:lstStyle/>
          <a:p>
            <a:r>
              <a:rPr lang="en-US" altLang="ko-KR" b="1" dirty="0"/>
              <a:t>The sampling frame </a:t>
            </a:r>
            <a:r>
              <a:rPr lang="en-US" altLang="ko-KR" dirty="0"/>
              <a:t>is drawn from respondents to the </a:t>
            </a:r>
            <a:r>
              <a:rPr lang="en-US" altLang="ko-KR" b="1" dirty="0"/>
              <a:t>National Health Interview Survey (NHIS)</a:t>
            </a:r>
            <a:r>
              <a:rPr lang="en-US" altLang="ko-KR" dirty="0"/>
              <a:t>, which is conducted by the National Center for Health Statistics.</a:t>
            </a:r>
          </a:p>
          <a:p>
            <a:r>
              <a:rPr lang="en-US" altLang="ko-KR" dirty="0"/>
              <a:t>The MEPS-HC </a:t>
            </a:r>
            <a:r>
              <a:rPr lang="en-US" altLang="ko-KR" b="1" dirty="0"/>
              <a:t>collects data </a:t>
            </a:r>
            <a:r>
              <a:rPr lang="en-US" altLang="ko-KR" dirty="0"/>
              <a:t>from</a:t>
            </a:r>
            <a:r>
              <a:rPr lang="en-US" altLang="ko-KR" b="1" dirty="0"/>
              <a:t> </a:t>
            </a:r>
            <a:r>
              <a:rPr lang="en-US" altLang="ko-KR" dirty="0"/>
              <a:t>a nationally representative sample of households </a:t>
            </a:r>
            <a:r>
              <a:rPr lang="en-US" altLang="ko-KR" b="1" dirty="0"/>
              <a:t>through an overlapping panel design.</a:t>
            </a:r>
            <a:r>
              <a:rPr lang="en-US" altLang="ko-KR" dirty="0"/>
              <a:t> </a:t>
            </a:r>
          </a:p>
          <a:p>
            <a:endParaRPr lang="en-US" altLang="ko-KR" dirty="0"/>
          </a:p>
          <a:p>
            <a:endParaRPr lang="ko-KR" altLang="en-US" dirty="0"/>
          </a:p>
        </p:txBody>
      </p:sp>
      <p:sp>
        <p:nvSpPr>
          <p:cNvPr id="3" name="텍스트 개체 틀 2">
            <a:extLst>
              <a:ext uri="{FF2B5EF4-FFF2-40B4-BE49-F238E27FC236}">
                <a16:creationId xmlns:a16="http://schemas.microsoft.com/office/drawing/2014/main" id="{5EE06D57-7CCC-47A6-A5F3-9E9979D4BC0E}"/>
              </a:ext>
            </a:extLst>
          </p:cNvPr>
          <p:cNvSpPr>
            <a:spLocks noGrp="1"/>
          </p:cNvSpPr>
          <p:nvPr>
            <p:ph type="body" sz="quarter" idx="11"/>
          </p:nvPr>
        </p:nvSpPr>
        <p:spPr/>
        <p:txBody>
          <a:bodyPr/>
          <a:lstStyle/>
          <a:p>
            <a:r>
              <a:rPr lang="en-US" altLang="ko-KR" dirty="0"/>
              <a:t>1. Data description</a:t>
            </a:r>
            <a:endParaRPr lang="ko-KR" altLang="en-US" dirty="0"/>
          </a:p>
        </p:txBody>
      </p:sp>
      <p:sp>
        <p:nvSpPr>
          <p:cNvPr id="4" name="텍스트 개체 틀 3">
            <a:extLst>
              <a:ext uri="{FF2B5EF4-FFF2-40B4-BE49-F238E27FC236}">
                <a16:creationId xmlns:a16="http://schemas.microsoft.com/office/drawing/2014/main" id="{618A8B19-2368-4694-8258-C6D0F487BA06}"/>
              </a:ext>
            </a:extLst>
          </p:cNvPr>
          <p:cNvSpPr>
            <a:spLocks noGrp="1"/>
          </p:cNvSpPr>
          <p:nvPr>
            <p:ph type="body" sz="quarter" idx="12"/>
          </p:nvPr>
        </p:nvSpPr>
        <p:spPr/>
        <p:txBody>
          <a:bodyPr/>
          <a:lstStyle/>
          <a:p>
            <a:r>
              <a:rPr lang="en-US" altLang="ko-KR" dirty="0"/>
              <a:t>MEPS data collection procedures</a:t>
            </a:r>
            <a:endParaRPr lang="ko-KR" altLang="en-US" dirty="0"/>
          </a:p>
        </p:txBody>
      </p:sp>
      <p:pic>
        <p:nvPicPr>
          <p:cNvPr id="6" name="그림 5">
            <a:extLst>
              <a:ext uri="{FF2B5EF4-FFF2-40B4-BE49-F238E27FC236}">
                <a16:creationId xmlns:a16="http://schemas.microsoft.com/office/drawing/2014/main" id="{ADF1E639-C842-4F73-AD5C-E3D6B7B66A45}"/>
              </a:ext>
            </a:extLst>
          </p:cNvPr>
          <p:cNvPicPr>
            <a:picLocks noChangeAspect="1"/>
          </p:cNvPicPr>
          <p:nvPr/>
        </p:nvPicPr>
        <p:blipFill>
          <a:blip r:embed="rId2"/>
          <a:stretch>
            <a:fillRect/>
          </a:stretch>
        </p:blipFill>
        <p:spPr>
          <a:xfrm>
            <a:off x="415858" y="1739751"/>
            <a:ext cx="5595643" cy="4205586"/>
          </a:xfrm>
          <a:prstGeom prst="rect">
            <a:avLst/>
          </a:prstGeom>
        </p:spPr>
      </p:pic>
      <p:sp>
        <p:nvSpPr>
          <p:cNvPr id="7" name="직사각형 6">
            <a:extLst>
              <a:ext uri="{FF2B5EF4-FFF2-40B4-BE49-F238E27FC236}">
                <a16:creationId xmlns:a16="http://schemas.microsoft.com/office/drawing/2014/main" id="{FC1719B3-BF8A-4DD0-B9A0-597C31DB67C3}"/>
              </a:ext>
            </a:extLst>
          </p:cNvPr>
          <p:cNvSpPr/>
          <p:nvPr/>
        </p:nvSpPr>
        <p:spPr>
          <a:xfrm>
            <a:off x="3141552" y="2978589"/>
            <a:ext cx="1427430" cy="1683945"/>
          </a:xfrm>
          <a:prstGeom prst="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a:extLst>
              <a:ext uri="{FF2B5EF4-FFF2-40B4-BE49-F238E27FC236}">
                <a16:creationId xmlns:a16="http://schemas.microsoft.com/office/drawing/2014/main" id="{268060FE-5D74-4678-8D62-2D40DF7794B9}"/>
              </a:ext>
            </a:extLst>
          </p:cNvPr>
          <p:cNvCxnSpPr>
            <a:cxnSpLocks/>
          </p:cNvCxnSpPr>
          <p:nvPr/>
        </p:nvCxnSpPr>
        <p:spPr>
          <a:xfrm flipV="1">
            <a:off x="4590107" y="3503691"/>
            <a:ext cx="1505893" cy="280659"/>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0A93C5C-6DC4-4107-BE64-9439C38662B0}"/>
              </a:ext>
            </a:extLst>
          </p:cNvPr>
          <p:cNvSpPr txBox="1"/>
          <p:nvPr/>
        </p:nvSpPr>
        <p:spPr>
          <a:xfrm>
            <a:off x="385682" y="5940407"/>
            <a:ext cx="10288354" cy="1015663"/>
          </a:xfrm>
          <a:prstGeom prst="rect">
            <a:avLst/>
          </a:prstGeom>
          <a:noFill/>
        </p:spPr>
        <p:txBody>
          <a:bodyPr wrap="square">
            <a:spAutoFit/>
          </a:bodyPr>
          <a:lstStyle/>
          <a:p>
            <a:r>
              <a:rPr lang="en-US" altLang="ko-KR" sz="2000" dirty="0">
                <a:latin typeface="Tangiang" panose="02000600000000000000" pitchFamily="50" charset="0"/>
              </a:rPr>
              <a:t>The chart above illustrates the timing and relationship between panels, rounds, and calendar years. </a:t>
            </a:r>
          </a:p>
          <a:p>
            <a:r>
              <a:rPr lang="en-US" altLang="ko-KR" sz="2000" dirty="0">
                <a:latin typeface="Tangiang" panose="02000600000000000000" pitchFamily="50" charset="0"/>
              </a:rPr>
              <a:t>(Image source: MEPS homepage (</a:t>
            </a:r>
            <a:r>
              <a:rPr lang="ko-KR" altLang="en-US" sz="2000" dirty="0">
                <a:latin typeface="Tangiang" panose="02000600000000000000" pitchFamily="50" charset="0"/>
              </a:rPr>
              <a:t>https://www.meps.ahrq.gov/survey_comp/hc_data_collection.jsp</a:t>
            </a:r>
            <a:r>
              <a:rPr lang="en-US" altLang="ko-KR" sz="2000" dirty="0">
                <a:latin typeface="Tangiang" panose="02000600000000000000" pitchFamily="50" charset="0"/>
              </a:rPr>
              <a:t>))</a:t>
            </a:r>
            <a:endParaRPr lang="ko-KR" altLang="en-US" sz="2000" dirty="0">
              <a:latin typeface="Tangiang" panose="02000600000000000000" pitchFamily="50" charset="0"/>
            </a:endParaRPr>
          </a:p>
          <a:p>
            <a:endParaRPr lang="en-US" altLang="ko-KR" sz="2000" dirty="0">
              <a:latin typeface="Tangiang" panose="02000600000000000000" pitchFamily="50" charset="0"/>
            </a:endParaRPr>
          </a:p>
        </p:txBody>
      </p:sp>
    </p:spTree>
    <p:extLst>
      <p:ext uri="{BB962C8B-B14F-4D97-AF65-F5344CB8AC3E}">
        <p14:creationId xmlns:p14="http://schemas.microsoft.com/office/powerpoint/2010/main" val="238805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7B968D17-CF2B-4FC5-9BAA-9439AEADA5E4}"/>
              </a:ext>
            </a:extLst>
          </p:cNvPr>
          <p:cNvSpPr>
            <a:spLocks noGrp="1"/>
          </p:cNvSpPr>
          <p:nvPr>
            <p:ph sz="quarter" idx="10"/>
          </p:nvPr>
        </p:nvSpPr>
        <p:spPr>
          <a:xfrm>
            <a:off x="6011501" y="1244600"/>
            <a:ext cx="5895046" cy="5477290"/>
          </a:xfrm>
        </p:spPr>
        <p:txBody>
          <a:bodyPr>
            <a:normAutofit/>
          </a:bodyPr>
          <a:lstStyle/>
          <a:p>
            <a:r>
              <a:rPr lang="en-US" altLang="ko-KR" dirty="0"/>
              <a:t>A new panel of sample households is selected each year, data for each panel are collected for two calendar years. </a:t>
            </a:r>
          </a:p>
          <a:p>
            <a:r>
              <a:rPr lang="en-US" altLang="ko-KR" dirty="0"/>
              <a:t>The two years of data </a:t>
            </a:r>
            <a:r>
              <a:rPr lang="en-US" altLang="ko-KR" b="1" dirty="0"/>
              <a:t>for each panel are collected in five rounds of interviews </a:t>
            </a:r>
            <a:r>
              <a:rPr lang="en-US" altLang="ko-KR" dirty="0"/>
              <a:t>that take place over a two-and-a-half-year period. </a:t>
            </a:r>
          </a:p>
          <a:p>
            <a:endParaRPr lang="en-US" altLang="ko-KR" dirty="0"/>
          </a:p>
          <a:p>
            <a:endParaRPr lang="ko-KR" altLang="en-US" dirty="0"/>
          </a:p>
        </p:txBody>
      </p:sp>
      <p:sp>
        <p:nvSpPr>
          <p:cNvPr id="3" name="텍스트 개체 틀 2">
            <a:extLst>
              <a:ext uri="{FF2B5EF4-FFF2-40B4-BE49-F238E27FC236}">
                <a16:creationId xmlns:a16="http://schemas.microsoft.com/office/drawing/2014/main" id="{5EE06D57-7CCC-47A6-A5F3-9E9979D4BC0E}"/>
              </a:ext>
            </a:extLst>
          </p:cNvPr>
          <p:cNvSpPr>
            <a:spLocks noGrp="1"/>
          </p:cNvSpPr>
          <p:nvPr>
            <p:ph type="body" sz="quarter" idx="11"/>
          </p:nvPr>
        </p:nvSpPr>
        <p:spPr/>
        <p:txBody>
          <a:bodyPr/>
          <a:lstStyle/>
          <a:p>
            <a:r>
              <a:rPr lang="en-US" altLang="ko-KR" dirty="0"/>
              <a:t>1. Data description</a:t>
            </a:r>
            <a:endParaRPr lang="ko-KR" altLang="en-US" dirty="0"/>
          </a:p>
        </p:txBody>
      </p:sp>
      <p:sp>
        <p:nvSpPr>
          <p:cNvPr id="4" name="텍스트 개체 틀 3">
            <a:extLst>
              <a:ext uri="{FF2B5EF4-FFF2-40B4-BE49-F238E27FC236}">
                <a16:creationId xmlns:a16="http://schemas.microsoft.com/office/drawing/2014/main" id="{618A8B19-2368-4694-8258-C6D0F487BA06}"/>
              </a:ext>
            </a:extLst>
          </p:cNvPr>
          <p:cNvSpPr>
            <a:spLocks noGrp="1"/>
          </p:cNvSpPr>
          <p:nvPr>
            <p:ph type="body" sz="quarter" idx="12"/>
          </p:nvPr>
        </p:nvSpPr>
        <p:spPr/>
        <p:txBody>
          <a:bodyPr/>
          <a:lstStyle/>
          <a:p>
            <a:r>
              <a:rPr lang="en-US" altLang="ko-KR" dirty="0"/>
              <a:t>MEPS data collection procedures</a:t>
            </a:r>
            <a:endParaRPr lang="ko-KR" altLang="en-US" dirty="0"/>
          </a:p>
        </p:txBody>
      </p:sp>
      <p:pic>
        <p:nvPicPr>
          <p:cNvPr id="6" name="그림 5">
            <a:extLst>
              <a:ext uri="{FF2B5EF4-FFF2-40B4-BE49-F238E27FC236}">
                <a16:creationId xmlns:a16="http://schemas.microsoft.com/office/drawing/2014/main" id="{ADF1E639-C842-4F73-AD5C-E3D6B7B66A45}"/>
              </a:ext>
            </a:extLst>
          </p:cNvPr>
          <p:cNvPicPr>
            <a:picLocks noChangeAspect="1"/>
          </p:cNvPicPr>
          <p:nvPr/>
        </p:nvPicPr>
        <p:blipFill>
          <a:blip r:embed="rId2"/>
          <a:stretch>
            <a:fillRect/>
          </a:stretch>
        </p:blipFill>
        <p:spPr>
          <a:xfrm>
            <a:off x="415858" y="1739751"/>
            <a:ext cx="5595643" cy="4205586"/>
          </a:xfrm>
          <a:prstGeom prst="rect">
            <a:avLst/>
          </a:prstGeom>
        </p:spPr>
      </p:pic>
      <p:sp>
        <p:nvSpPr>
          <p:cNvPr id="7" name="직사각형 6">
            <a:extLst>
              <a:ext uri="{FF2B5EF4-FFF2-40B4-BE49-F238E27FC236}">
                <a16:creationId xmlns:a16="http://schemas.microsoft.com/office/drawing/2014/main" id="{FC1719B3-BF8A-4DD0-B9A0-597C31DB67C3}"/>
              </a:ext>
            </a:extLst>
          </p:cNvPr>
          <p:cNvSpPr/>
          <p:nvPr/>
        </p:nvSpPr>
        <p:spPr>
          <a:xfrm>
            <a:off x="1683945" y="2978589"/>
            <a:ext cx="2885037" cy="887241"/>
          </a:xfrm>
          <a:prstGeom prst="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화살표 연결선 8">
            <a:extLst>
              <a:ext uri="{FF2B5EF4-FFF2-40B4-BE49-F238E27FC236}">
                <a16:creationId xmlns:a16="http://schemas.microsoft.com/office/drawing/2014/main" id="{268060FE-5D74-4678-8D62-2D40DF7794B9}"/>
              </a:ext>
            </a:extLst>
          </p:cNvPr>
          <p:cNvCxnSpPr>
            <a:cxnSpLocks/>
          </p:cNvCxnSpPr>
          <p:nvPr/>
        </p:nvCxnSpPr>
        <p:spPr>
          <a:xfrm flipV="1">
            <a:off x="4568982" y="1421394"/>
            <a:ext cx="1527018" cy="2007607"/>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41F1C5C8-828E-45DA-9F81-5BA408924329}"/>
              </a:ext>
            </a:extLst>
          </p:cNvPr>
          <p:cNvSpPr/>
          <p:nvPr/>
        </p:nvSpPr>
        <p:spPr>
          <a:xfrm>
            <a:off x="515447" y="3746218"/>
            <a:ext cx="607184" cy="887242"/>
          </a:xfrm>
          <a:prstGeom prst="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직선 화살표 연결선 10">
            <a:extLst>
              <a:ext uri="{FF2B5EF4-FFF2-40B4-BE49-F238E27FC236}">
                <a16:creationId xmlns:a16="http://schemas.microsoft.com/office/drawing/2014/main" id="{1370C29D-BE7A-499C-AC2A-D3CFC593C407}"/>
              </a:ext>
            </a:extLst>
          </p:cNvPr>
          <p:cNvCxnSpPr>
            <a:cxnSpLocks/>
            <a:stCxn id="10" idx="3"/>
          </p:cNvCxnSpPr>
          <p:nvPr/>
        </p:nvCxnSpPr>
        <p:spPr>
          <a:xfrm flipV="1">
            <a:off x="1122631" y="2425197"/>
            <a:ext cx="4971491" cy="1764642"/>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19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7B968D17-CF2B-4FC5-9BAA-9439AEADA5E4}"/>
              </a:ext>
            </a:extLst>
          </p:cNvPr>
          <p:cNvSpPr>
            <a:spLocks noGrp="1"/>
          </p:cNvSpPr>
          <p:nvPr>
            <p:ph sz="quarter" idx="10"/>
          </p:nvPr>
        </p:nvSpPr>
        <p:spPr>
          <a:xfrm>
            <a:off x="6011501" y="1244600"/>
            <a:ext cx="5895046" cy="5477290"/>
          </a:xfrm>
        </p:spPr>
        <p:txBody>
          <a:bodyPr>
            <a:normAutofit/>
          </a:bodyPr>
          <a:lstStyle/>
          <a:p>
            <a:r>
              <a:rPr lang="en-US" altLang="ko-KR" dirty="0"/>
              <a:t>This procedure (Panel-Round collection procedure) provides continuous and current estimates of health care expenditures at both the person and household level for two panels for each calendar year.</a:t>
            </a:r>
          </a:p>
          <a:p>
            <a:r>
              <a:rPr lang="en-US" altLang="ko-KR" dirty="0"/>
              <a:t>However, in this work, </a:t>
            </a:r>
            <a:r>
              <a:rPr lang="en-US" altLang="ko-KR" b="0" dirty="0">
                <a:latin typeface="Tangiang" panose="02000600000000000000" pitchFamily="50" charset="0"/>
              </a:rPr>
              <a:t>2,000 individual data were sampled from 18,735 individual data collected since 2003 (</a:t>
            </a:r>
            <a:r>
              <a:rPr lang="en-US" altLang="ko-KR" dirty="0"/>
              <a:t>panel 6 and 7). </a:t>
            </a:r>
          </a:p>
          <a:p>
            <a:r>
              <a:rPr lang="en-US" altLang="ko-KR" dirty="0"/>
              <a:t>Therefore, </a:t>
            </a:r>
            <a:r>
              <a:rPr lang="en-US" altLang="ko-KR" b="1" dirty="0"/>
              <a:t>the sample data itself is not time series. (One observation per individual)</a:t>
            </a:r>
          </a:p>
          <a:p>
            <a:endParaRPr lang="en-US" altLang="ko-KR" b="0" dirty="0">
              <a:latin typeface="Tangiang" panose="02000600000000000000" pitchFamily="50" charset="0"/>
            </a:endParaRPr>
          </a:p>
          <a:p>
            <a:endParaRPr lang="en-US" altLang="ko-KR" dirty="0"/>
          </a:p>
          <a:p>
            <a:endParaRPr lang="ko-KR" altLang="en-US" dirty="0"/>
          </a:p>
        </p:txBody>
      </p:sp>
      <p:sp>
        <p:nvSpPr>
          <p:cNvPr id="3" name="텍스트 개체 틀 2">
            <a:extLst>
              <a:ext uri="{FF2B5EF4-FFF2-40B4-BE49-F238E27FC236}">
                <a16:creationId xmlns:a16="http://schemas.microsoft.com/office/drawing/2014/main" id="{5EE06D57-7CCC-47A6-A5F3-9E9979D4BC0E}"/>
              </a:ext>
            </a:extLst>
          </p:cNvPr>
          <p:cNvSpPr>
            <a:spLocks noGrp="1"/>
          </p:cNvSpPr>
          <p:nvPr>
            <p:ph type="body" sz="quarter" idx="11"/>
          </p:nvPr>
        </p:nvSpPr>
        <p:spPr/>
        <p:txBody>
          <a:bodyPr/>
          <a:lstStyle/>
          <a:p>
            <a:r>
              <a:rPr lang="en-US" altLang="ko-KR" dirty="0"/>
              <a:t>1. Data description</a:t>
            </a:r>
            <a:endParaRPr lang="ko-KR" altLang="en-US" dirty="0"/>
          </a:p>
        </p:txBody>
      </p:sp>
      <p:sp>
        <p:nvSpPr>
          <p:cNvPr id="4" name="텍스트 개체 틀 3">
            <a:extLst>
              <a:ext uri="{FF2B5EF4-FFF2-40B4-BE49-F238E27FC236}">
                <a16:creationId xmlns:a16="http://schemas.microsoft.com/office/drawing/2014/main" id="{618A8B19-2368-4694-8258-C6D0F487BA06}"/>
              </a:ext>
            </a:extLst>
          </p:cNvPr>
          <p:cNvSpPr>
            <a:spLocks noGrp="1"/>
          </p:cNvSpPr>
          <p:nvPr>
            <p:ph type="body" sz="quarter" idx="12"/>
          </p:nvPr>
        </p:nvSpPr>
        <p:spPr/>
        <p:txBody>
          <a:bodyPr/>
          <a:lstStyle/>
          <a:p>
            <a:r>
              <a:rPr lang="en-US" altLang="ko-KR" dirty="0"/>
              <a:t>MEPS data collection procedures</a:t>
            </a:r>
            <a:endParaRPr lang="ko-KR" altLang="en-US" dirty="0"/>
          </a:p>
        </p:txBody>
      </p:sp>
      <p:pic>
        <p:nvPicPr>
          <p:cNvPr id="6" name="그림 5">
            <a:extLst>
              <a:ext uri="{FF2B5EF4-FFF2-40B4-BE49-F238E27FC236}">
                <a16:creationId xmlns:a16="http://schemas.microsoft.com/office/drawing/2014/main" id="{ADF1E639-C842-4F73-AD5C-E3D6B7B66A45}"/>
              </a:ext>
            </a:extLst>
          </p:cNvPr>
          <p:cNvPicPr>
            <a:picLocks noChangeAspect="1"/>
          </p:cNvPicPr>
          <p:nvPr/>
        </p:nvPicPr>
        <p:blipFill>
          <a:blip r:embed="rId2"/>
          <a:stretch>
            <a:fillRect/>
          </a:stretch>
        </p:blipFill>
        <p:spPr>
          <a:xfrm>
            <a:off x="415858" y="1739751"/>
            <a:ext cx="5595643" cy="4205586"/>
          </a:xfrm>
          <a:prstGeom prst="rect">
            <a:avLst/>
          </a:prstGeom>
        </p:spPr>
      </p:pic>
      <p:sp>
        <p:nvSpPr>
          <p:cNvPr id="7" name="직사각형 6">
            <a:extLst>
              <a:ext uri="{FF2B5EF4-FFF2-40B4-BE49-F238E27FC236}">
                <a16:creationId xmlns:a16="http://schemas.microsoft.com/office/drawing/2014/main" id="{FC1719B3-BF8A-4DD0-B9A0-597C31DB67C3}"/>
              </a:ext>
            </a:extLst>
          </p:cNvPr>
          <p:cNvSpPr/>
          <p:nvPr/>
        </p:nvSpPr>
        <p:spPr>
          <a:xfrm>
            <a:off x="1683945" y="2978589"/>
            <a:ext cx="2885037" cy="887241"/>
          </a:xfrm>
          <a:prstGeom prst="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4AEA9C8F-A664-4CFD-9E67-79F6D94FB4E4}"/>
              </a:ext>
            </a:extLst>
          </p:cNvPr>
          <p:cNvSpPr/>
          <p:nvPr/>
        </p:nvSpPr>
        <p:spPr>
          <a:xfrm>
            <a:off x="460824" y="3739081"/>
            <a:ext cx="607485" cy="887241"/>
          </a:xfrm>
          <a:prstGeom prst="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9822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9AF2BEC8-B691-49C0-9CAD-71A2167847F2}"/>
              </a:ext>
            </a:extLst>
          </p:cNvPr>
          <p:cNvSpPr>
            <a:spLocks noGrp="1"/>
          </p:cNvSpPr>
          <p:nvPr>
            <p:ph type="body" sz="quarter" idx="11"/>
          </p:nvPr>
        </p:nvSpPr>
        <p:spPr/>
        <p:txBody>
          <a:bodyPr/>
          <a:lstStyle/>
          <a:p>
            <a:r>
              <a:rPr lang="en-US" altLang="ko-KR" dirty="0"/>
              <a:t>1. Data description</a:t>
            </a:r>
            <a:endParaRPr lang="ko-KR" altLang="en-US" dirty="0"/>
          </a:p>
        </p:txBody>
      </p:sp>
      <p:sp>
        <p:nvSpPr>
          <p:cNvPr id="4" name="텍스트 개체 틀 3">
            <a:extLst>
              <a:ext uri="{FF2B5EF4-FFF2-40B4-BE49-F238E27FC236}">
                <a16:creationId xmlns:a16="http://schemas.microsoft.com/office/drawing/2014/main" id="{23A017BE-CB42-4219-BA08-534D6DF5B53F}"/>
              </a:ext>
            </a:extLst>
          </p:cNvPr>
          <p:cNvSpPr>
            <a:spLocks noGrp="1"/>
          </p:cNvSpPr>
          <p:nvPr>
            <p:ph type="body" sz="quarter" idx="12"/>
          </p:nvPr>
        </p:nvSpPr>
        <p:spPr/>
        <p:txBody>
          <a:bodyPr/>
          <a:lstStyle/>
          <a:p>
            <a:r>
              <a:rPr lang="en-US" altLang="ko-KR" dirty="0"/>
              <a:t>Data</a:t>
            </a:r>
            <a:r>
              <a:rPr lang="ko-KR" altLang="en-US" dirty="0"/>
              <a:t> </a:t>
            </a:r>
            <a:r>
              <a:rPr lang="en-US" altLang="ko-KR" dirty="0"/>
              <a:t>descriptions</a:t>
            </a:r>
            <a:endParaRPr lang="ko-KR" altLang="en-US" dirty="0"/>
          </a:p>
        </p:txBody>
      </p:sp>
      <p:pic>
        <p:nvPicPr>
          <p:cNvPr id="12" name="내용 개체 틀 11">
            <a:extLst>
              <a:ext uri="{FF2B5EF4-FFF2-40B4-BE49-F238E27FC236}">
                <a16:creationId xmlns:a16="http://schemas.microsoft.com/office/drawing/2014/main" id="{CA4D3E08-467C-4DAF-BFCA-DA29CA4E22B7}"/>
              </a:ext>
            </a:extLst>
          </p:cNvPr>
          <p:cNvPicPr>
            <a:picLocks noGrp="1" noChangeAspect="1"/>
          </p:cNvPicPr>
          <p:nvPr>
            <p:ph sz="quarter" idx="10"/>
          </p:nvPr>
        </p:nvPicPr>
        <p:blipFill>
          <a:blip r:embed="rId2"/>
          <a:stretch>
            <a:fillRect/>
          </a:stretch>
        </p:blipFill>
        <p:spPr>
          <a:xfrm>
            <a:off x="597763" y="1384140"/>
            <a:ext cx="5222023" cy="4648200"/>
          </a:xfrm>
          <a:ln>
            <a:solidFill>
              <a:schemeClr val="accent2">
                <a:lumMod val="20000"/>
                <a:lumOff val="80000"/>
              </a:schemeClr>
            </a:solidFill>
          </a:ln>
        </p:spPr>
      </p:pic>
      <p:grpSp>
        <p:nvGrpSpPr>
          <p:cNvPr id="17" name="그룹 16">
            <a:extLst>
              <a:ext uri="{FF2B5EF4-FFF2-40B4-BE49-F238E27FC236}">
                <a16:creationId xmlns:a16="http://schemas.microsoft.com/office/drawing/2014/main" id="{7ECF9D60-257E-42AA-B33F-DAC308D4B0D5}"/>
              </a:ext>
            </a:extLst>
          </p:cNvPr>
          <p:cNvGrpSpPr/>
          <p:nvPr/>
        </p:nvGrpSpPr>
        <p:grpSpPr>
          <a:xfrm>
            <a:off x="6024978" y="1384140"/>
            <a:ext cx="5366726" cy="4854048"/>
            <a:chOff x="6078244" y="1428789"/>
            <a:chExt cx="5366726" cy="4854048"/>
          </a:xfrm>
        </p:grpSpPr>
        <p:pic>
          <p:nvPicPr>
            <p:cNvPr id="16" name="그림 15">
              <a:extLst>
                <a:ext uri="{FF2B5EF4-FFF2-40B4-BE49-F238E27FC236}">
                  <a16:creationId xmlns:a16="http://schemas.microsoft.com/office/drawing/2014/main" id="{EBFD177D-0FF7-4FDC-83E6-B6B00A4A9C5B}"/>
                </a:ext>
              </a:extLst>
            </p:cNvPr>
            <p:cNvPicPr>
              <a:picLocks noChangeAspect="1"/>
            </p:cNvPicPr>
            <p:nvPr/>
          </p:nvPicPr>
          <p:blipFill>
            <a:blip r:embed="rId3"/>
            <a:stretch>
              <a:fillRect/>
            </a:stretch>
          </p:blipFill>
          <p:spPr>
            <a:xfrm>
              <a:off x="6094122" y="1428789"/>
              <a:ext cx="5287161" cy="781050"/>
            </a:xfrm>
            <a:prstGeom prst="rect">
              <a:avLst/>
            </a:prstGeom>
            <a:ln>
              <a:noFill/>
            </a:ln>
          </p:spPr>
        </p:pic>
        <p:pic>
          <p:nvPicPr>
            <p:cNvPr id="14" name="그림 13">
              <a:extLst>
                <a:ext uri="{FF2B5EF4-FFF2-40B4-BE49-F238E27FC236}">
                  <a16:creationId xmlns:a16="http://schemas.microsoft.com/office/drawing/2014/main" id="{6456D80B-6045-44C6-AC6A-F7459D1FA8C2}"/>
                </a:ext>
              </a:extLst>
            </p:cNvPr>
            <p:cNvPicPr>
              <a:picLocks noChangeAspect="1"/>
            </p:cNvPicPr>
            <p:nvPr/>
          </p:nvPicPr>
          <p:blipFill rotWithShape="1">
            <a:blip r:embed="rId4"/>
            <a:srcRect t="1727" b="-1"/>
            <a:stretch/>
          </p:blipFill>
          <p:spPr>
            <a:xfrm>
              <a:off x="6078244" y="2201659"/>
              <a:ext cx="5366726" cy="4081178"/>
            </a:xfrm>
            <a:prstGeom prst="rect">
              <a:avLst/>
            </a:prstGeom>
            <a:ln>
              <a:noFill/>
            </a:ln>
          </p:spPr>
        </p:pic>
      </p:grpSp>
      <p:sp>
        <p:nvSpPr>
          <p:cNvPr id="18" name="직사각형 17">
            <a:extLst>
              <a:ext uri="{FF2B5EF4-FFF2-40B4-BE49-F238E27FC236}">
                <a16:creationId xmlns:a16="http://schemas.microsoft.com/office/drawing/2014/main" id="{C3D957A9-9837-4448-9D67-897155116647}"/>
              </a:ext>
            </a:extLst>
          </p:cNvPr>
          <p:cNvSpPr/>
          <p:nvPr/>
        </p:nvSpPr>
        <p:spPr>
          <a:xfrm>
            <a:off x="597763" y="4607509"/>
            <a:ext cx="5222023" cy="692460"/>
          </a:xfrm>
          <a:prstGeom prst="rect">
            <a:avLst/>
          </a:prstGeom>
          <a:noFill/>
          <a:ln>
            <a:solidFill>
              <a:srgbClr val="CA0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FADF9CED-BD5F-47C8-8425-FCDFED4FB101}"/>
              </a:ext>
            </a:extLst>
          </p:cNvPr>
          <p:cNvSpPr txBox="1"/>
          <p:nvPr/>
        </p:nvSpPr>
        <p:spPr>
          <a:xfrm>
            <a:off x="3813537" y="4348113"/>
            <a:ext cx="2280585" cy="369332"/>
          </a:xfrm>
          <a:prstGeom prst="rect">
            <a:avLst/>
          </a:prstGeom>
          <a:noFill/>
        </p:spPr>
        <p:txBody>
          <a:bodyPr wrap="square" rtlCol="0">
            <a:spAutoFit/>
          </a:bodyPr>
          <a:lstStyle/>
          <a:p>
            <a:r>
              <a:rPr lang="en-US" altLang="ko-KR" b="1" dirty="0">
                <a:latin typeface="Tangiang" panose="02000600000000000000" pitchFamily="50" charset="0"/>
              </a:rPr>
              <a:t>Dependent variables</a:t>
            </a:r>
            <a:endParaRPr lang="ko-KR" altLang="en-US" b="1" dirty="0">
              <a:latin typeface="Tangiang" panose="02000600000000000000" pitchFamily="50" charset="0"/>
            </a:endParaRPr>
          </a:p>
        </p:txBody>
      </p:sp>
    </p:spTree>
    <p:extLst>
      <p:ext uri="{BB962C8B-B14F-4D97-AF65-F5344CB8AC3E}">
        <p14:creationId xmlns:p14="http://schemas.microsoft.com/office/powerpoint/2010/main" val="334269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675FC99-16F5-46A7-B050-FDEC449D1091}"/>
              </a:ext>
            </a:extLst>
          </p:cNvPr>
          <p:cNvSpPr>
            <a:spLocks noGrp="1"/>
          </p:cNvSpPr>
          <p:nvPr>
            <p:ph sz="quarter" idx="10"/>
          </p:nvPr>
        </p:nvSpPr>
        <p:spPr/>
        <p:txBody>
          <a:bodyPr/>
          <a:lstStyle/>
          <a:p>
            <a:r>
              <a:rPr lang="en-US" altLang="ko-KR" dirty="0"/>
              <a:t>Effects were simply estimated by taking average of each category group. Remarkable features are as follows.</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3" name="텍스트 개체 틀 2">
            <a:extLst>
              <a:ext uri="{FF2B5EF4-FFF2-40B4-BE49-F238E27FC236}">
                <a16:creationId xmlns:a16="http://schemas.microsoft.com/office/drawing/2014/main" id="{89DBC439-551A-4F55-8427-9289D11375DD}"/>
              </a:ext>
            </a:extLst>
          </p:cNvPr>
          <p:cNvSpPr>
            <a:spLocks noGrp="1"/>
          </p:cNvSpPr>
          <p:nvPr>
            <p:ph type="body" sz="quarter" idx="11"/>
          </p:nvPr>
        </p:nvSpPr>
        <p:spPr/>
        <p:txBody>
          <a:bodyPr/>
          <a:lstStyle/>
          <a:p>
            <a:r>
              <a:rPr lang="en-US" altLang="ko-KR" dirty="0"/>
              <a:t>1. Data description</a:t>
            </a:r>
            <a:endParaRPr lang="ko-KR" altLang="en-US" dirty="0"/>
          </a:p>
        </p:txBody>
      </p:sp>
      <p:sp>
        <p:nvSpPr>
          <p:cNvPr id="4" name="텍스트 개체 틀 3">
            <a:extLst>
              <a:ext uri="{FF2B5EF4-FFF2-40B4-BE49-F238E27FC236}">
                <a16:creationId xmlns:a16="http://schemas.microsoft.com/office/drawing/2014/main" id="{728459FE-6831-463F-A1AE-0CCC460F96F3}"/>
              </a:ext>
            </a:extLst>
          </p:cNvPr>
          <p:cNvSpPr>
            <a:spLocks noGrp="1"/>
          </p:cNvSpPr>
          <p:nvPr>
            <p:ph type="body" sz="quarter" idx="12"/>
          </p:nvPr>
        </p:nvSpPr>
        <p:spPr/>
        <p:txBody>
          <a:bodyPr/>
          <a:lstStyle/>
          <a:p>
            <a:r>
              <a:rPr lang="en-US" altLang="ko-KR" dirty="0"/>
              <a:t>Effects</a:t>
            </a:r>
            <a:r>
              <a:rPr lang="ko-KR" altLang="en-US" dirty="0"/>
              <a:t> </a:t>
            </a:r>
            <a:r>
              <a:rPr lang="en-US" altLang="ko-KR" dirty="0"/>
              <a:t>of</a:t>
            </a:r>
            <a:r>
              <a:rPr lang="ko-KR" altLang="en-US" dirty="0"/>
              <a:t> </a:t>
            </a:r>
            <a:r>
              <a:rPr lang="en-US" altLang="ko-KR" dirty="0"/>
              <a:t>category features </a:t>
            </a:r>
            <a:endParaRPr lang="ko-KR" altLang="en-US" dirty="0"/>
          </a:p>
        </p:txBody>
      </p:sp>
      <p:pic>
        <p:nvPicPr>
          <p:cNvPr id="6" name="그림 5">
            <a:extLst>
              <a:ext uri="{FF2B5EF4-FFF2-40B4-BE49-F238E27FC236}">
                <a16:creationId xmlns:a16="http://schemas.microsoft.com/office/drawing/2014/main" id="{6E2A5202-BAEF-4B16-981D-9DAEEAE76F43}"/>
              </a:ext>
            </a:extLst>
          </p:cNvPr>
          <p:cNvPicPr>
            <a:picLocks noChangeAspect="1"/>
          </p:cNvPicPr>
          <p:nvPr/>
        </p:nvPicPr>
        <p:blipFill>
          <a:blip r:embed="rId2"/>
          <a:stretch>
            <a:fillRect/>
          </a:stretch>
        </p:blipFill>
        <p:spPr>
          <a:xfrm>
            <a:off x="625501" y="1623286"/>
            <a:ext cx="6105525" cy="666750"/>
          </a:xfrm>
          <a:prstGeom prst="rect">
            <a:avLst/>
          </a:prstGeom>
        </p:spPr>
      </p:pic>
      <p:pic>
        <p:nvPicPr>
          <p:cNvPr id="20" name="그림 19">
            <a:extLst>
              <a:ext uri="{FF2B5EF4-FFF2-40B4-BE49-F238E27FC236}">
                <a16:creationId xmlns:a16="http://schemas.microsoft.com/office/drawing/2014/main" id="{B670FF3E-046F-4440-A41E-1D67DCE64D33}"/>
              </a:ext>
            </a:extLst>
          </p:cNvPr>
          <p:cNvPicPr>
            <a:picLocks noChangeAspect="1"/>
          </p:cNvPicPr>
          <p:nvPr/>
        </p:nvPicPr>
        <p:blipFill>
          <a:blip r:embed="rId3"/>
          <a:stretch>
            <a:fillRect/>
          </a:stretch>
        </p:blipFill>
        <p:spPr>
          <a:xfrm>
            <a:off x="625498" y="2533220"/>
            <a:ext cx="6105525" cy="666750"/>
          </a:xfrm>
          <a:prstGeom prst="rect">
            <a:avLst/>
          </a:prstGeom>
        </p:spPr>
      </p:pic>
      <p:pic>
        <p:nvPicPr>
          <p:cNvPr id="22" name="그림 21">
            <a:extLst>
              <a:ext uri="{FF2B5EF4-FFF2-40B4-BE49-F238E27FC236}">
                <a16:creationId xmlns:a16="http://schemas.microsoft.com/office/drawing/2014/main" id="{72E2FCD8-03D2-4391-863F-057CB7BD14FC}"/>
              </a:ext>
            </a:extLst>
          </p:cNvPr>
          <p:cNvPicPr>
            <a:picLocks noChangeAspect="1"/>
          </p:cNvPicPr>
          <p:nvPr/>
        </p:nvPicPr>
        <p:blipFill>
          <a:blip r:embed="rId4"/>
          <a:stretch>
            <a:fillRect/>
          </a:stretch>
        </p:blipFill>
        <p:spPr>
          <a:xfrm>
            <a:off x="625497" y="3443154"/>
            <a:ext cx="6105525" cy="666750"/>
          </a:xfrm>
          <a:prstGeom prst="rect">
            <a:avLst/>
          </a:prstGeom>
        </p:spPr>
      </p:pic>
      <p:pic>
        <p:nvPicPr>
          <p:cNvPr id="24" name="그림 23">
            <a:extLst>
              <a:ext uri="{FF2B5EF4-FFF2-40B4-BE49-F238E27FC236}">
                <a16:creationId xmlns:a16="http://schemas.microsoft.com/office/drawing/2014/main" id="{823A09A3-5F4F-418D-AE24-C3758013E4F1}"/>
              </a:ext>
            </a:extLst>
          </p:cNvPr>
          <p:cNvPicPr>
            <a:picLocks noChangeAspect="1"/>
          </p:cNvPicPr>
          <p:nvPr/>
        </p:nvPicPr>
        <p:blipFill>
          <a:blip r:embed="rId5"/>
          <a:stretch>
            <a:fillRect/>
          </a:stretch>
        </p:blipFill>
        <p:spPr>
          <a:xfrm>
            <a:off x="625497" y="5264944"/>
            <a:ext cx="6105525" cy="1295400"/>
          </a:xfrm>
          <a:prstGeom prst="rect">
            <a:avLst/>
          </a:prstGeom>
        </p:spPr>
      </p:pic>
      <p:sp>
        <p:nvSpPr>
          <p:cNvPr id="25" name="내용 개체 틀 1">
            <a:extLst>
              <a:ext uri="{FF2B5EF4-FFF2-40B4-BE49-F238E27FC236}">
                <a16:creationId xmlns:a16="http://schemas.microsoft.com/office/drawing/2014/main" id="{4569CBA5-C258-462C-B1A7-9ECABBB41D83}"/>
              </a:ext>
            </a:extLst>
          </p:cNvPr>
          <p:cNvSpPr txBox="1">
            <a:spLocks/>
          </p:cNvSpPr>
          <p:nvPr/>
        </p:nvSpPr>
        <p:spPr>
          <a:xfrm>
            <a:off x="6814869" y="1623286"/>
            <a:ext cx="5090712" cy="496960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spcAft>
                <a:spcPts val="600"/>
              </a:spcAft>
              <a:buFont typeface="Arial" panose="020B0604020202020204" pitchFamily="34" charset="0"/>
              <a:buChar char="•"/>
              <a:defRPr sz="2000" b="0" kern="1200">
                <a:solidFill>
                  <a:schemeClr val="tx1"/>
                </a:solidFill>
                <a:latin typeface="Tangiang" panose="02000600000000000000" pitchFamily="50" charset="0"/>
                <a:ea typeface="+mn-ea"/>
                <a:cs typeface="+mn-cs"/>
              </a:defRPr>
            </a:lvl1pPr>
            <a:lvl2pPr marL="685800" indent="-228600" algn="l" defTabSz="914400" rtl="0" eaLnBrk="1" latinLnBrk="1" hangingPunct="1">
              <a:lnSpc>
                <a:spcPct val="90000"/>
              </a:lnSpc>
              <a:spcBef>
                <a:spcPts val="500"/>
              </a:spcBef>
              <a:spcAft>
                <a:spcPts val="600"/>
              </a:spcAft>
              <a:buFont typeface="Arial" panose="020B0604020202020204" pitchFamily="34" charset="0"/>
              <a:buChar char="•"/>
              <a:defRPr sz="1800" b="0" kern="1200">
                <a:solidFill>
                  <a:schemeClr val="tx1"/>
                </a:solidFill>
                <a:latin typeface="Tangiang" panose="02000600000000000000" pitchFamily="50" charset="0"/>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lang="en-US" altLang="ko-KR" sz="1600" b="0" kern="1200" dirty="0" smtClean="0">
                <a:solidFill>
                  <a:schemeClr val="tx1"/>
                </a:solidFill>
                <a:latin typeface="Tangiang" panose="02000600000000000000" pitchFamily="50" charset="0"/>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lang="en-US" altLang="ko-KR" sz="1400" b="0" kern="1200" dirty="0" smtClean="0">
                <a:solidFill>
                  <a:schemeClr val="tx1"/>
                </a:solidFill>
                <a:latin typeface="Tangiang" panose="02000600000000000000" pitchFamily="50" charset="0"/>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He/ she is more likely to spend health expenditure if he or she:</a:t>
            </a:r>
          </a:p>
          <a:p>
            <a:pPr marL="457200" indent="-457200">
              <a:buFont typeface="+mj-ea"/>
              <a:buAutoNum type="circleNumDbPlain"/>
            </a:pPr>
            <a:r>
              <a:rPr lang="en-US" altLang="ko-KR" dirty="0"/>
              <a:t>has any activity limitation.</a:t>
            </a:r>
          </a:p>
          <a:p>
            <a:pPr marL="457200" indent="-457200">
              <a:buFont typeface="+mj-ea"/>
              <a:buAutoNum type="circleNumDbPlain"/>
            </a:pPr>
            <a:r>
              <a:rPr lang="en-US" altLang="ko-KR" dirty="0"/>
              <a:t>has insurance coverage.</a:t>
            </a:r>
          </a:p>
          <a:p>
            <a:pPr marL="457200" indent="-457200">
              <a:buFont typeface="+mj-ea"/>
              <a:buAutoNum type="circleNumDbPlain"/>
            </a:pPr>
            <a:r>
              <a:rPr lang="en-US" altLang="ko-KR" dirty="0"/>
              <a:t>is unsatisfactory with his/ her current health service</a:t>
            </a:r>
          </a:p>
          <a:p>
            <a:pPr marL="457200" indent="-457200">
              <a:buFont typeface="+mj-ea"/>
              <a:buAutoNum type="circleNumDbPlain"/>
            </a:pPr>
            <a:r>
              <a:rPr lang="en-US" altLang="ko-KR" dirty="0"/>
              <a:t>is a female</a:t>
            </a:r>
          </a:p>
          <a:p>
            <a:pPr marL="457200" indent="-457200">
              <a:buFont typeface="+mj-ea"/>
              <a:buAutoNum type="circleNumDbPlain"/>
            </a:pPr>
            <a:r>
              <a:rPr lang="en-US" altLang="ko-KR" dirty="0"/>
              <a:t>If he/ she thinks he/ she is in a “POOR” condition. (he/ she is not likely to spend health expenditure when he/ she is in an excellent condition.)</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pic>
        <p:nvPicPr>
          <p:cNvPr id="8" name="그림 7">
            <a:extLst>
              <a:ext uri="{FF2B5EF4-FFF2-40B4-BE49-F238E27FC236}">
                <a16:creationId xmlns:a16="http://schemas.microsoft.com/office/drawing/2014/main" id="{516BBB2D-1779-4FED-8BC1-AA1274C07239}"/>
              </a:ext>
            </a:extLst>
          </p:cNvPr>
          <p:cNvPicPr>
            <a:picLocks noChangeAspect="1"/>
          </p:cNvPicPr>
          <p:nvPr/>
        </p:nvPicPr>
        <p:blipFill>
          <a:blip r:embed="rId6"/>
          <a:stretch>
            <a:fillRect/>
          </a:stretch>
        </p:blipFill>
        <p:spPr>
          <a:xfrm>
            <a:off x="619782" y="4340714"/>
            <a:ext cx="6111240" cy="693420"/>
          </a:xfrm>
          <a:prstGeom prst="rect">
            <a:avLst/>
          </a:prstGeom>
        </p:spPr>
      </p:pic>
    </p:spTree>
    <p:extLst>
      <p:ext uri="{BB962C8B-B14F-4D97-AF65-F5344CB8AC3E}">
        <p14:creationId xmlns:p14="http://schemas.microsoft.com/office/powerpoint/2010/main" val="4128655690"/>
      </p:ext>
    </p:extLst>
  </p:cSld>
  <p:clrMapOvr>
    <a:masterClrMapping/>
  </p:clrMapOvr>
</p:sld>
</file>

<file path=ppt/theme/theme1.xml><?xml version="1.0" encoding="utf-8"?>
<a:theme xmlns:a="http://schemas.openxmlformats.org/drawingml/2006/main" name="1_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Bell MT"/>
        <a:ea typeface="맑은 고딕"/>
        <a:cs typeface=""/>
      </a:majorFont>
      <a:minorFont>
        <a:latin typeface="Calibri"/>
        <a:ea typeface="맑은 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979</TotalTime>
  <Words>3111</Words>
  <Application>Microsoft Office PowerPoint</Application>
  <PresentationFormat>와이드스크린</PresentationFormat>
  <Paragraphs>455</Paragraphs>
  <Slides>37</Slides>
  <Notes>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37</vt:i4>
      </vt:variant>
    </vt:vector>
  </HeadingPairs>
  <TitlesOfParts>
    <vt:vector size="45" baseType="lpstr">
      <vt:lpstr>맑은 고딕</vt:lpstr>
      <vt:lpstr>Arial</vt:lpstr>
      <vt:lpstr>Bell MT</vt:lpstr>
      <vt:lpstr>Calibri</vt:lpstr>
      <vt:lpstr>Cambria Math</vt:lpstr>
      <vt:lpstr>Tangiang</vt:lpstr>
      <vt:lpstr>Wingdings</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허성우(산업경영공학과)</dc:creator>
  <cp:lastModifiedBy>mth9406@naver.com</cp:lastModifiedBy>
  <cp:revision>82</cp:revision>
  <dcterms:created xsi:type="dcterms:W3CDTF">2021-10-20T00:37:20Z</dcterms:created>
  <dcterms:modified xsi:type="dcterms:W3CDTF">2021-12-13T09:57:20Z</dcterms:modified>
</cp:coreProperties>
</file>