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30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  <p:sldMasterId id="2147483740" r:id="rId5"/>
    <p:sldMasterId id="2147483744" r:id="rId6"/>
    <p:sldMasterId id="2147483746" r:id="rId7"/>
    <p:sldMasterId id="2147483754" r:id="rId8"/>
    <p:sldMasterId id="2147483760" r:id="rId9"/>
  </p:sldMasterIdLst>
  <p:notesMasterIdLst>
    <p:notesMasterId r:id="rId21"/>
  </p:notesMasterIdLst>
  <p:sldIdLst>
    <p:sldId id="365" r:id="rId10"/>
    <p:sldId id="334" r:id="rId11"/>
    <p:sldId id="362" r:id="rId12"/>
    <p:sldId id="330" r:id="rId13"/>
    <p:sldId id="363" r:id="rId14"/>
    <p:sldId id="346" r:id="rId15"/>
    <p:sldId id="347" r:id="rId16"/>
    <p:sldId id="355" r:id="rId17"/>
    <p:sldId id="356" r:id="rId18"/>
    <p:sldId id="364" r:id="rId19"/>
    <p:sldId id="36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Isaac" initials="MI" lastIdx="14" clrIdx="0">
    <p:extLst>
      <p:ext uri="{19B8F6BF-5375-455C-9EA6-DF929625EA0E}">
        <p15:presenceInfo xmlns:p15="http://schemas.microsoft.com/office/powerpoint/2012/main" userId="Michael Isaac" providerId="None"/>
      </p:ext>
    </p:extLst>
  </p:cmAuthor>
  <p:cmAuthor id="2" name="Matthew Agate" initials="MA" lastIdx="69" clrIdx="1"/>
  <p:cmAuthor id="3" name="Paula Croxon" initials="PC" lastIdx="2" clrIdx="2">
    <p:extLst>
      <p:ext uri="{19B8F6BF-5375-455C-9EA6-DF929625EA0E}">
        <p15:presenceInfo xmlns:p15="http://schemas.microsoft.com/office/powerpoint/2012/main" userId="S-1-5-21-1482476501-2139871995-682003330-157803" providerId="AD"/>
      </p:ext>
    </p:extLst>
  </p:cmAuthor>
  <p:cmAuthor id="4" name="Josh Parks" initials="JP" lastIdx="6" clrIdx="3">
    <p:extLst>
      <p:ext uri="{19B8F6BF-5375-455C-9EA6-DF929625EA0E}">
        <p15:presenceInfo xmlns:p15="http://schemas.microsoft.com/office/powerpoint/2012/main" userId="S-1-5-21-1482476501-2139871995-682003330-4284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4200"/>
    <a:srgbClr val="FFCC99"/>
    <a:srgbClr val="004BBB"/>
    <a:srgbClr val="0171DC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86417" autoAdjust="0"/>
  </p:normalViewPr>
  <p:slideViewPr>
    <p:cSldViewPr snapToGrid="0">
      <p:cViewPr varScale="1">
        <p:scale>
          <a:sx n="75" d="100"/>
          <a:sy n="75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615C5-33A1-48B2-B311-7D4F123A9BED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011E7-58E2-4728-8E14-AB3C7406E21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90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011E7-58E2-4728-8E14-AB3C7406E21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65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011E7-58E2-4728-8E14-AB3C7406E21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13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011E7-58E2-4728-8E14-AB3C7406E21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17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011E7-58E2-4728-8E14-AB3C7406E21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99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91998" cy="6856213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1557" y="888769"/>
            <a:ext cx="3910948" cy="2614943"/>
          </a:xfrm>
          <a:prstGeom prst="rect">
            <a:avLst/>
          </a:prstGeom>
        </p:spPr>
        <p:txBody>
          <a:bodyPr lIns="71994"/>
          <a:lstStyle>
            <a:lvl1pPr>
              <a:lnSpc>
                <a:spcPct val="90000"/>
              </a:lnSpc>
              <a:defRPr sz="313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24093" y="660401"/>
            <a:ext cx="10823219" cy="4259943"/>
          </a:xfrm>
          <a:prstGeom prst="rect">
            <a:avLst/>
          </a:prstGeom>
          <a:noFill/>
          <a:ln w="190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4" y="5949833"/>
            <a:ext cx="2215518" cy="603367"/>
          </a:xfrm>
          <a:prstGeom prst="rect">
            <a:avLst/>
          </a:prstGeom>
        </p:spPr>
      </p:pic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4852504" y="6531623"/>
            <a:ext cx="2486994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2016 Avanade Inc. All Rights Reserved.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558" y="3653139"/>
            <a:ext cx="3910964" cy="1045977"/>
          </a:xfrm>
        </p:spPr>
        <p:txBody>
          <a:bodyPr/>
          <a:lstStyle>
            <a:lvl1pPr marL="0" indent="0">
              <a:buNone/>
              <a:defRPr sz="1568">
                <a:solidFill>
                  <a:schemeClr val="bg1"/>
                </a:solidFill>
              </a:defRPr>
            </a:lvl1pPr>
            <a:lvl2pPr marL="217429" indent="0">
              <a:buNone/>
              <a:defRPr/>
            </a:lvl2pPr>
            <a:lvl3pPr marL="457077" indent="0">
              <a:buNone/>
              <a:defRPr/>
            </a:lvl3pPr>
            <a:lvl4pPr marL="685615" indent="0">
              <a:buNone/>
              <a:defRPr/>
            </a:lvl4pPr>
            <a:lvl5pPr marL="914152" indent="0">
              <a:buNone/>
              <a:defRPr/>
            </a:lvl5pPr>
          </a:lstStyle>
          <a:p>
            <a:pPr lvl="0"/>
            <a:r>
              <a:rPr lang="en-US" dirty="0"/>
              <a:t>Speaker / Date</a:t>
            </a:r>
          </a:p>
        </p:txBody>
      </p:sp>
    </p:spTree>
    <p:extLst>
      <p:ext uri="{BB962C8B-B14F-4D97-AF65-F5344CB8AC3E}">
        <p14:creationId xmlns:p14="http://schemas.microsoft.com/office/powerpoint/2010/main" val="316312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75431" y="1187620"/>
            <a:ext cx="5378549" cy="4931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146707" y="1187620"/>
            <a:ext cx="5378549" cy="4931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48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783"/>
            <a:ext cx="12192000" cy="6350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784394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926" y="1703449"/>
            <a:ext cx="5737119" cy="4482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331" y="1703449"/>
            <a:ext cx="5737119" cy="4482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64646"/>
                </a:solidFill>
              </a:rPr>
              <a:t>©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7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5893" y="188538"/>
            <a:ext cx="11714812" cy="5938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 userDrawn="1"/>
        </p:nvSpPr>
        <p:spPr>
          <a:xfrm>
            <a:off x="649" y="381000"/>
            <a:ext cx="7557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1320" y="903466"/>
            <a:ext cx="11289360" cy="4969434"/>
          </a:xfrm>
        </p:spPr>
        <p:txBody>
          <a:bodyPr>
            <a:normAutofit/>
          </a:bodyPr>
          <a:lstStyle>
            <a:lvl1pPr>
              <a:defRPr lang="en-US" sz="3733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2763" y="274662"/>
            <a:ext cx="10972800" cy="522721"/>
          </a:xfrm>
          <a:prstGeom prst="rect">
            <a:avLst/>
          </a:prstGeom>
        </p:spPr>
        <p:txBody>
          <a:bodyPr vert="horz" lIns="91219" tIns="45616" rIns="91219" bIns="45616" rtlCol="0" anchor="ctr">
            <a:noAutofit/>
          </a:bodyPr>
          <a:lstStyle>
            <a:lvl1pPr>
              <a:defRPr sz="42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68065"/>
            <a:ext cx="12192000" cy="60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 userDrawn="1"/>
        </p:nvSpPr>
        <p:spPr>
          <a:xfrm>
            <a:off x="10986347" y="6168064"/>
            <a:ext cx="149013" cy="68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3169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6ED7A2B-62C2-4A2D-A04E-FC2380C577B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2345C23-BDA2-4847-A006-FCECD8CEC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5893" y="188538"/>
            <a:ext cx="11714812" cy="5938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 userDrawn="1"/>
        </p:nvSpPr>
        <p:spPr>
          <a:xfrm>
            <a:off x="649" y="381000"/>
            <a:ext cx="7557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1320" y="903466"/>
            <a:ext cx="11289360" cy="4969434"/>
          </a:xfrm>
        </p:spPr>
        <p:txBody>
          <a:bodyPr>
            <a:normAutofit/>
          </a:bodyPr>
          <a:lstStyle>
            <a:lvl1pPr>
              <a:defRPr lang="en-US" sz="3733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2763" y="274662"/>
            <a:ext cx="10972800" cy="522721"/>
          </a:xfrm>
          <a:prstGeom prst="rect">
            <a:avLst/>
          </a:prstGeom>
        </p:spPr>
        <p:txBody>
          <a:bodyPr vert="horz" lIns="91219" tIns="45616" rIns="91219" bIns="45616" rtlCol="0" anchor="ctr">
            <a:noAutofit/>
          </a:bodyPr>
          <a:lstStyle>
            <a:lvl1pPr>
              <a:defRPr sz="42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22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6323638"/>
      </p:ext>
    </p:extLst>
  </p:cSld>
  <p:clrMapOvr>
    <a:masterClrMapping/>
  </p:clrMapOvr>
  <p:transition>
    <p:fade/>
  </p:transition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2563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2066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2537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1557" y="1262332"/>
            <a:ext cx="3910948" cy="2241380"/>
          </a:xfrm>
          <a:prstGeom prst="rect">
            <a:avLst/>
          </a:prstGeom>
        </p:spPr>
        <p:txBody>
          <a:bodyPr lIns="71994"/>
          <a:lstStyle>
            <a:lvl1pPr>
              <a:lnSpc>
                <a:spcPct val="90000"/>
              </a:lnSpc>
              <a:defRPr sz="313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24093" y="660401"/>
            <a:ext cx="10823219" cy="4259943"/>
          </a:xfrm>
          <a:prstGeom prst="rect">
            <a:avLst/>
          </a:prstGeom>
          <a:noFill/>
          <a:ln w="190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4" y="5949833"/>
            <a:ext cx="2215518" cy="603367"/>
          </a:xfrm>
          <a:prstGeom prst="rect">
            <a:avLst/>
          </a:prstGeom>
        </p:spPr>
      </p:pic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4852504" y="6531623"/>
            <a:ext cx="2486994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2016 Avanade Inc. All Rights Reserved.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558" y="3653139"/>
            <a:ext cx="3910964" cy="1045977"/>
          </a:xfrm>
        </p:spPr>
        <p:txBody>
          <a:bodyPr/>
          <a:lstStyle>
            <a:lvl1pPr marL="0" indent="0">
              <a:buNone/>
              <a:defRPr sz="1568">
                <a:solidFill>
                  <a:schemeClr val="bg1"/>
                </a:solidFill>
              </a:defRPr>
            </a:lvl1pPr>
            <a:lvl2pPr marL="217429" indent="0">
              <a:buNone/>
              <a:defRPr/>
            </a:lvl2pPr>
            <a:lvl3pPr marL="457077" indent="0">
              <a:buNone/>
              <a:defRPr/>
            </a:lvl3pPr>
            <a:lvl4pPr marL="685615" indent="0">
              <a:buNone/>
              <a:defRPr/>
            </a:lvl4pPr>
            <a:lvl5pPr marL="914152" indent="0">
              <a:buNone/>
              <a:defRPr/>
            </a:lvl5pPr>
          </a:lstStyle>
          <a:p>
            <a:pPr lvl="0"/>
            <a:r>
              <a:rPr lang="en-US" dirty="0"/>
              <a:t>Speaker / Date</a:t>
            </a:r>
          </a:p>
        </p:txBody>
      </p:sp>
    </p:spTree>
    <p:extLst>
      <p:ext uri="{BB962C8B-B14F-4D97-AF65-F5344CB8AC3E}">
        <p14:creationId xmlns:p14="http://schemas.microsoft.com/office/powerpoint/2010/main" val="299217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53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3132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2712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9210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565148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3242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16450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364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93836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0840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070"/>
            <a:ext cx="12192000" cy="6864070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1557" y="888769"/>
            <a:ext cx="3910948" cy="2614943"/>
          </a:xfrm>
          <a:prstGeom prst="rect">
            <a:avLst/>
          </a:prstGeom>
        </p:spPr>
        <p:txBody>
          <a:bodyPr lIns="71994"/>
          <a:lstStyle>
            <a:lvl1pPr>
              <a:lnSpc>
                <a:spcPct val="90000"/>
              </a:lnSpc>
              <a:defRPr sz="313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24093" y="660401"/>
            <a:ext cx="10823219" cy="4259943"/>
          </a:xfrm>
          <a:prstGeom prst="rect">
            <a:avLst/>
          </a:prstGeom>
          <a:noFill/>
          <a:ln w="190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sz="1800"/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4852504" y="6531623"/>
            <a:ext cx="2486994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2016 Avanade Inc. All Rights Reserved.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558" y="3653139"/>
            <a:ext cx="3910964" cy="1045977"/>
          </a:xfrm>
        </p:spPr>
        <p:txBody>
          <a:bodyPr/>
          <a:lstStyle>
            <a:lvl1pPr marL="0" indent="0">
              <a:buNone/>
              <a:defRPr sz="1568">
                <a:solidFill>
                  <a:schemeClr val="bg1"/>
                </a:solidFill>
              </a:defRPr>
            </a:lvl1pPr>
            <a:lvl2pPr marL="217429" indent="0">
              <a:buNone/>
              <a:defRPr/>
            </a:lvl2pPr>
            <a:lvl3pPr marL="457077" indent="0">
              <a:buNone/>
              <a:defRPr/>
            </a:lvl3pPr>
            <a:lvl4pPr marL="685615" indent="0">
              <a:buNone/>
              <a:defRPr/>
            </a:lvl4pPr>
            <a:lvl5pPr marL="914152" indent="0">
              <a:buNone/>
              <a:defRPr/>
            </a:lvl5pPr>
          </a:lstStyle>
          <a:p>
            <a:pPr lvl="0"/>
            <a:r>
              <a:rPr lang="en-US" dirty="0"/>
              <a:t>Speaker / Date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5" y="5840228"/>
            <a:ext cx="2213903" cy="6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92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5690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4261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58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14437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591728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1557" y="888769"/>
            <a:ext cx="3910948" cy="2614943"/>
          </a:xfrm>
          <a:prstGeom prst="rect">
            <a:avLst/>
          </a:prstGeom>
        </p:spPr>
        <p:txBody>
          <a:bodyPr lIns="71994"/>
          <a:lstStyle>
            <a:lvl1pPr>
              <a:lnSpc>
                <a:spcPct val="90000"/>
              </a:lnSpc>
              <a:defRPr sz="313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24093" y="660401"/>
            <a:ext cx="10823219" cy="4259943"/>
          </a:xfrm>
          <a:prstGeom prst="rect">
            <a:avLst/>
          </a:prstGeom>
          <a:noFill/>
          <a:ln w="190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sz="1800"/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4852504" y="6531623"/>
            <a:ext cx="2486994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2016 Avanade Inc. All Rights Reserved.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558" y="3653139"/>
            <a:ext cx="3910964" cy="1045977"/>
          </a:xfrm>
        </p:spPr>
        <p:txBody>
          <a:bodyPr/>
          <a:lstStyle>
            <a:lvl1pPr marL="0" indent="0">
              <a:buNone/>
              <a:defRPr sz="1568">
                <a:solidFill>
                  <a:schemeClr val="bg1"/>
                </a:solidFill>
              </a:defRPr>
            </a:lvl1pPr>
            <a:lvl2pPr marL="217429" indent="0">
              <a:buNone/>
              <a:defRPr/>
            </a:lvl2pPr>
            <a:lvl3pPr marL="457077" indent="0">
              <a:buNone/>
              <a:defRPr/>
            </a:lvl3pPr>
            <a:lvl4pPr marL="685615" indent="0">
              <a:buNone/>
              <a:defRPr/>
            </a:lvl4pPr>
            <a:lvl5pPr marL="914152" indent="0">
              <a:buNone/>
              <a:defRPr/>
            </a:lvl5pPr>
          </a:lstStyle>
          <a:p>
            <a:pPr lvl="0"/>
            <a:r>
              <a:rPr lang="en-US" dirty="0"/>
              <a:t>Speaker / Date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5" y="5840228"/>
            <a:ext cx="2213903" cy="6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1557" y="888769"/>
            <a:ext cx="3910948" cy="2614943"/>
          </a:xfrm>
          <a:prstGeom prst="rect">
            <a:avLst/>
          </a:prstGeom>
        </p:spPr>
        <p:txBody>
          <a:bodyPr lIns="71994"/>
          <a:lstStyle>
            <a:lvl1pPr>
              <a:lnSpc>
                <a:spcPct val="90000"/>
              </a:lnSpc>
              <a:defRPr sz="313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24093" y="660401"/>
            <a:ext cx="10823219" cy="4259943"/>
          </a:xfrm>
          <a:prstGeom prst="rect">
            <a:avLst/>
          </a:prstGeom>
          <a:noFill/>
          <a:ln w="190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sz="1800"/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4852504" y="6531623"/>
            <a:ext cx="2486994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2016 Avanade Inc. All Rights Reserved.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558" y="3653139"/>
            <a:ext cx="3910964" cy="1045977"/>
          </a:xfrm>
        </p:spPr>
        <p:txBody>
          <a:bodyPr/>
          <a:lstStyle>
            <a:lvl1pPr marL="0" indent="0">
              <a:buNone/>
              <a:defRPr sz="1568">
                <a:solidFill>
                  <a:schemeClr val="bg1"/>
                </a:solidFill>
              </a:defRPr>
            </a:lvl1pPr>
            <a:lvl2pPr marL="217429" indent="0">
              <a:buNone/>
              <a:defRPr/>
            </a:lvl2pPr>
            <a:lvl3pPr marL="457077" indent="0">
              <a:buNone/>
              <a:defRPr/>
            </a:lvl3pPr>
            <a:lvl4pPr marL="685615" indent="0">
              <a:buNone/>
              <a:defRPr/>
            </a:lvl4pPr>
            <a:lvl5pPr marL="914152" indent="0">
              <a:buNone/>
              <a:defRPr/>
            </a:lvl5pPr>
          </a:lstStyle>
          <a:p>
            <a:pPr lvl="0"/>
            <a:r>
              <a:rPr lang="en-US" dirty="0"/>
              <a:t>Speaker / Date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5" y="5840228"/>
            <a:ext cx="2213903" cy="6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9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bject 3"/>
          <p:cNvSpPr/>
          <p:nvPr userDrawn="1"/>
        </p:nvSpPr>
        <p:spPr>
          <a:xfrm>
            <a:off x="14534" y="0"/>
            <a:ext cx="12177466" cy="6849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8" y="6332300"/>
            <a:ext cx="1286272" cy="3720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82918" y="4379428"/>
            <a:ext cx="10823219" cy="1614488"/>
          </a:xfrm>
          <a:prstGeom prst="rect">
            <a:avLst/>
          </a:prstGeom>
          <a:noFill/>
          <a:ln w="44450" cap="sq">
            <a:solidFill>
              <a:srgbClr val="F8622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sz="1800" dirty="0">
              <a:solidFill>
                <a:srgbClr val="F86223"/>
              </a:solidFill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4852504" y="6531623"/>
            <a:ext cx="2486994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2016 Avanade Inc. All Rights Reserved.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9058400" y="6358621"/>
            <a:ext cx="2742326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defPPr>
              <a:defRPr lang="en-US"/>
            </a:defPPr>
            <a:lvl1pPr marL="0" algn="r" defTabSz="60767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07673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346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3018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0685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38345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46032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3689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61345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3C339E-6384-4B7D-8AAA-399CE7159230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399" y="4624402"/>
            <a:ext cx="10310211" cy="686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61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/>
          <p:cNvSpPr/>
          <p:nvPr userDrawn="1"/>
        </p:nvSpPr>
        <p:spPr>
          <a:xfrm>
            <a:off x="12226" y="3617"/>
            <a:ext cx="11936992" cy="671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8" y="6332300"/>
            <a:ext cx="1286272" cy="3720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82918" y="4379428"/>
            <a:ext cx="10823219" cy="1614488"/>
          </a:xfrm>
          <a:prstGeom prst="rect">
            <a:avLst/>
          </a:prstGeom>
          <a:noFill/>
          <a:ln w="44450" cap="sq">
            <a:solidFill>
              <a:srgbClr val="F8622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sz="1800" dirty="0">
              <a:solidFill>
                <a:srgbClr val="F86223"/>
              </a:solidFill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4852504" y="6531623"/>
            <a:ext cx="2486994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2016 Avanade Inc. All Rights Reserved.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9058400" y="6358621"/>
            <a:ext cx="2742326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defPPr>
              <a:defRPr lang="en-US"/>
            </a:defPPr>
            <a:lvl1pPr marL="0" algn="r" defTabSz="60767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07673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346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3018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0685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38345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46032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3689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61345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3C339E-6384-4B7D-8AAA-399CE7159230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399" y="4624402"/>
            <a:ext cx="10310211" cy="686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74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61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75431" y="1187620"/>
            <a:ext cx="10850475" cy="4931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87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hyperlink" Target="https://avanade.sharepoint.com/sites/policies/Policies2/Data%20Management/1431_DataManagement.pdf" TargetMode="Externa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7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32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476" y="10158"/>
            <a:ext cx="12198476" cy="9780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765" dirty="0">
              <a:solidFill>
                <a:srgbClr val="FFC000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56719" y="107727"/>
            <a:ext cx="1442847" cy="79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5223" y="301626"/>
            <a:ext cx="10850033" cy="6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223" y="1460502"/>
            <a:ext cx="1085003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4852504" y="6531623"/>
            <a:ext cx="2486994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marL="0" marR="0" lvl="0" indent="0" algn="ctr" defTabSz="607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Avanade Inc. All Rights Reserved.</a:t>
            </a:r>
          </a:p>
        </p:txBody>
      </p:sp>
      <p:pic>
        <p:nvPicPr>
          <p:cNvPr id="7" name="Picture 6" descr="ava_tag_color_rgb.jp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4" y="6370211"/>
            <a:ext cx="1224319" cy="3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6" r:id="rId13"/>
    <p:sldLayoutId id="2147483738" r:id="rId14"/>
    <p:sldLayoutId id="2147483739" r:id="rId1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2745">
          <a:solidFill>
            <a:srgbClr val="F86B1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200">
          <a:solidFill>
            <a:schemeClr val="tx2"/>
          </a:solidFill>
          <a:latin typeface="Arial" charset="0"/>
        </a:defRPr>
      </a:lvl5pPr>
      <a:lvl6pPr marL="4570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152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23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30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74579" indent="-174579"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Char char="•"/>
        <a:defRPr sz="1600">
          <a:solidFill>
            <a:srgbClr val="646464"/>
          </a:solidFill>
          <a:latin typeface="+mn-lt"/>
          <a:ea typeface="+mn-ea"/>
          <a:cs typeface="+mn-cs"/>
        </a:defRPr>
      </a:lvl1pPr>
      <a:lvl2pPr marL="423748" indent="-206320"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Font typeface="Arial" charset="0"/>
        <a:buChar char="–"/>
        <a:defRPr sz="1600">
          <a:solidFill>
            <a:srgbClr val="646464"/>
          </a:solidFill>
          <a:latin typeface="+mn-lt"/>
        </a:defRPr>
      </a:lvl2pPr>
      <a:lvl3pPr marL="652287" indent="-195210"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Font typeface="Wingdings" pitchFamily="2" charset="2"/>
        <a:buChar char="§"/>
        <a:defRPr sz="1600">
          <a:solidFill>
            <a:srgbClr val="646464"/>
          </a:solidFill>
          <a:latin typeface="+mn-lt"/>
        </a:defRPr>
      </a:lvl3pPr>
      <a:lvl4pPr marL="880825" indent="-195210"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Font typeface="Arial" charset="0"/>
        <a:buChar char="–"/>
        <a:defRPr sz="1600">
          <a:solidFill>
            <a:srgbClr val="646464"/>
          </a:solidFill>
          <a:latin typeface="+mn-lt"/>
        </a:defRPr>
      </a:lvl4pPr>
      <a:lvl5pPr marL="1088731" indent="-174579"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Font typeface="Arial"/>
        <a:buChar char="•"/>
        <a:defRPr sz="1600">
          <a:solidFill>
            <a:srgbClr val="646464"/>
          </a:solidFill>
          <a:latin typeface="+mn-lt"/>
        </a:defRPr>
      </a:lvl5pPr>
      <a:lvl6pPr marL="1545807" indent="-174579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002884" indent="-174579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459960" indent="-174579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917037" indent="-174579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7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2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0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06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2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58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35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12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484D5-E1B4-4165-A998-D701D1D81785}"/>
              </a:ext>
            </a:extLst>
          </p:cNvPr>
          <p:cNvSpPr/>
          <p:nvPr userDrawn="1"/>
        </p:nvSpPr>
        <p:spPr>
          <a:xfrm>
            <a:off x="-6476" y="10158"/>
            <a:ext cx="12198476" cy="9780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765" dirty="0">
              <a:solidFill>
                <a:srgbClr val="FFC000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16F226B-30F6-478D-8AB8-49565E3E3A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56719" y="107727"/>
            <a:ext cx="1442847" cy="79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67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1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89007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10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3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89007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375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&lt;Restricted&gt;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89007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3416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jpe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3" Type="http://schemas.openxmlformats.org/officeDocument/2006/relationships/image" Target="../media/image17.jpe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jpe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17" Type="http://schemas.openxmlformats.org/officeDocument/2006/relationships/image" Target="../media/image31.jpeg"/><Relationship Id="rId25" Type="http://schemas.openxmlformats.org/officeDocument/2006/relationships/image" Target="../media/image39.png"/><Relationship Id="rId33" Type="http://schemas.openxmlformats.org/officeDocument/2006/relationships/image" Target="../media/image47.emf"/><Relationship Id="rId38" Type="http://schemas.openxmlformats.org/officeDocument/2006/relationships/image" Target="../media/image52.emf"/><Relationship Id="rId2" Type="http://schemas.openxmlformats.org/officeDocument/2006/relationships/image" Target="../media/image16.png"/><Relationship Id="rId16" Type="http://schemas.openxmlformats.org/officeDocument/2006/relationships/image" Target="../media/image30.jpg"/><Relationship Id="rId20" Type="http://schemas.openxmlformats.org/officeDocument/2006/relationships/image" Target="../media/image34.png"/><Relationship Id="rId29" Type="http://schemas.openxmlformats.org/officeDocument/2006/relationships/image" Target="../media/image43.emf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emf"/><Relationship Id="rId40" Type="http://schemas.openxmlformats.org/officeDocument/2006/relationships/image" Target="../media/image54.png"/><Relationship Id="rId5" Type="http://schemas.openxmlformats.org/officeDocument/2006/relationships/image" Target="../media/image19.jpe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emf"/><Relationship Id="rId36" Type="http://schemas.openxmlformats.org/officeDocument/2006/relationships/image" Target="../media/image50.emf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emf"/><Relationship Id="rId44" Type="http://schemas.openxmlformats.org/officeDocument/2006/relationships/image" Target="../media/image58.emf"/><Relationship Id="rId4" Type="http://schemas.openxmlformats.org/officeDocument/2006/relationships/image" Target="../media/image18.png"/><Relationship Id="rId9" Type="http://schemas.openxmlformats.org/officeDocument/2006/relationships/image" Target="../media/image23.jpe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0B38C-8F24-42D1-9816-54F1E6A554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Avanade Advanced Analytics: 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Model Repository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5EE84-6460-4986-B57C-00C7924F4A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November 2017</a:t>
            </a:r>
          </a:p>
        </p:txBody>
      </p:sp>
    </p:spTree>
    <p:extLst>
      <p:ext uri="{BB962C8B-B14F-4D97-AF65-F5344CB8AC3E}">
        <p14:creationId xmlns:p14="http://schemas.microsoft.com/office/powerpoint/2010/main" val="259658536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A025D8-2D79-4B17-8DBC-FB5838A5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790" y="259629"/>
            <a:ext cx="10270415" cy="998344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Internal Models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14171"/>
              </p:ext>
            </p:extLst>
          </p:nvPr>
        </p:nvGraphicFramePr>
        <p:xfrm>
          <a:off x="445513" y="982069"/>
          <a:ext cx="11300971" cy="515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369">
                  <a:extLst>
                    <a:ext uri="{9D8B030D-6E8A-4147-A177-3AD203B41FA5}">
                      <a16:colId xmlns:a16="http://schemas.microsoft.com/office/drawing/2014/main" val="2568928648"/>
                    </a:ext>
                  </a:extLst>
                </a:gridCol>
                <a:gridCol w="2205323">
                  <a:extLst>
                    <a:ext uri="{9D8B030D-6E8A-4147-A177-3AD203B41FA5}">
                      <a16:colId xmlns:a16="http://schemas.microsoft.com/office/drawing/2014/main" val="3215204478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385853863"/>
                    </a:ext>
                  </a:extLst>
                </a:gridCol>
                <a:gridCol w="822457">
                  <a:extLst>
                    <a:ext uri="{9D8B030D-6E8A-4147-A177-3AD203B41FA5}">
                      <a16:colId xmlns:a16="http://schemas.microsoft.com/office/drawing/2014/main" val="1213365742"/>
                    </a:ext>
                  </a:extLst>
                </a:gridCol>
                <a:gridCol w="772060">
                  <a:extLst>
                    <a:ext uri="{9D8B030D-6E8A-4147-A177-3AD203B41FA5}">
                      <a16:colId xmlns:a16="http://schemas.microsoft.com/office/drawing/2014/main" val="39652211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691"/>
                    </a:ext>
                  </a:extLst>
                </a:gridCol>
                <a:gridCol w="1047083">
                  <a:extLst>
                    <a:ext uri="{9D8B030D-6E8A-4147-A177-3AD203B41FA5}">
                      <a16:colId xmlns:a16="http://schemas.microsoft.com/office/drawing/2014/main" val="3931605038"/>
                    </a:ext>
                  </a:extLst>
                </a:gridCol>
                <a:gridCol w="844804">
                  <a:extLst>
                    <a:ext uri="{9D8B030D-6E8A-4147-A177-3AD203B41FA5}">
                      <a16:colId xmlns:a16="http://schemas.microsoft.com/office/drawing/2014/main" val="1303283394"/>
                    </a:ext>
                  </a:extLst>
                </a:gridCol>
              </a:tblGrid>
              <a:tr h="406149">
                <a:tc>
                  <a:txBody>
                    <a:bodyPr/>
                    <a:lstStyle/>
                    <a:p>
                      <a:pPr algn="ctr"/>
                      <a:r>
                        <a:rPr lang="nl-NL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Offer</a:t>
                      </a:r>
                      <a:endParaRPr lang="en-US" sz="11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Area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Industry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Assets Available</a:t>
                      </a:r>
                      <a:endParaRPr lang="en-US" sz="11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Technologies Used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Contact Person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Benefits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50213"/>
                  </a:ext>
                </a:extLst>
              </a:tr>
              <a:tr h="565708">
                <a:tc rowSpan="7">
                  <a:txBody>
                    <a:bodyPr/>
                    <a:lstStyle/>
                    <a:p>
                      <a:r>
                        <a:rPr lang="nl-NL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Internal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Document Modeling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Recurrant Neural Netowrk training for document language modeling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Recurrant Neural Network language model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Internal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Credential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Azure ML Workbench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Jake Wang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Sales Analytics (CRM Audit)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Uses CRM data to predict sales wins and forecast for future sales opportunities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Multiclass Regression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Internal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Credential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Azure ML Studio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Jake Wang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42994"/>
                  </a:ext>
                </a:extLst>
              </a:tr>
              <a:tr h="725267">
                <a:tc vMerge="1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Sales Forecast (Opportunity Data)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Uses historical opportunity data to predict sales wins and forecast for future sales opportunities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Two class logistic regression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Fast Forest Quantile Regression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Internal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Credential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Azure ML Studio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Jake Wang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48">
                <a:tc vMerge="1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Sales Matchmaking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Matchmaking algorithm that uses social group information and role data to determine compatibility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K-means clustering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Internal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Credential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Azure ML Studio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Jake Wang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708">
                <a:tc vMerge="1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Sentiment Analysis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Analysis of user reviews and comments to determine sentiment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Bi-gram Analysis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Binary predictor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Internal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Credential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Azure ML Studio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Jake Wang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8077"/>
                  </a:ext>
                </a:extLst>
              </a:tr>
              <a:tr h="756215">
                <a:tc vMerge="1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Temperature Monitoring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Reads sensor records in real time and predicts when a sensor will encounter a temperature outside of the given tolerance levels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Neural Network Regression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Internal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Credential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Azure ML Studio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Jake Wang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266879"/>
                  </a:ext>
                </a:extLst>
              </a:tr>
              <a:tr h="725267">
                <a:tc vMerge="1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Water Usage Analysis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Uses historical water usage information to better optimize the prediction of water usage and rate structure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Decision Forest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Internal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Utilities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Credential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Azure ML Studio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Jake Wang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03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999568" y="417400"/>
            <a:ext cx="1706880" cy="440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5950138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3A5E17-2589-438B-87CD-D083DCD21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53663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774" y="3034407"/>
            <a:ext cx="11897248" cy="9547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1308" y="217778"/>
            <a:ext cx="10270415" cy="998344"/>
          </a:xfrm>
        </p:spPr>
        <p:txBody>
          <a:bodyPr/>
          <a:lstStyle/>
          <a:p>
            <a:r>
              <a:rPr lang="nl-NL" sz="2800" dirty="0">
                <a:solidFill>
                  <a:schemeClr val="tx2"/>
                </a:solidFill>
                <a:latin typeface="Calibri" panose="020F0502020204030204" pitchFamily="34" charset="0"/>
              </a:rPr>
              <a:t>Avanade’s analytics offerings sit on top of AMAP and cover all areas of digitization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07123" y="988214"/>
            <a:ext cx="11068897" cy="5651072"/>
            <a:chOff x="645048" y="803703"/>
            <a:chExt cx="11078233" cy="5878738"/>
          </a:xfrm>
        </p:grpSpPr>
        <p:sp>
          <p:nvSpPr>
            <p:cNvPr id="312" name="Rectangle 311"/>
            <p:cNvSpPr/>
            <p:nvPr/>
          </p:nvSpPr>
          <p:spPr>
            <a:xfrm>
              <a:off x="683292" y="911504"/>
              <a:ext cx="3141589" cy="729471"/>
            </a:xfrm>
            <a:prstGeom prst="rect">
              <a:avLst/>
            </a:prstGeom>
            <a:solidFill>
              <a:srgbClr val="FF5800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Avanade Analytics Offerings</a:t>
              </a:r>
            </a:p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Pre-built offerings and assets</a:t>
              </a:r>
            </a:p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accelerating time to value</a:t>
              </a: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645048" y="2144557"/>
              <a:ext cx="3141589" cy="729471"/>
            </a:xfrm>
            <a:prstGeom prst="rect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 Experiences</a:t>
              </a:r>
            </a:p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Discovery, visualization and integration with devices, machines and other apps</a:t>
              </a: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45048" y="3055585"/>
              <a:ext cx="3141589" cy="729471"/>
            </a:xfrm>
            <a:prstGeom prst="rect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 Processing</a:t>
              </a:r>
            </a:p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Library of data structures, algorithms, rules and processes to generate insights </a:t>
              </a: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645048" y="3989306"/>
              <a:ext cx="3141589" cy="729471"/>
            </a:xfrm>
            <a:prstGeom prst="rect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Services</a:t>
              </a:r>
            </a:p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containers and management processing optimized for big data, streams, etc.</a:t>
              </a: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645048" y="4923027"/>
              <a:ext cx="3141589" cy="729471"/>
            </a:xfrm>
            <a:prstGeom prst="rect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Ingestion</a:t>
              </a:r>
            </a:p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Tools, techniques and technology for collecting and processing the data supply chain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645048" y="5853506"/>
              <a:ext cx="3141589" cy="729471"/>
            </a:xfrm>
            <a:prstGeom prst="rect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Technical Platform</a:t>
              </a:r>
            </a:p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Cloud and on-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prem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compute and storage automation, capability and capacity</a:t>
              </a: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3824881" y="921169"/>
              <a:ext cx="7898400" cy="729471"/>
            </a:xfrm>
            <a:prstGeom prst="rect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954740" y="2154147"/>
              <a:ext cx="7768541" cy="729471"/>
            </a:xfrm>
            <a:prstGeom prst="rect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954740" y="3045607"/>
              <a:ext cx="7768541" cy="72947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954740" y="3979328"/>
              <a:ext cx="7768541" cy="729471"/>
            </a:xfrm>
            <a:prstGeom prst="rect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3954740" y="4913050"/>
              <a:ext cx="7768541" cy="729471"/>
            </a:xfrm>
            <a:prstGeom prst="rect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3954740" y="5843528"/>
              <a:ext cx="7768541" cy="729471"/>
            </a:xfrm>
            <a:prstGeom prst="rect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4" name="Group 323"/>
            <p:cNvGrpSpPr/>
            <p:nvPr/>
          </p:nvGrpSpPr>
          <p:grpSpPr>
            <a:xfrm>
              <a:off x="4005706" y="952783"/>
              <a:ext cx="1443024" cy="723836"/>
              <a:chOff x="1203327" y="1270590"/>
              <a:chExt cx="1713063" cy="868974"/>
            </a:xfrm>
          </p:grpSpPr>
          <p:sp>
            <p:nvSpPr>
              <p:cNvPr id="459" name="TextBox 458"/>
              <p:cNvSpPr txBox="1"/>
              <p:nvPr/>
            </p:nvSpPr>
            <p:spPr>
              <a:xfrm>
                <a:off x="1203327" y="1862447"/>
                <a:ext cx="1713063" cy="277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Digital Marketing Analytics</a:t>
                </a:r>
              </a:p>
            </p:txBody>
          </p:sp>
          <p:pic>
            <p:nvPicPr>
              <p:cNvPr id="460" name="Picture 4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0331" y="1270590"/>
                <a:ext cx="591857" cy="591857"/>
              </a:xfrm>
              <a:prstGeom prst="rect">
                <a:avLst/>
              </a:prstGeom>
            </p:spPr>
          </p:pic>
        </p:grpSp>
        <p:grpSp>
          <p:nvGrpSpPr>
            <p:cNvPr id="325" name="Group 324"/>
            <p:cNvGrpSpPr/>
            <p:nvPr/>
          </p:nvGrpSpPr>
          <p:grpSpPr>
            <a:xfrm>
              <a:off x="5681137" y="943116"/>
              <a:ext cx="1441420" cy="718672"/>
              <a:chOff x="4286655" y="3572389"/>
              <a:chExt cx="1651280" cy="929841"/>
            </a:xfrm>
          </p:grpSpPr>
          <p:sp>
            <p:nvSpPr>
              <p:cNvPr id="457" name="TextBox 456"/>
              <p:cNvSpPr txBox="1"/>
              <p:nvPr/>
            </p:nvSpPr>
            <p:spPr>
              <a:xfrm>
                <a:off x="4286655" y="4203572"/>
                <a:ext cx="1651280" cy="298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Digital Enterprise Analytics</a:t>
                </a:r>
              </a:p>
            </p:txBody>
          </p:sp>
          <p:pic>
            <p:nvPicPr>
              <p:cNvPr id="458" name="Picture 4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460" y="3572389"/>
                <a:ext cx="932783" cy="631183"/>
              </a:xfrm>
              <a:prstGeom prst="rect">
                <a:avLst/>
              </a:prstGeom>
            </p:spPr>
          </p:pic>
        </p:grpSp>
        <p:grpSp>
          <p:nvGrpSpPr>
            <p:cNvPr id="326" name="Group 325"/>
            <p:cNvGrpSpPr/>
            <p:nvPr/>
          </p:nvGrpSpPr>
          <p:grpSpPr>
            <a:xfrm>
              <a:off x="7273042" y="922023"/>
              <a:ext cx="1356462" cy="711924"/>
              <a:chOff x="4433816" y="4965301"/>
              <a:chExt cx="1426529" cy="887542"/>
            </a:xfrm>
          </p:grpSpPr>
          <p:pic>
            <p:nvPicPr>
              <p:cNvPr id="455" name="Picture 45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85101" y="4965301"/>
                <a:ext cx="820324" cy="677770"/>
              </a:xfrm>
              <a:prstGeom prst="rect">
                <a:avLst/>
              </a:prstGeom>
            </p:spPr>
          </p:pic>
          <p:sp>
            <p:nvSpPr>
              <p:cNvPr id="456" name="TextBox 455"/>
              <p:cNvSpPr txBox="1"/>
              <p:nvPr/>
            </p:nvSpPr>
            <p:spPr>
              <a:xfrm>
                <a:off x="4433816" y="5565069"/>
                <a:ext cx="1426529" cy="28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Digital Workplace Insight</a:t>
                </a: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4571986" y="2210951"/>
              <a:ext cx="512081" cy="660712"/>
              <a:chOff x="2966936" y="844712"/>
              <a:chExt cx="512153" cy="792184"/>
            </a:xfrm>
          </p:grpSpPr>
          <p:pic>
            <p:nvPicPr>
              <p:cNvPr id="453" name="Picture 45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6936" y="844712"/>
                <a:ext cx="512153" cy="512153"/>
              </a:xfrm>
              <a:prstGeom prst="rect">
                <a:avLst/>
              </a:prstGeom>
            </p:spPr>
          </p:pic>
          <p:sp>
            <p:nvSpPr>
              <p:cNvPr id="454" name="TextBox 453"/>
              <p:cNvSpPr txBox="1"/>
              <p:nvPr/>
            </p:nvSpPr>
            <p:spPr>
              <a:xfrm>
                <a:off x="3008851" y="1356865"/>
                <a:ext cx="418704" cy="280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API’s</a:t>
                </a: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5465738" y="2156791"/>
              <a:ext cx="1128835" cy="754635"/>
              <a:chOff x="4354449" y="869971"/>
              <a:chExt cx="1128995" cy="754743"/>
            </a:xfrm>
          </p:grpSpPr>
          <p:pic>
            <p:nvPicPr>
              <p:cNvPr id="451" name="Picture 45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818" y="869971"/>
                <a:ext cx="513711" cy="520214"/>
              </a:xfrm>
              <a:prstGeom prst="rect">
                <a:avLst/>
              </a:prstGeom>
            </p:spPr>
          </p:pic>
          <p:sp>
            <p:nvSpPr>
              <p:cNvPr id="452" name="TextBox 451"/>
              <p:cNvSpPr txBox="1"/>
              <p:nvPr/>
            </p:nvSpPr>
            <p:spPr>
              <a:xfrm>
                <a:off x="4354449" y="1393849"/>
                <a:ext cx="1128995" cy="23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Machine Instruction</a:t>
                </a:r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3992813" y="3098342"/>
              <a:ext cx="1116011" cy="646292"/>
              <a:chOff x="9461427" y="3736376"/>
              <a:chExt cx="1150869" cy="803803"/>
            </a:xfrm>
          </p:grpSpPr>
          <p:pic>
            <p:nvPicPr>
              <p:cNvPr id="449" name="Picture 44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8350" y="3736376"/>
                <a:ext cx="716860" cy="506176"/>
              </a:xfrm>
              <a:prstGeom prst="rect">
                <a:avLst/>
              </a:prstGeom>
              <a:noFill/>
            </p:spPr>
          </p:pic>
          <p:sp>
            <p:nvSpPr>
              <p:cNvPr id="450" name="TextBox 449"/>
              <p:cNvSpPr txBox="1"/>
              <p:nvPr/>
            </p:nvSpPr>
            <p:spPr>
              <a:xfrm>
                <a:off x="9461427" y="4253090"/>
                <a:ext cx="1150869" cy="287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Std</a:t>
                </a: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 Analytic Models</a:t>
                </a: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4068361" y="5825385"/>
              <a:ext cx="1317990" cy="740995"/>
              <a:chOff x="10631576" y="2236643"/>
              <a:chExt cx="1500778" cy="1025845"/>
            </a:xfrm>
          </p:grpSpPr>
          <p:pic>
            <p:nvPicPr>
              <p:cNvPr id="447" name="Picture 44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7356" y="2236643"/>
                <a:ext cx="664173" cy="664173"/>
              </a:xfrm>
              <a:prstGeom prst="rect">
                <a:avLst/>
              </a:prstGeom>
            </p:spPr>
          </p:pic>
          <p:sp>
            <p:nvSpPr>
              <p:cNvPr id="448" name="TextBox 447"/>
              <p:cNvSpPr txBox="1"/>
              <p:nvPr/>
            </p:nvSpPr>
            <p:spPr>
              <a:xfrm>
                <a:off x="10631576" y="2942920"/>
                <a:ext cx="1500778" cy="319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Reference Architectures</a:t>
                </a: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6126340" y="5860674"/>
              <a:ext cx="559769" cy="712664"/>
              <a:chOff x="7723823" y="5114030"/>
              <a:chExt cx="559849" cy="712765"/>
            </a:xfrm>
          </p:grpSpPr>
          <p:pic>
            <p:nvPicPr>
              <p:cNvPr id="445" name="Picture 44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3935" y="5114030"/>
                <a:ext cx="491604" cy="547468"/>
              </a:xfrm>
              <a:prstGeom prst="rect">
                <a:avLst/>
              </a:prstGeom>
            </p:spPr>
          </p:pic>
          <p:sp>
            <p:nvSpPr>
              <p:cNvPr id="446" name="TextBox 445"/>
              <p:cNvSpPr txBox="1"/>
              <p:nvPr/>
            </p:nvSpPr>
            <p:spPr>
              <a:xfrm>
                <a:off x="7723823" y="5595930"/>
                <a:ext cx="559849" cy="23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Support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6864472" y="5853218"/>
              <a:ext cx="800219" cy="728718"/>
              <a:chOff x="3678411" y="5692418"/>
              <a:chExt cx="794416" cy="826817"/>
            </a:xfrm>
          </p:grpSpPr>
          <p:pic>
            <p:nvPicPr>
              <p:cNvPr id="443" name="Picture 44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3709" y="5692418"/>
                <a:ext cx="674145" cy="509504"/>
              </a:xfrm>
              <a:prstGeom prst="rect">
                <a:avLst/>
              </a:prstGeom>
            </p:spPr>
          </p:pic>
          <p:sp>
            <p:nvSpPr>
              <p:cNvPr id="444" name="TextBox 443"/>
              <p:cNvSpPr txBox="1"/>
              <p:nvPr/>
            </p:nvSpPr>
            <p:spPr>
              <a:xfrm>
                <a:off x="3678411" y="6257329"/>
                <a:ext cx="794416" cy="261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Service 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Mgnt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5315993" y="5860679"/>
              <a:ext cx="583731" cy="707287"/>
              <a:chOff x="7917134" y="3561853"/>
              <a:chExt cx="622669" cy="868992"/>
            </a:xfrm>
          </p:grpSpPr>
          <p:pic>
            <p:nvPicPr>
              <p:cNvPr id="441" name="Picture 440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3242" y="3561853"/>
                <a:ext cx="540204" cy="582038"/>
              </a:xfrm>
              <a:prstGeom prst="rect">
                <a:avLst/>
              </a:prstGeom>
            </p:spPr>
          </p:pic>
          <p:sp>
            <p:nvSpPr>
              <p:cNvPr id="442" name="TextBox 441"/>
              <p:cNvSpPr txBox="1"/>
              <p:nvPr/>
            </p:nvSpPr>
            <p:spPr>
              <a:xfrm>
                <a:off x="7917134" y="4143891"/>
                <a:ext cx="622669" cy="286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Dev Ops</a:t>
                </a:r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>
              <a:off x="6781154" y="2192849"/>
              <a:ext cx="888265" cy="702243"/>
              <a:chOff x="9659471" y="1411277"/>
              <a:chExt cx="1313604" cy="1145398"/>
            </a:xfrm>
          </p:grpSpPr>
          <p:pic>
            <p:nvPicPr>
              <p:cNvPr id="439" name="Picture 43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9471" y="1411277"/>
                <a:ext cx="1082148" cy="816357"/>
              </a:xfrm>
              <a:prstGeom prst="rect">
                <a:avLst/>
              </a:prstGeom>
            </p:spPr>
          </p:pic>
          <p:sp>
            <p:nvSpPr>
              <p:cNvPr id="440" name="TextBox 439"/>
              <p:cNvSpPr txBox="1"/>
              <p:nvPr/>
            </p:nvSpPr>
            <p:spPr>
              <a:xfrm>
                <a:off x="9765971" y="2180175"/>
                <a:ext cx="1207104" cy="37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Demo Library</a:t>
                </a:r>
              </a:p>
            </p:txBody>
          </p:sp>
        </p:grpSp>
        <p:grpSp>
          <p:nvGrpSpPr>
            <p:cNvPr id="335" name="Group 334"/>
            <p:cNvGrpSpPr/>
            <p:nvPr/>
          </p:nvGrpSpPr>
          <p:grpSpPr>
            <a:xfrm>
              <a:off x="5549218" y="3066459"/>
              <a:ext cx="1130438" cy="702491"/>
              <a:chOff x="2359821" y="2918387"/>
              <a:chExt cx="1348780" cy="850677"/>
            </a:xfrm>
          </p:grpSpPr>
          <p:pic>
            <p:nvPicPr>
              <p:cNvPr id="437" name="Picture 43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4732" y="2918387"/>
                <a:ext cx="502370" cy="555946"/>
              </a:xfrm>
              <a:prstGeom prst="rect">
                <a:avLst/>
              </a:prstGeom>
            </p:spPr>
          </p:pic>
          <p:sp>
            <p:nvSpPr>
              <p:cNvPr id="438" name="TextBox 437"/>
              <p:cNvSpPr txBox="1"/>
              <p:nvPr/>
            </p:nvSpPr>
            <p:spPr>
              <a:xfrm>
                <a:off x="2359821" y="3489539"/>
                <a:ext cx="1348780" cy="27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Data Science Library</a:t>
                </a: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6873853" y="3074246"/>
              <a:ext cx="780983" cy="725276"/>
              <a:chOff x="6784139" y="4396332"/>
              <a:chExt cx="781094" cy="725379"/>
            </a:xfrm>
          </p:grpSpPr>
          <p:pic>
            <p:nvPicPr>
              <p:cNvPr id="435" name="Picture 434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0815" y="4396332"/>
                <a:ext cx="380531" cy="511370"/>
              </a:xfrm>
              <a:prstGeom prst="rect">
                <a:avLst/>
              </a:prstGeom>
            </p:spPr>
          </p:pic>
          <p:sp>
            <p:nvSpPr>
              <p:cNvPr id="436" name="TextBox 435"/>
              <p:cNvSpPr txBox="1"/>
              <p:nvPr/>
            </p:nvSpPr>
            <p:spPr>
              <a:xfrm>
                <a:off x="6784139" y="4890846"/>
                <a:ext cx="781094" cy="23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Rules Engine</a:t>
                </a:r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>
              <a:off x="4137871" y="4907719"/>
              <a:ext cx="851515" cy="694549"/>
              <a:chOff x="4747783" y="1842455"/>
              <a:chExt cx="851635" cy="694648"/>
            </a:xfrm>
          </p:grpSpPr>
          <p:pic>
            <p:nvPicPr>
              <p:cNvPr id="433" name="Picture 43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6539" y="1842455"/>
                <a:ext cx="546902" cy="546902"/>
              </a:xfrm>
              <a:prstGeom prst="rect">
                <a:avLst/>
              </a:prstGeom>
            </p:spPr>
          </p:pic>
          <p:sp>
            <p:nvSpPr>
              <p:cNvPr id="434" name="TextBox 433"/>
              <p:cNvSpPr txBox="1"/>
              <p:nvPr/>
            </p:nvSpPr>
            <p:spPr>
              <a:xfrm>
                <a:off x="4747783" y="2306238"/>
                <a:ext cx="851635" cy="23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Data Pipelines</a:t>
                </a: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4068360" y="4013543"/>
              <a:ext cx="780872" cy="698169"/>
              <a:chOff x="5080801" y="3416329"/>
              <a:chExt cx="780983" cy="698268"/>
            </a:xfrm>
          </p:grpSpPr>
          <p:pic>
            <p:nvPicPr>
              <p:cNvPr id="431" name="Picture 43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416" y="3416329"/>
                <a:ext cx="477417" cy="477417"/>
              </a:xfrm>
              <a:prstGeom prst="rect">
                <a:avLst/>
              </a:prstGeom>
            </p:spPr>
          </p:pic>
          <p:sp>
            <p:nvSpPr>
              <p:cNvPr id="432" name="TextBox 431"/>
              <p:cNvSpPr txBox="1"/>
              <p:nvPr/>
            </p:nvSpPr>
            <p:spPr>
              <a:xfrm>
                <a:off x="5080801" y="3881007"/>
                <a:ext cx="78098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Data Quality</a:t>
                </a:r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6989248" y="4933525"/>
              <a:ext cx="806369" cy="730127"/>
              <a:chOff x="8627487" y="4453850"/>
              <a:chExt cx="753732" cy="890681"/>
            </a:xfrm>
          </p:grpSpPr>
          <p:pic>
            <p:nvPicPr>
              <p:cNvPr id="429" name="Picture 428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6715" y="4453850"/>
                <a:ext cx="724504" cy="724504"/>
              </a:xfrm>
              <a:prstGeom prst="rect">
                <a:avLst/>
              </a:prstGeom>
              <a:noFill/>
            </p:spPr>
          </p:pic>
          <p:sp>
            <p:nvSpPr>
              <p:cNvPr id="430" name="TextBox 429"/>
              <p:cNvSpPr txBox="1"/>
              <p:nvPr/>
            </p:nvSpPr>
            <p:spPr>
              <a:xfrm>
                <a:off x="8627487" y="5062939"/>
                <a:ext cx="680557" cy="281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Enrichment</a:t>
                </a:r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>
              <a:off x="5015583" y="4065117"/>
              <a:ext cx="1126599" cy="580606"/>
              <a:chOff x="2690758" y="3167384"/>
              <a:chExt cx="1126759" cy="580688"/>
            </a:xfrm>
          </p:grpSpPr>
          <p:pic>
            <p:nvPicPr>
              <p:cNvPr id="427" name="Picture 426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4637" y="3167384"/>
                <a:ext cx="419000" cy="406526"/>
              </a:xfrm>
              <a:prstGeom prst="rect">
                <a:avLst/>
              </a:prstGeom>
            </p:spPr>
          </p:pic>
          <p:sp>
            <p:nvSpPr>
              <p:cNvPr id="428" name="TextBox 427"/>
              <p:cNvSpPr txBox="1"/>
              <p:nvPr/>
            </p:nvSpPr>
            <p:spPr>
              <a:xfrm>
                <a:off x="2690758" y="3514482"/>
                <a:ext cx="1126759" cy="23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Master Data 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Mgnt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426" name="TextBox 425"/>
            <p:cNvSpPr txBox="1"/>
            <p:nvPr/>
          </p:nvSpPr>
          <p:spPr>
            <a:xfrm>
              <a:off x="10114898" y="1325320"/>
              <a:ext cx="874198" cy="384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742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cs typeface="Segoe UI" panose="020B0502040204020203" pitchFamily="34" charset="0"/>
                </a:rPr>
                <a:t>Digital Operations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Segoe UI" panose="020B0502040204020203" pitchFamily="34" charset="0"/>
              </a:endParaRPr>
            </a:p>
          </p:txBody>
        </p:sp>
        <p:grpSp>
          <p:nvGrpSpPr>
            <p:cNvPr id="342" name="Group 341"/>
            <p:cNvGrpSpPr/>
            <p:nvPr/>
          </p:nvGrpSpPr>
          <p:grpSpPr>
            <a:xfrm>
              <a:off x="8746634" y="803703"/>
              <a:ext cx="1088761" cy="873047"/>
              <a:chOff x="10711457" y="4996148"/>
              <a:chExt cx="1170252" cy="986730"/>
            </a:xfrm>
          </p:grpSpPr>
          <p:pic>
            <p:nvPicPr>
              <p:cNvPr id="423" name="Picture 422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2774" y="4996148"/>
                <a:ext cx="647617" cy="647617"/>
              </a:xfrm>
              <a:prstGeom prst="rect">
                <a:avLst/>
              </a:prstGeom>
            </p:spPr>
          </p:pic>
          <p:sp>
            <p:nvSpPr>
              <p:cNvPr id="424" name="TextBox 423"/>
              <p:cNvSpPr txBox="1"/>
              <p:nvPr/>
            </p:nvSpPr>
            <p:spPr>
              <a:xfrm>
                <a:off x="10711457" y="5565454"/>
                <a:ext cx="1170252" cy="417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Customer Analytics</a:t>
                </a:r>
              </a:p>
              <a:p>
                <a:pPr marL="0" marR="0" lvl="0" indent="0" algn="ctr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&amp; Insight</a:t>
                </a: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5113450" y="4881555"/>
              <a:ext cx="673486" cy="759147"/>
              <a:chOff x="5940376" y="2156726"/>
              <a:chExt cx="673582" cy="759254"/>
            </a:xfrm>
          </p:grpSpPr>
          <p:pic>
            <p:nvPicPr>
              <p:cNvPr id="421" name="Picture 420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2966" y="2156726"/>
                <a:ext cx="523532" cy="553007"/>
              </a:xfrm>
              <a:prstGeom prst="rect">
                <a:avLst/>
              </a:prstGeom>
            </p:spPr>
          </p:pic>
          <p:sp>
            <p:nvSpPr>
              <p:cNvPr id="422" name="TextBox 421"/>
              <p:cNvSpPr txBox="1"/>
              <p:nvPr/>
            </p:nvSpPr>
            <p:spPr>
              <a:xfrm>
                <a:off x="5940376" y="2682390"/>
                <a:ext cx="673582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Validation</a:t>
                </a: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6198810" y="4020991"/>
              <a:ext cx="687911" cy="720158"/>
              <a:chOff x="7282352" y="5867045"/>
              <a:chExt cx="688009" cy="789953"/>
            </a:xfrm>
          </p:grpSpPr>
          <p:pic>
            <p:nvPicPr>
              <p:cNvPr id="419" name="Picture 418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4913" y="5867045"/>
                <a:ext cx="523727" cy="523727"/>
              </a:xfrm>
              <a:prstGeom prst="rect">
                <a:avLst/>
              </a:prstGeom>
            </p:spPr>
          </p:pic>
          <p:sp>
            <p:nvSpPr>
              <p:cNvPr id="420" name="TextBox 419"/>
              <p:cNvSpPr txBox="1"/>
              <p:nvPr/>
            </p:nvSpPr>
            <p:spPr>
              <a:xfrm>
                <a:off x="7282352" y="6400805"/>
                <a:ext cx="688009" cy="25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Templates</a:t>
                </a: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7149321" y="3989309"/>
              <a:ext cx="777667" cy="732461"/>
              <a:chOff x="6430177" y="4478529"/>
              <a:chExt cx="936301" cy="959178"/>
            </a:xfrm>
          </p:grpSpPr>
          <p:pic>
            <p:nvPicPr>
              <p:cNvPr id="417" name="Picture 416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7631" y="4478529"/>
                <a:ext cx="563709" cy="698051"/>
              </a:xfrm>
              <a:prstGeom prst="rect">
                <a:avLst/>
              </a:prstGeom>
            </p:spPr>
          </p:pic>
          <p:sp>
            <p:nvSpPr>
              <p:cNvPr id="418" name="TextBox 417"/>
              <p:cNvSpPr txBox="1"/>
              <p:nvPr/>
            </p:nvSpPr>
            <p:spPr>
              <a:xfrm>
                <a:off x="6430177" y="5131858"/>
                <a:ext cx="936301" cy="305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Frameworks</a:t>
                </a: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5921966" y="5014514"/>
              <a:ext cx="922047" cy="605276"/>
              <a:chOff x="8586922" y="5680485"/>
              <a:chExt cx="922178" cy="605363"/>
            </a:xfrm>
          </p:grpSpPr>
          <p:pic>
            <p:nvPicPr>
              <p:cNvPr id="415" name="Picture 414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1153" y="5680485"/>
                <a:ext cx="374498" cy="374498"/>
              </a:xfrm>
              <a:prstGeom prst="rect">
                <a:avLst/>
              </a:prstGeom>
            </p:spPr>
          </p:pic>
          <p:sp>
            <p:nvSpPr>
              <p:cNvPr id="416" name="TextBox 415"/>
              <p:cNvSpPr txBox="1"/>
              <p:nvPr/>
            </p:nvSpPr>
            <p:spPr>
              <a:xfrm>
                <a:off x="8586922" y="6054983"/>
                <a:ext cx="922178" cy="23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Real Time Pipes</a:t>
                </a: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8170240" y="1770669"/>
              <a:ext cx="3260206" cy="4911772"/>
              <a:chOff x="8168946" y="1770434"/>
              <a:chExt cx="3260669" cy="4912468"/>
            </a:xfrm>
            <a:solidFill>
              <a:srgbClr val="FFFFFF">
                <a:alpha val="67059"/>
              </a:srgbClr>
            </a:solidFill>
          </p:grpSpPr>
          <p:sp>
            <p:nvSpPr>
              <p:cNvPr id="355" name="Rectangle 354"/>
              <p:cNvSpPr/>
              <p:nvPr/>
            </p:nvSpPr>
            <p:spPr>
              <a:xfrm>
                <a:off x="8173757" y="1770434"/>
                <a:ext cx="3255858" cy="4912468"/>
              </a:xfrm>
              <a:prstGeom prst="rect">
                <a:avLst/>
              </a:prstGeom>
              <a:grpFill/>
              <a:ln w="19050" cap="flat" cmpd="sng" algn="ctr">
                <a:solidFill>
                  <a:srgbClr val="00206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Microsoft</a:t>
                </a:r>
              </a:p>
              <a:p>
                <a:pPr marL="0" marR="0" lvl="0" indent="0" algn="ctr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Azure/Cortana Intelligence Suite/IOT Suite</a:t>
                </a:r>
              </a:p>
            </p:txBody>
          </p:sp>
          <p:grpSp>
            <p:nvGrpSpPr>
              <p:cNvPr id="356" name="Group 355"/>
              <p:cNvGrpSpPr/>
              <p:nvPr/>
            </p:nvGrpSpPr>
            <p:grpSpPr>
              <a:xfrm>
                <a:off x="8248471" y="2171888"/>
                <a:ext cx="601533" cy="697912"/>
                <a:chOff x="7904151" y="4296548"/>
                <a:chExt cx="601533" cy="697912"/>
              </a:xfrm>
              <a:grpFill/>
            </p:grpSpPr>
            <p:pic>
              <p:nvPicPr>
                <p:cNvPr id="413" name="Picture 412"/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4976" y="4296548"/>
                  <a:ext cx="467047" cy="467047"/>
                </a:xfrm>
                <a:prstGeom prst="rect">
                  <a:avLst/>
                </a:prstGeom>
                <a:grpFill/>
              </p:spPr>
            </p:pic>
            <p:sp>
              <p:nvSpPr>
                <p:cNvPr id="414" name="TextBox 413"/>
                <p:cNvSpPr txBox="1"/>
                <p:nvPr/>
              </p:nvSpPr>
              <p:spPr>
                <a:xfrm>
                  <a:off x="7904151" y="4763595"/>
                  <a:ext cx="601533" cy="2308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Power BI</a:t>
                  </a:r>
                </a:p>
              </p:txBody>
            </p:sp>
          </p:grpSp>
          <p:grpSp>
            <p:nvGrpSpPr>
              <p:cNvPr id="357" name="Group 356"/>
              <p:cNvGrpSpPr/>
              <p:nvPr/>
            </p:nvGrpSpPr>
            <p:grpSpPr>
              <a:xfrm>
                <a:off x="9024479" y="2172137"/>
                <a:ext cx="567855" cy="711018"/>
                <a:chOff x="9186460" y="4171311"/>
                <a:chExt cx="642127" cy="921603"/>
              </a:xfrm>
              <a:grpFill/>
            </p:grpSpPr>
            <p:pic>
              <p:nvPicPr>
                <p:cNvPr id="411" name="Picture 410"/>
                <p:cNvPicPr>
                  <a:picLocks noChangeAspect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86460" y="4171311"/>
                  <a:ext cx="642127" cy="642127"/>
                </a:xfrm>
                <a:prstGeom prst="rect">
                  <a:avLst/>
                </a:prstGeom>
                <a:grpFill/>
              </p:spPr>
            </p:pic>
            <p:sp>
              <p:nvSpPr>
                <p:cNvPr id="412" name="TextBox 411"/>
                <p:cNvSpPr txBox="1"/>
                <p:nvPr/>
              </p:nvSpPr>
              <p:spPr>
                <a:xfrm>
                  <a:off x="9186460" y="4793673"/>
                  <a:ext cx="627635" cy="29924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Cortana</a:t>
                  </a:r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>
                <a:off x="9589671" y="2201918"/>
                <a:ext cx="675185" cy="670495"/>
                <a:chOff x="1603499" y="836578"/>
                <a:chExt cx="882057" cy="849591"/>
              </a:xfrm>
              <a:grpFill/>
            </p:grpSpPr>
            <p:pic>
              <p:nvPicPr>
                <p:cNvPr id="409" name="Picture 408"/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9116" y="836578"/>
                  <a:ext cx="477465" cy="520287"/>
                </a:xfrm>
                <a:prstGeom prst="rect">
                  <a:avLst/>
                </a:prstGeom>
                <a:grpFill/>
              </p:spPr>
            </p:pic>
            <p:sp>
              <p:nvSpPr>
                <p:cNvPr id="410" name="TextBox 409"/>
                <p:cNvSpPr txBox="1"/>
                <p:nvPr/>
              </p:nvSpPr>
              <p:spPr>
                <a:xfrm>
                  <a:off x="1603499" y="1390185"/>
                  <a:ext cx="882057" cy="29598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Office 365</a:t>
                  </a:r>
                </a:p>
              </p:txBody>
            </p:sp>
          </p:grpSp>
          <p:grpSp>
            <p:nvGrpSpPr>
              <p:cNvPr id="359" name="Group 358"/>
              <p:cNvGrpSpPr/>
              <p:nvPr/>
            </p:nvGrpSpPr>
            <p:grpSpPr>
              <a:xfrm>
                <a:off x="10326226" y="2232823"/>
                <a:ext cx="429926" cy="539541"/>
                <a:chOff x="7799091" y="2133598"/>
                <a:chExt cx="429926" cy="539541"/>
              </a:xfrm>
              <a:grpFill/>
            </p:grpSpPr>
            <p:pic>
              <p:nvPicPr>
                <p:cNvPr id="407" name="Picture 406"/>
                <p:cNvPicPr>
                  <a:picLocks noChangeAspect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7283" y="2133598"/>
                  <a:ext cx="347131" cy="340916"/>
                </a:xfrm>
                <a:prstGeom prst="rect">
                  <a:avLst/>
                </a:prstGeom>
                <a:grpFill/>
              </p:spPr>
            </p:pic>
            <p:sp>
              <p:nvSpPr>
                <p:cNvPr id="408" name="TextBox 407"/>
                <p:cNvSpPr txBox="1"/>
                <p:nvPr/>
              </p:nvSpPr>
              <p:spPr>
                <a:xfrm>
                  <a:off x="7799091" y="2439549"/>
                  <a:ext cx="429926" cy="23359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Excel</a:t>
                  </a:r>
                </a:p>
              </p:txBody>
            </p:sp>
          </p:grpSp>
          <p:grpSp>
            <p:nvGrpSpPr>
              <p:cNvPr id="360" name="Group 359"/>
              <p:cNvGrpSpPr/>
              <p:nvPr/>
            </p:nvGrpSpPr>
            <p:grpSpPr>
              <a:xfrm>
                <a:off x="8846831" y="3113824"/>
                <a:ext cx="982767" cy="583456"/>
                <a:chOff x="3219930" y="1752291"/>
                <a:chExt cx="2118425" cy="1393466"/>
              </a:xfrm>
              <a:grpFill/>
            </p:grpSpPr>
            <p:pic>
              <p:nvPicPr>
                <p:cNvPr id="405" name="Picture 404"/>
                <p:cNvPicPr>
                  <a:picLocks noChangeAspect="1"/>
                </p:cNvPicPr>
                <p:nvPr/>
              </p:nvPicPr>
              <p:blipFill>
                <a:blip r:embed="rId28"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36367" y="1752291"/>
                  <a:ext cx="866194" cy="677733"/>
                </a:xfrm>
                <a:prstGeom prst="rect">
                  <a:avLst/>
                </a:prstGeom>
                <a:grpFill/>
              </p:spPr>
            </p:pic>
            <p:sp>
              <p:nvSpPr>
                <p:cNvPr id="406" name="TextBox 405"/>
                <p:cNvSpPr txBox="1"/>
                <p:nvPr/>
              </p:nvSpPr>
              <p:spPr>
                <a:xfrm>
                  <a:off x="3219930" y="2373943"/>
                  <a:ext cx="2118425" cy="77181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742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3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Segoe UI" panose="020B0502040204020203" pitchFamily="34" charset="0"/>
                    </a:rPr>
                    <a:t>Azure Stream Analytics</a:t>
                  </a:r>
                </a:p>
              </p:txBody>
            </p:sp>
          </p:grpSp>
          <p:grpSp>
            <p:nvGrpSpPr>
              <p:cNvPr id="361" name="Group 360"/>
              <p:cNvGrpSpPr/>
              <p:nvPr/>
            </p:nvGrpSpPr>
            <p:grpSpPr>
              <a:xfrm>
                <a:off x="9557621" y="3062189"/>
                <a:ext cx="730406" cy="625563"/>
                <a:chOff x="6931957" y="4566835"/>
                <a:chExt cx="1011181" cy="721879"/>
              </a:xfrm>
              <a:grpFill/>
            </p:grpSpPr>
            <p:grpSp>
              <p:nvGrpSpPr>
                <p:cNvPr id="401" name="Group 400"/>
                <p:cNvGrpSpPr/>
                <p:nvPr/>
              </p:nvGrpSpPr>
              <p:grpSpPr>
                <a:xfrm>
                  <a:off x="6931957" y="4664220"/>
                  <a:ext cx="1011181" cy="624494"/>
                  <a:chOff x="4027002" y="2114866"/>
                  <a:chExt cx="1011181" cy="624494"/>
                </a:xfrm>
                <a:grpFill/>
              </p:grpSpPr>
              <p:pic>
                <p:nvPicPr>
                  <p:cNvPr id="403" name="Picture 402"/>
                  <p:cNvPicPr>
                    <a:picLocks noChangeAspect="1"/>
                  </p:cNvPicPr>
                  <p:nvPr/>
                </p:nvPicPr>
                <p:blipFill>
                  <a:blip r:embed="rId29">
                    <a:duotone>
                      <a:srgbClr val="5B9BD5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361950" y="2114866"/>
                    <a:ext cx="515370" cy="373847"/>
                  </a:xfrm>
                  <a:prstGeom prst="rect">
                    <a:avLst/>
                  </a:prstGeom>
                  <a:grpFill/>
                </p:spPr>
              </p:pic>
              <p:sp>
                <p:nvSpPr>
                  <p:cNvPr id="404" name="TextBox 403"/>
                  <p:cNvSpPr txBox="1"/>
                  <p:nvPr/>
                </p:nvSpPr>
                <p:spPr>
                  <a:xfrm>
                    <a:off x="4027002" y="2499625"/>
                    <a:ext cx="1011181" cy="23973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60742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35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cs typeface="Segoe UI" panose="020B0502040204020203" pitchFamily="34" charset="0"/>
                      </a:rPr>
                      <a:t>HDInsight</a:t>
                    </a:r>
                  </a:p>
                </p:txBody>
              </p:sp>
            </p:grpSp>
            <p:pic>
              <p:nvPicPr>
                <p:cNvPr id="402" name="Picture 401"/>
                <p:cNvPicPr>
                  <a:picLocks noChangeAspect="1"/>
                </p:cNvPicPr>
                <p:nvPr/>
              </p:nvPicPr>
              <p:blipFill>
                <a:blip r:embed="rId30"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7180932" y="4566835"/>
                  <a:ext cx="300371" cy="284308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362" name="Group 361"/>
              <p:cNvGrpSpPr/>
              <p:nvPr/>
            </p:nvGrpSpPr>
            <p:grpSpPr>
              <a:xfrm>
                <a:off x="10298452" y="3139045"/>
                <a:ext cx="602961" cy="569277"/>
                <a:chOff x="6193765" y="3146976"/>
                <a:chExt cx="602961" cy="569277"/>
              </a:xfrm>
              <a:grpFill/>
            </p:grpSpPr>
            <p:pic>
              <p:nvPicPr>
                <p:cNvPr id="399" name="Picture 398"/>
                <p:cNvPicPr>
                  <a:picLocks noChangeAspect="1"/>
                </p:cNvPicPr>
                <p:nvPr/>
              </p:nvPicPr>
              <p:blipFill>
                <a:blip r:embed="rId31"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330865" y="3146976"/>
                  <a:ext cx="345035" cy="386359"/>
                </a:xfrm>
                <a:prstGeom prst="rect">
                  <a:avLst/>
                </a:prstGeom>
                <a:grpFill/>
              </p:spPr>
            </p:pic>
            <p:sp>
              <p:nvSpPr>
                <p:cNvPr id="400" name="TextBox 399"/>
                <p:cNvSpPr txBox="1"/>
                <p:nvPr/>
              </p:nvSpPr>
              <p:spPr>
                <a:xfrm>
                  <a:off x="6193765" y="3508504"/>
                  <a:ext cx="602961" cy="20774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3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Segoe UI" panose="020B0502040204020203" pitchFamily="34" charset="0"/>
                    </a:rPr>
                    <a:t>SSAS</a:t>
                  </a:r>
                </a:p>
              </p:txBody>
            </p:sp>
          </p:grpSp>
          <p:grpSp>
            <p:nvGrpSpPr>
              <p:cNvPr id="363" name="Group 362"/>
              <p:cNvGrpSpPr/>
              <p:nvPr/>
            </p:nvGrpSpPr>
            <p:grpSpPr>
              <a:xfrm>
                <a:off x="9065040" y="4054233"/>
                <a:ext cx="657840" cy="555698"/>
                <a:chOff x="2940164" y="2817544"/>
                <a:chExt cx="657840" cy="555698"/>
              </a:xfrm>
              <a:grpFill/>
            </p:grpSpPr>
            <p:pic>
              <p:nvPicPr>
                <p:cNvPr id="397" name="Picture 396"/>
                <p:cNvPicPr>
                  <a:picLocks noChangeAspect="1"/>
                </p:cNvPicPr>
                <p:nvPr/>
              </p:nvPicPr>
              <p:blipFill>
                <a:blip r:embed="rId32"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054828" y="2817544"/>
                  <a:ext cx="428513" cy="390423"/>
                </a:xfrm>
                <a:prstGeom prst="rect">
                  <a:avLst/>
                </a:prstGeom>
                <a:grpFill/>
              </p:spPr>
            </p:pic>
            <p:sp>
              <p:nvSpPr>
                <p:cNvPr id="398" name="TextBox 397"/>
                <p:cNvSpPr txBox="1"/>
                <p:nvPr/>
              </p:nvSpPr>
              <p:spPr>
                <a:xfrm>
                  <a:off x="2940164" y="3165493"/>
                  <a:ext cx="657840" cy="20774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742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3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Segoe UI" panose="020B0502040204020203" pitchFamily="34" charset="0"/>
                    </a:rPr>
                    <a:t>Azure DW</a:t>
                  </a:r>
                </a:p>
              </p:txBody>
            </p:sp>
          </p:grpSp>
          <p:grpSp>
            <p:nvGrpSpPr>
              <p:cNvPr id="364" name="Group 363"/>
              <p:cNvGrpSpPr/>
              <p:nvPr/>
            </p:nvGrpSpPr>
            <p:grpSpPr>
              <a:xfrm>
                <a:off x="9702824" y="4101699"/>
                <a:ext cx="598883" cy="481909"/>
                <a:chOff x="6079786" y="1472281"/>
                <a:chExt cx="598883" cy="481909"/>
              </a:xfrm>
              <a:grpFill/>
            </p:grpSpPr>
            <p:pic>
              <p:nvPicPr>
                <p:cNvPr id="395" name="Picture 394"/>
                <p:cNvPicPr>
                  <a:picLocks noChangeAspect="1"/>
                </p:cNvPicPr>
                <p:nvPr/>
              </p:nvPicPr>
              <p:blipFill>
                <a:blip r:embed="rId33"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267613" y="1472281"/>
                  <a:ext cx="223229" cy="274160"/>
                </a:xfrm>
                <a:prstGeom prst="rect">
                  <a:avLst/>
                </a:prstGeom>
                <a:grpFill/>
              </p:spPr>
            </p:pic>
            <p:sp>
              <p:nvSpPr>
                <p:cNvPr id="396" name="TextBox 395"/>
                <p:cNvSpPr txBox="1"/>
                <p:nvPr/>
              </p:nvSpPr>
              <p:spPr>
                <a:xfrm>
                  <a:off x="6079786" y="1746441"/>
                  <a:ext cx="598883" cy="20774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742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3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Segoe UI" panose="020B0502040204020203" pitchFamily="34" charset="0"/>
                    </a:rPr>
                    <a:t>Azure DB</a:t>
                  </a:r>
                </a:p>
              </p:txBody>
            </p:sp>
          </p:grpSp>
          <p:grpSp>
            <p:nvGrpSpPr>
              <p:cNvPr id="365" name="Group 364"/>
              <p:cNvGrpSpPr/>
              <p:nvPr/>
            </p:nvGrpSpPr>
            <p:grpSpPr>
              <a:xfrm>
                <a:off x="10193254" y="4113115"/>
                <a:ext cx="889163" cy="556565"/>
                <a:chOff x="898954" y="2525112"/>
                <a:chExt cx="889163" cy="556565"/>
              </a:xfrm>
              <a:grpFill/>
            </p:grpSpPr>
            <p:pic>
              <p:nvPicPr>
                <p:cNvPr id="393" name="Picture 392"/>
                <p:cNvPicPr>
                  <a:picLocks noChangeAspect="1"/>
                </p:cNvPicPr>
                <p:nvPr/>
              </p:nvPicPr>
              <p:blipFill>
                <a:blip r:embed="rId34" cstate="print"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5116" y="2525112"/>
                  <a:ext cx="256838" cy="275229"/>
                </a:xfrm>
                <a:prstGeom prst="rect">
                  <a:avLst/>
                </a:prstGeom>
                <a:grpFill/>
              </p:spPr>
            </p:pic>
            <p:sp>
              <p:nvSpPr>
                <p:cNvPr id="394" name="TextBox 393"/>
                <p:cNvSpPr txBox="1"/>
                <p:nvPr/>
              </p:nvSpPr>
              <p:spPr>
                <a:xfrm>
                  <a:off x="898954" y="2873928"/>
                  <a:ext cx="889163" cy="20774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742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3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Segoe UI" panose="020B0502040204020203" pitchFamily="34" charset="0"/>
                    </a:rPr>
                    <a:t>DocumentDB</a:t>
                  </a:r>
                </a:p>
              </p:txBody>
            </p:sp>
          </p:grpSp>
          <p:grpSp>
            <p:nvGrpSpPr>
              <p:cNvPr id="366" name="Group 365"/>
              <p:cNvGrpSpPr/>
              <p:nvPr/>
            </p:nvGrpSpPr>
            <p:grpSpPr>
              <a:xfrm>
                <a:off x="8224793" y="4057167"/>
                <a:ext cx="764040" cy="688011"/>
                <a:chOff x="2702826" y="4322950"/>
                <a:chExt cx="764040" cy="688011"/>
              </a:xfrm>
              <a:grpFill/>
            </p:grpSpPr>
            <p:pic>
              <p:nvPicPr>
                <p:cNvPr id="391" name="Picture 390"/>
                <p:cNvPicPr>
                  <a:picLocks noChangeAspect="1"/>
                </p:cNvPicPr>
                <p:nvPr/>
              </p:nvPicPr>
              <p:blipFill>
                <a:blip r:embed="rId35"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2936956" y="4322950"/>
                  <a:ext cx="295781" cy="378744"/>
                </a:xfrm>
                <a:prstGeom prst="rect">
                  <a:avLst/>
                </a:prstGeom>
                <a:grpFill/>
              </p:spPr>
            </p:pic>
            <p:sp>
              <p:nvSpPr>
                <p:cNvPr id="392" name="TextBox 391"/>
                <p:cNvSpPr txBox="1"/>
                <p:nvPr/>
              </p:nvSpPr>
              <p:spPr>
                <a:xfrm>
                  <a:off x="2702826" y="4687796"/>
                  <a:ext cx="764040" cy="3231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3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Segoe UI" panose="020B0502040204020203" pitchFamily="34" charset="0"/>
                    </a:rPr>
                    <a:t>Azure Data Lake Store</a:t>
                  </a:r>
                </a:p>
              </p:txBody>
            </p:sp>
          </p:grpSp>
          <p:grpSp>
            <p:nvGrpSpPr>
              <p:cNvPr id="367" name="Group 366"/>
              <p:cNvGrpSpPr/>
              <p:nvPr/>
            </p:nvGrpSpPr>
            <p:grpSpPr>
              <a:xfrm>
                <a:off x="8965479" y="4958304"/>
                <a:ext cx="982767" cy="605093"/>
                <a:chOff x="3443747" y="1752291"/>
                <a:chExt cx="2118425" cy="1445142"/>
              </a:xfrm>
              <a:grpFill/>
            </p:grpSpPr>
            <p:pic>
              <p:nvPicPr>
                <p:cNvPr id="389" name="Picture 388"/>
                <p:cNvPicPr>
                  <a:picLocks noChangeAspect="1"/>
                </p:cNvPicPr>
                <p:nvPr/>
              </p:nvPicPr>
              <p:blipFill>
                <a:blip r:embed="rId28"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002262" y="1752291"/>
                  <a:ext cx="866195" cy="677732"/>
                </a:xfrm>
                <a:prstGeom prst="rect">
                  <a:avLst/>
                </a:prstGeom>
                <a:grpFill/>
              </p:spPr>
            </p:pic>
            <p:sp>
              <p:nvSpPr>
                <p:cNvPr id="390" name="TextBox 389"/>
                <p:cNvSpPr txBox="1"/>
                <p:nvPr/>
              </p:nvSpPr>
              <p:spPr>
                <a:xfrm>
                  <a:off x="3443747" y="2425619"/>
                  <a:ext cx="2118425" cy="77181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742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3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Segoe UI" panose="020B0502040204020203" pitchFamily="34" charset="0"/>
                    </a:rPr>
                    <a:t>Azure Stream Analytics</a:t>
                  </a:r>
                </a:p>
              </p:txBody>
            </p:sp>
          </p:grpSp>
          <p:grpSp>
            <p:nvGrpSpPr>
              <p:cNvPr id="368" name="Group 367"/>
              <p:cNvGrpSpPr/>
              <p:nvPr/>
            </p:nvGrpSpPr>
            <p:grpSpPr>
              <a:xfrm>
                <a:off x="8195725" y="4987558"/>
                <a:ext cx="949435" cy="619017"/>
                <a:chOff x="3614465" y="2868024"/>
                <a:chExt cx="1493570" cy="1145882"/>
              </a:xfrm>
              <a:grpFill/>
            </p:grpSpPr>
            <p:pic>
              <p:nvPicPr>
                <p:cNvPr id="387" name="Picture 386"/>
                <p:cNvPicPr>
                  <a:picLocks noChangeAspect="1"/>
                </p:cNvPicPr>
                <p:nvPr/>
              </p:nvPicPr>
              <p:blipFill>
                <a:blip r:embed="rId36"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087923" y="2868024"/>
                  <a:ext cx="512142" cy="505246"/>
                </a:xfrm>
                <a:prstGeom prst="rect">
                  <a:avLst/>
                </a:prstGeom>
                <a:grpFill/>
              </p:spPr>
            </p:pic>
            <p:sp>
              <p:nvSpPr>
                <p:cNvPr id="388" name="TextBox 387"/>
                <p:cNvSpPr txBox="1"/>
                <p:nvPr/>
              </p:nvSpPr>
              <p:spPr>
                <a:xfrm>
                  <a:off x="3614465" y="3415685"/>
                  <a:ext cx="1493570" cy="598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742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3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Segoe UI" panose="020B0502040204020203" pitchFamily="34" charset="0"/>
                    </a:rPr>
                    <a:t>Azure Data Factory Service</a:t>
                  </a:r>
                </a:p>
              </p:txBody>
            </p:sp>
          </p:grpSp>
          <p:grpSp>
            <p:nvGrpSpPr>
              <p:cNvPr id="369" name="Group 368"/>
              <p:cNvGrpSpPr/>
              <p:nvPr/>
            </p:nvGrpSpPr>
            <p:grpSpPr>
              <a:xfrm>
                <a:off x="9722238" y="4987557"/>
                <a:ext cx="717612" cy="699217"/>
                <a:chOff x="2115385" y="2078943"/>
                <a:chExt cx="837442" cy="802030"/>
              </a:xfrm>
              <a:grpFill/>
            </p:grpSpPr>
            <p:pic>
              <p:nvPicPr>
                <p:cNvPr id="385" name="Picture 384"/>
                <p:cNvPicPr>
                  <a:picLocks noChangeAspect="1"/>
                </p:cNvPicPr>
                <p:nvPr/>
              </p:nvPicPr>
              <p:blipFill>
                <a:blip r:embed="rId37"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2377432" y="2078943"/>
                  <a:ext cx="352148" cy="362734"/>
                </a:xfrm>
                <a:prstGeom prst="rect">
                  <a:avLst/>
                </a:prstGeom>
                <a:grpFill/>
              </p:spPr>
            </p:pic>
            <p:sp>
              <p:nvSpPr>
                <p:cNvPr id="386" name="TextBox 385"/>
                <p:cNvSpPr txBox="1"/>
                <p:nvPr/>
              </p:nvSpPr>
              <p:spPr>
                <a:xfrm>
                  <a:off x="2115385" y="2510290"/>
                  <a:ext cx="837442" cy="37068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742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3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Segoe UI" panose="020B0502040204020203" pitchFamily="34" charset="0"/>
                    </a:rPr>
                    <a:t>Azure Event Hubs</a:t>
                  </a:r>
                </a:p>
              </p:txBody>
            </p:sp>
          </p:grpSp>
          <p:grpSp>
            <p:nvGrpSpPr>
              <p:cNvPr id="370" name="Group 369"/>
              <p:cNvGrpSpPr/>
              <p:nvPr/>
            </p:nvGrpSpPr>
            <p:grpSpPr>
              <a:xfrm>
                <a:off x="10942724" y="5030325"/>
                <a:ext cx="425985" cy="487322"/>
                <a:chOff x="1837703" y="4738796"/>
                <a:chExt cx="468170" cy="567275"/>
              </a:xfrm>
              <a:grpFill/>
            </p:grpSpPr>
            <p:pic>
              <p:nvPicPr>
                <p:cNvPr id="383" name="Picture 382"/>
                <p:cNvPicPr>
                  <a:picLocks noChangeAspect="1"/>
                </p:cNvPicPr>
                <p:nvPr/>
              </p:nvPicPr>
              <p:blipFill>
                <a:blip r:embed="rId38"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917339" y="4738796"/>
                  <a:ext cx="343580" cy="343940"/>
                </a:xfrm>
                <a:prstGeom prst="rect">
                  <a:avLst/>
                </a:prstGeom>
                <a:grpFill/>
              </p:spPr>
            </p:pic>
            <p:sp>
              <p:nvSpPr>
                <p:cNvPr id="384" name="TextBox 383"/>
                <p:cNvSpPr txBox="1"/>
                <p:nvPr/>
              </p:nvSpPr>
              <p:spPr>
                <a:xfrm>
                  <a:off x="1837703" y="5062444"/>
                  <a:ext cx="468170" cy="24362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742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71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Segoe UI" panose="020B0502040204020203" pitchFamily="34" charset="0"/>
                    </a:rPr>
                    <a:t>FTPS</a:t>
                  </a:r>
                </a:p>
              </p:txBody>
            </p:sp>
          </p:grpSp>
          <p:grpSp>
            <p:nvGrpSpPr>
              <p:cNvPr id="371" name="Group 370"/>
              <p:cNvGrpSpPr/>
              <p:nvPr/>
            </p:nvGrpSpPr>
            <p:grpSpPr>
              <a:xfrm>
                <a:off x="10303480" y="4972467"/>
                <a:ext cx="717799" cy="669086"/>
                <a:chOff x="2323810" y="1810785"/>
                <a:chExt cx="717799" cy="669086"/>
              </a:xfrm>
              <a:grpFill/>
            </p:grpSpPr>
            <p:pic>
              <p:nvPicPr>
                <p:cNvPr id="381" name="Picture 380"/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2418738" y="1810785"/>
                  <a:ext cx="482845" cy="358477"/>
                </a:xfrm>
                <a:prstGeom prst="rect">
                  <a:avLst/>
                </a:prstGeom>
                <a:grpFill/>
              </p:spPr>
            </p:pic>
            <p:sp>
              <p:nvSpPr>
                <p:cNvPr id="382" name="TextBox 381"/>
                <p:cNvSpPr txBox="1"/>
                <p:nvPr/>
              </p:nvSpPr>
              <p:spPr>
                <a:xfrm>
                  <a:off x="2323810" y="2156706"/>
                  <a:ext cx="717799" cy="3231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3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Segoe UI" panose="020B0502040204020203" pitchFamily="34" charset="0"/>
                    </a:rPr>
                    <a:t>Azure IOT Hubs</a:t>
                  </a:r>
                </a:p>
              </p:txBody>
            </p:sp>
          </p:grpSp>
          <p:grpSp>
            <p:nvGrpSpPr>
              <p:cNvPr id="372" name="Group 371"/>
              <p:cNvGrpSpPr/>
              <p:nvPr/>
            </p:nvGrpSpPr>
            <p:grpSpPr>
              <a:xfrm>
                <a:off x="8767582" y="5869821"/>
                <a:ext cx="792317" cy="646159"/>
                <a:chOff x="9665869" y="642016"/>
                <a:chExt cx="792317" cy="646159"/>
              </a:xfrm>
              <a:grpFill/>
            </p:grpSpPr>
            <p:pic>
              <p:nvPicPr>
                <p:cNvPr id="379" name="Picture 378"/>
                <p:cNvPicPr>
                  <a:picLocks noChangeAspect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80774" y="642016"/>
                  <a:ext cx="415294" cy="415294"/>
                </a:xfrm>
                <a:prstGeom prst="rect">
                  <a:avLst/>
                </a:prstGeom>
                <a:grpFill/>
              </p:spPr>
            </p:pic>
            <p:sp>
              <p:nvSpPr>
                <p:cNvPr id="380" name="TextBox 379"/>
                <p:cNvSpPr txBox="1"/>
                <p:nvPr/>
              </p:nvSpPr>
              <p:spPr>
                <a:xfrm>
                  <a:off x="9665869" y="1057310"/>
                  <a:ext cx="792317" cy="2308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Visual Studio</a:t>
                  </a:r>
                </a:p>
              </p:txBody>
            </p:sp>
          </p:grpSp>
          <p:grpSp>
            <p:nvGrpSpPr>
              <p:cNvPr id="373" name="Group 372"/>
              <p:cNvGrpSpPr/>
              <p:nvPr/>
            </p:nvGrpSpPr>
            <p:grpSpPr>
              <a:xfrm>
                <a:off x="8168946" y="3100784"/>
                <a:ext cx="822662" cy="644935"/>
                <a:chOff x="6124128" y="3602201"/>
                <a:chExt cx="869072" cy="866190"/>
              </a:xfrm>
              <a:grpFill/>
            </p:grpSpPr>
            <p:pic>
              <p:nvPicPr>
                <p:cNvPr id="377" name="Picture 376"/>
                <p:cNvPicPr>
                  <a:picLocks noChangeAspect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0830" y="3602201"/>
                  <a:ext cx="398298" cy="398298"/>
                </a:xfrm>
                <a:prstGeom prst="rect">
                  <a:avLst/>
                </a:prstGeom>
                <a:grpFill/>
              </p:spPr>
            </p:pic>
            <p:sp>
              <p:nvSpPr>
                <p:cNvPr id="378" name="TextBox 377"/>
                <p:cNvSpPr txBox="1"/>
                <p:nvPr/>
              </p:nvSpPr>
              <p:spPr>
                <a:xfrm>
                  <a:off x="6124128" y="4007146"/>
                  <a:ext cx="869072" cy="46124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Azure Machine</a:t>
                  </a:r>
                </a:p>
                <a:p>
                  <a:pPr marL="0" marR="0" lvl="0" indent="0" algn="ctr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 Learning</a:t>
                  </a:r>
                </a:p>
              </p:txBody>
            </p:sp>
          </p:grpSp>
          <p:grpSp>
            <p:nvGrpSpPr>
              <p:cNvPr id="374" name="Group 373"/>
              <p:cNvGrpSpPr/>
              <p:nvPr/>
            </p:nvGrpSpPr>
            <p:grpSpPr>
              <a:xfrm>
                <a:off x="8196267" y="5887236"/>
                <a:ext cx="772019" cy="614147"/>
                <a:chOff x="9430861" y="5082748"/>
                <a:chExt cx="772019" cy="614147"/>
              </a:xfrm>
              <a:grpFill/>
            </p:grpSpPr>
            <p:pic>
              <p:nvPicPr>
                <p:cNvPr id="375" name="Picture 374"/>
                <p:cNvPicPr>
                  <a:picLocks noChangeAspect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30861" y="5082748"/>
                  <a:ext cx="772019" cy="463540"/>
                </a:xfrm>
                <a:prstGeom prst="rect">
                  <a:avLst/>
                </a:prstGeom>
                <a:grpFill/>
              </p:spPr>
            </p:pic>
            <p:sp>
              <p:nvSpPr>
                <p:cNvPr id="376" name="TextBox 375"/>
                <p:cNvSpPr txBox="1"/>
                <p:nvPr/>
              </p:nvSpPr>
              <p:spPr>
                <a:xfrm>
                  <a:off x="9604203" y="5463305"/>
                  <a:ext cx="461986" cy="23359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Azure</a:t>
                  </a:r>
                </a:p>
              </p:txBody>
            </p:sp>
          </p:grpSp>
        </p:grpSp>
        <p:grpSp>
          <p:nvGrpSpPr>
            <p:cNvPr id="348" name="Group 347"/>
            <p:cNvGrpSpPr/>
            <p:nvPr/>
          </p:nvGrpSpPr>
          <p:grpSpPr>
            <a:xfrm>
              <a:off x="10280623" y="5971619"/>
              <a:ext cx="1013419" cy="532106"/>
              <a:chOff x="8693992" y="5837506"/>
              <a:chExt cx="1013563" cy="532182"/>
            </a:xfrm>
          </p:grpSpPr>
          <p:pic>
            <p:nvPicPr>
              <p:cNvPr id="353" name="Picture 352"/>
              <p:cNvPicPr>
                <a:picLocks noChangeAspect="1"/>
              </p:cNvPicPr>
              <p:nvPr/>
            </p:nvPicPr>
            <p:blipFill>
              <a:blip r:embed="rId43"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8430" y="5837506"/>
                <a:ext cx="293473" cy="288957"/>
              </a:xfrm>
              <a:prstGeom prst="rect">
                <a:avLst/>
              </a:prstGeom>
            </p:spPr>
          </p:pic>
          <p:sp>
            <p:nvSpPr>
              <p:cNvPr id="354" name="TextBox 353"/>
              <p:cNvSpPr txBox="1"/>
              <p:nvPr/>
            </p:nvSpPr>
            <p:spPr>
              <a:xfrm>
                <a:off x="8693992" y="6138823"/>
                <a:ext cx="1013563" cy="23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rPr>
                  <a:t>Power BI Desktop</a:t>
                </a:r>
              </a:p>
            </p:txBody>
          </p:sp>
        </p:grpSp>
        <p:sp>
          <p:nvSpPr>
            <p:cNvPr id="349" name="Rectangle 348"/>
            <p:cNvSpPr/>
            <p:nvPr/>
          </p:nvSpPr>
          <p:spPr>
            <a:xfrm>
              <a:off x="645048" y="1758273"/>
              <a:ext cx="7525192" cy="372337"/>
            </a:xfrm>
            <a:prstGeom prst="rect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Avanade Assets and IP</a:t>
              </a:r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9457594" y="5955889"/>
              <a:ext cx="930367" cy="544290"/>
              <a:chOff x="6517958" y="3142803"/>
              <a:chExt cx="1135510" cy="624294"/>
            </a:xfrm>
          </p:grpSpPr>
          <p:pic>
            <p:nvPicPr>
              <p:cNvPr id="351" name="Picture 350"/>
              <p:cNvPicPr>
                <a:picLocks noChangeAspect="1"/>
              </p:cNvPicPr>
              <p:nvPr/>
            </p:nvPicPr>
            <p:blipFill>
              <a:blip r:embed="rId44">
                <a:duotone>
                  <a:srgbClr val="5B9BD5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931710" y="3142803"/>
                <a:ext cx="373457" cy="426186"/>
              </a:xfrm>
              <a:prstGeom prst="rect">
                <a:avLst/>
              </a:prstGeom>
            </p:spPr>
          </p:pic>
          <p:sp>
            <p:nvSpPr>
              <p:cNvPr id="352" name="TextBox 351"/>
              <p:cNvSpPr txBox="1"/>
              <p:nvPr/>
            </p:nvSpPr>
            <p:spPr>
              <a:xfrm>
                <a:off x="6517958" y="3528845"/>
                <a:ext cx="1135510" cy="238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742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35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Segoe UI" panose="020B0502040204020203" pitchFamily="34" charset="0"/>
                  </a:rPr>
                  <a:t>Azure ML Studio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0162933" y="1131522"/>
            <a:ext cx="492518" cy="407506"/>
            <a:chOff x="10101580" y="942061"/>
            <a:chExt cx="660226" cy="660224"/>
          </a:xfrm>
        </p:grpSpPr>
        <p:sp>
          <p:nvSpPr>
            <p:cNvPr id="462" name="Oval 461"/>
            <p:cNvSpPr/>
            <p:nvPr/>
          </p:nvSpPr>
          <p:spPr>
            <a:xfrm>
              <a:off x="10101580" y="942061"/>
              <a:ext cx="660226" cy="660224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9F26B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7720">
                <a:defRPr/>
              </a:pPr>
              <a:endParaRPr lang="en-US" kern="0">
                <a:solidFill>
                  <a:srgbClr val="9F26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3" name="Freeform 6"/>
            <p:cNvSpPr>
              <a:spLocks noEditPoints="1"/>
            </p:cNvSpPr>
            <p:nvPr/>
          </p:nvSpPr>
          <p:spPr bwMode="auto">
            <a:xfrm>
              <a:off x="10168239" y="1085945"/>
              <a:ext cx="481436" cy="390526"/>
            </a:xfrm>
            <a:custGeom>
              <a:avLst/>
              <a:gdLst>
                <a:gd name="T0" fmla="*/ 1558 w 2971"/>
                <a:gd name="T1" fmla="*/ 1459 h 2413"/>
                <a:gd name="T2" fmla="*/ 1592 w 2971"/>
                <a:gd name="T3" fmla="*/ 1056 h 2413"/>
                <a:gd name="T4" fmla="*/ 1295 w 2971"/>
                <a:gd name="T5" fmla="*/ 997 h 2413"/>
                <a:gd name="T6" fmla="*/ 1033 w 2971"/>
                <a:gd name="T7" fmla="*/ 687 h 2413"/>
                <a:gd name="T8" fmla="*/ 782 w 2971"/>
                <a:gd name="T9" fmla="*/ 855 h 2413"/>
                <a:gd name="T10" fmla="*/ 378 w 2971"/>
                <a:gd name="T11" fmla="*/ 821 h 2413"/>
                <a:gd name="T12" fmla="*/ 319 w 2971"/>
                <a:gd name="T13" fmla="*/ 1118 h 2413"/>
                <a:gd name="T14" fmla="*/ 10 w 2971"/>
                <a:gd name="T15" fmla="*/ 1379 h 2413"/>
                <a:gd name="T16" fmla="*/ 178 w 2971"/>
                <a:gd name="T17" fmla="*/ 1631 h 2413"/>
                <a:gd name="T18" fmla="*/ 144 w 2971"/>
                <a:gd name="T19" fmla="*/ 2035 h 2413"/>
                <a:gd name="T20" fmla="*/ 441 w 2971"/>
                <a:gd name="T21" fmla="*/ 2094 h 2413"/>
                <a:gd name="T22" fmla="*/ 702 w 2971"/>
                <a:gd name="T23" fmla="*/ 2403 h 2413"/>
                <a:gd name="T24" fmla="*/ 953 w 2971"/>
                <a:gd name="T25" fmla="*/ 2235 h 2413"/>
                <a:gd name="T26" fmla="*/ 1357 w 2971"/>
                <a:gd name="T27" fmla="*/ 2269 h 2413"/>
                <a:gd name="T28" fmla="*/ 1416 w 2971"/>
                <a:gd name="T29" fmla="*/ 1972 h 2413"/>
                <a:gd name="T30" fmla="*/ 1726 w 2971"/>
                <a:gd name="T31" fmla="*/ 1711 h 2413"/>
                <a:gd name="T32" fmla="*/ 1060 w 2971"/>
                <a:gd name="T33" fmla="*/ 1620 h 2413"/>
                <a:gd name="T34" fmla="*/ 675 w 2971"/>
                <a:gd name="T35" fmla="*/ 1470 h 2413"/>
                <a:gd name="T36" fmla="*/ 1060 w 2971"/>
                <a:gd name="T37" fmla="*/ 1620 h 2413"/>
                <a:gd name="T38" fmla="*/ 2940 w 2971"/>
                <a:gd name="T39" fmla="*/ 773 h 2413"/>
                <a:gd name="T40" fmla="*/ 2698 w 2971"/>
                <a:gd name="T41" fmla="*/ 461 h 2413"/>
                <a:gd name="T42" fmla="*/ 2617 w 2971"/>
                <a:gd name="T43" fmla="*/ 122 h 2413"/>
                <a:gd name="T44" fmla="*/ 2226 w 2971"/>
                <a:gd name="T45" fmla="*/ 175 h 2413"/>
                <a:gd name="T46" fmla="*/ 1892 w 2971"/>
                <a:gd name="T47" fmla="*/ 76 h 2413"/>
                <a:gd name="T48" fmla="*/ 1742 w 2971"/>
                <a:gd name="T49" fmla="*/ 442 h 2413"/>
                <a:gd name="T50" fmla="*/ 1674 w 2971"/>
                <a:gd name="T51" fmla="*/ 616 h 2413"/>
                <a:gd name="T52" fmla="*/ 1536 w 2971"/>
                <a:gd name="T53" fmla="*/ 986 h 2413"/>
                <a:gd name="T54" fmla="*/ 1848 w 2971"/>
                <a:gd name="T55" fmla="*/ 1140 h 2413"/>
                <a:gd name="T56" fmla="*/ 2099 w 2971"/>
                <a:gd name="T57" fmla="*/ 1445 h 2413"/>
                <a:gd name="T58" fmla="*/ 2389 w 2971"/>
                <a:gd name="T59" fmla="*/ 1251 h 2413"/>
                <a:gd name="T60" fmla="*/ 2779 w 2971"/>
                <a:gd name="T61" fmla="*/ 1186 h 2413"/>
                <a:gd name="T62" fmla="*/ 2729 w 2971"/>
                <a:gd name="T63" fmla="*/ 928 h 2413"/>
                <a:gd name="T64" fmla="*/ 2397 w 2971"/>
                <a:gd name="T65" fmla="*/ 799 h 2413"/>
                <a:gd name="T66" fmla="*/ 2032 w 2971"/>
                <a:gd name="T67" fmla="*/ 656 h 2413"/>
                <a:gd name="T68" fmla="*/ 2397 w 2971"/>
                <a:gd name="T69" fmla="*/ 799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71" h="2413">
                  <a:moveTo>
                    <a:pt x="1560" y="1604"/>
                  </a:moveTo>
                  <a:cubicBezTo>
                    <a:pt x="1565" y="1555"/>
                    <a:pt x="1564" y="1507"/>
                    <a:pt x="1558" y="1459"/>
                  </a:cubicBezTo>
                  <a:cubicBezTo>
                    <a:pt x="1613" y="1423"/>
                    <a:pt x="1666" y="1385"/>
                    <a:pt x="1719" y="1346"/>
                  </a:cubicBezTo>
                  <a:cubicBezTo>
                    <a:pt x="1724" y="1223"/>
                    <a:pt x="1686" y="1135"/>
                    <a:pt x="1592" y="1056"/>
                  </a:cubicBezTo>
                  <a:cubicBezTo>
                    <a:pt x="1527" y="1067"/>
                    <a:pt x="1463" y="1081"/>
                    <a:pt x="1399" y="1097"/>
                  </a:cubicBezTo>
                  <a:cubicBezTo>
                    <a:pt x="1368" y="1060"/>
                    <a:pt x="1333" y="1027"/>
                    <a:pt x="1295" y="997"/>
                  </a:cubicBezTo>
                  <a:cubicBezTo>
                    <a:pt x="1308" y="932"/>
                    <a:pt x="1319" y="867"/>
                    <a:pt x="1329" y="803"/>
                  </a:cubicBezTo>
                  <a:cubicBezTo>
                    <a:pt x="1245" y="712"/>
                    <a:pt x="1157" y="677"/>
                    <a:pt x="1033" y="687"/>
                  </a:cubicBezTo>
                  <a:cubicBezTo>
                    <a:pt x="996" y="741"/>
                    <a:pt x="961" y="796"/>
                    <a:pt x="926" y="852"/>
                  </a:cubicBezTo>
                  <a:cubicBezTo>
                    <a:pt x="878" y="848"/>
                    <a:pt x="830" y="849"/>
                    <a:pt x="782" y="855"/>
                  </a:cubicBezTo>
                  <a:cubicBezTo>
                    <a:pt x="746" y="800"/>
                    <a:pt x="708" y="747"/>
                    <a:pt x="669" y="694"/>
                  </a:cubicBezTo>
                  <a:cubicBezTo>
                    <a:pt x="545" y="689"/>
                    <a:pt x="458" y="727"/>
                    <a:pt x="378" y="821"/>
                  </a:cubicBezTo>
                  <a:cubicBezTo>
                    <a:pt x="390" y="885"/>
                    <a:pt x="404" y="950"/>
                    <a:pt x="419" y="1014"/>
                  </a:cubicBezTo>
                  <a:cubicBezTo>
                    <a:pt x="383" y="1045"/>
                    <a:pt x="349" y="1079"/>
                    <a:pt x="319" y="1118"/>
                  </a:cubicBezTo>
                  <a:cubicBezTo>
                    <a:pt x="255" y="1105"/>
                    <a:pt x="190" y="1094"/>
                    <a:pt x="125" y="1084"/>
                  </a:cubicBezTo>
                  <a:cubicBezTo>
                    <a:pt x="34" y="1168"/>
                    <a:pt x="0" y="1256"/>
                    <a:pt x="10" y="1379"/>
                  </a:cubicBezTo>
                  <a:cubicBezTo>
                    <a:pt x="64" y="1416"/>
                    <a:pt x="119" y="1452"/>
                    <a:pt x="175" y="1486"/>
                  </a:cubicBezTo>
                  <a:cubicBezTo>
                    <a:pt x="171" y="1535"/>
                    <a:pt x="172" y="1583"/>
                    <a:pt x="178" y="1631"/>
                  </a:cubicBezTo>
                  <a:cubicBezTo>
                    <a:pt x="123" y="1667"/>
                    <a:pt x="69" y="1705"/>
                    <a:pt x="17" y="1744"/>
                  </a:cubicBezTo>
                  <a:cubicBezTo>
                    <a:pt x="11" y="1868"/>
                    <a:pt x="50" y="1955"/>
                    <a:pt x="144" y="2035"/>
                  </a:cubicBezTo>
                  <a:cubicBezTo>
                    <a:pt x="208" y="2023"/>
                    <a:pt x="272" y="2009"/>
                    <a:pt x="336" y="1993"/>
                  </a:cubicBezTo>
                  <a:cubicBezTo>
                    <a:pt x="367" y="2030"/>
                    <a:pt x="402" y="2064"/>
                    <a:pt x="441" y="2094"/>
                  </a:cubicBezTo>
                  <a:cubicBezTo>
                    <a:pt x="428" y="2158"/>
                    <a:pt x="416" y="2223"/>
                    <a:pt x="407" y="2288"/>
                  </a:cubicBezTo>
                  <a:cubicBezTo>
                    <a:pt x="490" y="2379"/>
                    <a:pt x="579" y="2413"/>
                    <a:pt x="702" y="2403"/>
                  </a:cubicBezTo>
                  <a:cubicBezTo>
                    <a:pt x="739" y="2349"/>
                    <a:pt x="775" y="2294"/>
                    <a:pt x="809" y="2238"/>
                  </a:cubicBezTo>
                  <a:cubicBezTo>
                    <a:pt x="858" y="2242"/>
                    <a:pt x="906" y="2241"/>
                    <a:pt x="953" y="2235"/>
                  </a:cubicBezTo>
                  <a:cubicBezTo>
                    <a:pt x="990" y="2290"/>
                    <a:pt x="1028" y="2344"/>
                    <a:pt x="1067" y="2396"/>
                  </a:cubicBezTo>
                  <a:cubicBezTo>
                    <a:pt x="1190" y="2401"/>
                    <a:pt x="1278" y="2363"/>
                    <a:pt x="1357" y="2269"/>
                  </a:cubicBezTo>
                  <a:cubicBezTo>
                    <a:pt x="1345" y="2205"/>
                    <a:pt x="1332" y="2141"/>
                    <a:pt x="1316" y="2076"/>
                  </a:cubicBezTo>
                  <a:cubicBezTo>
                    <a:pt x="1353" y="2046"/>
                    <a:pt x="1386" y="2011"/>
                    <a:pt x="1416" y="1972"/>
                  </a:cubicBezTo>
                  <a:cubicBezTo>
                    <a:pt x="1481" y="1985"/>
                    <a:pt x="1546" y="1997"/>
                    <a:pt x="1610" y="2006"/>
                  </a:cubicBezTo>
                  <a:cubicBezTo>
                    <a:pt x="1701" y="1923"/>
                    <a:pt x="1736" y="1834"/>
                    <a:pt x="1726" y="1711"/>
                  </a:cubicBezTo>
                  <a:cubicBezTo>
                    <a:pt x="1672" y="1674"/>
                    <a:pt x="1617" y="1638"/>
                    <a:pt x="1560" y="1604"/>
                  </a:cubicBezTo>
                  <a:close/>
                  <a:moveTo>
                    <a:pt x="1060" y="1620"/>
                  </a:moveTo>
                  <a:cubicBezTo>
                    <a:pt x="1019" y="1727"/>
                    <a:pt x="899" y="1779"/>
                    <a:pt x="792" y="1738"/>
                  </a:cubicBezTo>
                  <a:cubicBezTo>
                    <a:pt x="686" y="1696"/>
                    <a:pt x="634" y="1576"/>
                    <a:pt x="675" y="1470"/>
                  </a:cubicBezTo>
                  <a:cubicBezTo>
                    <a:pt x="717" y="1363"/>
                    <a:pt x="837" y="1311"/>
                    <a:pt x="943" y="1353"/>
                  </a:cubicBezTo>
                  <a:cubicBezTo>
                    <a:pt x="1049" y="1394"/>
                    <a:pt x="1102" y="1514"/>
                    <a:pt x="1060" y="1620"/>
                  </a:cubicBezTo>
                  <a:close/>
                  <a:moveTo>
                    <a:pt x="2755" y="838"/>
                  </a:moveTo>
                  <a:cubicBezTo>
                    <a:pt x="2818" y="819"/>
                    <a:pt x="2880" y="797"/>
                    <a:pt x="2940" y="773"/>
                  </a:cubicBezTo>
                  <a:cubicBezTo>
                    <a:pt x="2971" y="680"/>
                    <a:pt x="2951" y="548"/>
                    <a:pt x="2894" y="468"/>
                  </a:cubicBezTo>
                  <a:cubicBezTo>
                    <a:pt x="2829" y="464"/>
                    <a:pt x="2764" y="461"/>
                    <a:pt x="2698" y="461"/>
                  </a:cubicBezTo>
                  <a:cubicBezTo>
                    <a:pt x="2668" y="406"/>
                    <a:pt x="2629" y="357"/>
                    <a:pt x="2581" y="315"/>
                  </a:cubicBezTo>
                  <a:cubicBezTo>
                    <a:pt x="2595" y="250"/>
                    <a:pt x="2607" y="186"/>
                    <a:pt x="2617" y="122"/>
                  </a:cubicBezTo>
                  <a:cubicBezTo>
                    <a:pt x="2552" y="48"/>
                    <a:pt x="2428" y="0"/>
                    <a:pt x="2330" y="10"/>
                  </a:cubicBezTo>
                  <a:cubicBezTo>
                    <a:pt x="2294" y="63"/>
                    <a:pt x="2259" y="119"/>
                    <a:pt x="2226" y="175"/>
                  </a:cubicBezTo>
                  <a:cubicBezTo>
                    <a:pt x="2162" y="174"/>
                    <a:pt x="2100" y="184"/>
                    <a:pt x="2041" y="204"/>
                  </a:cubicBezTo>
                  <a:cubicBezTo>
                    <a:pt x="1992" y="159"/>
                    <a:pt x="1943" y="117"/>
                    <a:pt x="1892" y="76"/>
                  </a:cubicBezTo>
                  <a:cubicBezTo>
                    <a:pt x="1795" y="96"/>
                    <a:pt x="1692" y="179"/>
                    <a:pt x="1651" y="269"/>
                  </a:cubicBezTo>
                  <a:cubicBezTo>
                    <a:pt x="1679" y="327"/>
                    <a:pt x="1710" y="385"/>
                    <a:pt x="1742" y="442"/>
                  </a:cubicBezTo>
                  <a:cubicBezTo>
                    <a:pt x="1726" y="468"/>
                    <a:pt x="1712" y="496"/>
                    <a:pt x="1701" y="526"/>
                  </a:cubicBezTo>
                  <a:cubicBezTo>
                    <a:pt x="1689" y="556"/>
                    <a:pt x="1680" y="586"/>
                    <a:pt x="1674" y="616"/>
                  </a:cubicBezTo>
                  <a:cubicBezTo>
                    <a:pt x="1611" y="636"/>
                    <a:pt x="1550" y="658"/>
                    <a:pt x="1489" y="681"/>
                  </a:cubicBezTo>
                  <a:cubicBezTo>
                    <a:pt x="1458" y="775"/>
                    <a:pt x="1478" y="906"/>
                    <a:pt x="1536" y="986"/>
                  </a:cubicBezTo>
                  <a:cubicBezTo>
                    <a:pt x="1600" y="991"/>
                    <a:pt x="1666" y="993"/>
                    <a:pt x="1731" y="994"/>
                  </a:cubicBezTo>
                  <a:cubicBezTo>
                    <a:pt x="1761" y="1048"/>
                    <a:pt x="1801" y="1098"/>
                    <a:pt x="1848" y="1140"/>
                  </a:cubicBezTo>
                  <a:cubicBezTo>
                    <a:pt x="1834" y="1204"/>
                    <a:pt x="1822" y="1268"/>
                    <a:pt x="1812" y="1332"/>
                  </a:cubicBezTo>
                  <a:cubicBezTo>
                    <a:pt x="1878" y="1406"/>
                    <a:pt x="2001" y="1455"/>
                    <a:pt x="2099" y="1445"/>
                  </a:cubicBezTo>
                  <a:cubicBezTo>
                    <a:pt x="2136" y="1391"/>
                    <a:pt x="2170" y="1336"/>
                    <a:pt x="2204" y="1279"/>
                  </a:cubicBezTo>
                  <a:cubicBezTo>
                    <a:pt x="2267" y="1280"/>
                    <a:pt x="2330" y="1271"/>
                    <a:pt x="2389" y="1251"/>
                  </a:cubicBezTo>
                  <a:cubicBezTo>
                    <a:pt x="2437" y="1295"/>
                    <a:pt x="2487" y="1338"/>
                    <a:pt x="2537" y="1378"/>
                  </a:cubicBezTo>
                  <a:cubicBezTo>
                    <a:pt x="2634" y="1359"/>
                    <a:pt x="2738" y="1276"/>
                    <a:pt x="2779" y="1186"/>
                  </a:cubicBezTo>
                  <a:cubicBezTo>
                    <a:pt x="2750" y="1128"/>
                    <a:pt x="2720" y="1070"/>
                    <a:pt x="2687" y="1013"/>
                  </a:cubicBezTo>
                  <a:cubicBezTo>
                    <a:pt x="2703" y="986"/>
                    <a:pt x="2717" y="958"/>
                    <a:pt x="2729" y="928"/>
                  </a:cubicBezTo>
                  <a:cubicBezTo>
                    <a:pt x="2740" y="899"/>
                    <a:pt x="2749" y="869"/>
                    <a:pt x="2755" y="838"/>
                  </a:cubicBezTo>
                  <a:close/>
                  <a:moveTo>
                    <a:pt x="2397" y="799"/>
                  </a:moveTo>
                  <a:cubicBezTo>
                    <a:pt x="2358" y="900"/>
                    <a:pt x="2244" y="949"/>
                    <a:pt x="2143" y="910"/>
                  </a:cubicBezTo>
                  <a:cubicBezTo>
                    <a:pt x="2042" y="870"/>
                    <a:pt x="1993" y="757"/>
                    <a:pt x="2032" y="656"/>
                  </a:cubicBezTo>
                  <a:cubicBezTo>
                    <a:pt x="2072" y="555"/>
                    <a:pt x="2185" y="505"/>
                    <a:pt x="2286" y="545"/>
                  </a:cubicBezTo>
                  <a:cubicBezTo>
                    <a:pt x="2387" y="584"/>
                    <a:pt x="2437" y="698"/>
                    <a:pt x="2397" y="799"/>
                  </a:cubicBezTo>
                  <a:close/>
                </a:path>
              </a:pathLst>
            </a:custGeom>
            <a:noFill/>
            <a:ln w="12700">
              <a:solidFill>
                <a:srgbClr val="9F26B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77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5CB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4376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635263" y="4810474"/>
            <a:ext cx="3014506" cy="16363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font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nl-NL" sz="1200" dirty="0">
                <a:solidFill>
                  <a:schemeClr val="tx1"/>
                </a:solidFill>
                <a:latin typeface="Calibri" panose="020F0502020204030204" pitchFamily="34" charset="0"/>
              </a:rPr>
              <a:t>Customer Segmentation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font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nl-NL" sz="1200" dirty="0">
                <a:solidFill>
                  <a:schemeClr val="tx1"/>
                </a:solidFill>
                <a:latin typeface="Calibri" panose="020F0502020204030204" pitchFamily="34" charset="0"/>
              </a:rPr>
              <a:t>Sales Force Effectiveness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font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nl-NL" sz="1200" dirty="0">
                <a:solidFill>
                  <a:schemeClr val="tx1"/>
                </a:solidFill>
                <a:latin typeface="Calibri" panose="020F0502020204030204" pitchFamily="34" charset="0"/>
              </a:rPr>
              <a:t>Document Classification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font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nl-NL" sz="1200" dirty="0">
                <a:solidFill>
                  <a:schemeClr val="tx1"/>
                </a:solidFill>
                <a:latin typeface="Calibri" panose="020F0502020204030204" pitchFamily="34" charset="0"/>
              </a:rPr>
              <a:t>Customer Segmentation &amp; Purchase Analytics</a:t>
            </a:r>
          </a:p>
          <a:p>
            <a:pPr marL="285750" indent="-285750" font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nl-NL" sz="1200" dirty="0">
                <a:solidFill>
                  <a:schemeClr val="tx1"/>
                </a:solidFill>
                <a:latin typeface="Calibri" panose="020F0502020204030204" pitchFamily="34" charset="0"/>
              </a:rPr>
              <a:t>Campaign Insight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font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nl-NL" sz="1200" dirty="0">
                <a:solidFill>
                  <a:schemeClr val="tx1"/>
                </a:solidFill>
                <a:latin typeface="Calibri" panose="020F0502020204030204" pitchFamily="34" charset="0"/>
              </a:rPr>
              <a:t>Recommendation Engine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font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38696" y="4810474"/>
            <a:ext cx="3014506" cy="16363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nl-NL" sz="1200" dirty="0">
                <a:solidFill>
                  <a:schemeClr val="tx1"/>
                </a:solidFill>
                <a:latin typeface="Calibri" panose="020F0502020204030204" pitchFamily="34" charset="0"/>
              </a:rPr>
              <a:t>Customer Retention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fontAlgn="t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nl-NL" sz="1200" dirty="0">
                <a:solidFill>
                  <a:schemeClr val="tx1"/>
                </a:solidFill>
                <a:latin typeface="Calibri" panose="020F0502020204030204" pitchFamily="34" charset="0"/>
              </a:rPr>
              <a:t>Customer Acquisition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fontAlgn="t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nl-NL" sz="1200" dirty="0">
                <a:solidFill>
                  <a:schemeClr val="tx1"/>
                </a:solidFill>
                <a:latin typeface="Calibri" panose="020F0502020204030204" pitchFamily="34" charset="0"/>
              </a:rPr>
              <a:t>Customer Lifetime Value</a:t>
            </a:r>
          </a:p>
          <a:p>
            <a:pPr marL="285750" indent="-285750" fontAlgn="t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Customer Lifetime Value: Fraud Detection</a:t>
            </a:r>
          </a:p>
          <a:p>
            <a:pPr marL="285750" indent="-285750" fontAlgn="t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832" y="275879"/>
            <a:ext cx="10270415" cy="998344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The Model Repository is an effort to bring together our collection of machine learning models, related demos and credentials in one place</a:t>
            </a:r>
            <a:endParaRPr lang="it-IT" sz="2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129" y="1147380"/>
            <a:ext cx="102995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What is it?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It is a collection of ML models and related demos implemented for Customers around the globe 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Some of those models come from projects while others from demos/</a:t>
            </a:r>
            <a:r>
              <a:rPr lang="en-US" dirty="0" err="1">
                <a:latin typeface="Calibri" panose="020F0502020204030204" pitchFamily="34" charset="0"/>
              </a:rPr>
              <a:t>PoC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Why?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Positioning Avanade capabilities and tangible expertise in front over Customers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Inspirational for brainstorming with Customers about what others are doing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Demoing advanced analytics sample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What is in the box today?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2129" y="4814739"/>
            <a:ext cx="3014506" cy="16363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Predictive Maintenance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Supply Chain Analytics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129" y="3964834"/>
            <a:ext cx="3014506" cy="1014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Digital Operations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59" y="4432082"/>
            <a:ext cx="498139" cy="47391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38696" y="3964834"/>
            <a:ext cx="3014506" cy="1014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Customer Analytics</a:t>
            </a:r>
          </a:p>
          <a:p>
            <a:pPr algn="ctr"/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&amp; Insight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35263" y="3964834"/>
            <a:ext cx="3014506" cy="1014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</a:rPr>
              <a:t>Digital Marketing Analytics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06" y="4393630"/>
            <a:ext cx="602012" cy="550813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7896257" y="4465283"/>
            <a:ext cx="492518" cy="407506"/>
            <a:chOff x="10101580" y="942061"/>
            <a:chExt cx="660226" cy="660224"/>
          </a:xfrm>
        </p:grpSpPr>
        <p:sp>
          <p:nvSpPr>
            <p:cNvPr id="30" name="Oval 29"/>
            <p:cNvSpPr/>
            <p:nvPr/>
          </p:nvSpPr>
          <p:spPr>
            <a:xfrm>
              <a:off x="10101580" y="942061"/>
              <a:ext cx="660226" cy="660224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9F26B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7720">
                <a:defRPr/>
              </a:pPr>
              <a:endParaRPr lang="en-US" kern="0">
                <a:solidFill>
                  <a:srgbClr val="9F26B5"/>
                </a:solidFill>
                <a:latin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10168239" y="1085945"/>
              <a:ext cx="481436" cy="390526"/>
            </a:xfrm>
            <a:custGeom>
              <a:avLst/>
              <a:gdLst>
                <a:gd name="T0" fmla="*/ 1558 w 2971"/>
                <a:gd name="T1" fmla="*/ 1459 h 2413"/>
                <a:gd name="T2" fmla="*/ 1592 w 2971"/>
                <a:gd name="T3" fmla="*/ 1056 h 2413"/>
                <a:gd name="T4" fmla="*/ 1295 w 2971"/>
                <a:gd name="T5" fmla="*/ 997 h 2413"/>
                <a:gd name="T6" fmla="*/ 1033 w 2971"/>
                <a:gd name="T7" fmla="*/ 687 h 2413"/>
                <a:gd name="T8" fmla="*/ 782 w 2971"/>
                <a:gd name="T9" fmla="*/ 855 h 2413"/>
                <a:gd name="T10" fmla="*/ 378 w 2971"/>
                <a:gd name="T11" fmla="*/ 821 h 2413"/>
                <a:gd name="T12" fmla="*/ 319 w 2971"/>
                <a:gd name="T13" fmla="*/ 1118 h 2413"/>
                <a:gd name="T14" fmla="*/ 10 w 2971"/>
                <a:gd name="T15" fmla="*/ 1379 h 2413"/>
                <a:gd name="T16" fmla="*/ 178 w 2971"/>
                <a:gd name="T17" fmla="*/ 1631 h 2413"/>
                <a:gd name="T18" fmla="*/ 144 w 2971"/>
                <a:gd name="T19" fmla="*/ 2035 h 2413"/>
                <a:gd name="T20" fmla="*/ 441 w 2971"/>
                <a:gd name="T21" fmla="*/ 2094 h 2413"/>
                <a:gd name="T22" fmla="*/ 702 w 2971"/>
                <a:gd name="T23" fmla="*/ 2403 h 2413"/>
                <a:gd name="T24" fmla="*/ 953 w 2971"/>
                <a:gd name="T25" fmla="*/ 2235 h 2413"/>
                <a:gd name="T26" fmla="*/ 1357 w 2971"/>
                <a:gd name="T27" fmla="*/ 2269 h 2413"/>
                <a:gd name="T28" fmla="*/ 1416 w 2971"/>
                <a:gd name="T29" fmla="*/ 1972 h 2413"/>
                <a:gd name="T30" fmla="*/ 1726 w 2971"/>
                <a:gd name="T31" fmla="*/ 1711 h 2413"/>
                <a:gd name="T32" fmla="*/ 1060 w 2971"/>
                <a:gd name="T33" fmla="*/ 1620 h 2413"/>
                <a:gd name="T34" fmla="*/ 675 w 2971"/>
                <a:gd name="T35" fmla="*/ 1470 h 2413"/>
                <a:gd name="T36" fmla="*/ 1060 w 2971"/>
                <a:gd name="T37" fmla="*/ 1620 h 2413"/>
                <a:gd name="T38" fmla="*/ 2940 w 2971"/>
                <a:gd name="T39" fmla="*/ 773 h 2413"/>
                <a:gd name="T40" fmla="*/ 2698 w 2971"/>
                <a:gd name="T41" fmla="*/ 461 h 2413"/>
                <a:gd name="T42" fmla="*/ 2617 w 2971"/>
                <a:gd name="T43" fmla="*/ 122 h 2413"/>
                <a:gd name="T44" fmla="*/ 2226 w 2971"/>
                <a:gd name="T45" fmla="*/ 175 h 2413"/>
                <a:gd name="T46" fmla="*/ 1892 w 2971"/>
                <a:gd name="T47" fmla="*/ 76 h 2413"/>
                <a:gd name="T48" fmla="*/ 1742 w 2971"/>
                <a:gd name="T49" fmla="*/ 442 h 2413"/>
                <a:gd name="T50" fmla="*/ 1674 w 2971"/>
                <a:gd name="T51" fmla="*/ 616 h 2413"/>
                <a:gd name="T52" fmla="*/ 1536 w 2971"/>
                <a:gd name="T53" fmla="*/ 986 h 2413"/>
                <a:gd name="T54" fmla="*/ 1848 w 2971"/>
                <a:gd name="T55" fmla="*/ 1140 h 2413"/>
                <a:gd name="T56" fmla="*/ 2099 w 2971"/>
                <a:gd name="T57" fmla="*/ 1445 h 2413"/>
                <a:gd name="T58" fmla="*/ 2389 w 2971"/>
                <a:gd name="T59" fmla="*/ 1251 h 2413"/>
                <a:gd name="T60" fmla="*/ 2779 w 2971"/>
                <a:gd name="T61" fmla="*/ 1186 h 2413"/>
                <a:gd name="T62" fmla="*/ 2729 w 2971"/>
                <a:gd name="T63" fmla="*/ 928 h 2413"/>
                <a:gd name="T64" fmla="*/ 2397 w 2971"/>
                <a:gd name="T65" fmla="*/ 799 h 2413"/>
                <a:gd name="T66" fmla="*/ 2032 w 2971"/>
                <a:gd name="T67" fmla="*/ 656 h 2413"/>
                <a:gd name="T68" fmla="*/ 2397 w 2971"/>
                <a:gd name="T69" fmla="*/ 799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71" h="2413">
                  <a:moveTo>
                    <a:pt x="1560" y="1604"/>
                  </a:moveTo>
                  <a:cubicBezTo>
                    <a:pt x="1565" y="1555"/>
                    <a:pt x="1564" y="1507"/>
                    <a:pt x="1558" y="1459"/>
                  </a:cubicBezTo>
                  <a:cubicBezTo>
                    <a:pt x="1613" y="1423"/>
                    <a:pt x="1666" y="1385"/>
                    <a:pt x="1719" y="1346"/>
                  </a:cubicBezTo>
                  <a:cubicBezTo>
                    <a:pt x="1724" y="1223"/>
                    <a:pt x="1686" y="1135"/>
                    <a:pt x="1592" y="1056"/>
                  </a:cubicBezTo>
                  <a:cubicBezTo>
                    <a:pt x="1527" y="1067"/>
                    <a:pt x="1463" y="1081"/>
                    <a:pt x="1399" y="1097"/>
                  </a:cubicBezTo>
                  <a:cubicBezTo>
                    <a:pt x="1368" y="1060"/>
                    <a:pt x="1333" y="1027"/>
                    <a:pt x="1295" y="997"/>
                  </a:cubicBezTo>
                  <a:cubicBezTo>
                    <a:pt x="1308" y="932"/>
                    <a:pt x="1319" y="867"/>
                    <a:pt x="1329" y="803"/>
                  </a:cubicBezTo>
                  <a:cubicBezTo>
                    <a:pt x="1245" y="712"/>
                    <a:pt x="1157" y="677"/>
                    <a:pt x="1033" y="687"/>
                  </a:cubicBezTo>
                  <a:cubicBezTo>
                    <a:pt x="996" y="741"/>
                    <a:pt x="961" y="796"/>
                    <a:pt x="926" y="852"/>
                  </a:cubicBezTo>
                  <a:cubicBezTo>
                    <a:pt x="878" y="848"/>
                    <a:pt x="830" y="849"/>
                    <a:pt x="782" y="855"/>
                  </a:cubicBezTo>
                  <a:cubicBezTo>
                    <a:pt x="746" y="800"/>
                    <a:pt x="708" y="747"/>
                    <a:pt x="669" y="694"/>
                  </a:cubicBezTo>
                  <a:cubicBezTo>
                    <a:pt x="545" y="689"/>
                    <a:pt x="458" y="727"/>
                    <a:pt x="378" y="821"/>
                  </a:cubicBezTo>
                  <a:cubicBezTo>
                    <a:pt x="390" y="885"/>
                    <a:pt x="404" y="950"/>
                    <a:pt x="419" y="1014"/>
                  </a:cubicBezTo>
                  <a:cubicBezTo>
                    <a:pt x="383" y="1045"/>
                    <a:pt x="349" y="1079"/>
                    <a:pt x="319" y="1118"/>
                  </a:cubicBezTo>
                  <a:cubicBezTo>
                    <a:pt x="255" y="1105"/>
                    <a:pt x="190" y="1094"/>
                    <a:pt x="125" y="1084"/>
                  </a:cubicBezTo>
                  <a:cubicBezTo>
                    <a:pt x="34" y="1168"/>
                    <a:pt x="0" y="1256"/>
                    <a:pt x="10" y="1379"/>
                  </a:cubicBezTo>
                  <a:cubicBezTo>
                    <a:pt x="64" y="1416"/>
                    <a:pt x="119" y="1452"/>
                    <a:pt x="175" y="1486"/>
                  </a:cubicBezTo>
                  <a:cubicBezTo>
                    <a:pt x="171" y="1535"/>
                    <a:pt x="172" y="1583"/>
                    <a:pt x="178" y="1631"/>
                  </a:cubicBezTo>
                  <a:cubicBezTo>
                    <a:pt x="123" y="1667"/>
                    <a:pt x="69" y="1705"/>
                    <a:pt x="17" y="1744"/>
                  </a:cubicBezTo>
                  <a:cubicBezTo>
                    <a:pt x="11" y="1868"/>
                    <a:pt x="50" y="1955"/>
                    <a:pt x="144" y="2035"/>
                  </a:cubicBezTo>
                  <a:cubicBezTo>
                    <a:pt x="208" y="2023"/>
                    <a:pt x="272" y="2009"/>
                    <a:pt x="336" y="1993"/>
                  </a:cubicBezTo>
                  <a:cubicBezTo>
                    <a:pt x="367" y="2030"/>
                    <a:pt x="402" y="2064"/>
                    <a:pt x="441" y="2094"/>
                  </a:cubicBezTo>
                  <a:cubicBezTo>
                    <a:pt x="428" y="2158"/>
                    <a:pt x="416" y="2223"/>
                    <a:pt x="407" y="2288"/>
                  </a:cubicBezTo>
                  <a:cubicBezTo>
                    <a:pt x="490" y="2379"/>
                    <a:pt x="579" y="2413"/>
                    <a:pt x="702" y="2403"/>
                  </a:cubicBezTo>
                  <a:cubicBezTo>
                    <a:pt x="739" y="2349"/>
                    <a:pt x="775" y="2294"/>
                    <a:pt x="809" y="2238"/>
                  </a:cubicBezTo>
                  <a:cubicBezTo>
                    <a:pt x="858" y="2242"/>
                    <a:pt x="906" y="2241"/>
                    <a:pt x="953" y="2235"/>
                  </a:cubicBezTo>
                  <a:cubicBezTo>
                    <a:pt x="990" y="2290"/>
                    <a:pt x="1028" y="2344"/>
                    <a:pt x="1067" y="2396"/>
                  </a:cubicBezTo>
                  <a:cubicBezTo>
                    <a:pt x="1190" y="2401"/>
                    <a:pt x="1278" y="2363"/>
                    <a:pt x="1357" y="2269"/>
                  </a:cubicBezTo>
                  <a:cubicBezTo>
                    <a:pt x="1345" y="2205"/>
                    <a:pt x="1332" y="2141"/>
                    <a:pt x="1316" y="2076"/>
                  </a:cubicBezTo>
                  <a:cubicBezTo>
                    <a:pt x="1353" y="2046"/>
                    <a:pt x="1386" y="2011"/>
                    <a:pt x="1416" y="1972"/>
                  </a:cubicBezTo>
                  <a:cubicBezTo>
                    <a:pt x="1481" y="1985"/>
                    <a:pt x="1546" y="1997"/>
                    <a:pt x="1610" y="2006"/>
                  </a:cubicBezTo>
                  <a:cubicBezTo>
                    <a:pt x="1701" y="1923"/>
                    <a:pt x="1736" y="1834"/>
                    <a:pt x="1726" y="1711"/>
                  </a:cubicBezTo>
                  <a:cubicBezTo>
                    <a:pt x="1672" y="1674"/>
                    <a:pt x="1617" y="1638"/>
                    <a:pt x="1560" y="1604"/>
                  </a:cubicBezTo>
                  <a:close/>
                  <a:moveTo>
                    <a:pt x="1060" y="1620"/>
                  </a:moveTo>
                  <a:cubicBezTo>
                    <a:pt x="1019" y="1727"/>
                    <a:pt x="899" y="1779"/>
                    <a:pt x="792" y="1738"/>
                  </a:cubicBezTo>
                  <a:cubicBezTo>
                    <a:pt x="686" y="1696"/>
                    <a:pt x="634" y="1576"/>
                    <a:pt x="675" y="1470"/>
                  </a:cubicBezTo>
                  <a:cubicBezTo>
                    <a:pt x="717" y="1363"/>
                    <a:pt x="837" y="1311"/>
                    <a:pt x="943" y="1353"/>
                  </a:cubicBezTo>
                  <a:cubicBezTo>
                    <a:pt x="1049" y="1394"/>
                    <a:pt x="1102" y="1514"/>
                    <a:pt x="1060" y="1620"/>
                  </a:cubicBezTo>
                  <a:close/>
                  <a:moveTo>
                    <a:pt x="2755" y="838"/>
                  </a:moveTo>
                  <a:cubicBezTo>
                    <a:pt x="2818" y="819"/>
                    <a:pt x="2880" y="797"/>
                    <a:pt x="2940" y="773"/>
                  </a:cubicBezTo>
                  <a:cubicBezTo>
                    <a:pt x="2971" y="680"/>
                    <a:pt x="2951" y="548"/>
                    <a:pt x="2894" y="468"/>
                  </a:cubicBezTo>
                  <a:cubicBezTo>
                    <a:pt x="2829" y="464"/>
                    <a:pt x="2764" y="461"/>
                    <a:pt x="2698" y="461"/>
                  </a:cubicBezTo>
                  <a:cubicBezTo>
                    <a:pt x="2668" y="406"/>
                    <a:pt x="2629" y="357"/>
                    <a:pt x="2581" y="315"/>
                  </a:cubicBezTo>
                  <a:cubicBezTo>
                    <a:pt x="2595" y="250"/>
                    <a:pt x="2607" y="186"/>
                    <a:pt x="2617" y="122"/>
                  </a:cubicBezTo>
                  <a:cubicBezTo>
                    <a:pt x="2552" y="48"/>
                    <a:pt x="2428" y="0"/>
                    <a:pt x="2330" y="10"/>
                  </a:cubicBezTo>
                  <a:cubicBezTo>
                    <a:pt x="2294" y="63"/>
                    <a:pt x="2259" y="119"/>
                    <a:pt x="2226" y="175"/>
                  </a:cubicBezTo>
                  <a:cubicBezTo>
                    <a:pt x="2162" y="174"/>
                    <a:pt x="2100" y="184"/>
                    <a:pt x="2041" y="204"/>
                  </a:cubicBezTo>
                  <a:cubicBezTo>
                    <a:pt x="1992" y="159"/>
                    <a:pt x="1943" y="117"/>
                    <a:pt x="1892" y="76"/>
                  </a:cubicBezTo>
                  <a:cubicBezTo>
                    <a:pt x="1795" y="96"/>
                    <a:pt x="1692" y="179"/>
                    <a:pt x="1651" y="269"/>
                  </a:cubicBezTo>
                  <a:cubicBezTo>
                    <a:pt x="1679" y="327"/>
                    <a:pt x="1710" y="385"/>
                    <a:pt x="1742" y="442"/>
                  </a:cubicBezTo>
                  <a:cubicBezTo>
                    <a:pt x="1726" y="468"/>
                    <a:pt x="1712" y="496"/>
                    <a:pt x="1701" y="526"/>
                  </a:cubicBezTo>
                  <a:cubicBezTo>
                    <a:pt x="1689" y="556"/>
                    <a:pt x="1680" y="586"/>
                    <a:pt x="1674" y="616"/>
                  </a:cubicBezTo>
                  <a:cubicBezTo>
                    <a:pt x="1611" y="636"/>
                    <a:pt x="1550" y="658"/>
                    <a:pt x="1489" y="681"/>
                  </a:cubicBezTo>
                  <a:cubicBezTo>
                    <a:pt x="1458" y="775"/>
                    <a:pt x="1478" y="906"/>
                    <a:pt x="1536" y="986"/>
                  </a:cubicBezTo>
                  <a:cubicBezTo>
                    <a:pt x="1600" y="991"/>
                    <a:pt x="1666" y="993"/>
                    <a:pt x="1731" y="994"/>
                  </a:cubicBezTo>
                  <a:cubicBezTo>
                    <a:pt x="1761" y="1048"/>
                    <a:pt x="1801" y="1098"/>
                    <a:pt x="1848" y="1140"/>
                  </a:cubicBezTo>
                  <a:cubicBezTo>
                    <a:pt x="1834" y="1204"/>
                    <a:pt x="1822" y="1268"/>
                    <a:pt x="1812" y="1332"/>
                  </a:cubicBezTo>
                  <a:cubicBezTo>
                    <a:pt x="1878" y="1406"/>
                    <a:pt x="2001" y="1455"/>
                    <a:pt x="2099" y="1445"/>
                  </a:cubicBezTo>
                  <a:cubicBezTo>
                    <a:pt x="2136" y="1391"/>
                    <a:pt x="2170" y="1336"/>
                    <a:pt x="2204" y="1279"/>
                  </a:cubicBezTo>
                  <a:cubicBezTo>
                    <a:pt x="2267" y="1280"/>
                    <a:pt x="2330" y="1271"/>
                    <a:pt x="2389" y="1251"/>
                  </a:cubicBezTo>
                  <a:cubicBezTo>
                    <a:pt x="2437" y="1295"/>
                    <a:pt x="2487" y="1338"/>
                    <a:pt x="2537" y="1378"/>
                  </a:cubicBezTo>
                  <a:cubicBezTo>
                    <a:pt x="2634" y="1359"/>
                    <a:pt x="2738" y="1276"/>
                    <a:pt x="2779" y="1186"/>
                  </a:cubicBezTo>
                  <a:cubicBezTo>
                    <a:pt x="2750" y="1128"/>
                    <a:pt x="2720" y="1070"/>
                    <a:pt x="2687" y="1013"/>
                  </a:cubicBezTo>
                  <a:cubicBezTo>
                    <a:pt x="2703" y="986"/>
                    <a:pt x="2717" y="958"/>
                    <a:pt x="2729" y="928"/>
                  </a:cubicBezTo>
                  <a:cubicBezTo>
                    <a:pt x="2740" y="899"/>
                    <a:pt x="2749" y="869"/>
                    <a:pt x="2755" y="838"/>
                  </a:cubicBezTo>
                  <a:close/>
                  <a:moveTo>
                    <a:pt x="2397" y="799"/>
                  </a:moveTo>
                  <a:cubicBezTo>
                    <a:pt x="2358" y="900"/>
                    <a:pt x="2244" y="949"/>
                    <a:pt x="2143" y="910"/>
                  </a:cubicBezTo>
                  <a:cubicBezTo>
                    <a:pt x="2042" y="870"/>
                    <a:pt x="1993" y="757"/>
                    <a:pt x="2032" y="656"/>
                  </a:cubicBezTo>
                  <a:cubicBezTo>
                    <a:pt x="2072" y="555"/>
                    <a:pt x="2185" y="505"/>
                    <a:pt x="2286" y="545"/>
                  </a:cubicBezTo>
                  <a:cubicBezTo>
                    <a:pt x="2387" y="584"/>
                    <a:pt x="2437" y="698"/>
                    <a:pt x="2397" y="799"/>
                  </a:cubicBezTo>
                  <a:close/>
                </a:path>
              </a:pathLst>
            </a:custGeom>
            <a:noFill/>
            <a:ln w="12700">
              <a:solidFill>
                <a:srgbClr val="9F26B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77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5CB9"/>
                </a:solidFill>
                <a:effectLst/>
                <a:uLnTx/>
                <a:uFillTx/>
                <a:latin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731830" y="3964834"/>
            <a:ext cx="2242189" cy="5004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alibri" panose="020F0502020204030204" pitchFamily="34" charset="0"/>
              </a:rPr>
              <a:t>Assets Available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31829" y="4627241"/>
            <a:ext cx="2242189" cy="5172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alibri" panose="020F0502020204030204" pitchFamily="34" charset="0"/>
              </a:rPr>
              <a:t>Detailed Presentations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31829" y="5313725"/>
            <a:ext cx="2242189" cy="4465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alibri" panose="020F0502020204030204" pitchFamily="34" charset="0"/>
              </a:rPr>
              <a:t>Credentials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731829" y="5929482"/>
            <a:ext cx="2242189" cy="5172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Calibri" panose="020F0502020204030204" pitchFamily="34" charset="0"/>
              </a:rPr>
              <a:t>Power BI Demos &amp; AMAP Templates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441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08331-97AC-4AF6-9C6D-2BC11637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430" y="292708"/>
            <a:ext cx="10270415" cy="998344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Digital Operations: Avanade Model Repository (1/2)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40256"/>
              </p:ext>
            </p:extLst>
          </p:nvPr>
        </p:nvGraphicFramePr>
        <p:xfrm>
          <a:off x="242378" y="882914"/>
          <a:ext cx="11616520" cy="572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99">
                  <a:extLst>
                    <a:ext uri="{9D8B030D-6E8A-4147-A177-3AD203B41FA5}">
                      <a16:colId xmlns:a16="http://schemas.microsoft.com/office/drawing/2014/main" val="2568928648"/>
                    </a:ext>
                  </a:extLst>
                </a:gridCol>
                <a:gridCol w="1080906">
                  <a:extLst>
                    <a:ext uri="{9D8B030D-6E8A-4147-A177-3AD203B41FA5}">
                      <a16:colId xmlns:a16="http://schemas.microsoft.com/office/drawing/2014/main" val="3215204478"/>
                    </a:ext>
                  </a:extLst>
                </a:gridCol>
                <a:gridCol w="2120239">
                  <a:extLst>
                    <a:ext uri="{9D8B030D-6E8A-4147-A177-3AD203B41FA5}">
                      <a16:colId xmlns:a16="http://schemas.microsoft.com/office/drawing/2014/main" val="385853863"/>
                    </a:ext>
                  </a:extLst>
                </a:gridCol>
                <a:gridCol w="810679">
                  <a:extLst>
                    <a:ext uri="{9D8B030D-6E8A-4147-A177-3AD203B41FA5}">
                      <a16:colId xmlns:a16="http://schemas.microsoft.com/office/drawing/2014/main" val="1213365742"/>
                    </a:ext>
                  </a:extLst>
                </a:gridCol>
                <a:gridCol w="789893">
                  <a:extLst>
                    <a:ext uri="{9D8B030D-6E8A-4147-A177-3AD203B41FA5}">
                      <a16:colId xmlns:a16="http://schemas.microsoft.com/office/drawing/2014/main" val="3965221148"/>
                    </a:ext>
                  </a:extLst>
                </a:gridCol>
                <a:gridCol w="1091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099">
                  <a:extLst>
                    <a:ext uri="{9D8B030D-6E8A-4147-A177-3AD203B41FA5}">
                      <a16:colId xmlns:a16="http://schemas.microsoft.com/office/drawing/2014/main" val="1728913481"/>
                    </a:ext>
                  </a:extLst>
                </a:gridCol>
                <a:gridCol w="748320">
                  <a:extLst>
                    <a:ext uri="{9D8B030D-6E8A-4147-A177-3AD203B41FA5}">
                      <a16:colId xmlns:a16="http://schemas.microsoft.com/office/drawing/2014/main" val="2446833103"/>
                    </a:ext>
                  </a:extLst>
                </a:gridCol>
                <a:gridCol w="1572533">
                  <a:extLst>
                    <a:ext uri="{9D8B030D-6E8A-4147-A177-3AD203B41FA5}">
                      <a16:colId xmlns:a16="http://schemas.microsoft.com/office/drawing/2014/main" val="992354788"/>
                    </a:ext>
                  </a:extLst>
                </a:gridCol>
              </a:tblGrid>
              <a:tr h="588664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alibri" panose="020F0502020204030204" pitchFamily="34" charset="0"/>
                        </a:rPr>
                        <a:t>Offer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alibri" panose="020F0502020204030204" pitchFamily="34" charset="0"/>
                        </a:rPr>
                        <a:t>Assets Available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Technologies Used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Contact Person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Benefits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50213"/>
                  </a:ext>
                </a:extLst>
              </a:tr>
              <a:tr h="895254">
                <a:tc rowSpan="4">
                  <a:txBody>
                    <a:bodyPr/>
                    <a:lstStyle/>
                    <a:p>
                      <a:r>
                        <a:rPr lang="nl-NL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Digital Operations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Predictive Maintenance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effectLst/>
                          <a:latin typeface="Calibri" panose="020F0502020204030204" pitchFamily="34" charset="0"/>
                        </a:rPr>
                        <a:t>Camshaft drive failure prediction 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effectLst/>
                          <a:latin typeface="Calibri" panose="020F0502020204030204" pitchFamily="34" charset="0"/>
                        </a:rPr>
                        <a:t>Two Class Logistic Regression Model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BMW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IE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Credential, Detailed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Presentation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Microsoft Azure Big Data (HDInsight, Azure SQL, Azure Data Factory, Spark), Azure ML, Power BI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Thomas Pagel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 weeks to value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60% time saving using Azure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63275"/>
                  </a:ext>
                </a:extLst>
              </a:tr>
              <a:tr h="895254">
                <a:tc vMerge="1"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Predictive Maintenance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ESP failure prediction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Decision Tree Classification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Neural Networks Predictors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K-Means Clustering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Shell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Oil &amp; Gas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Credential, Video, Presentation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Ryan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months to value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10% downtime reduction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20% reduction in operation costs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106132"/>
                  </a:ext>
                </a:extLst>
              </a:tr>
              <a:tr h="1291514">
                <a:tc vMerge="1"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Predictive Maintenance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latin typeface="Calibri" panose="020F0502020204030204" pitchFamily="34" charset="0"/>
                        </a:rPr>
                        <a:t>Gas Turbine failure prediction 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Two class logistic regression model to predict failure within 300-600 mins.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Multi class logistic regression model to predict failure for each component in the turbine within 300-600 mins.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libri" panose="020F0502020204030204" pitchFamily="34" charset="0"/>
                        </a:rPr>
                        <a:t>GreyLogix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Oil &amp; Gas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Credential,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Power BI demo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217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Microsoft Azure Big Data (HDInsight, Azure SQL, Azure Data Factory, Spark), Azure ML &amp; R, Power BI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Thomas Pagel, Tripti Sethi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 weeks to value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77,5% failure prediction accuracy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93116"/>
                  </a:ext>
                </a:extLst>
              </a:tr>
              <a:tr h="1863890">
                <a:tc vMerge="1"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Predictive Maintenance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Prediction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of failure of equipmenty/assets in LNG operating units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Ability to predict failures between 2 and 72hrs in advance using multiple prediction models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Currently streaming 200K to 300K PHD records per minute on average but capable of millions per minute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Over 1 million predictions per day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Woodside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Oil &amp; Gas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Credential,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Detailed Presentation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609493">
                        <a:buFont typeface="Arial" panose="020B0604020202020204" pitchFamily="34" charset="0"/>
                        <a:buNone/>
                      </a:pPr>
                      <a:r>
                        <a:rPr lang="en-AU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S3, Apache Spark/Hive, Redshift, Kinesis</a:t>
                      </a:r>
                    </a:p>
                    <a:p>
                      <a:pPr marL="0" indent="0" defTabSz="609493">
                        <a:buFont typeface="Arial" panose="020B0604020202020204" pitchFamily="34" charset="0"/>
                        <a:buNone/>
                      </a:pPr>
                      <a:r>
                        <a:rPr lang="en-AU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DynamoDB, </a:t>
                      </a:r>
                      <a:r>
                        <a:rPr lang="en-AU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Talend</a:t>
                      </a:r>
                      <a:endParaRPr lang="en-AU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defTabSz="609493">
                        <a:buFont typeface="Arial" panose="020B0604020202020204" pitchFamily="34" charset="0"/>
                        <a:buNone/>
                      </a:pPr>
                      <a:r>
                        <a:rPr lang="en-AU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IS, Visual Studio (C#, .NET), SQL Server, TFS,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Javascript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Java,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Github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Open Source 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Scott Yaworski, Jewel Abeleda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Production level engagement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Improved production output by 1-2%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Reduced data transformation time from weeks to 1-2 days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5758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0020831" y="403155"/>
            <a:ext cx="1706880" cy="440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53802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25C2-901A-493F-972D-4C39E082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1403" y="259887"/>
            <a:ext cx="10270415" cy="998344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Digital Operations: Avanade Model Repository (2/2)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82201"/>
              </p:ext>
            </p:extLst>
          </p:nvPr>
        </p:nvGraphicFramePr>
        <p:xfrm>
          <a:off x="263120" y="992461"/>
          <a:ext cx="11626982" cy="555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58">
                  <a:extLst>
                    <a:ext uri="{9D8B030D-6E8A-4147-A177-3AD203B41FA5}">
                      <a16:colId xmlns:a16="http://schemas.microsoft.com/office/drawing/2014/main" val="2568928648"/>
                    </a:ext>
                  </a:extLst>
                </a:gridCol>
                <a:gridCol w="1483036">
                  <a:extLst>
                    <a:ext uri="{9D8B030D-6E8A-4147-A177-3AD203B41FA5}">
                      <a16:colId xmlns:a16="http://schemas.microsoft.com/office/drawing/2014/main" val="3215204478"/>
                    </a:ext>
                  </a:extLst>
                </a:gridCol>
                <a:gridCol w="2399283">
                  <a:extLst>
                    <a:ext uri="{9D8B030D-6E8A-4147-A177-3AD203B41FA5}">
                      <a16:colId xmlns:a16="http://schemas.microsoft.com/office/drawing/2014/main" val="385853863"/>
                    </a:ext>
                  </a:extLst>
                </a:gridCol>
                <a:gridCol w="844877">
                  <a:extLst>
                    <a:ext uri="{9D8B030D-6E8A-4147-A177-3AD203B41FA5}">
                      <a16:colId xmlns:a16="http://schemas.microsoft.com/office/drawing/2014/main" val="1213365742"/>
                    </a:ext>
                  </a:extLst>
                </a:gridCol>
                <a:gridCol w="865975">
                  <a:extLst>
                    <a:ext uri="{9D8B030D-6E8A-4147-A177-3AD203B41FA5}">
                      <a16:colId xmlns:a16="http://schemas.microsoft.com/office/drawing/2014/main" val="3965221148"/>
                    </a:ext>
                  </a:extLst>
                </a:gridCol>
                <a:gridCol w="942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387">
                  <a:extLst>
                    <a:ext uri="{9D8B030D-6E8A-4147-A177-3AD203B41FA5}">
                      <a16:colId xmlns:a16="http://schemas.microsoft.com/office/drawing/2014/main" val="1639159492"/>
                    </a:ext>
                  </a:extLst>
                </a:gridCol>
                <a:gridCol w="737590">
                  <a:extLst>
                    <a:ext uri="{9D8B030D-6E8A-4147-A177-3AD203B41FA5}">
                      <a16:colId xmlns:a16="http://schemas.microsoft.com/office/drawing/2014/main" val="1605794842"/>
                    </a:ext>
                  </a:extLst>
                </a:gridCol>
                <a:gridCol w="1298302">
                  <a:extLst>
                    <a:ext uri="{9D8B030D-6E8A-4147-A177-3AD203B41FA5}">
                      <a16:colId xmlns:a16="http://schemas.microsoft.com/office/drawing/2014/main" val="2423186212"/>
                    </a:ext>
                  </a:extLst>
                </a:gridCol>
              </a:tblGrid>
              <a:tr h="611274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alibri" panose="020F0502020204030204" pitchFamily="34" charset="0"/>
                        </a:rPr>
                        <a:t>Offer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alibri" panose="020F0502020204030204" pitchFamily="34" charset="0"/>
                        </a:rPr>
                        <a:t>Assets Available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Technologies Used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Contact Person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Benefits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50213"/>
                  </a:ext>
                </a:extLst>
              </a:tr>
              <a:tr h="785923">
                <a:tc row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Digital Operations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Predictive Maintenance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Heavy Machinery Predictive Maintenance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Regression Analysis on heavy machinery IOT sensor output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Analysed 30, 60, 90 day history to predict potential failures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Freeport </a:t>
                      </a:r>
                      <a:r>
                        <a:rPr lang="en-US" sz="1100" dirty="0" err="1">
                          <a:latin typeface="Calibri" panose="020F0502020204030204" pitchFamily="34" charset="0"/>
                        </a:rPr>
                        <a:t>McMoran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Mining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Credential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609493"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ML, HDInsight, Hive/Pig, Azure SQL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Jake Wang, Michael </a:t>
                      </a:r>
                      <a:r>
                        <a:rPr lang="en-US" sz="1100" dirty="0" err="1">
                          <a:latin typeface="Calibri" panose="020F0502020204030204" pitchFamily="34" charset="0"/>
                        </a:rPr>
                        <a:t>Zill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077951"/>
                  </a:ext>
                </a:extLst>
              </a:tr>
              <a:tr h="785923">
                <a:tc vMerge="1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Service Forecasting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Prediction of boiler failure requests based on region, failure type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and customer priority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450+</a:t>
                      </a:r>
                      <a:r>
                        <a:rPr lang="en-AU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seasonal and non seasonal variations of ARIMA models to predict boiler failure requests by region and urgency with a 98% accuracy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Linear optimization to choose the best fit model</a:t>
                      </a:r>
                      <a:endParaRPr lang="en-AU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Baxi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Utilities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Credential, Detailed Presentation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AMAP, SQL, Azure ML, 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Tripti Sethi, Maria Muller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weeks to value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98% forecast accuracy, uplift of 11%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100K£ saved in 3 weeks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923">
                <a:tc vMerge="1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Supply Chain Analytics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Prediction of the Estimated Arrival and Departure times of Nissan shipments for WWL visibility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 decision jungle machine learning model that uses multiple inventory parameters to estimate the ship date of inventory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Correlation analysis of inventory above capacity and ship date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ML model’s overall accuracy is </a:t>
                      </a:r>
                      <a:r>
                        <a:rPr lang="en-AU" sz="11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atleast</a:t>
                      </a:r>
                      <a:r>
                        <a:rPr lang="en-AU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3 times greater than WWL’s existing model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Number of predictions that deviate more than a week from actual ship date reduced by 30%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WWL (</a:t>
                      </a:r>
                      <a:r>
                        <a:rPr lang="en-US" sz="1100" dirty="0" err="1">
                          <a:latin typeface="Calibri" panose="020F0502020204030204" pitchFamily="34" charset="0"/>
                        </a:rPr>
                        <a:t>Wallenius</a:t>
                      </a:r>
                      <a:r>
                        <a:rPr lang="en-US" sz="11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pitchFamily="34" charset="0"/>
                        </a:rPr>
                        <a:t>Wilhelmsen</a:t>
                      </a:r>
                      <a:r>
                        <a:rPr lang="en-US" sz="1100" dirty="0">
                          <a:latin typeface="Calibri" panose="020F0502020204030204" pitchFamily="34" charset="0"/>
                        </a:rPr>
                        <a:t> Logistics)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Shipping &amp; Logistics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Detailed Presentation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Azure ML, Power BI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Snorre Gylterud,  Kaisa Lervik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ML model has a 3 times greater accuracy than WWL’s existing methodology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23493"/>
                  </a:ext>
                </a:extLst>
              </a:tr>
              <a:tr h="785923">
                <a:tc vMerge="1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Accounting Analytics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Prediction of late invoice payments based on historical transactions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Regression analysis on historical invoice transactions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Gilead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Health Sciences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Credential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Azure ML, Power BI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Jake Wang, Grant Stephens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0553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0183221" y="414718"/>
            <a:ext cx="1706880" cy="440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502939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A78441-7037-4D4E-A8D4-0291A734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8711" y="229502"/>
            <a:ext cx="10270415" cy="998344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Customer Analytics &amp; Insight: Avanade Model Repository (1/2)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89879"/>
              </p:ext>
            </p:extLst>
          </p:nvPr>
        </p:nvGraphicFramePr>
        <p:xfrm>
          <a:off x="422081" y="1114571"/>
          <a:ext cx="11355736" cy="473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249">
                  <a:extLst>
                    <a:ext uri="{9D8B030D-6E8A-4147-A177-3AD203B41FA5}">
                      <a16:colId xmlns:a16="http://schemas.microsoft.com/office/drawing/2014/main" val="2568928648"/>
                    </a:ext>
                  </a:extLst>
                </a:gridCol>
                <a:gridCol w="2221926">
                  <a:extLst>
                    <a:ext uri="{9D8B030D-6E8A-4147-A177-3AD203B41FA5}">
                      <a16:colId xmlns:a16="http://schemas.microsoft.com/office/drawing/2014/main" val="3215204478"/>
                    </a:ext>
                  </a:extLst>
                </a:gridCol>
                <a:gridCol w="885697">
                  <a:extLst>
                    <a:ext uri="{9D8B030D-6E8A-4147-A177-3AD203B41FA5}">
                      <a16:colId xmlns:a16="http://schemas.microsoft.com/office/drawing/2014/main" val="38585386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21336574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6522114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5709302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06771248"/>
                    </a:ext>
                  </a:extLst>
                </a:gridCol>
                <a:gridCol w="1323177">
                  <a:extLst>
                    <a:ext uri="{9D8B030D-6E8A-4147-A177-3AD203B41FA5}">
                      <a16:colId xmlns:a16="http://schemas.microsoft.com/office/drawing/2014/main" val="1410007961"/>
                    </a:ext>
                  </a:extLst>
                </a:gridCol>
              </a:tblGrid>
              <a:tr h="632734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alibri" panose="020F0502020204030204" pitchFamily="34" charset="0"/>
                        </a:rPr>
                        <a:t>Offer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alibri" panose="020F0502020204030204" pitchFamily="34" charset="0"/>
                        </a:rPr>
                        <a:t>Assets Available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Technologies Used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Contact Person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Benefits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50213"/>
                  </a:ext>
                </a:extLst>
              </a:tr>
              <a:tr h="723124">
                <a:tc rowSpan="4"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Customer Analytics &amp; Insight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Customer Retention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Lapse/churn prediction model for mid</a:t>
                      </a:r>
                      <a:r>
                        <a:rPr lang="en-US" sz="1100" baseline="0" dirty="0">
                          <a:latin typeface="Calibri" panose="020F0502020204030204" pitchFamily="34" charset="0"/>
                        </a:rPr>
                        <a:t> term and new policy cancellations for car insurance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Two Class Logistic Regression Models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libri" panose="020F0502020204030204" pitchFamily="34" charset="0"/>
                        </a:rPr>
                        <a:t>Trygg</a:t>
                      </a:r>
                      <a:r>
                        <a:rPr lang="en-US" sz="1100" dirty="0">
                          <a:latin typeface="Calibri" panose="020F0502020204030204" pitchFamily="34" charset="0"/>
                        </a:rPr>
                        <a:t> Hansa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Insurance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Detailed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&amp; IDW Presentation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Azure ML, R, SQL, Power BI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Tripti Sethi, Violetta Senda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3 weeks to value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80%+ predictive accuracy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63275"/>
                  </a:ext>
                </a:extLst>
              </a:tr>
              <a:tr h="934035">
                <a:tc vMerge="1"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Customer Acquistion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Quote conversion model to predict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customers most likely to convert post a follow up outbound for home insurance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nl-NL" sz="1100" dirty="0">
                          <a:latin typeface="Calibri" panose="020F0502020204030204" pitchFamily="34" charset="0"/>
                        </a:rPr>
                        <a:t>Multi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Class Logistic Regression Model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libri" panose="020F0502020204030204" pitchFamily="34" charset="0"/>
                        </a:rPr>
                        <a:t>Trygg</a:t>
                      </a:r>
                      <a:r>
                        <a:rPr lang="en-US" sz="1100" dirty="0">
                          <a:latin typeface="Calibri" panose="020F0502020204030204" pitchFamily="34" charset="0"/>
                        </a:rPr>
                        <a:t> Hansa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Insurance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Detailed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&amp; IDW Presentation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Azure ML, R, SQL, Power BI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Tripti Sethi, Violetta Senda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3 weeks to value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80%+ predictive accuracy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106132"/>
                  </a:ext>
                </a:extLst>
              </a:tr>
              <a:tr h="1405520">
                <a:tc vMerge="1"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Customer Retention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Churn prediction</a:t>
                      </a:r>
                      <a:r>
                        <a:rPr lang="en-US" sz="1100" baseline="0" dirty="0">
                          <a:latin typeface="Calibri" panose="020F0502020204030204" pitchFamily="34" charset="0"/>
                        </a:rPr>
                        <a:t> model to rank </a:t>
                      </a:r>
                      <a:r>
                        <a:rPr lang="en-US" sz="1100" dirty="0">
                          <a:latin typeface="Calibri" panose="020F0502020204030204" pitchFamily="34" charset="0"/>
                        </a:rPr>
                        <a:t> all mortgage customers, in order of their likelihood to churn.  The model was built by comparing</a:t>
                      </a:r>
                      <a:r>
                        <a:rPr lang="en-US" sz="1100" baseline="0" dirty="0">
                          <a:latin typeface="Calibri" panose="020F0502020204030204" pitchFamily="34" charset="0"/>
                        </a:rPr>
                        <a:t> attributes of customers who have churned over a 3 month period (vs. those who didn’t) and using over 100 significant factors as inputs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Neural Networking Model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Insurance and Asset management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Detailed Presentation, Credential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Azure AD, Data Lake, Azure SQL, Power BI, Azure ML, 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Naween Badloe, Ryan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Churn reduction of approx. 50% in resulting marketing campaign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93116"/>
                  </a:ext>
                </a:extLst>
              </a:tr>
              <a:tr h="970167">
                <a:tc vMerge="1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US" sz="1100" baseline="0" dirty="0">
                          <a:latin typeface="Calibri" panose="020F0502020204030204" pitchFamily="34" charset="0"/>
                        </a:rPr>
                        <a:t> Lifetime Value: Fraud Detection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A model</a:t>
                      </a:r>
                      <a:r>
                        <a:rPr lang="en-US" sz="1100" baseline="0" dirty="0">
                          <a:latin typeface="Calibri" panose="020F0502020204030204" pitchFamily="34" charset="0"/>
                        </a:rPr>
                        <a:t> to </a:t>
                      </a:r>
                      <a:r>
                        <a:rPr lang="en-US" sz="1100" dirty="0">
                          <a:latin typeface="Calibri" panose="020F0502020204030204" pitchFamily="34" charset="0"/>
                        </a:rPr>
                        <a:t>detect strange patterns, anomalies and nuances during the use of credit cards and avoid credit card fraud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Insurance and Asset Management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Detailed Presentation, Credential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Azure AD, Data Lake, Azure SQL, Power BI, Azure ML, 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Naween Badloe, Ryan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Ability to block the transaction without blocking the account due to ML model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070937" y="580983"/>
            <a:ext cx="1706880" cy="440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0880311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156FF5-750C-443D-AF3B-91DA82D1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0223" y="274397"/>
            <a:ext cx="10270415" cy="998344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Customer Analytics &amp; Insight: Avanade Model Repository (2/2)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47235"/>
              </p:ext>
            </p:extLst>
          </p:nvPr>
        </p:nvGraphicFramePr>
        <p:xfrm>
          <a:off x="436817" y="1166624"/>
          <a:ext cx="11277229" cy="502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78">
                  <a:extLst>
                    <a:ext uri="{9D8B030D-6E8A-4147-A177-3AD203B41FA5}">
                      <a16:colId xmlns:a16="http://schemas.microsoft.com/office/drawing/2014/main" val="2568928648"/>
                    </a:ext>
                  </a:extLst>
                </a:gridCol>
                <a:gridCol w="1782164">
                  <a:extLst>
                    <a:ext uri="{9D8B030D-6E8A-4147-A177-3AD203B41FA5}">
                      <a16:colId xmlns:a16="http://schemas.microsoft.com/office/drawing/2014/main" val="3215204478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38585386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21336574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96522114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34185224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663086"/>
                    </a:ext>
                  </a:extLst>
                </a:gridCol>
                <a:gridCol w="1239086">
                  <a:extLst>
                    <a:ext uri="{9D8B030D-6E8A-4147-A177-3AD203B41FA5}">
                      <a16:colId xmlns:a16="http://schemas.microsoft.com/office/drawing/2014/main" val="578681213"/>
                    </a:ext>
                  </a:extLst>
                </a:gridCol>
              </a:tblGrid>
              <a:tr h="587105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alibri" panose="020F0502020204030204" pitchFamily="34" charset="0"/>
                        </a:rPr>
                        <a:t>Offer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alibri" panose="020F0502020204030204" pitchFamily="34" charset="0"/>
                        </a:rPr>
                        <a:t>Assets Available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Technologies Used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Contact Person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Benefits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50213"/>
                  </a:ext>
                </a:extLst>
              </a:tr>
              <a:tr h="866679">
                <a:tc rowSpan="4"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Customer Analytics &amp; Insight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Customer Acquisition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Image recognition is used to scan and search for customers with a house on Airbnb and check their current household insurance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Cognitive Services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Insurance and Asset Management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Detailed Presentation, Credential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Azure AD, Data Lake, Azure SQL, Power BI, Azure ML, 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Naween Badloe, Ryan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63275"/>
                  </a:ext>
                </a:extLst>
              </a:tr>
              <a:tr h="866679">
                <a:tc vMerge="1"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Customer Lifetime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Value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Customer segmentation, churn prediction and customer lifetime value (LTV) prediction for the Marketing Department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RFM based customer segmentation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Insurance and Asset Management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Detailed Presentation, Credential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Azure AD, Data Lake, Azure SQL, Power BI, Azure ML, 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Naween Badloe, Ryan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Identification of top 20% of the customer base through RFM analysis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106132"/>
                  </a:ext>
                </a:extLst>
              </a:tr>
              <a:tr h="1062380">
                <a:tc vMerge="1"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Customer Lifetime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Value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Loan underwriting analysis</a:t>
                      </a:r>
                    </a:p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Azure ML enables continual assessments of data for detection and analysis of anomalies and nuances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Insurance and Asset Management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Detailed Presentation, Credential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Azure AD, Data Lake, Azure SQL, Power BI, Azure ML, 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Naween Badloe, Ryan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Ability to predict whether some company’s value will be 10% higher or not over 1 year in 76.5% of cases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93116"/>
                  </a:ext>
                </a:extLst>
              </a:tr>
              <a:tr h="813622">
                <a:tc vMerge="1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Customer Retention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Predicting and avoiding mortgage fault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Two Class Logistic Regression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100" dirty="0" err="1">
                          <a:latin typeface="Calibri" panose="020F0502020204030204" pitchFamily="34" charset="0"/>
                        </a:rPr>
                        <a:t>Lanschot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Banking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Ryan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007164" y="679805"/>
            <a:ext cx="1706880" cy="440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389346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58CDC9-A6A8-40AA-9974-9977E98B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791" y="266315"/>
            <a:ext cx="10270415" cy="998344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Digital Marketing Analytics: Avanade Model Repository (1/2)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24800"/>
              </p:ext>
            </p:extLst>
          </p:nvPr>
        </p:nvGraphicFramePr>
        <p:xfrm>
          <a:off x="416495" y="1126053"/>
          <a:ext cx="11418512" cy="502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557">
                  <a:extLst>
                    <a:ext uri="{9D8B030D-6E8A-4147-A177-3AD203B41FA5}">
                      <a16:colId xmlns:a16="http://schemas.microsoft.com/office/drawing/2014/main" val="2568928648"/>
                    </a:ext>
                  </a:extLst>
                </a:gridCol>
                <a:gridCol w="1515510">
                  <a:extLst>
                    <a:ext uri="{9D8B030D-6E8A-4147-A177-3AD203B41FA5}">
                      <a16:colId xmlns:a16="http://schemas.microsoft.com/office/drawing/2014/main" val="3215204478"/>
                    </a:ext>
                  </a:extLst>
                </a:gridCol>
                <a:gridCol w="1312975">
                  <a:extLst>
                    <a:ext uri="{9D8B030D-6E8A-4147-A177-3AD203B41FA5}">
                      <a16:colId xmlns:a16="http://schemas.microsoft.com/office/drawing/2014/main" val="385853863"/>
                    </a:ext>
                  </a:extLst>
                </a:gridCol>
                <a:gridCol w="910395">
                  <a:extLst>
                    <a:ext uri="{9D8B030D-6E8A-4147-A177-3AD203B41FA5}">
                      <a16:colId xmlns:a16="http://schemas.microsoft.com/office/drawing/2014/main" val="1213365742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965221148"/>
                    </a:ext>
                  </a:extLst>
                </a:gridCol>
                <a:gridCol w="1082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618">
                  <a:extLst>
                    <a:ext uri="{9D8B030D-6E8A-4147-A177-3AD203B41FA5}">
                      <a16:colId xmlns:a16="http://schemas.microsoft.com/office/drawing/2014/main" val="218104866"/>
                    </a:ext>
                  </a:extLst>
                </a:gridCol>
                <a:gridCol w="1257618">
                  <a:extLst>
                    <a:ext uri="{9D8B030D-6E8A-4147-A177-3AD203B41FA5}">
                      <a16:colId xmlns:a16="http://schemas.microsoft.com/office/drawing/2014/main" val="3853002926"/>
                    </a:ext>
                  </a:extLst>
                </a:gridCol>
                <a:gridCol w="1257618">
                  <a:extLst>
                    <a:ext uri="{9D8B030D-6E8A-4147-A177-3AD203B41FA5}">
                      <a16:colId xmlns:a16="http://schemas.microsoft.com/office/drawing/2014/main" val="3735758528"/>
                    </a:ext>
                  </a:extLst>
                </a:gridCol>
              </a:tblGrid>
              <a:tr h="840644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alibri" panose="020F0502020204030204" pitchFamily="34" charset="0"/>
                        </a:rPr>
                        <a:t>Offer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alibri" panose="020F0502020204030204" pitchFamily="34" charset="0"/>
                        </a:rPr>
                        <a:t>Assets Available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Technologies Used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Contact Person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Benefits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50213"/>
                  </a:ext>
                </a:extLst>
              </a:tr>
              <a:tr h="960736">
                <a:tc rowSpan="5"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Digital</a:t>
                      </a:r>
                      <a:r>
                        <a:rPr lang="nl-NL" sz="1200" b="1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Marketing Analytics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Customer Segmentation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Content based customer</a:t>
                      </a:r>
                      <a:r>
                        <a:rPr lang="en-US" sz="11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dirty="0">
                          <a:latin typeface="Calibri" panose="020F0502020204030204" pitchFamily="34" charset="0"/>
                        </a:rPr>
                        <a:t>segmentation model for online channels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K-Means clustering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Telecom Italia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Telco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Credential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Azure ML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Roberto Mezzotero, Ikram Fatnassi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63275"/>
                  </a:ext>
                </a:extLst>
              </a:tr>
              <a:tr h="765710">
                <a:tc vMerge="1"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Sales Force Effectiveness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Sales force segmentation and sales KPI prediction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K-Means clustering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Heineken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Consumer &amp; Goods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Credential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Azure SQL, Power BI, R, Azure ML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Folker Visser, Ryan Price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106132"/>
                  </a:ext>
                </a:extLst>
              </a:tr>
              <a:tr h="938610">
                <a:tc vMerge="1"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Document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Classification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Text analysis and classification of documents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Uni-gram and NN-Gram Models, Text Analytics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Generali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Insurance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Detailed Presentation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Microsoft Cognitive Toolkit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Maurizio Dapri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90.7% accuracy, 7% automation improvement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93116"/>
                  </a:ext>
                </a:extLst>
              </a:tr>
              <a:tr h="718832">
                <a:tc vMerge="1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Customer Segmentation &amp; Purchase Analytics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Customer Segmentation and Market Basket Analysis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 Means Clustering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Association Analysis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Bulgari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Retail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Power BI Demo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Azure ML, R, Power BI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Fabio Chiodini, Tripti Sethi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3 days to value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832">
                <a:tc vMerge="1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latin typeface="Calibri" panose="020F0502020204030204" pitchFamily="34" charset="0"/>
                        </a:rPr>
                        <a:t>Customer Segmentation &amp; Purchase Analytics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Customer Segmentation and Market Basket Analysis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 Means Clustering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Association Analysis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Carrefour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Grocery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Power BI Demo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Azure ML, R, Power BI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Fabio Chiodini, Tripti Sethi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3 days to value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128127" y="555383"/>
            <a:ext cx="1706880" cy="440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920526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46CA4-5BF6-41D7-A83A-F043812F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0752" y="315650"/>
            <a:ext cx="10270415" cy="998344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Digital Marketing Analytics: Avanade Model Repository (2/2)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67836"/>
              </p:ext>
            </p:extLst>
          </p:nvPr>
        </p:nvGraphicFramePr>
        <p:xfrm>
          <a:off x="405475" y="1103988"/>
          <a:ext cx="11300971" cy="502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930">
                  <a:extLst>
                    <a:ext uri="{9D8B030D-6E8A-4147-A177-3AD203B41FA5}">
                      <a16:colId xmlns:a16="http://schemas.microsoft.com/office/drawing/2014/main" val="2568928648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3215204478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385853863"/>
                    </a:ext>
                  </a:extLst>
                </a:gridCol>
                <a:gridCol w="1066900">
                  <a:extLst>
                    <a:ext uri="{9D8B030D-6E8A-4147-A177-3AD203B41FA5}">
                      <a16:colId xmlns:a16="http://schemas.microsoft.com/office/drawing/2014/main" val="1213365742"/>
                    </a:ext>
                  </a:extLst>
                </a:gridCol>
                <a:gridCol w="772060">
                  <a:extLst>
                    <a:ext uri="{9D8B030D-6E8A-4147-A177-3AD203B41FA5}">
                      <a16:colId xmlns:a16="http://schemas.microsoft.com/office/drawing/2014/main" val="39652211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31605038"/>
                    </a:ext>
                  </a:extLst>
                </a:gridCol>
                <a:gridCol w="1129887">
                  <a:extLst>
                    <a:ext uri="{9D8B030D-6E8A-4147-A177-3AD203B41FA5}">
                      <a16:colId xmlns:a16="http://schemas.microsoft.com/office/drawing/2014/main" val="1303283394"/>
                    </a:ext>
                  </a:extLst>
                </a:gridCol>
              </a:tblGrid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alibri" panose="020F0502020204030204" pitchFamily="34" charset="0"/>
                        </a:rPr>
                        <a:t>Offer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alibri" panose="020F0502020204030204" pitchFamily="34" charset="0"/>
                        </a:rPr>
                        <a:t>Assets Available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Technologies Used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Contact Person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Benefits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50213"/>
                  </a:ext>
                </a:extLst>
              </a:tr>
              <a:tr h="1844397">
                <a:tc rowSpan="3"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Digital Marketing</a:t>
                      </a:r>
                      <a:r>
                        <a:rPr lang="nl-NL" sz="1200" b="1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Analytics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Campaign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Insight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latin typeface="Calibri" panose="020F0502020204030204" pitchFamily="34" charset="0"/>
                        </a:rPr>
                        <a:t>Data &amp; Analytics Platform providing a single customer view, data warehouse &amp; CRM platform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to provide actionable insights into campaign strategies and customer relationships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Exploratory Analysis 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Police Mutual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Financial Services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Credential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Maria Muller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Segoe UI" panose="020B0502040204020203" pitchFamily="34" charset="0"/>
                        </a:rPr>
                        <a:t>Overall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Segoe UI" panose="020B0502040204020203" pitchFamily="34" charset="0"/>
                        </a:rPr>
                        <a:t>increase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Segoe UI" panose="020B0502040204020203" pitchFamily="34" charset="0"/>
                        </a:rPr>
                        <a:t>of 40% in Life and 30% in General product revenues due to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Segoe UI" panose="020B0502040204020203" pitchFamily="34" charset="0"/>
                        </a:rPr>
                        <a:t>improved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Segoe UI" panose="020B0502040204020203" pitchFamily="34" charset="0"/>
                        </a:rPr>
                        <a:t> customer relationships and insights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892">
                <a:tc vMerge="1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Recommendation Engine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latin typeface="Calibri" panose="020F0502020204030204" pitchFamily="34" charset="0"/>
                        </a:rPr>
                        <a:t>Recommendation engine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using transactional data from client loyalty programs of 20 million members 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Self Service BI Platform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Quality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nl-NL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Predictive Analytics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Edenred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Prepaid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Corporate Services Provider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Credential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Michael Isaac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8017">
                <a:tc vMerge="1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Recommendation Engine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latin typeface="Calibri" panose="020F0502020204030204" pitchFamily="34" charset="0"/>
                        </a:rPr>
                        <a:t>An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Azure ML based e-commerce content based recommendation engine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Content Based Filtering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 product categories with 600 individual attributes </a:t>
                      </a:r>
                    </a:p>
                    <a:p>
                      <a:pPr marL="285750" marR="0" lvl="0" indent="-285750" algn="l" defTabSz="914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 recommendation model for each product category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Austrian Post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Logistics</a:t>
                      </a:r>
                      <a:r>
                        <a:rPr lang="nl-NL" sz="1100" baseline="0" dirty="0">
                          <a:latin typeface="Calibri" panose="020F0502020204030204" pitchFamily="34" charset="0"/>
                        </a:rPr>
                        <a:t> Provider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latin typeface="Calibri" panose="020F0502020204030204" pitchFamily="34" charset="0"/>
                        </a:rPr>
                        <a:t>Credential</a:t>
                      </a:r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Azure SQL DB, Azure Blob, Azure ML, R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</a:rPr>
                        <a:t>Thomas Pagel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999564" y="544935"/>
            <a:ext cx="1706880" cy="440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8132346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Y13_16by9_fullversion">
  <a:themeElements>
    <a:clrScheme name="Avanade">
      <a:dk1>
        <a:srgbClr val="000000"/>
      </a:dk1>
      <a:lt1>
        <a:srgbClr val="FFFFFF"/>
      </a:lt1>
      <a:dk2>
        <a:srgbClr val="FF5800"/>
      </a:dk2>
      <a:lt2>
        <a:srgbClr val="BCBDBC"/>
      </a:lt2>
      <a:accent1>
        <a:srgbClr val="009FDA"/>
      </a:accent1>
      <a:accent2>
        <a:srgbClr val="FDC82F"/>
      </a:accent2>
      <a:accent3>
        <a:srgbClr val="34B233"/>
      </a:accent3>
      <a:accent4>
        <a:srgbClr val="CF0072"/>
      </a:accent4>
      <a:accent5>
        <a:srgbClr val="747678"/>
      </a:accent5>
      <a:accent6>
        <a:srgbClr val="BCBDBC"/>
      </a:accent6>
      <a:hlink>
        <a:srgbClr val="FF5800"/>
      </a:hlink>
      <a:folHlink>
        <a:srgbClr val="FF5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58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11C24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0D161D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47678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626465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58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11C24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0D161D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47678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626465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FF5800"/>
        </a:dk2>
        <a:lt2>
          <a:srgbClr val="009FDA"/>
        </a:lt2>
        <a:accent1>
          <a:srgbClr val="BCBDBC"/>
        </a:accent1>
        <a:accent2>
          <a:srgbClr val="FDC82F"/>
        </a:accent2>
        <a:accent3>
          <a:srgbClr val="FFFFFF"/>
        </a:accent3>
        <a:accent4>
          <a:srgbClr val="000000"/>
        </a:accent4>
        <a:accent5>
          <a:srgbClr val="DADBDA"/>
        </a:accent5>
        <a:accent6>
          <a:srgbClr val="E5B52A"/>
        </a:accent6>
        <a:hlink>
          <a:srgbClr val="FF5800"/>
        </a:hlink>
        <a:folHlink>
          <a:srgbClr val="FF5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vanade HR Identity PPT Template.pptx" id="{C3735DD0-2021-42AB-A2C3-A6E8960E6EEE}" vid="{8573100C-2A14-4268-998D-7F15727E5C1B}"/>
    </a:ext>
  </a:extLst>
</a:theme>
</file>

<file path=ppt/theme/theme2.xml><?xml version="1.0" encoding="utf-8"?>
<a:theme xmlns:a="http://schemas.openxmlformats.org/drawingml/2006/main" name="Avanade_Aurora">
  <a:themeElements>
    <a:clrScheme name="Avanade_Aurora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Aurora.potx_Project05_SG01" id="{428A1B69-2E94-42AB-9A2F-DAFFDD04ABA4}" vid="{BC5EAA7E-6E4E-460E-96F2-8D4B7AB91738}"/>
    </a:ext>
  </a:extLst>
</a:theme>
</file>

<file path=ppt/theme/theme3.xml><?xml version="1.0" encoding="utf-8"?>
<a:theme xmlns:a="http://schemas.openxmlformats.org/drawingml/2006/main" name="1_Aurora Divider">
  <a:themeElements>
    <a:clrScheme name="Avanade_Aurora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Aurora.potx_Project05_SG01" id="{428A1B69-2E94-42AB-9A2F-DAFFDD04ABA4}" vid="{9BCED1C6-583B-482D-9D4B-9E2CDF8AD7D7}"/>
    </a:ext>
  </a:extLst>
</a:theme>
</file>

<file path=ppt/theme/theme4.xml><?xml version="1.0" encoding="utf-8"?>
<a:theme xmlns:a="http://schemas.openxmlformats.org/drawingml/2006/main" name="Highly Confidential">
  <a:themeElements>
    <a:clrScheme name="Avanade_Aurora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Aurora.potx_Project05_SG01" id="{428A1B69-2E94-42AB-9A2F-DAFFDD04ABA4}" vid="{5BEBE594-7E4F-4EDA-AB5D-1B1B13B08BF3}"/>
    </a:ext>
  </a:extLst>
</a:theme>
</file>

<file path=ppt/theme/theme5.xml><?xml version="1.0" encoding="utf-8"?>
<a:theme xmlns:a="http://schemas.openxmlformats.org/drawingml/2006/main" name="Confidential">
  <a:themeElements>
    <a:clrScheme name="Avanade_Aurora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Aurora.potx_Project05_SG01" id="{428A1B69-2E94-42AB-9A2F-DAFFDD04ABA4}" vid="{065E6F59-0526-4EC2-AD4B-FB702B90C229}"/>
    </a:ext>
  </a:extLst>
</a:theme>
</file>

<file path=ppt/theme/theme6.xml><?xml version="1.0" encoding="utf-8"?>
<a:theme xmlns:a="http://schemas.openxmlformats.org/drawingml/2006/main" name="Restricted">
  <a:themeElements>
    <a:clrScheme name="Avanade_Aurora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Aurora.potx_Project05_SG01" id="{428A1B69-2E94-42AB-9A2F-DAFFDD04ABA4}" vid="{FAB72CE6-58D0-4859-BB78-F59E06750285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FA03918CAEB4EA52F1583F48E2EC5" ma:contentTypeVersion="4" ma:contentTypeDescription="Create a new document." ma:contentTypeScope="" ma:versionID="e16c3b18041c8496c8b0af05a1014299">
  <xsd:schema xmlns:xsd="http://www.w3.org/2001/XMLSchema" xmlns:xs="http://www.w3.org/2001/XMLSchema" xmlns:p="http://schemas.microsoft.com/office/2006/metadata/properties" xmlns:ns2="6cf93f64-f0d3-46ce-a7cd-7be9cf2e4984" targetNamespace="http://schemas.microsoft.com/office/2006/metadata/properties" ma:root="true" ma:fieldsID="4cbd7a86e2f0ad751ae16590a1233806" ns2:_="">
    <xsd:import namespace="6cf93f64-f0d3-46ce-a7cd-7be9cf2e498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93f64-f0d3-46ce-a7cd-7be9cf2e49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4BDA11-E5FF-4C18-852B-F19C88EEAF7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cf93f64-f0d3-46ce-a7cd-7be9cf2e498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791684-BCA4-491F-AF9D-57645BAE7E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f93f64-f0d3-46ce-a7cd-7be9cf2e49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3701C2-2F47-4E6B-A6AA-C683AC1561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23069</TotalTime>
  <Words>2104</Words>
  <Application>Microsoft Office PowerPoint</Application>
  <PresentationFormat>Widescreen</PresentationFormat>
  <Paragraphs>484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Wingdings</vt:lpstr>
      <vt:lpstr>FY13_16by9_fullversion</vt:lpstr>
      <vt:lpstr>Avanade_Aurora</vt:lpstr>
      <vt:lpstr>1_Aurora Divider</vt:lpstr>
      <vt:lpstr>Highly Confidential</vt:lpstr>
      <vt:lpstr>Confidential</vt:lpstr>
      <vt:lpstr>Restricted</vt:lpstr>
      <vt:lpstr>PowerPoint Presentation</vt:lpstr>
      <vt:lpstr>Avanade’s analytics offerings sit on top of AMAP and cover all areas of digitization</vt:lpstr>
      <vt:lpstr>The Model Repository is an effort to bring together our collection of machine learning models, related demos and credentials in one place</vt:lpstr>
      <vt:lpstr>Digital Operations: Avanade Model Repository (1/2)</vt:lpstr>
      <vt:lpstr>Digital Operations: Avanade Model Repository (2/2)</vt:lpstr>
      <vt:lpstr>Customer Analytics &amp; Insight: Avanade Model Repository (1/2)</vt:lpstr>
      <vt:lpstr>Customer Analytics &amp; Insight: Avanade Model Repository (2/2)</vt:lpstr>
      <vt:lpstr>Digital Marketing Analytics: Avanade Model Repository (1/2)</vt:lpstr>
      <vt:lpstr>Digital Marketing Analytics: Avanade Model Repository (2/2)</vt:lpstr>
      <vt:lpstr>Internal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Chiodini</dc:creator>
  <cp:lastModifiedBy>Tripti Sethi</cp:lastModifiedBy>
  <cp:revision>158</cp:revision>
  <dcterms:created xsi:type="dcterms:W3CDTF">2016-05-18T10:24:46Z</dcterms:created>
  <dcterms:modified xsi:type="dcterms:W3CDTF">2017-11-16T08:13:44Z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0x010100F4EFA03918CAEB4EA52F1583F48E2EC5</vt:lpwstr>
  </property>
</Properties>
</file>