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diO3FGotJDSmlCwqJcA6ZgLBV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de-DE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f7a705538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2ff7a705538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f7a705538_0_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2ff7a705538_0_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f7a705538_0_2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2ff7a705538_0_2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subTitle"/>
          </p:nvPr>
        </p:nvSpPr>
        <p:spPr>
          <a:xfrm>
            <a:off x="609480" y="1155240"/>
            <a:ext cx="1097244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609480" y="1155240"/>
            <a:ext cx="109724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2" type="body"/>
          </p:nvPr>
        </p:nvSpPr>
        <p:spPr>
          <a:xfrm>
            <a:off x="609480" y="3725280"/>
            <a:ext cx="109724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60948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2" type="body"/>
          </p:nvPr>
        </p:nvSpPr>
        <p:spPr>
          <a:xfrm>
            <a:off x="623196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3" type="body"/>
          </p:nvPr>
        </p:nvSpPr>
        <p:spPr>
          <a:xfrm>
            <a:off x="609480" y="372528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4" type="body"/>
          </p:nvPr>
        </p:nvSpPr>
        <p:spPr>
          <a:xfrm>
            <a:off x="6231960" y="372528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609480" y="115524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4319640" y="115524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3" type="body"/>
          </p:nvPr>
        </p:nvSpPr>
        <p:spPr>
          <a:xfrm>
            <a:off x="8029800" y="115524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4" type="body"/>
          </p:nvPr>
        </p:nvSpPr>
        <p:spPr>
          <a:xfrm>
            <a:off x="609480" y="372528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5" type="body"/>
          </p:nvPr>
        </p:nvSpPr>
        <p:spPr>
          <a:xfrm>
            <a:off x="4319640" y="372528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6" type="body"/>
          </p:nvPr>
        </p:nvSpPr>
        <p:spPr>
          <a:xfrm>
            <a:off x="8029800" y="372528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" type="subTitle"/>
          </p:nvPr>
        </p:nvSpPr>
        <p:spPr>
          <a:xfrm>
            <a:off x="609480" y="1155240"/>
            <a:ext cx="1097244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>
            <a:off x="609480" y="1155240"/>
            <a:ext cx="1097244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" type="body"/>
          </p:nvPr>
        </p:nvSpPr>
        <p:spPr>
          <a:xfrm>
            <a:off x="609480" y="1155240"/>
            <a:ext cx="535428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2" type="body"/>
          </p:nvPr>
        </p:nvSpPr>
        <p:spPr>
          <a:xfrm>
            <a:off x="6231960" y="1155240"/>
            <a:ext cx="535428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7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idx="1" type="subTitle"/>
          </p:nvPr>
        </p:nvSpPr>
        <p:spPr>
          <a:xfrm>
            <a:off x="609480" y="201600"/>
            <a:ext cx="8914320" cy="269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" type="body"/>
          </p:nvPr>
        </p:nvSpPr>
        <p:spPr>
          <a:xfrm>
            <a:off x="60948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idx="2" type="body"/>
          </p:nvPr>
        </p:nvSpPr>
        <p:spPr>
          <a:xfrm>
            <a:off x="6231960" y="1155240"/>
            <a:ext cx="535428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3" type="body"/>
          </p:nvPr>
        </p:nvSpPr>
        <p:spPr>
          <a:xfrm>
            <a:off x="609480" y="372528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0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1" type="body"/>
          </p:nvPr>
        </p:nvSpPr>
        <p:spPr>
          <a:xfrm>
            <a:off x="609480" y="1155240"/>
            <a:ext cx="535428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2" type="body"/>
          </p:nvPr>
        </p:nvSpPr>
        <p:spPr>
          <a:xfrm>
            <a:off x="623196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3" type="body"/>
          </p:nvPr>
        </p:nvSpPr>
        <p:spPr>
          <a:xfrm>
            <a:off x="6231960" y="372528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1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1"/>
          <p:cNvSpPr txBox="1"/>
          <p:nvPr>
            <p:ph idx="1" type="body"/>
          </p:nvPr>
        </p:nvSpPr>
        <p:spPr>
          <a:xfrm>
            <a:off x="60948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1"/>
          <p:cNvSpPr txBox="1"/>
          <p:nvPr>
            <p:ph idx="2" type="body"/>
          </p:nvPr>
        </p:nvSpPr>
        <p:spPr>
          <a:xfrm>
            <a:off x="623196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1"/>
          <p:cNvSpPr txBox="1"/>
          <p:nvPr>
            <p:ph idx="3" type="body"/>
          </p:nvPr>
        </p:nvSpPr>
        <p:spPr>
          <a:xfrm>
            <a:off x="609480" y="3725280"/>
            <a:ext cx="109724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2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" type="body"/>
          </p:nvPr>
        </p:nvSpPr>
        <p:spPr>
          <a:xfrm>
            <a:off x="609480" y="1155240"/>
            <a:ext cx="109724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2" type="body"/>
          </p:nvPr>
        </p:nvSpPr>
        <p:spPr>
          <a:xfrm>
            <a:off x="609480" y="3725280"/>
            <a:ext cx="109724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3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3"/>
          <p:cNvSpPr txBox="1"/>
          <p:nvPr>
            <p:ph idx="1" type="body"/>
          </p:nvPr>
        </p:nvSpPr>
        <p:spPr>
          <a:xfrm>
            <a:off x="60948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3"/>
          <p:cNvSpPr txBox="1"/>
          <p:nvPr>
            <p:ph idx="2" type="body"/>
          </p:nvPr>
        </p:nvSpPr>
        <p:spPr>
          <a:xfrm>
            <a:off x="623196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3" type="body"/>
          </p:nvPr>
        </p:nvSpPr>
        <p:spPr>
          <a:xfrm>
            <a:off x="609480" y="372528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4" type="body"/>
          </p:nvPr>
        </p:nvSpPr>
        <p:spPr>
          <a:xfrm>
            <a:off x="6231960" y="372528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4"/>
          <p:cNvSpPr txBox="1"/>
          <p:nvPr>
            <p:ph idx="1" type="body"/>
          </p:nvPr>
        </p:nvSpPr>
        <p:spPr>
          <a:xfrm>
            <a:off x="609480" y="115524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4"/>
          <p:cNvSpPr txBox="1"/>
          <p:nvPr>
            <p:ph idx="2" type="body"/>
          </p:nvPr>
        </p:nvSpPr>
        <p:spPr>
          <a:xfrm>
            <a:off x="4319640" y="115524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4"/>
          <p:cNvSpPr txBox="1"/>
          <p:nvPr>
            <p:ph idx="3" type="body"/>
          </p:nvPr>
        </p:nvSpPr>
        <p:spPr>
          <a:xfrm>
            <a:off x="8029800" y="115524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4"/>
          <p:cNvSpPr txBox="1"/>
          <p:nvPr>
            <p:ph idx="4" type="body"/>
          </p:nvPr>
        </p:nvSpPr>
        <p:spPr>
          <a:xfrm>
            <a:off x="609480" y="372528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5" type="body"/>
          </p:nvPr>
        </p:nvSpPr>
        <p:spPr>
          <a:xfrm>
            <a:off x="4319640" y="372528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6" type="body"/>
          </p:nvPr>
        </p:nvSpPr>
        <p:spPr>
          <a:xfrm>
            <a:off x="8029800" y="372528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609480" y="1155240"/>
            <a:ext cx="1097244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609480" y="1155240"/>
            <a:ext cx="1097244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609480" y="1155240"/>
            <a:ext cx="535428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6231960" y="1155240"/>
            <a:ext cx="535428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609480" y="1155240"/>
            <a:ext cx="1097244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609480" y="201600"/>
            <a:ext cx="8914320" cy="269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60948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2" type="body"/>
          </p:nvPr>
        </p:nvSpPr>
        <p:spPr>
          <a:xfrm>
            <a:off x="6231960" y="1155240"/>
            <a:ext cx="535428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3" type="body"/>
          </p:nvPr>
        </p:nvSpPr>
        <p:spPr>
          <a:xfrm>
            <a:off x="609480" y="372528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609480" y="1155240"/>
            <a:ext cx="535428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2" type="body"/>
          </p:nvPr>
        </p:nvSpPr>
        <p:spPr>
          <a:xfrm>
            <a:off x="623196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3" type="body"/>
          </p:nvPr>
        </p:nvSpPr>
        <p:spPr>
          <a:xfrm>
            <a:off x="6231960" y="372528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60948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2" type="body"/>
          </p:nvPr>
        </p:nvSpPr>
        <p:spPr>
          <a:xfrm>
            <a:off x="623196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3" type="body"/>
          </p:nvPr>
        </p:nvSpPr>
        <p:spPr>
          <a:xfrm>
            <a:off x="609480" y="3725280"/>
            <a:ext cx="109724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609480" y="1155240"/>
            <a:ext cx="109724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2" type="body"/>
          </p:nvPr>
        </p:nvSpPr>
        <p:spPr>
          <a:xfrm>
            <a:off x="609480" y="3725280"/>
            <a:ext cx="109724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60948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623196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2"/>
          <p:cNvSpPr txBox="1"/>
          <p:nvPr>
            <p:ph idx="3" type="body"/>
          </p:nvPr>
        </p:nvSpPr>
        <p:spPr>
          <a:xfrm>
            <a:off x="609480" y="372528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4" type="body"/>
          </p:nvPr>
        </p:nvSpPr>
        <p:spPr>
          <a:xfrm>
            <a:off x="6231960" y="372528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609480" y="115524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2" type="body"/>
          </p:nvPr>
        </p:nvSpPr>
        <p:spPr>
          <a:xfrm>
            <a:off x="4319640" y="115524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3" type="body"/>
          </p:nvPr>
        </p:nvSpPr>
        <p:spPr>
          <a:xfrm>
            <a:off x="8029800" y="115524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3"/>
          <p:cNvSpPr txBox="1"/>
          <p:nvPr>
            <p:ph idx="4" type="body"/>
          </p:nvPr>
        </p:nvSpPr>
        <p:spPr>
          <a:xfrm>
            <a:off x="609480" y="372528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5" type="body"/>
          </p:nvPr>
        </p:nvSpPr>
        <p:spPr>
          <a:xfrm>
            <a:off x="4319640" y="372528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6" type="body"/>
          </p:nvPr>
        </p:nvSpPr>
        <p:spPr>
          <a:xfrm>
            <a:off x="8029800" y="3725280"/>
            <a:ext cx="35330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609480" y="1155240"/>
            <a:ext cx="535428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2" type="body"/>
          </p:nvPr>
        </p:nvSpPr>
        <p:spPr>
          <a:xfrm>
            <a:off x="6231960" y="1155240"/>
            <a:ext cx="535428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idx="1" type="subTitle"/>
          </p:nvPr>
        </p:nvSpPr>
        <p:spPr>
          <a:xfrm>
            <a:off x="609480" y="201600"/>
            <a:ext cx="8914320" cy="269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60948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231960" y="1155240"/>
            <a:ext cx="535428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3" type="body"/>
          </p:nvPr>
        </p:nvSpPr>
        <p:spPr>
          <a:xfrm>
            <a:off x="609480" y="372528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609480" y="1155240"/>
            <a:ext cx="535428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623196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3" type="body"/>
          </p:nvPr>
        </p:nvSpPr>
        <p:spPr>
          <a:xfrm>
            <a:off x="6231960" y="372528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60948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6231960" y="1155240"/>
            <a:ext cx="535428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3" type="body"/>
          </p:nvPr>
        </p:nvSpPr>
        <p:spPr>
          <a:xfrm>
            <a:off x="609480" y="3725280"/>
            <a:ext cx="10972440" cy="234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25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1071720" y="2028960"/>
            <a:ext cx="10054440" cy="146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" name="Google Shape;11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589320" y="119520"/>
            <a:ext cx="1869120" cy="46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8760" y="324720"/>
            <a:ext cx="1359000" cy="52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/>
          <p:nvPr/>
        </p:nvSpPr>
        <p:spPr>
          <a:xfrm>
            <a:off x="1071360" y="4835880"/>
            <a:ext cx="10451880" cy="139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6875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Summer School for Young Researchers in Radiology &amp; AI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16. - 20. September 2024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40" y="142560"/>
            <a:ext cx="1218600" cy="4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40" y="6276960"/>
            <a:ext cx="1931040" cy="51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98480" y="6210000"/>
            <a:ext cx="2339640" cy="64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609480" y="1155240"/>
            <a:ext cx="1097244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35280" y="112320"/>
            <a:ext cx="1512000" cy="37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360" y="201600"/>
            <a:ext cx="1295280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/>
          <p:nvPr/>
        </p:nvSpPr>
        <p:spPr>
          <a:xfrm>
            <a:off x="1801800" y="6370560"/>
            <a:ext cx="882684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Summer School for Young Researchers in Radiology &amp;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40" y="6276960"/>
            <a:ext cx="1931040" cy="51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98480" y="6210000"/>
            <a:ext cx="2339640" cy="64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8400" y="6297120"/>
            <a:ext cx="1218600" cy="47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609480" y="1155240"/>
            <a:ext cx="1097244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6" name="Google Shape;12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35280" y="112320"/>
            <a:ext cx="1512000" cy="37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360" y="201600"/>
            <a:ext cx="1295280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/>
          <p:nvPr/>
        </p:nvSpPr>
        <p:spPr>
          <a:xfrm>
            <a:off x="1801800" y="6370560"/>
            <a:ext cx="882684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Summer School for Young Researchers in Radiology &amp;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40" y="6276960"/>
            <a:ext cx="1931040" cy="51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98480" y="6210000"/>
            <a:ext cx="2339640" cy="64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8400" y="6297120"/>
            <a:ext cx="1218600" cy="47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upyterhub.hpc.itc.rwth-aachen.de:9651/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"/>
          <p:cNvSpPr txBox="1"/>
          <p:nvPr/>
        </p:nvSpPr>
        <p:spPr>
          <a:xfrm>
            <a:off x="1071720" y="2028960"/>
            <a:ext cx="10054440" cy="146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rgbClr val="345286"/>
                </a:solidFill>
                <a:latin typeface="Calibri"/>
                <a:ea typeface="Calibri"/>
                <a:cs typeface="Calibri"/>
                <a:sym typeface="Calibri"/>
              </a:rPr>
              <a:t>Hackathon #3: Explainable AI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1071720" y="3718800"/>
            <a:ext cx="10054440" cy="89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-D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Christoph Fürböck</a:t>
            </a:r>
            <a:br>
              <a:rPr b="0" i="0" lang="de-D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Konstantin Miloserdov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/>
          <p:nvPr/>
        </p:nvSpPr>
        <p:spPr>
          <a:xfrm>
            <a:off x="609480" y="201600"/>
            <a:ext cx="8914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de-DE" sz="2800" u="none" cap="none" strike="noStrike">
                <a:solidFill>
                  <a:srgbClr val="345286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"/>
          <p:cNvSpPr txBox="1"/>
          <p:nvPr/>
        </p:nvSpPr>
        <p:spPr>
          <a:xfrm>
            <a:off x="609475" y="875974"/>
            <a:ext cx="9513600" cy="48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345286"/>
              </a:buClr>
              <a:buSzPts val="2100"/>
              <a:buFont typeface="Calibri"/>
              <a:buChar char="▪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models are often “black-box” algorithm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5286"/>
              </a:buClr>
              <a:buSzPts val="2100"/>
              <a:buFont typeface="Calibri"/>
              <a:buChar char="▪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Interpretation is difficult even for experts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5286"/>
              </a:buClr>
              <a:buSzPts val="2100"/>
              <a:buFont typeface="Calibri"/>
              <a:buChar char="▪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Goals of Explainable AI: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5286"/>
              </a:buClr>
              <a:buSzPts val="2100"/>
              <a:buFont typeface="Calibri"/>
              <a:buChar char="•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up trust in AI Models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5286"/>
              </a:buClr>
              <a:buSzPts val="2100"/>
              <a:buFont typeface="Calibri"/>
              <a:buChar char="•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Finding mistakes and biases of Algorithms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5286"/>
              </a:buClr>
              <a:buSzPts val="2100"/>
              <a:buFont typeface="Calibri"/>
              <a:buChar char="•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Knowledge extraction from black-box models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f7a705538_0_0"/>
          <p:cNvSpPr txBox="1"/>
          <p:nvPr/>
        </p:nvSpPr>
        <p:spPr>
          <a:xfrm>
            <a:off x="609480" y="201600"/>
            <a:ext cx="8914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de-DE" sz="2800" u="none" cap="none" strike="noStrike">
                <a:solidFill>
                  <a:srgbClr val="345286"/>
                </a:solidFill>
                <a:latin typeface="Calibri"/>
                <a:ea typeface="Calibri"/>
                <a:cs typeface="Calibri"/>
                <a:sym typeface="Calibri"/>
              </a:rPr>
              <a:t>GradCAM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ff7a705538_0_0"/>
          <p:cNvSpPr txBox="1"/>
          <p:nvPr/>
        </p:nvSpPr>
        <p:spPr>
          <a:xfrm>
            <a:off x="609480" y="1155240"/>
            <a:ext cx="10972500" cy="4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-134640" lvl="0" marL="134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5286"/>
              </a:buClr>
              <a:buSzPts val="2200"/>
              <a:buFont typeface="Noto Sans Symbols"/>
              <a:buChar char="▪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Machine learning models are called “black-box” algorithms, because their interpretation is challenging</a:t>
            </a:r>
            <a:b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640" lvl="0" marL="134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5286"/>
              </a:buClr>
              <a:buSzPts val="2200"/>
              <a:buFont typeface="Noto Sans Symbols"/>
              <a:buChar char="▪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Idea of Grad-CAM: Visualize what a Modell “sees” in an image</a:t>
            </a:r>
            <a:b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640" lvl="0" marL="134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5286"/>
              </a:buClr>
              <a:buSzPts val="2200"/>
              <a:buFont typeface="Noto Sans Symbols"/>
              <a:buChar char="▪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Compute gradient of prediction of class c,     , with respect to feature maps activation</a:t>
            </a:r>
            <a:b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640" lvl="0" marL="134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5286"/>
              </a:buClr>
              <a:buSzPts val="2200"/>
              <a:buFont typeface="Noto Sans Symbols"/>
              <a:buChar char="▪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Perform weighted combination of feature maps followed by ReLU to obtain Grad-CAM map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2ff7a70553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400" y="3233675"/>
            <a:ext cx="2968950" cy="13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ff7a70553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1800" y="5151850"/>
            <a:ext cx="2519941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y^{c}$$&quot;,&quot;backgroundColorModified&quot;:null,&quot;backgroundColor&quot;:&quot;#FFFFFF&quot;,&quot;type&quot;:&quot;$$&quot;,&quot;font&quot;:{&quot;family&quot;:&quot;Calibri&quot;,&quot;color&quot;:&quot;#000000&quot;,&quot;size&quot;:14},&quot;aid&quot;:null,&quot;id&quot;:&quot;1&quot;,&quot;ts&quot;:1651010449188,&quot;cs&quot;:&quot;UPBW+XC2bqyV3MVn4E1Vbg==&quot;,&quot;size&quot;:{&quot;width&quot;:14.833333333333334,&quot;height&quot;:17.833333333333332}}" id="201" name="Google Shape;201;g2ff7a705538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20525" y="2786600"/>
            <a:ext cx="242100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type&quot;:&quot;$$&quot;,&quot;id&quot;:&quot;3&quot;,&quot;code&quot;:&quot;$$A^{k}$$&quot;,&quot;backgroundColor&quot;:&quot;#FFFFFF&quot;,&quot;font&quot;:{&quot;family&quot;:&quot;Calibri&quot;,&quot;size&quot;:14,&quot;color&quot;:&quot;#000000&quot;},&quot;aid&quot;:null,&quot;ts&quot;:1651010522010,&quot;cs&quot;:&quot;VUpvuOqhr8QGYkjrnCCOCQ==&quot;,&quot;size&quot;:{&quot;width&quot;:20.5,&quot;height&quot;:17.333333333333332}}" id="202" name="Google Shape;202;g2ff7a705538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81425" y="2713050"/>
            <a:ext cx="372500" cy="3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f7a705538_0_10"/>
          <p:cNvSpPr txBox="1"/>
          <p:nvPr/>
        </p:nvSpPr>
        <p:spPr>
          <a:xfrm>
            <a:off x="609480" y="201600"/>
            <a:ext cx="8914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de-DE" sz="2800" u="none" cap="none" strike="noStrike">
                <a:solidFill>
                  <a:srgbClr val="345286"/>
                </a:solidFill>
                <a:latin typeface="Calibri"/>
                <a:ea typeface="Calibri"/>
                <a:cs typeface="Calibri"/>
                <a:sym typeface="Calibri"/>
              </a:rPr>
              <a:t>GradCAM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ff7a705538_0_10"/>
          <p:cNvSpPr txBox="1"/>
          <p:nvPr/>
        </p:nvSpPr>
        <p:spPr>
          <a:xfrm>
            <a:off x="609475" y="885578"/>
            <a:ext cx="82296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345286"/>
              </a:buClr>
              <a:buSzPts val="2100"/>
              <a:buFont typeface="Calibri"/>
              <a:buChar char="▪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Grad-CAM helps us understand what a model “sees” in an image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5286"/>
              </a:buClr>
              <a:buSzPts val="2100"/>
              <a:buFont typeface="Calibri"/>
              <a:buChar char="▪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Here a model for object classification in analyzed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5286"/>
              </a:buClr>
              <a:buSzPts val="2100"/>
              <a:buFont typeface="Calibri"/>
              <a:buChar char="▪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Grad-CAM helps to visualize the contributing factors for “cat” and “dog”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2ff7a705538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865" y="3065153"/>
            <a:ext cx="1883575" cy="18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ff7a705538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5965" y="3055628"/>
            <a:ext cx="1883575" cy="18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ff7a705538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1863" y="3043853"/>
            <a:ext cx="1883575" cy="1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ff7a705538_0_10"/>
          <p:cNvSpPr txBox="1"/>
          <p:nvPr/>
        </p:nvSpPr>
        <p:spPr>
          <a:xfrm>
            <a:off x="2881525" y="4948725"/>
            <a:ext cx="17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Original Image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ff7a705538_0_10"/>
          <p:cNvSpPr txBox="1"/>
          <p:nvPr/>
        </p:nvSpPr>
        <p:spPr>
          <a:xfrm>
            <a:off x="5092066" y="4948725"/>
            <a:ext cx="15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Grad-CAM “Dog”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ff7a705538_0_10"/>
          <p:cNvSpPr txBox="1"/>
          <p:nvPr/>
        </p:nvSpPr>
        <p:spPr>
          <a:xfrm>
            <a:off x="7194174" y="4948725"/>
            <a:ext cx="1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Grad-CAM “Cat”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f7a705538_0_23"/>
          <p:cNvSpPr txBox="1"/>
          <p:nvPr/>
        </p:nvSpPr>
        <p:spPr>
          <a:xfrm>
            <a:off x="609480" y="201600"/>
            <a:ext cx="8914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de-DE" sz="2800" u="none" cap="none" strike="noStrike">
                <a:solidFill>
                  <a:srgbClr val="345286"/>
                </a:solidFill>
                <a:latin typeface="Calibri"/>
                <a:ea typeface="Calibri"/>
                <a:cs typeface="Calibri"/>
                <a:sym typeface="Calibri"/>
              </a:rPr>
              <a:t>GradCAM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ff7a705538_0_23"/>
          <p:cNvSpPr txBox="1"/>
          <p:nvPr/>
        </p:nvSpPr>
        <p:spPr>
          <a:xfrm>
            <a:off x="609475" y="866375"/>
            <a:ext cx="5853300" cy="4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rgbClr val="345286"/>
              </a:buClr>
              <a:buSzPts val="2100"/>
              <a:buFont typeface="Calibri"/>
              <a:buChar char="▪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model for object classification i</a:t>
            </a:r>
            <a:r>
              <a:rPr lang="de-DE" sz="20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analysed</a:t>
            </a:r>
            <a:b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45286"/>
              </a:buClr>
              <a:buSzPts val="2100"/>
              <a:buFont typeface="Calibri"/>
              <a:buChar char="▪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Grad-CAM helps to visualise the bias of a model</a:t>
            </a:r>
            <a:b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45286"/>
              </a:buClr>
              <a:buSzPts val="2100"/>
              <a:buFont typeface="Calibri"/>
              <a:buChar char="▪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biased model focuses on the face of the nurse or doctor. Therefore, giving a wrong prediction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2ff7a705538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2775" y="1235550"/>
            <a:ext cx="5159250" cy="398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/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de-DE" sz="2800" u="none" cap="none" strike="noStrike">
                <a:solidFill>
                  <a:srgbClr val="345286"/>
                </a:solidFill>
                <a:latin typeface="Calibri"/>
                <a:ea typeface="Calibri"/>
                <a:cs typeface="Calibri"/>
                <a:sym typeface="Calibri"/>
              </a:rPr>
              <a:t>Learning Outcome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 txBox="1"/>
          <p:nvPr/>
        </p:nvSpPr>
        <p:spPr>
          <a:xfrm>
            <a:off x="609475" y="1407449"/>
            <a:ext cx="10374300" cy="4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5286"/>
              </a:buClr>
              <a:buSzPts val="2200"/>
              <a:buFont typeface="Noto Sans Symbols"/>
              <a:buChar char="▪"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main goal for today is learning about …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45286"/>
              </a:buClr>
              <a:buSzPts val="2200"/>
              <a:buFont typeface="Arial"/>
              <a:buChar char="•"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… how to access a specific layer in a model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45286"/>
              </a:buClr>
              <a:buSzPts val="2200"/>
              <a:buFont typeface="Arial"/>
              <a:buChar char="•"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… applying XAI methods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45286"/>
              </a:buClr>
              <a:buSzPts val="2200"/>
              <a:buFont typeface="Arial"/>
              <a:buChar char="•"/>
            </a:pPr>
            <a:r>
              <a:rPr b="0" i="0" lang="de-D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… visualisation in the form of heatmaps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"/>
          <p:cNvSpPr txBox="1"/>
          <p:nvPr/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de-DE" sz="2800" u="none" cap="none" strike="noStrike">
                <a:solidFill>
                  <a:srgbClr val="345286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"/>
          <p:cNvSpPr txBox="1"/>
          <p:nvPr/>
        </p:nvSpPr>
        <p:spPr>
          <a:xfrm>
            <a:off x="609480" y="1155240"/>
            <a:ext cx="1097244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the following notebook as a basis: </a:t>
            </a:r>
            <a:r>
              <a:rPr b="1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model_interpretation_baseline.ipynb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45286"/>
              </a:buClr>
              <a:buSzPts val="2200"/>
              <a:buFont typeface="Noto Sans Symbols"/>
              <a:buAutoNum type="arabicPeriod"/>
            </a:pPr>
            <a:r>
              <a:rPr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the dataset and your model</a:t>
            </a:r>
            <a:br>
              <a:rPr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45286"/>
              </a:buClr>
              <a:buSzPts val="2200"/>
              <a:buFont typeface="Noto Sans Symbols"/>
              <a:buAutoNum type="arabicPeriod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the target layer for the explanation</a:t>
            </a:r>
            <a:br>
              <a:rPr b="0" i="0" lang="de-D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45286"/>
              </a:buClr>
              <a:buSzPts val="2200"/>
              <a:buFont typeface="Noto Sans Symbols"/>
              <a:buAutoNum type="arabicPeriod"/>
            </a:pP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explainability methods</a:t>
            </a:r>
            <a:b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45286"/>
              </a:buClr>
              <a:buSzPts val="2200"/>
              <a:buFont typeface="Noto Sans Symbols"/>
              <a:buAutoNum type="arabicPeriod"/>
            </a:pPr>
            <a:r>
              <a:rPr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 as heatmaps</a:t>
            </a:r>
            <a:br>
              <a:rPr b="0" i="0" lang="de-D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45286"/>
              </a:buClr>
              <a:buSzPts val="2200"/>
              <a:buFont typeface="Noto Sans Symbols"/>
              <a:buAutoNum type="arabicPeriod"/>
            </a:pPr>
            <a:r>
              <a:rPr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latent space features </a:t>
            </a:r>
            <a:r>
              <a:rPr i="1" lang="de-DE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optional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 txBox="1"/>
          <p:nvPr/>
        </p:nvSpPr>
        <p:spPr>
          <a:xfrm>
            <a:off x="609480" y="201600"/>
            <a:ext cx="8914320" cy="58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de-DE" sz="2800" u="none" cap="none" strike="noStrike">
                <a:solidFill>
                  <a:srgbClr val="345286"/>
                </a:solidFill>
                <a:latin typeface="Calibri"/>
                <a:ea typeface="Calibri"/>
                <a:cs typeface="Calibri"/>
                <a:sym typeface="Calibri"/>
              </a:rPr>
              <a:t>Getting started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5"/>
          <p:cNvSpPr txBox="1"/>
          <p:nvPr/>
        </p:nvSpPr>
        <p:spPr>
          <a:xfrm>
            <a:off x="609480" y="1155240"/>
            <a:ext cx="10972440" cy="492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Jupyter Hub: </a:t>
            </a:r>
            <a:r>
              <a:rPr b="0" i="0" lang="de-DE" sz="2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https://jupyterhub.hpc.itc.rwth-aachen.de:9651/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			WiFi: </a:t>
            </a:r>
            <a:r>
              <a:rPr b="1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FhG-Gast</a:t>
            </a:r>
            <a:br>
              <a:rPr b="0" i="0" lang="de-D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			password: </a:t>
            </a:r>
            <a:r>
              <a:rPr b="1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fhg-0512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e-DE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Happy coding and feel free to ask questions!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5440" y="2378880"/>
            <a:ext cx="1532520" cy="153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2019-03-26T07:13:21Z</dcterms:created>
  <dc:creator>Rainer Bauszat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UKB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