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43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8524E-9B03-4C9C-A6C6-78F04CDD1DED}" type="datetimeFigureOut">
              <a:rPr lang="it-IT" smtClean="0"/>
              <a:t>28/10/2023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ADDB2-46E5-40E3-B393-548ACCDEA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8813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Problem</a:t>
            </a:r>
            <a:r>
              <a:rPr lang="it-IT" dirty="0" smtClean="0"/>
              <a:t> </a:t>
            </a:r>
            <a:r>
              <a:rPr lang="it-IT" dirty="0" err="1" smtClean="0"/>
              <a:t>description</a:t>
            </a:r>
            <a:r>
              <a:rPr lang="it-IT" dirty="0" smtClean="0"/>
              <a:t>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synchronous signals, acquired from 6 healthy subjects, are provided to be processed. These signals are: PPG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Photoplethysmography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signal), RESP (respiratory signal, acquired with a chest strap), and ECG (V1 lead). The aim of this paper is to estimate the respiratory signal and the RR series from the PPG signal, using the others as reference.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SIGNALS DESCRIPTION: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-PPG: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Photoplethysmography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(PPG) is a non-invasive optical method for measuring blood volume changes in a specific area irradiated with light. PPG waveform, obtained from the amount of light absorbed, is characterized by a series of systolic and diastolic peaks.  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RESP: </a:t>
            </a:r>
            <a:r>
              <a:rPr lang="en-US" dirty="0" smtClean="0"/>
              <a:t>PPG is affected by the baseline wandering because of the respiration artifacts. We will use this information to extract the respiratory signal,</a:t>
            </a:r>
            <a:r>
              <a:rPr lang="en-US" baseline="0" dirty="0" smtClean="0"/>
              <a:t> in fact filtering the signal in a lower frequency range will be a good way of extracting it.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 smtClean="0"/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ADDB2-46E5-40E3-B393-548ACCDEA973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302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In </a:t>
            </a:r>
            <a:r>
              <a:rPr lang="it-IT" dirty="0" err="1" smtClean="0"/>
              <a:t>this</a:t>
            </a:r>
            <a:r>
              <a:rPr lang="it-IT" dirty="0" smtClean="0"/>
              <a:t> slide </a:t>
            </a:r>
            <a:r>
              <a:rPr lang="it-IT" dirty="0" err="1" smtClean="0"/>
              <a:t>we</a:t>
            </a:r>
            <a:r>
              <a:rPr lang="it-IT" dirty="0" smtClean="0"/>
              <a:t> can </a:t>
            </a:r>
            <a:r>
              <a:rPr lang="it-IT" dirty="0" err="1" smtClean="0"/>
              <a:t>see</a:t>
            </a:r>
            <a:r>
              <a:rPr lang="it-IT" dirty="0" smtClean="0"/>
              <a:t> </a:t>
            </a:r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have</a:t>
            </a:r>
            <a:r>
              <a:rPr lang="it-IT" dirty="0" smtClean="0"/>
              <a:t> just </a:t>
            </a:r>
            <a:r>
              <a:rPr lang="it-IT" dirty="0" err="1" smtClean="0"/>
              <a:t>said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the </a:t>
            </a:r>
            <a:r>
              <a:rPr lang="it-IT" dirty="0" err="1" smtClean="0"/>
              <a:t>shape</a:t>
            </a:r>
            <a:r>
              <a:rPr lang="it-IT" dirty="0" smtClean="0"/>
              <a:t> of the </a:t>
            </a:r>
            <a:r>
              <a:rPr lang="it-IT" dirty="0" err="1" smtClean="0"/>
              <a:t>ppg</a:t>
            </a:r>
            <a:r>
              <a:rPr lang="it-IT" dirty="0" smtClean="0"/>
              <a:t>,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clear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presence</a:t>
            </a:r>
            <a:r>
              <a:rPr lang="it-IT" baseline="0" dirty="0" smtClean="0"/>
              <a:t> of the </a:t>
            </a:r>
            <a:r>
              <a:rPr lang="it-IT" baseline="0" dirty="0" err="1" smtClean="0"/>
              <a:t>systolic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peaks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after</a:t>
            </a:r>
            <a:r>
              <a:rPr lang="it-IT" baseline="0" dirty="0" smtClean="0"/>
              <a:t> </a:t>
            </a:r>
            <a:r>
              <a:rPr lang="it-IT" baseline="0" dirty="0" err="1" smtClean="0"/>
              <a:t>every</a:t>
            </a:r>
            <a:r>
              <a:rPr lang="it-IT" baseline="0" dirty="0" smtClean="0"/>
              <a:t> R </a:t>
            </a:r>
            <a:r>
              <a:rPr lang="it-IT" baseline="0" dirty="0" err="1" smtClean="0"/>
              <a:t>peak</a:t>
            </a:r>
            <a:r>
              <a:rPr lang="it-IT" baseline="0" dirty="0" smtClean="0"/>
              <a:t>. In the </a:t>
            </a:r>
            <a:r>
              <a:rPr lang="it-IT" baseline="0" dirty="0" err="1" smtClean="0"/>
              <a:t>other</a:t>
            </a:r>
            <a:r>
              <a:rPr lang="it-IT" baseline="0" dirty="0" smtClean="0"/>
              <a:t> image </a:t>
            </a:r>
            <a:r>
              <a:rPr lang="it-IT" baseline="0" dirty="0" err="1" smtClean="0"/>
              <a:t>there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is</a:t>
            </a:r>
            <a:r>
              <a:rPr lang="it-IT" baseline="0" dirty="0" smtClean="0"/>
              <a:t> a </a:t>
            </a:r>
            <a:r>
              <a:rPr lang="it-IT" baseline="0" dirty="0" err="1" smtClean="0"/>
              <a:t>representation</a:t>
            </a:r>
            <a:r>
              <a:rPr lang="it-IT" baseline="0" dirty="0" smtClean="0"/>
              <a:t> of the </a:t>
            </a:r>
            <a:r>
              <a:rPr lang="it-IT" baseline="0" dirty="0" err="1" smtClean="0"/>
              <a:t>behaviou</a:t>
            </a:r>
            <a:r>
              <a:rPr lang="en-GB" baseline="0" noProof="0" dirty="0" smtClean="0"/>
              <a:t>r of a </a:t>
            </a:r>
            <a:r>
              <a:rPr lang="en-GB" baseline="0" noProof="0" dirty="0" err="1" smtClean="0"/>
              <a:t>ppg</a:t>
            </a:r>
            <a:r>
              <a:rPr lang="en-GB" baseline="0" noProof="0" dirty="0" smtClean="0"/>
              <a:t> affected by a baseline wandering due to the respiration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ADDB2-46E5-40E3-B393-548ACCDEA973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166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HRV: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After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seeing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that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our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signals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was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not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affected</a:t>
            </a:r>
            <a:r>
              <a:rPr lang="it-IT" baseline="0" dirty="0" smtClean="0"/>
              <a:t> by </a:t>
            </a:r>
            <a:r>
              <a:rPr lang="it-IT" baseline="0" dirty="0" err="1" smtClean="0"/>
              <a:t>electrical</a:t>
            </a:r>
            <a:r>
              <a:rPr lang="it-IT" baseline="0" dirty="0" smtClean="0"/>
              <a:t> </a:t>
            </a:r>
            <a:r>
              <a:rPr lang="it-IT" baseline="0" dirty="0" err="1" smtClean="0"/>
              <a:t>noise</a:t>
            </a:r>
            <a:r>
              <a:rPr lang="it-IT" baseline="0" dirty="0" smtClean="0"/>
              <a:t>, </a:t>
            </a:r>
            <a:r>
              <a:rPr lang="it-IT" baseline="0" dirty="0" err="1" smtClean="0"/>
              <a:t>we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decided</a:t>
            </a:r>
            <a:r>
              <a:rPr lang="it-IT" baseline="0" dirty="0" smtClean="0"/>
              <a:t> to </a:t>
            </a:r>
            <a:r>
              <a:rPr lang="it-IT" baseline="0" dirty="0" err="1" smtClean="0"/>
              <a:t>filter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signal</a:t>
            </a:r>
            <a:r>
              <a:rPr lang="it-IT" baseline="0" dirty="0" smtClean="0"/>
              <a:t> with the </a:t>
            </a:r>
            <a:r>
              <a:rPr lang="it-IT" baseline="0" dirty="0" err="1" smtClean="0"/>
              <a:t>typical</a:t>
            </a:r>
            <a:r>
              <a:rPr lang="it-IT" baseline="0" dirty="0" smtClean="0"/>
              <a:t> </a:t>
            </a:r>
            <a:r>
              <a:rPr lang="it-IT" baseline="0" dirty="0" err="1" smtClean="0"/>
              <a:t>frequencies</a:t>
            </a:r>
            <a:r>
              <a:rPr lang="it-IT" baseline="0" dirty="0" smtClean="0"/>
              <a:t> of an </a:t>
            </a:r>
            <a:r>
              <a:rPr lang="it-IT" baseline="0" dirty="0" err="1" smtClean="0"/>
              <a:t>ecg</a:t>
            </a:r>
            <a:r>
              <a:rPr lang="it-IT" baseline="0" dirty="0" smtClean="0"/>
              <a:t> with a high pass </a:t>
            </a:r>
            <a:r>
              <a:rPr lang="it-IT" baseline="0" dirty="0" err="1" smtClean="0"/>
              <a:t>filter</a:t>
            </a:r>
            <a:r>
              <a:rPr lang="it-IT" baseline="0" dirty="0" smtClean="0"/>
              <a:t>(0.05Hz) and a </a:t>
            </a:r>
            <a:r>
              <a:rPr lang="it-IT" baseline="0" dirty="0" err="1" smtClean="0"/>
              <a:t>low</a:t>
            </a:r>
            <a:r>
              <a:rPr lang="it-IT" baseline="0" dirty="0" smtClean="0"/>
              <a:t> pass </a:t>
            </a:r>
            <a:r>
              <a:rPr lang="it-IT" baseline="0" dirty="0" err="1" smtClean="0"/>
              <a:t>filter</a:t>
            </a:r>
            <a:r>
              <a:rPr lang="it-IT" baseline="0" dirty="0" smtClean="0"/>
              <a:t>(150Hz); </a:t>
            </a:r>
            <a:r>
              <a:rPr lang="it-IT" baseline="0" dirty="0" err="1" smtClean="0"/>
              <a:t>both</a:t>
            </a:r>
            <a:r>
              <a:rPr lang="it-IT" baseline="0" dirty="0" smtClean="0"/>
              <a:t> are </a:t>
            </a:r>
            <a:r>
              <a:rPr lang="it-IT" baseline="0" dirty="0" err="1" smtClean="0"/>
              <a:t>butter</a:t>
            </a:r>
            <a:r>
              <a:rPr lang="it-IT" baseline="0" dirty="0" smtClean="0"/>
              <a:t> </a:t>
            </a:r>
            <a:r>
              <a:rPr lang="it-IT" baseline="0" dirty="0" err="1" smtClean="0"/>
              <a:t>filter</a:t>
            </a:r>
            <a:r>
              <a:rPr lang="it-IT" baseline="0" dirty="0" smtClean="0"/>
              <a:t> of 4° </a:t>
            </a:r>
            <a:r>
              <a:rPr lang="it-IT" baseline="0" dirty="0" err="1" smtClean="0"/>
              <a:t>order</a:t>
            </a:r>
            <a:r>
              <a:rPr lang="it-IT" baseline="0" dirty="0" smtClean="0"/>
              <a:t>. </a:t>
            </a:r>
            <a:r>
              <a:rPr lang="it-IT" baseline="0" dirty="0" err="1" smtClean="0"/>
              <a:t>After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that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evaluated</a:t>
            </a:r>
            <a:r>
              <a:rPr lang="it-IT" baseline="0" dirty="0" smtClean="0"/>
              <a:t> the HRV </a:t>
            </a:r>
            <a:r>
              <a:rPr lang="it-IT" baseline="0" dirty="0" err="1" smtClean="0"/>
              <a:t>reference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signal</a:t>
            </a:r>
            <a:r>
              <a:rPr lang="it-IT" baseline="0" dirty="0" smtClean="0"/>
              <a:t> with the pan </a:t>
            </a:r>
            <a:r>
              <a:rPr lang="it-IT" baseline="0" dirty="0" err="1" smtClean="0"/>
              <a:t>tompkins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function</a:t>
            </a:r>
            <a:r>
              <a:rPr lang="it-IT" baseline="0" dirty="0" smtClean="0"/>
              <a:t>. </a:t>
            </a:r>
            <a:r>
              <a:rPr lang="it-IT" baseline="0" dirty="0" err="1" smtClean="0"/>
              <a:t>Then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using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systolic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peaks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trustable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points</a:t>
            </a:r>
            <a:r>
              <a:rPr lang="it-IT" baseline="0" dirty="0" smtClean="0"/>
              <a:t>, </a:t>
            </a:r>
            <a:r>
              <a:rPr lang="it-IT" baseline="0" dirty="0" err="1" smtClean="0"/>
              <a:t>thanks</a:t>
            </a:r>
            <a:r>
              <a:rPr lang="it-IT" baseline="0" dirty="0" smtClean="0"/>
              <a:t> to the </a:t>
            </a:r>
            <a:r>
              <a:rPr lang="it-IT" baseline="0" dirty="0" err="1" smtClean="0"/>
              <a:t>findpeaks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function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found</a:t>
            </a:r>
            <a:r>
              <a:rPr lang="it-IT" baseline="0" dirty="0" smtClean="0"/>
              <a:t> the position of </a:t>
            </a:r>
            <a:r>
              <a:rPr lang="it-IT" baseline="0" dirty="0" err="1" smtClean="0"/>
              <a:t>them</a:t>
            </a:r>
            <a:r>
              <a:rPr lang="it-IT" baseline="0" dirty="0" smtClean="0"/>
              <a:t> and </a:t>
            </a:r>
            <a:r>
              <a:rPr lang="it-IT" baseline="0" dirty="0" err="1" smtClean="0"/>
              <a:t>then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computed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difference</a:t>
            </a:r>
            <a:r>
              <a:rPr lang="it-IT" baseline="0" dirty="0" smtClean="0"/>
              <a:t> in the time </a:t>
            </a:r>
            <a:r>
              <a:rPr lang="it-IT" baseline="0" dirty="0" err="1" smtClean="0"/>
              <a:t>axis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between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them</a:t>
            </a:r>
            <a:r>
              <a:rPr lang="it-IT" baseline="0" dirty="0" smtClean="0"/>
              <a:t>. Just to </a:t>
            </a:r>
            <a:r>
              <a:rPr lang="it-IT" baseline="0" dirty="0" err="1" smtClean="0"/>
              <a:t>verify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our</a:t>
            </a:r>
            <a:r>
              <a:rPr lang="it-IT" baseline="0" dirty="0" smtClean="0"/>
              <a:t> </a:t>
            </a:r>
            <a:r>
              <a:rPr lang="it-IT" baseline="0" dirty="0" err="1" smtClean="0"/>
              <a:t>results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plotted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two</a:t>
            </a:r>
            <a:r>
              <a:rPr lang="it-IT" baseline="0" dirty="0" smtClean="0"/>
              <a:t> </a:t>
            </a:r>
            <a:r>
              <a:rPr lang="it-IT" baseline="0" dirty="0" err="1" smtClean="0"/>
              <a:t>different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hrv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signals</a:t>
            </a:r>
            <a:r>
              <a:rPr lang="it-IT" baseline="0" dirty="0" smtClean="0"/>
              <a:t> and </a:t>
            </a:r>
            <a:r>
              <a:rPr lang="it-IT" baseline="0" dirty="0" err="1" smtClean="0"/>
              <a:t>their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power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spectral</a:t>
            </a:r>
            <a:r>
              <a:rPr lang="it-IT" baseline="0" dirty="0" smtClean="0"/>
              <a:t> </a:t>
            </a:r>
            <a:r>
              <a:rPr lang="it-IT" baseline="0" dirty="0" err="1" smtClean="0"/>
              <a:t>density</a:t>
            </a:r>
            <a:r>
              <a:rPr lang="it-IT" baseline="0" dirty="0" smtClean="0"/>
              <a:t>  </a:t>
            </a:r>
          </a:p>
          <a:p>
            <a:r>
              <a:rPr lang="it-IT" baseline="0" dirty="0" smtClean="0"/>
              <a:t>Analysis of the </a:t>
            </a:r>
            <a:r>
              <a:rPr lang="it-IT" baseline="0" dirty="0" err="1" smtClean="0"/>
              <a:t>delays</a:t>
            </a:r>
            <a:r>
              <a:rPr lang="it-IT" baseline="0" dirty="0" smtClean="0"/>
              <a:t>: </a:t>
            </a:r>
            <a:r>
              <a:rPr lang="it-IT" baseline="0" dirty="0" err="1" smtClean="0"/>
              <a:t>we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thought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would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have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been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interesting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studying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delays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between</a:t>
            </a:r>
            <a:r>
              <a:rPr lang="it-IT" baseline="0" dirty="0" smtClean="0"/>
              <a:t> the r </a:t>
            </a:r>
            <a:r>
              <a:rPr lang="it-IT" baseline="0" dirty="0" err="1" smtClean="0"/>
              <a:t>peaks</a:t>
            </a:r>
            <a:r>
              <a:rPr lang="it-IT" baseline="0" dirty="0" smtClean="0"/>
              <a:t> and the </a:t>
            </a:r>
            <a:r>
              <a:rPr lang="it-IT" baseline="0" dirty="0" err="1" smtClean="0"/>
              <a:t>systolic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peaks</a:t>
            </a:r>
            <a:r>
              <a:rPr lang="it-IT" baseline="0" dirty="0" smtClean="0"/>
              <a:t> and </a:t>
            </a:r>
            <a:r>
              <a:rPr lang="it-IT" baseline="0" dirty="0" err="1" smtClean="0"/>
              <a:t>checked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values</a:t>
            </a:r>
            <a:r>
              <a:rPr lang="it-IT" baseline="0" dirty="0" smtClean="0"/>
              <a:t> for the </a:t>
            </a:r>
            <a:r>
              <a:rPr lang="it-IT" baseline="0" dirty="0" err="1" smtClean="0"/>
              <a:t>different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subjects</a:t>
            </a:r>
            <a:r>
              <a:rPr lang="it-IT" baseline="0" dirty="0" smtClean="0"/>
              <a:t>. So </a:t>
            </a:r>
            <a:r>
              <a:rPr lang="it-IT" baseline="0" dirty="0" err="1" smtClean="0"/>
              <a:t>thanks</a:t>
            </a:r>
            <a:r>
              <a:rPr lang="it-IT" baseline="0" dirty="0" smtClean="0"/>
              <a:t> to the </a:t>
            </a:r>
            <a:r>
              <a:rPr lang="it-IT" baseline="0" dirty="0" err="1" smtClean="0"/>
              <a:t>previous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elaborations</a:t>
            </a:r>
            <a:r>
              <a:rPr lang="it-IT" baseline="0" dirty="0" smtClean="0"/>
              <a:t> the task </a:t>
            </a:r>
            <a:r>
              <a:rPr lang="it-IT" baseline="0" dirty="0" err="1" smtClean="0"/>
              <a:t>was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really</a:t>
            </a:r>
            <a:r>
              <a:rPr lang="it-IT" baseline="0" dirty="0" smtClean="0"/>
              <a:t> fast, </a:t>
            </a:r>
            <a:r>
              <a:rPr lang="it-IT" baseline="0" dirty="0" err="1" smtClean="0"/>
              <a:t>after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synchronizing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signal</a:t>
            </a:r>
            <a:r>
              <a:rPr lang="it-IT" baseline="0" dirty="0" smtClean="0"/>
              <a:t> in </a:t>
            </a:r>
            <a:r>
              <a:rPr lang="it-IT" baseline="0" dirty="0" err="1" smtClean="0"/>
              <a:t>order</a:t>
            </a:r>
            <a:r>
              <a:rPr lang="it-IT" baseline="0" dirty="0" smtClean="0"/>
              <a:t> to </a:t>
            </a:r>
            <a:r>
              <a:rPr lang="it-IT" baseline="0" dirty="0" err="1" smtClean="0"/>
              <a:t>have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same</a:t>
            </a:r>
            <a:r>
              <a:rPr lang="it-IT" baseline="0" dirty="0" smtClean="0"/>
              <a:t> beat </a:t>
            </a:r>
            <a:r>
              <a:rPr lang="it-IT" baseline="0" dirty="0" err="1" smtClean="0"/>
              <a:t>at</a:t>
            </a:r>
            <a:r>
              <a:rPr lang="it-IT" baseline="0" dirty="0" smtClean="0"/>
              <a:t> the start, </a:t>
            </a:r>
            <a:r>
              <a:rPr lang="it-IT" baseline="0" dirty="0" err="1" smtClean="0"/>
              <a:t>we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evaluated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difference</a:t>
            </a:r>
            <a:r>
              <a:rPr lang="it-IT" baseline="0" dirty="0" smtClean="0"/>
              <a:t> in the time </a:t>
            </a:r>
            <a:r>
              <a:rPr lang="it-IT" baseline="0" dirty="0" err="1" smtClean="0"/>
              <a:t>axis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between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peaks</a:t>
            </a:r>
            <a:r>
              <a:rPr lang="it-IT" baseline="0" dirty="0" smtClean="0"/>
              <a:t> and the </a:t>
            </a:r>
            <a:r>
              <a:rPr lang="it-IT" baseline="0" dirty="0" err="1" smtClean="0"/>
              <a:t>plotted</a:t>
            </a:r>
            <a:r>
              <a:rPr lang="it-IT" baseline="0" dirty="0" smtClean="0"/>
              <a:t> in </a:t>
            </a:r>
            <a:r>
              <a:rPr lang="it-IT" baseline="0" dirty="0" err="1" smtClean="0"/>
              <a:t>function</a:t>
            </a:r>
            <a:r>
              <a:rPr lang="it-IT" baseline="0" dirty="0" smtClean="0"/>
              <a:t> of the </a:t>
            </a:r>
            <a:r>
              <a:rPr lang="it-IT" baseline="0" dirty="0" err="1" smtClean="0"/>
              <a:t>number</a:t>
            </a:r>
            <a:r>
              <a:rPr lang="it-IT" baseline="0" dirty="0" smtClean="0"/>
              <a:t> of the beat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ADDB2-46E5-40E3-B393-548ACCDEA973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040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5ED2-6BA1-4746-8F9E-73F1EC525C91}" type="datetimeFigureOut">
              <a:rPr lang="it-IT" smtClean="0"/>
              <a:t>28/10/2023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C590C-F0B0-4A4A-A196-1943BCDA4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75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5ED2-6BA1-4746-8F9E-73F1EC525C91}" type="datetimeFigureOut">
              <a:rPr lang="it-IT" smtClean="0"/>
              <a:t>28/10/2023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C590C-F0B0-4A4A-A196-1943BCDA4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617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5ED2-6BA1-4746-8F9E-73F1EC525C91}" type="datetimeFigureOut">
              <a:rPr lang="it-IT" smtClean="0"/>
              <a:t>28/10/2023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C590C-F0B0-4A4A-A196-1943BCDA4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199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5ED2-6BA1-4746-8F9E-73F1EC525C91}" type="datetimeFigureOut">
              <a:rPr lang="it-IT" smtClean="0"/>
              <a:t>28/10/2023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C590C-F0B0-4A4A-A196-1943BCDA4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557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5ED2-6BA1-4746-8F9E-73F1EC525C91}" type="datetimeFigureOut">
              <a:rPr lang="it-IT" smtClean="0"/>
              <a:t>28/10/2023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C590C-F0B0-4A4A-A196-1943BCDA4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926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5ED2-6BA1-4746-8F9E-73F1EC525C91}" type="datetimeFigureOut">
              <a:rPr lang="it-IT" smtClean="0"/>
              <a:t>28/10/2023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C590C-F0B0-4A4A-A196-1943BCDA4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542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5ED2-6BA1-4746-8F9E-73F1EC525C91}" type="datetimeFigureOut">
              <a:rPr lang="it-IT" smtClean="0"/>
              <a:t>28/10/2023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C590C-F0B0-4A4A-A196-1943BCDA4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744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5ED2-6BA1-4746-8F9E-73F1EC525C91}" type="datetimeFigureOut">
              <a:rPr lang="it-IT" smtClean="0"/>
              <a:t>28/10/2023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C590C-F0B0-4A4A-A196-1943BCDA4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346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5ED2-6BA1-4746-8F9E-73F1EC525C91}" type="datetimeFigureOut">
              <a:rPr lang="it-IT" smtClean="0"/>
              <a:t>28/10/2023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C590C-F0B0-4A4A-A196-1943BCDA4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683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5ED2-6BA1-4746-8F9E-73F1EC525C91}" type="datetimeFigureOut">
              <a:rPr lang="it-IT" smtClean="0"/>
              <a:t>28/10/2023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C590C-F0B0-4A4A-A196-1943BCDA4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70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5ED2-6BA1-4746-8F9E-73F1EC525C91}" type="datetimeFigureOut">
              <a:rPr lang="it-IT" smtClean="0"/>
              <a:t>28/10/2023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C590C-F0B0-4A4A-A196-1943BCDA4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828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15ED2-6BA1-4746-8F9E-73F1EC525C91}" type="datetimeFigureOut">
              <a:rPr lang="it-IT" smtClean="0"/>
              <a:t>28/10/2023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C590C-F0B0-4A4A-A196-1943BCDA4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958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2236269"/>
            <a:ext cx="9144000" cy="939193"/>
          </a:xfrm>
        </p:spPr>
        <p:txBody>
          <a:bodyPr>
            <a:normAutofit fontScale="90000"/>
          </a:bodyPr>
          <a:lstStyle/>
          <a:p>
            <a:r>
              <a:rPr lang="it-IT" b="1" dirty="0" smtClean="0"/>
              <a:t>HRV and </a:t>
            </a:r>
            <a:r>
              <a:rPr lang="it-IT" b="1" dirty="0" err="1" smtClean="0"/>
              <a:t>Respiration</a:t>
            </a:r>
            <a:r>
              <a:rPr lang="it-IT" b="1" dirty="0" smtClean="0"/>
              <a:t> from PPG</a:t>
            </a:r>
            <a:endParaRPr lang="it-IT" b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408218"/>
            <a:ext cx="9144000" cy="1655762"/>
          </a:xfrm>
        </p:spPr>
        <p:txBody>
          <a:bodyPr/>
          <a:lstStyle/>
          <a:p>
            <a:r>
              <a:rPr lang="it-IT" dirty="0" smtClean="0"/>
              <a:t>Analysis </a:t>
            </a:r>
            <a:r>
              <a:rPr lang="it-IT" dirty="0" err="1" smtClean="0"/>
              <a:t>about</a:t>
            </a:r>
            <a:r>
              <a:rPr lang="it-IT" dirty="0" smtClean="0"/>
              <a:t> the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signal</a:t>
            </a:r>
            <a:r>
              <a:rPr lang="it-IT" dirty="0" smtClean="0"/>
              <a:t> processing </a:t>
            </a:r>
            <a:r>
              <a:rPr lang="it-IT" dirty="0" err="1" smtClean="0"/>
              <a:t>technique</a:t>
            </a:r>
            <a:r>
              <a:rPr lang="it-IT" dirty="0" smtClean="0"/>
              <a:t> on </a:t>
            </a:r>
            <a:r>
              <a:rPr lang="it-IT" dirty="0" err="1" smtClean="0"/>
              <a:t>ppg</a:t>
            </a:r>
            <a:r>
              <a:rPr lang="it-IT" dirty="0" smtClean="0"/>
              <a:t> </a:t>
            </a:r>
            <a:r>
              <a:rPr lang="it-IT" dirty="0" err="1" smtClean="0"/>
              <a:t>signals</a:t>
            </a:r>
            <a:r>
              <a:rPr lang="it-IT" dirty="0" smtClean="0"/>
              <a:t> in </a:t>
            </a:r>
            <a:r>
              <a:rPr lang="it-IT" dirty="0" err="1" smtClean="0"/>
              <a:t>order</a:t>
            </a:r>
            <a:r>
              <a:rPr lang="it-IT" dirty="0" smtClean="0"/>
              <a:t> to </a:t>
            </a:r>
            <a:r>
              <a:rPr lang="it-IT" dirty="0" err="1" smtClean="0"/>
              <a:t>extract</a:t>
            </a:r>
            <a:r>
              <a:rPr lang="it-IT" dirty="0" smtClean="0"/>
              <a:t> more </a:t>
            </a:r>
            <a:r>
              <a:rPr lang="it-IT" dirty="0" err="1" smtClean="0"/>
              <a:t>informations</a:t>
            </a:r>
            <a:r>
              <a:rPr lang="it-IT" dirty="0" smtClean="0"/>
              <a:t> </a:t>
            </a:r>
            <a:r>
              <a:rPr lang="it-IT" dirty="0" err="1" smtClean="0"/>
              <a:t>such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the </a:t>
            </a:r>
            <a:r>
              <a:rPr lang="it-IT" dirty="0" err="1" smtClean="0"/>
              <a:t>heart</a:t>
            </a:r>
            <a:r>
              <a:rPr lang="it-IT" dirty="0" smtClean="0"/>
              <a:t> rate </a:t>
            </a:r>
            <a:r>
              <a:rPr lang="it-IT" dirty="0" err="1" smtClean="0"/>
              <a:t>variability</a:t>
            </a:r>
            <a:r>
              <a:rPr lang="it-IT" dirty="0" smtClean="0"/>
              <a:t> and the </a:t>
            </a:r>
            <a:r>
              <a:rPr lang="it-IT" dirty="0" err="1" smtClean="0"/>
              <a:t>respiration</a:t>
            </a:r>
            <a:r>
              <a:rPr lang="it-IT" dirty="0" smtClean="0"/>
              <a:t> </a:t>
            </a:r>
            <a:r>
              <a:rPr lang="it-IT" dirty="0" err="1" smtClean="0"/>
              <a:t>signal</a:t>
            </a:r>
            <a:endParaRPr lang="it-IT" dirty="0"/>
          </a:p>
        </p:txBody>
      </p:sp>
      <p:pic>
        <p:nvPicPr>
          <p:cNvPr id="1026" name="Picture 2" descr="File:Logo Politecnico Milano.pn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706" y="155046"/>
            <a:ext cx="1720112" cy="126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ttore 1 10"/>
          <p:cNvCxnSpPr/>
          <p:nvPr/>
        </p:nvCxnSpPr>
        <p:spPr>
          <a:xfrm>
            <a:off x="465513" y="5403273"/>
            <a:ext cx="11139054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465513" y="5785658"/>
            <a:ext cx="4172989" cy="64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Biomedical</a:t>
            </a:r>
            <a:r>
              <a:rPr lang="it-IT" dirty="0" smtClean="0"/>
              <a:t> </a:t>
            </a:r>
            <a:r>
              <a:rPr lang="it-IT" dirty="0" err="1" smtClean="0"/>
              <a:t>Signal</a:t>
            </a:r>
            <a:r>
              <a:rPr lang="it-IT" dirty="0" smtClean="0"/>
              <a:t> Processing </a:t>
            </a:r>
            <a:r>
              <a:rPr lang="it-IT" dirty="0" err="1" smtClean="0"/>
              <a:t>assignment</a:t>
            </a:r>
            <a:endParaRPr lang="it-IT" dirty="0" smtClean="0"/>
          </a:p>
          <a:p>
            <a:r>
              <a:rPr lang="it-IT" dirty="0" smtClean="0"/>
              <a:t>TASK 5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8362604" y="5785658"/>
            <a:ext cx="3358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Benetti Diletta </a:t>
            </a:r>
          </a:p>
          <a:p>
            <a:r>
              <a:rPr lang="it-IT" dirty="0" smtClean="0"/>
              <a:t>De Zen Marco </a:t>
            </a:r>
          </a:p>
          <a:p>
            <a:r>
              <a:rPr lang="it-IT" dirty="0" err="1" smtClean="0"/>
              <a:t>Sgarbossa</a:t>
            </a:r>
            <a:r>
              <a:rPr lang="it-IT" dirty="0" smtClean="0"/>
              <a:t> Matilde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8023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INTRODUCTION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05197" y="2424141"/>
            <a:ext cx="4714702" cy="2496994"/>
          </a:xfrm>
        </p:spPr>
        <p:txBody>
          <a:bodyPr/>
          <a:lstStyle/>
          <a:p>
            <a:r>
              <a:rPr lang="it-IT" sz="2000" dirty="0" err="1" smtClean="0"/>
              <a:t>We</a:t>
            </a:r>
            <a:r>
              <a:rPr lang="it-IT" sz="2000" dirty="0" smtClean="0"/>
              <a:t> </a:t>
            </a:r>
            <a:r>
              <a:rPr lang="it-IT" sz="2000" dirty="0" err="1" smtClean="0"/>
              <a:t>have</a:t>
            </a:r>
            <a:r>
              <a:rPr lang="it-IT" sz="2000" dirty="0" smtClean="0"/>
              <a:t> </a:t>
            </a:r>
            <a:r>
              <a:rPr lang="it-IT" sz="2000" dirty="0" err="1" smtClean="0"/>
              <a:t>been</a:t>
            </a:r>
            <a:r>
              <a:rPr lang="it-IT" sz="2000" dirty="0" smtClean="0"/>
              <a:t> </a:t>
            </a:r>
            <a:r>
              <a:rPr lang="it-IT" sz="2000" dirty="0" err="1" smtClean="0"/>
              <a:t>provided</a:t>
            </a:r>
            <a:r>
              <a:rPr lang="it-IT" sz="2000" dirty="0" smtClean="0"/>
              <a:t> with a </a:t>
            </a:r>
            <a:r>
              <a:rPr lang="it-IT" sz="2000" dirty="0" err="1"/>
              <a:t>p</a:t>
            </a:r>
            <a:r>
              <a:rPr lang="it-IT" sz="2000" dirty="0" err="1" smtClean="0"/>
              <a:t>hotoplethysmography</a:t>
            </a:r>
            <a:r>
              <a:rPr lang="it-IT" sz="2000" dirty="0" smtClean="0"/>
              <a:t> </a:t>
            </a:r>
            <a:r>
              <a:rPr lang="it-IT" sz="2000" dirty="0" err="1" smtClean="0"/>
              <a:t>signal</a:t>
            </a:r>
            <a:r>
              <a:rPr lang="it-IT" sz="2000" dirty="0" smtClean="0"/>
              <a:t>(PPG), </a:t>
            </a:r>
            <a:r>
              <a:rPr lang="it-IT" sz="2000" dirty="0" err="1" smtClean="0"/>
              <a:t>respiratory</a:t>
            </a:r>
            <a:r>
              <a:rPr lang="it-IT" sz="2000" dirty="0" smtClean="0"/>
              <a:t> </a:t>
            </a:r>
            <a:r>
              <a:rPr lang="it-IT" sz="2000" dirty="0" err="1" smtClean="0"/>
              <a:t>signal</a:t>
            </a:r>
            <a:r>
              <a:rPr lang="it-IT" sz="2000" dirty="0" smtClean="0"/>
              <a:t> and an ECG </a:t>
            </a:r>
            <a:r>
              <a:rPr lang="it-IT" sz="2000" dirty="0" err="1" smtClean="0"/>
              <a:t>signal</a:t>
            </a:r>
            <a:r>
              <a:rPr lang="it-IT" sz="2000" dirty="0" smtClean="0"/>
              <a:t>, of </a:t>
            </a:r>
            <a:r>
              <a:rPr lang="it-IT" sz="2000" dirty="0" err="1" smtClean="0"/>
              <a:t>six</a:t>
            </a:r>
            <a:r>
              <a:rPr lang="it-IT" sz="2000" dirty="0" smtClean="0"/>
              <a:t> </a:t>
            </a:r>
            <a:r>
              <a:rPr lang="it-IT" sz="2000" dirty="0" err="1" smtClean="0"/>
              <a:t>different</a:t>
            </a:r>
            <a:r>
              <a:rPr lang="it-IT" sz="2000" dirty="0" smtClean="0"/>
              <a:t> </a:t>
            </a:r>
            <a:r>
              <a:rPr lang="it-IT" sz="2000" dirty="0" err="1" smtClean="0"/>
              <a:t>healthy</a:t>
            </a:r>
            <a:r>
              <a:rPr lang="it-IT" sz="2000" dirty="0" smtClean="0"/>
              <a:t> </a:t>
            </a:r>
            <a:r>
              <a:rPr lang="it-IT" sz="2000" dirty="0" err="1" smtClean="0"/>
              <a:t>subject</a:t>
            </a:r>
            <a:r>
              <a:rPr lang="it-IT" sz="2000" dirty="0" smtClean="0"/>
              <a:t> </a:t>
            </a:r>
          </a:p>
          <a:p>
            <a:r>
              <a:rPr lang="it-IT" sz="2000" dirty="0" err="1" smtClean="0"/>
              <a:t>We</a:t>
            </a:r>
            <a:r>
              <a:rPr lang="it-IT" sz="2000" dirty="0" smtClean="0"/>
              <a:t> </a:t>
            </a:r>
            <a:r>
              <a:rPr lang="it-IT" sz="2000" dirty="0" err="1" smtClean="0"/>
              <a:t>were</a:t>
            </a:r>
            <a:r>
              <a:rPr lang="it-IT" sz="2000" dirty="0" smtClean="0"/>
              <a:t> </a:t>
            </a:r>
            <a:r>
              <a:rPr lang="it-IT" sz="2000" dirty="0" err="1" smtClean="0"/>
              <a:t>asked</a:t>
            </a:r>
            <a:r>
              <a:rPr lang="it-IT" sz="2000" dirty="0" smtClean="0"/>
              <a:t> to </a:t>
            </a:r>
            <a:r>
              <a:rPr lang="it-IT" sz="2000" dirty="0" err="1" smtClean="0"/>
              <a:t>extract</a:t>
            </a:r>
            <a:r>
              <a:rPr lang="it-IT" sz="2000" dirty="0" smtClean="0"/>
              <a:t> the HRV and the </a:t>
            </a:r>
            <a:r>
              <a:rPr lang="it-IT" sz="2000" dirty="0" err="1" smtClean="0"/>
              <a:t>respiratory</a:t>
            </a:r>
            <a:r>
              <a:rPr lang="it-IT" sz="2000" dirty="0" smtClean="0"/>
              <a:t> </a:t>
            </a:r>
            <a:r>
              <a:rPr lang="it-IT" sz="2000" dirty="0" err="1" smtClean="0"/>
              <a:t>signal</a:t>
            </a:r>
            <a:r>
              <a:rPr lang="it-IT" sz="2000" dirty="0" smtClean="0"/>
              <a:t> from the </a:t>
            </a:r>
            <a:r>
              <a:rPr lang="it-IT" sz="2000" dirty="0" err="1" smtClean="0"/>
              <a:t>ppg</a:t>
            </a:r>
            <a:r>
              <a:rPr lang="it-IT" sz="2000" dirty="0" smtClean="0"/>
              <a:t> and </a:t>
            </a:r>
            <a:r>
              <a:rPr lang="it-IT" sz="2000" dirty="0" err="1" smtClean="0"/>
              <a:t>evaluate</a:t>
            </a:r>
            <a:r>
              <a:rPr lang="it-IT" sz="2000" dirty="0" smtClean="0"/>
              <a:t> the </a:t>
            </a:r>
            <a:r>
              <a:rPr lang="it-IT" sz="2000" dirty="0" err="1" smtClean="0"/>
              <a:t>results</a:t>
            </a:r>
            <a:r>
              <a:rPr lang="it-IT" sz="2000" dirty="0" smtClean="0"/>
              <a:t> with the </a:t>
            </a:r>
            <a:r>
              <a:rPr lang="it-IT" sz="2000" dirty="0" err="1" smtClean="0"/>
              <a:t>reference</a:t>
            </a:r>
            <a:r>
              <a:rPr lang="it-IT" sz="2000" dirty="0" smtClean="0"/>
              <a:t> </a:t>
            </a:r>
            <a:r>
              <a:rPr lang="it-IT" sz="2000" dirty="0" err="1" smtClean="0"/>
              <a:t>signal</a:t>
            </a:r>
            <a:r>
              <a:rPr lang="it-IT" sz="2000" dirty="0" smtClean="0"/>
              <a:t> </a:t>
            </a:r>
            <a:r>
              <a:rPr lang="it-IT" sz="2000" dirty="0" err="1" smtClean="0"/>
              <a:t>provided</a:t>
            </a:r>
            <a:r>
              <a:rPr lang="it-IT" sz="2000" dirty="0" smtClean="0"/>
              <a:t> </a:t>
            </a: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838200" y="1845425"/>
            <a:ext cx="4648200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PROBLEM DESCRIPTION</a:t>
            </a:r>
            <a:endParaRPr lang="it-IT" b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315200" y="1845425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SIGNALS DESCRIPTION</a:t>
            </a:r>
            <a:endParaRPr lang="it-IT" b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173191" y="2424141"/>
            <a:ext cx="43226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Photoplethysmography</a:t>
            </a:r>
            <a:r>
              <a:rPr lang="en-US" sz="2000" dirty="0"/>
              <a:t> (PPG) is a non-invasive optical method for measuring blood volume changes in a specific area irradiated with light. </a:t>
            </a:r>
            <a:r>
              <a:rPr lang="en-US" sz="20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Systolic peak will be useful for the evaluation of HRV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PPG</a:t>
            </a:r>
            <a:r>
              <a:rPr lang="en-US" sz="2000" dirty="0"/>
              <a:t> </a:t>
            </a:r>
            <a:r>
              <a:rPr lang="en-US" sz="2000" dirty="0" smtClean="0"/>
              <a:t>is affected by the </a:t>
            </a:r>
            <a:r>
              <a:rPr lang="en-US" sz="2000" dirty="0"/>
              <a:t>baseline </a:t>
            </a:r>
            <a:r>
              <a:rPr lang="en-US" sz="2000" dirty="0" smtClean="0"/>
              <a:t>wandering because of the respiration artifacts. We will use this information to extract the respiratory signal </a:t>
            </a:r>
            <a:endParaRPr lang="it-IT" sz="2000" dirty="0"/>
          </a:p>
        </p:txBody>
      </p:sp>
      <p:pic>
        <p:nvPicPr>
          <p:cNvPr id="8" name="Picture 2" descr="File:Logo Politecnico Milano.png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5" y="125022"/>
            <a:ext cx="1665718" cy="122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40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399" y="917409"/>
            <a:ext cx="4709997" cy="2923071"/>
          </a:xfrm>
          <a:prstGeom prst="rect">
            <a:avLst/>
          </a:prstGeom>
        </p:spPr>
      </p:pic>
      <p:pic>
        <p:nvPicPr>
          <p:cNvPr id="5" name="Immagine 4"/>
          <p:cNvPicPr/>
          <p:nvPr/>
        </p:nvPicPr>
        <p:blipFill rotWithShape="1">
          <a:blip r:embed="rId4"/>
          <a:srcRect t="4593"/>
          <a:stretch/>
        </p:blipFill>
        <p:spPr bwMode="auto">
          <a:xfrm>
            <a:off x="6076922" y="3089508"/>
            <a:ext cx="5276878" cy="29455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2" descr="File:Logo Politecnico Milano.png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990" y="155046"/>
            <a:ext cx="1486828" cy="109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16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MATERIALS AND METHODS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2324388"/>
            <a:ext cx="3850178" cy="4176164"/>
          </a:xfrm>
        </p:spPr>
        <p:txBody>
          <a:bodyPr>
            <a:normAutofit/>
          </a:bodyPr>
          <a:lstStyle/>
          <a:p>
            <a:r>
              <a:rPr lang="it-IT" sz="1800" dirty="0" err="1" smtClean="0"/>
              <a:t>Finding</a:t>
            </a:r>
            <a:r>
              <a:rPr lang="it-IT" sz="1800" dirty="0" smtClean="0"/>
              <a:t> </a:t>
            </a:r>
            <a:r>
              <a:rPr lang="it-IT" sz="1800" dirty="0" err="1" smtClean="0"/>
              <a:t>noise</a:t>
            </a:r>
            <a:r>
              <a:rPr lang="it-IT" sz="1800" dirty="0" smtClean="0"/>
              <a:t> in the </a:t>
            </a:r>
            <a:r>
              <a:rPr lang="it-IT" sz="1800" dirty="0" err="1" smtClean="0"/>
              <a:t>reference</a:t>
            </a:r>
            <a:r>
              <a:rPr lang="it-IT" sz="1800" dirty="0" smtClean="0"/>
              <a:t> </a:t>
            </a:r>
            <a:r>
              <a:rPr lang="it-IT" sz="1800" dirty="0" err="1" smtClean="0"/>
              <a:t>ecg</a:t>
            </a:r>
            <a:r>
              <a:rPr lang="it-IT" sz="1800" dirty="0" smtClean="0"/>
              <a:t> </a:t>
            </a:r>
          </a:p>
          <a:p>
            <a:r>
              <a:rPr lang="it-IT" sz="1800" dirty="0" err="1" smtClean="0"/>
              <a:t>Evaluating</a:t>
            </a:r>
            <a:r>
              <a:rPr lang="it-IT" sz="1800" dirty="0" smtClean="0"/>
              <a:t> the HRV </a:t>
            </a:r>
            <a:r>
              <a:rPr lang="it-IT" sz="1800" dirty="0" err="1" smtClean="0"/>
              <a:t>reference</a:t>
            </a:r>
            <a:r>
              <a:rPr lang="it-IT" sz="1800" dirty="0" smtClean="0"/>
              <a:t> </a:t>
            </a:r>
            <a:r>
              <a:rPr lang="it-IT" sz="1800" dirty="0" err="1" smtClean="0"/>
              <a:t>signal</a:t>
            </a:r>
            <a:r>
              <a:rPr lang="it-IT" sz="1800" dirty="0" smtClean="0"/>
              <a:t> with Pan-</a:t>
            </a:r>
            <a:r>
              <a:rPr lang="it-IT" sz="1800" dirty="0" err="1" smtClean="0"/>
              <a:t>Tompkins</a:t>
            </a:r>
            <a:r>
              <a:rPr lang="it-IT" sz="1800" dirty="0" smtClean="0"/>
              <a:t> </a:t>
            </a:r>
            <a:r>
              <a:rPr lang="it-IT" sz="1800" dirty="0" err="1" smtClean="0"/>
              <a:t>function</a:t>
            </a:r>
            <a:r>
              <a:rPr lang="it-IT" sz="1800" dirty="0" smtClean="0"/>
              <a:t> </a:t>
            </a:r>
          </a:p>
          <a:p>
            <a:r>
              <a:rPr lang="it-IT" sz="1800" dirty="0" err="1" smtClean="0"/>
              <a:t>Finding</a:t>
            </a:r>
            <a:r>
              <a:rPr lang="it-IT" sz="1800" dirty="0" smtClean="0"/>
              <a:t> the </a:t>
            </a:r>
            <a:r>
              <a:rPr lang="it-IT" sz="1800" dirty="0" err="1" smtClean="0"/>
              <a:t>peaks</a:t>
            </a:r>
            <a:r>
              <a:rPr lang="it-IT" sz="1800" dirty="0" smtClean="0"/>
              <a:t> of the </a:t>
            </a:r>
            <a:r>
              <a:rPr lang="it-IT" sz="1800" dirty="0" err="1" smtClean="0"/>
              <a:t>ppg</a:t>
            </a:r>
            <a:r>
              <a:rPr lang="it-IT" sz="1800" dirty="0" smtClean="0"/>
              <a:t> </a:t>
            </a:r>
            <a:r>
              <a:rPr lang="it-IT" sz="1800" dirty="0" err="1" smtClean="0"/>
              <a:t>signal</a:t>
            </a:r>
            <a:r>
              <a:rPr lang="it-IT" sz="1800" dirty="0" smtClean="0"/>
              <a:t> </a:t>
            </a:r>
          </a:p>
          <a:p>
            <a:r>
              <a:rPr lang="it-IT" sz="1800" dirty="0" err="1" smtClean="0"/>
              <a:t>Computed</a:t>
            </a:r>
            <a:r>
              <a:rPr lang="it-IT" sz="1800" dirty="0" smtClean="0"/>
              <a:t> the </a:t>
            </a:r>
            <a:r>
              <a:rPr lang="it-IT" sz="1800" dirty="0" err="1" smtClean="0"/>
              <a:t>difference</a:t>
            </a:r>
            <a:r>
              <a:rPr lang="it-IT" sz="1800" dirty="0" smtClean="0"/>
              <a:t> in the time </a:t>
            </a:r>
            <a:r>
              <a:rPr lang="it-IT" sz="1800" dirty="0" err="1" smtClean="0"/>
              <a:t>axis</a:t>
            </a:r>
            <a:r>
              <a:rPr lang="it-IT" sz="1800" dirty="0" smtClean="0"/>
              <a:t> of the </a:t>
            </a:r>
            <a:r>
              <a:rPr lang="it-IT" sz="1800" dirty="0" err="1" smtClean="0"/>
              <a:t>peaks</a:t>
            </a:r>
            <a:r>
              <a:rPr lang="it-IT" sz="1800" dirty="0" smtClean="0"/>
              <a:t> </a:t>
            </a:r>
          </a:p>
          <a:p>
            <a:r>
              <a:rPr lang="it-IT" sz="1800" dirty="0" err="1" smtClean="0"/>
              <a:t>Checked</a:t>
            </a:r>
            <a:r>
              <a:rPr lang="it-IT" sz="1800" dirty="0" smtClean="0"/>
              <a:t> the HRV </a:t>
            </a:r>
            <a:r>
              <a:rPr lang="it-IT" sz="1800" dirty="0" err="1" smtClean="0"/>
              <a:t>computed</a:t>
            </a:r>
            <a:r>
              <a:rPr lang="it-IT" sz="1800" dirty="0" smtClean="0"/>
              <a:t> with the </a:t>
            </a:r>
            <a:r>
              <a:rPr lang="it-IT" sz="1800" dirty="0" err="1" smtClean="0"/>
              <a:t>reference</a:t>
            </a:r>
            <a:r>
              <a:rPr lang="it-IT" sz="1800" dirty="0" smtClean="0"/>
              <a:t> </a:t>
            </a:r>
            <a:r>
              <a:rPr lang="it-IT" sz="1800" dirty="0" err="1" smtClean="0"/>
              <a:t>one</a:t>
            </a:r>
            <a:r>
              <a:rPr lang="it-IT" sz="1800" dirty="0" smtClean="0"/>
              <a:t>, and </a:t>
            </a:r>
            <a:r>
              <a:rPr lang="it-IT" sz="1800" dirty="0" err="1" smtClean="0"/>
              <a:t>perfoming</a:t>
            </a:r>
            <a:r>
              <a:rPr lang="it-IT" sz="1800" dirty="0" smtClean="0"/>
              <a:t> the </a:t>
            </a:r>
            <a:r>
              <a:rPr lang="it-IT" sz="1800" dirty="0" err="1" smtClean="0"/>
              <a:t>Power</a:t>
            </a:r>
            <a:r>
              <a:rPr lang="it-IT" sz="1800" dirty="0" smtClean="0"/>
              <a:t> </a:t>
            </a:r>
            <a:r>
              <a:rPr lang="it-IT" sz="1800" dirty="0" err="1" smtClean="0"/>
              <a:t>Spectral</a:t>
            </a:r>
            <a:r>
              <a:rPr lang="it-IT" sz="1800" dirty="0" smtClean="0"/>
              <a:t> </a:t>
            </a:r>
            <a:r>
              <a:rPr lang="it-IT" sz="1800" dirty="0" err="1" smtClean="0"/>
              <a:t>Density</a:t>
            </a:r>
            <a:r>
              <a:rPr lang="it-IT" sz="1800" dirty="0" smtClean="0"/>
              <a:t> of the </a:t>
            </a:r>
            <a:r>
              <a:rPr lang="it-IT" sz="1800" dirty="0" err="1" smtClean="0"/>
              <a:t>two</a:t>
            </a:r>
            <a:r>
              <a:rPr lang="it-IT" sz="1800" dirty="0" smtClean="0"/>
              <a:t> </a:t>
            </a:r>
            <a:r>
              <a:rPr lang="it-IT" sz="1800" dirty="0" err="1" smtClean="0"/>
              <a:t>signals</a:t>
            </a:r>
            <a:r>
              <a:rPr lang="it-IT" sz="1800" dirty="0" smtClean="0"/>
              <a:t> with </a:t>
            </a:r>
            <a:r>
              <a:rPr lang="it-IT" sz="1800" dirty="0" err="1" smtClean="0"/>
              <a:t>welch</a:t>
            </a:r>
            <a:r>
              <a:rPr lang="it-IT" sz="1800" dirty="0" smtClean="0"/>
              <a:t> </a:t>
            </a:r>
            <a:r>
              <a:rPr lang="it-IT" sz="1800" dirty="0" err="1" smtClean="0"/>
              <a:t>method</a:t>
            </a:r>
            <a:r>
              <a:rPr lang="it-IT" sz="1800" dirty="0" smtClean="0"/>
              <a:t>.</a:t>
            </a:r>
          </a:p>
          <a:p>
            <a:endParaRPr lang="it-IT" sz="18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838200" y="1685580"/>
            <a:ext cx="3724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/>
              <a:t>HRV </a:t>
            </a:r>
            <a:r>
              <a:rPr lang="it-IT" sz="2000" b="1" dirty="0" err="1" smtClean="0"/>
              <a:t>evaluation’s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steps</a:t>
            </a:r>
            <a:r>
              <a:rPr lang="it-IT" sz="2000" b="1" dirty="0" smtClean="0"/>
              <a:t> </a:t>
            </a:r>
            <a:endParaRPr lang="it-IT" sz="2000" b="1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4814455" y="2332583"/>
            <a:ext cx="3099261" cy="4176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 smtClean="0"/>
              <a:t>Using the </a:t>
            </a:r>
            <a:r>
              <a:rPr lang="it-IT" sz="2000" dirty="0" err="1" smtClean="0"/>
              <a:t>systolic</a:t>
            </a:r>
            <a:r>
              <a:rPr lang="it-IT" sz="2000" dirty="0" smtClean="0"/>
              <a:t> </a:t>
            </a:r>
            <a:r>
              <a:rPr lang="it-IT" sz="2000" dirty="0" err="1" smtClean="0"/>
              <a:t>peaks</a:t>
            </a:r>
            <a:r>
              <a:rPr lang="it-IT" sz="2000" dirty="0" smtClean="0"/>
              <a:t> and R </a:t>
            </a:r>
            <a:r>
              <a:rPr lang="it-IT" sz="2000" dirty="0" err="1" smtClean="0"/>
              <a:t>peaks</a:t>
            </a:r>
            <a:r>
              <a:rPr lang="it-IT" sz="2000" dirty="0" smtClean="0"/>
              <a:t> </a:t>
            </a:r>
            <a:r>
              <a:rPr lang="it-IT" sz="2000" dirty="0" err="1" smtClean="0"/>
              <a:t>found</a:t>
            </a:r>
            <a:r>
              <a:rPr lang="it-IT" sz="2000" dirty="0" smtClean="0"/>
              <a:t> in the </a:t>
            </a:r>
            <a:r>
              <a:rPr lang="it-IT" sz="2000" dirty="0" err="1" smtClean="0"/>
              <a:t>previous</a:t>
            </a:r>
            <a:r>
              <a:rPr lang="it-IT" sz="2000" dirty="0" smtClean="0"/>
              <a:t> </a:t>
            </a:r>
            <a:r>
              <a:rPr lang="it-IT" sz="2000" dirty="0" err="1" smtClean="0"/>
              <a:t>elaborations</a:t>
            </a:r>
            <a:r>
              <a:rPr lang="it-IT" sz="2000" dirty="0" smtClean="0"/>
              <a:t> </a:t>
            </a:r>
          </a:p>
          <a:p>
            <a:r>
              <a:rPr lang="it-IT" sz="2000" dirty="0" err="1" smtClean="0"/>
              <a:t>Performed</a:t>
            </a:r>
            <a:r>
              <a:rPr lang="it-IT" sz="2000" dirty="0" smtClean="0"/>
              <a:t> the delay </a:t>
            </a:r>
            <a:r>
              <a:rPr lang="it-IT" sz="2000" dirty="0" err="1" smtClean="0"/>
              <a:t>between</a:t>
            </a:r>
            <a:r>
              <a:rPr lang="it-IT" sz="2000" dirty="0" smtClean="0"/>
              <a:t> the </a:t>
            </a:r>
            <a:r>
              <a:rPr lang="it-IT" sz="2000" dirty="0" err="1" smtClean="0"/>
              <a:t>peaks</a:t>
            </a:r>
            <a:r>
              <a:rPr lang="it-IT" sz="2000" dirty="0" smtClean="0"/>
              <a:t> of the </a:t>
            </a:r>
            <a:r>
              <a:rPr lang="it-IT" sz="2000" dirty="0" err="1" smtClean="0"/>
              <a:t>same</a:t>
            </a:r>
            <a:r>
              <a:rPr lang="it-IT" sz="2000" dirty="0" smtClean="0"/>
              <a:t> beat </a:t>
            </a:r>
          </a:p>
          <a:p>
            <a:r>
              <a:rPr lang="it-IT" sz="2000" dirty="0" err="1" smtClean="0"/>
              <a:t>Plotted</a:t>
            </a:r>
            <a:r>
              <a:rPr lang="it-IT" sz="2000" dirty="0" smtClean="0"/>
              <a:t> the delay of </a:t>
            </a:r>
            <a:r>
              <a:rPr lang="it-IT" sz="2000" dirty="0" err="1" smtClean="0"/>
              <a:t>every</a:t>
            </a:r>
            <a:r>
              <a:rPr lang="it-IT" sz="2000" dirty="0" smtClean="0"/>
              <a:t> beat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 smtClean="0"/>
          </a:p>
          <a:p>
            <a:endParaRPr lang="it-IT" sz="2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4814455" y="1712903"/>
            <a:ext cx="2997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/>
              <a:t>Analysis of the </a:t>
            </a:r>
            <a:r>
              <a:rPr lang="it-IT" sz="2000" b="1" dirty="0" err="1" smtClean="0"/>
              <a:t>delays</a:t>
            </a:r>
            <a:r>
              <a:rPr lang="it-IT" sz="2000" b="1" dirty="0" smtClean="0"/>
              <a:t> </a:t>
            </a:r>
            <a:endParaRPr lang="it-IT" sz="2000" b="1" dirty="0"/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8039793" y="2332583"/>
            <a:ext cx="3099261" cy="4176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243455" y="1690343"/>
            <a:ext cx="2997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 smtClean="0"/>
              <a:t>Resp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evaluation’s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steps</a:t>
            </a:r>
            <a:endParaRPr lang="it-IT" sz="2000" b="1" dirty="0"/>
          </a:p>
        </p:txBody>
      </p:sp>
      <p:pic>
        <p:nvPicPr>
          <p:cNvPr id="9" name="Picture 2" descr="File:Logo Politecnico Milano.png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747" y="112672"/>
            <a:ext cx="1660964" cy="122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6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RESULTS AND DISCUSSION</a:t>
            </a:r>
            <a:endParaRPr lang="it-IT" b="1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2"/>
          <a:srcRect l="1710" t="17250" r="-1"/>
          <a:stretch/>
        </p:blipFill>
        <p:spPr>
          <a:xfrm>
            <a:off x="9287922" y="2056982"/>
            <a:ext cx="2880000" cy="2172521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3"/>
          <a:srcRect t="17463" r="2427"/>
          <a:stretch/>
        </p:blipFill>
        <p:spPr>
          <a:xfrm>
            <a:off x="6118164" y="4617997"/>
            <a:ext cx="2876203" cy="2179960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4"/>
          <a:srcRect l="2344" t="18574"/>
          <a:stretch/>
        </p:blipFill>
        <p:spPr>
          <a:xfrm>
            <a:off x="3112219" y="4617997"/>
            <a:ext cx="2842491" cy="2123632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 rotWithShape="1">
          <a:blip r:embed="rId5"/>
          <a:srcRect l="4582" t="17186"/>
          <a:stretch/>
        </p:blipFill>
        <p:spPr>
          <a:xfrm>
            <a:off x="124139" y="4569483"/>
            <a:ext cx="2855594" cy="2220660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 rotWithShape="1">
          <a:blip r:embed="rId6"/>
          <a:srcRect l="2631" t="17780"/>
          <a:stretch/>
        </p:blipFill>
        <p:spPr>
          <a:xfrm>
            <a:off x="847897" y="7930342"/>
            <a:ext cx="6510597" cy="4925974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 rotWithShape="1">
          <a:blip r:embed="rId7"/>
          <a:srcRect l="1567" t="17568"/>
          <a:stretch/>
        </p:blipFill>
        <p:spPr>
          <a:xfrm>
            <a:off x="9219088" y="4617997"/>
            <a:ext cx="2880000" cy="2161042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 rotWithShape="1">
          <a:blip r:embed="rId8"/>
          <a:srcRect l="3090" t="17463"/>
          <a:stretch/>
        </p:blipFill>
        <p:spPr>
          <a:xfrm>
            <a:off x="6093091" y="2055456"/>
            <a:ext cx="2880000" cy="2197773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 rotWithShape="1">
          <a:blip r:embed="rId9"/>
          <a:srcRect l="1598" t="18851"/>
          <a:stretch/>
        </p:blipFill>
        <p:spPr>
          <a:xfrm>
            <a:off x="3055676" y="2079208"/>
            <a:ext cx="2880000" cy="2128067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 rotWithShape="1">
          <a:blip r:embed="rId10"/>
          <a:srcRect l="3090" t="18018"/>
          <a:stretch/>
        </p:blipFill>
        <p:spPr>
          <a:xfrm>
            <a:off x="48598" y="2093229"/>
            <a:ext cx="2849663" cy="2160000"/>
          </a:xfrm>
          <a:prstGeom prst="rect">
            <a:avLst/>
          </a:prstGeom>
        </p:spPr>
      </p:pic>
      <p:pic>
        <p:nvPicPr>
          <p:cNvPr id="21" name="Immagine 20"/>
          <p:cNvPicPr>
            <a:picLocks noChangeAspect="1"/>
          </p:cNvPicPr>
          <p:nvPr/>
        </p:nvPicPr>
        <p:blipFill rotWithShape="1">
          <a:blip r:embed="rId11"/>
          <a:srcRect l="2159" t="17040"/>
          <a:stretch/>
        </p:blipFill>
        <p:spPr>
          <a:xfrm>
            <a:off x="124139" y="8212975"/>
            <a:ext cx="6542166" cy="4970304"/>
          </a:xfrm>
          <a:prstGeom prst="rect">
            <a:avLst/>
          </a:prstGeom>
        </p:spPr>
      </p:pic>
      <p:pic>
        <p:nvPicPr>
          <p:cNvPr id="22" name="Immagine 21"/>
          <p:cNvPicPr>
            <a:picLocks noChangeAspect="1"/>
          </p:cNvPicPr>
          <p:nvPr/>
        </p:nvPicPr>
        <p:blipFill rotWithShape="1">
          <a:blip r:embed="rId12"/>
          <a:srcRect l="2758" t="17343"/>
          <a:stretch/>
        </p:blipFill>
        <p:spPr>
          <a:xfrm>
            <a:off x="5835534" y="8063345"/>
            <a:ext cx="6502107" cy="4952142"/>
          </a:xfrm>
          <a:prstGeom prst="rect">
            <a:avLst/>
          </a:prstGeom>
        </p:spPr>
      </p:pic>
      <p:pic>
        <p:nvPicPr>
          <p:cNvPr id="23" name="Immagine 22"/>
          <p:cNvPicPr>
            <a:picLocks noChangeAspect="1"/>
          </p:cNvPicPr>
          <p:nvPr/>
        </p:nvPicPr>
        <p:blipFill rotWithShape="1">
          <a:blip r:embed="rId13"/>
          <a:srcRect l="3836" t="17741"/>
          <a:stretch/>
        </p:blipFill>
        <p:spPr>
          <a:xfrm>
            <a:off x="5453149" y="8537591"/>
            <a:ext cx="6430068" cy="49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5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RESULTS AND DISCUSSION</a:t>
            </a:r>
            <a:endParaRPr lang="it-IT" b="1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l="3419" t="17886"/>
          <a:stretch/>
        </p:blipFill>
        <p:spPr>
          <a:xfrm>
            <a:off x="4596142" y="3918473"/>
            <a:ext cx="3162299" cy="2409037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3"/>
          <a:srcRect l="1598" t="16076"/>
          <a:stretch/>
        </p:blipFill>
        <p:spPr>
          <a:xfrm>
            <a:off x="9221586" y="1668926"/>
            <a:ext cx="2552165" cy="1950313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4"/>
          <a:srcRect l="3090" t="17741"/>
          <a:stretch/>
        </p:blipFill>
        <p:spPr>
          <a:xfrm>
            <a:off x="6177292" y="1646110"/>
            <a:ext cx="2624343" cy="199594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5"/>
          <a:srcRect l="2841" t="16909"/>
          <a:stretch/>
        </p:blipFill>
        <p:spPr>
          <a:xfrm>
            <a:off x="3149853" y="1690688"/>
            <a:ext cx="2516768" cy="1928551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6"/>
          <a:srcRect l="1598" t="19128"/>
          <a:stretch/>
        </p:blipFill>
        <p:spPr>
          <a:xfrm>
            <a:off x="318756" y="1745299"/>
            <a:ext cx="2575762" cy="1896754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318756" y="3671787"/>
            <a:ext cx="2575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smtClean="0"/>
              <a:t>MEAN: 0.3706 s ,STD: 0.0081 s</a:t>
            </a:r>
            <a:endParaRPr lang="it-IT" sz="11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3107484" y="3656863"/>
            <a:ext cx="2575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smtClean="0"/>
              <a:t>MEAN: 0.4258 s ,STD: 0.0121 s</a:t>
            </a:r>
            <a:endParaRPr lang="it-IT" sz="11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6225873" y="3642053"/>
            <a:ext cx="2575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smtClean="0"/>
              <a:t>MEAN: 0.3694 s ,STD: 0.0093 s</a:t>
            </a:r>
            <a:endParaRPr lang="it-IT" sz="11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9263724" y="3671787"/>
            <a:ext cx="2575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smtClean="0"/>
              <a:t>MEAN: 0.3679 s  STD: 0.0085 s</a:t>
            </a:r>
            <a:endParaRPr lang="it-IT" sz="1100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4596142" y="6365134"/>
            <a:ext cx="2575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smtClean="0"/>
              <a:t>MEAN: 0.3398 s ,STD: 0.0061 s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3197502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RESULTS AND DISCUSSIONS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20450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712</Words>
  <Application>Microsoft Office PowerPoint</Application>
  <PresentationFormat>Widescreen</PresentationFormat>
  <Paragraphs>49</Paragraphs>
  <Slides>7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HRV and Respiration from PPG</vt:lpstr>
      <vt:lpstr>INTRODUCTION</vt:lpstr>
      <vt:lpstr>Presentazione standard di PowerPoint</vt:lpstr>
      <vt:lpstr>MATERIALS AND METHODS</vt:lpstr>
      <vt:lpstr>RESULTS AND DISCUSSION</vt:lpstr>
      <vt:lpstr>RESULTS AND DISCUSSION</vt:lpstr>
      <vt:lpstr>RESULTS AND DISCUSSIONS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HRV and Respiration from PPG</dc:title>
  <dc:creator>marco de zen</dc:creator>
  <cp:lastModifiedBy>marco de zen</cp:lastModifiedBy>
  <cp:revision>23</cp:revision>
  <dcterms:created xsi:type="dcterms:W3CDTF">2023-10-28T05:00:54Z</dcterms:created>
  <dcterms:modified xsi:type="dcterms:W3CDTF">2023-10-28T15:04:27Z</dcterms:modified>
</cp:coreProperties>
</file>