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0" r:id="rId10"/>
    <p:sldId id="266" r:id="rId11"/>
    <p:sldId id="265" r:id="rId12"/>
    <p:sldId id="271" r:id="rId13"/>
    <p:sldId id="268" r:id="rId14"/>
    <p:sldId id="269" r:id="rId15"/>
    <p:sldId id="267" r:id="rId16"/>
    <p:sldId id="272" r:id="rId17"/>
    <p:sldId id="273" r:id="rId18"/>
    <p:sldId id="275" r:id="rId19"/>
    <p:sldId id="274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" b="2733"/>
          <a:stretch/>
        </p:blipFill>
        <p:spPr>
          <a:xfrm>
            <a:off x="-1" y="6226218"/>
            <a:ext cx="12191999" cy="631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6" r="782"/>
          <a:stretch/>
        </p:blipFill>
        <p:spPr>
          <a:xfrm>
            <a:off x="0" y="0"/>
            <a:ext cx="12191999" cy="1023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" y="6267469"/>
            <a:ext cx="3083718" cy="55172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1013988" y="6359546"/>
            <a:ext cx="965887" cy="365125"/>
          </a:xfrm>
        </p:spPr>
        <p:txBody>
          <a:bodyPr/>
          <a:lstStyle>
            <a:lvl1pPr>
              <a:defRPr sz="1600" b="1" i="0" baseline="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fld id="{DCE09022-C08B-4F34-B9F0-43AC160DA04C}" type="slidenum">
              <a:rPr lang="it-IT" smtClean="0"/>
              <a:pPr/>
              <a:t>‹N›</a:t>
            </a:fld>
            <a:r>
              <a:rPr lang="it-IT"/>
              <a:t>/XX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5355" y="90617"/>
            <a:ext cx="6971271" cy="543697"/>
          </a:xfrm>
        </p:spPr>
        <p:txBody>
          <a:bodyPr>
            <a:normAutofit/>
          </a:bodyPr>
          <a:lstStyle>
            <a:lvl1pPr>
              <a:defRPr sz="2800" b="1" i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98809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" b="42715"/>
          <a:stretch/>
        </p:blipFill>
        <p:spPr>
          <a:xfrm>
            <a:off x="0" y="1485900"/>
            <a:ext cx="12192000" cy="537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6675"/>
            <a:ext cx="4552632" cy="134864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838200" y="2441055"/>
            <a:ext cx="10515600" cy="1325563"/>
          </a:xfrm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Thesis Title</a:t>
            </a:r>
            <a:endParaRPr lang="it-IT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93353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Supervisor</a:t>
            </a:r>
            <a:endParaRPr lang="it-IT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3353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Co-Supervisor</a:t>
            </a:r>
            <a:endParaRPr lang="it-IT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305798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Candidate</a:t>
            </a:r>
            <a:endParaRPr lang="it-IT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305798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Academic Year</a:t>
            </a:r>
            <a:endParaRPr lang="it-IT"/>
          </a:p>
        </p:txBody>
      </p:sp>
      <p:sp>
        <p:nvSpPr>
          <p:cNvPr id="22" name="TextBox 21"/>
          <p:cNvSpPr txBox="1"/>
          <p:nvPr userDrawn="1"/>
        </p:nvSpPr>
        <p:spPr>
          <a:xfrm>
            <a:off x="4251979" y="6285667"/>
            <a:ext cx="3688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aseline="0">
                <a:solidFill>
                  <a:schemeClr val="bg1"/>
                </a:solidFill>
                <a:latin typeface="+mj-lt"/>
              </a:rPr>
              <a:t>School of Industrial and Information Engineering</a:t>
            </a:r>
          </a:p>
          <a:p>
            <a:pPr algn="ctr"/>
            <a:r>
              <a:rPr lang="it-IT" sz="1600" baseline="0">
                <a:solidFill>
                  <a:schemeClr val="bg1"/>
                </a:solidFill>
                <a:latin typeface="+mj-lt"/>
              </a:rPr>
              <a:t>Master of Science – Energy Engineering</a:t>
            </a:r>
          </a:p>
        </p:txBody>
      </p:sp>
    </p:spTree>
    <p:extLst>
      <p:ext uri="{BB962C8B-B14F-4D97-AF65-F5344CB8AC3E}">
        <p14:creationId xmlns:p14="http://schemas.microsoft.com/office/powerpoint/2010/main" val="59527497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0178-FFDF-4188-8352-D71733CC4D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58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.ai/marco-dezen01-politecnico-di-milano/autoSamDistillationNew/runs/mpriaca9" TargetMode="External"/><Relationship Id="rId2" Type="http://schemas.openxmlformats.org/officeDocument/2006/relationships/hyperlink" Target="https://wandb.ai/marco-dezen01-politecnico-di-milano/autoSamDistillation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.ai/marco-dezen01-politecnico-di-milano/autoSamDistillation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RISULTATI%20AUTOSAM/autoSamKlnmJ.xlsx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.ai/marco-dezen01-politecnico-di-milano/autoSamDistillation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.ai/marco-dezen01-politecnico-di-milano/autoSamDistillation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2771734"/>
            <a:ext cx="10515600" cy="1325563"/>
          </a:xfrm>
        </p:spPr>
        <p:txBody>
          <a:bodyPr/>
          <a:lstStyle/>
          <a:p>
            <a:r>
              <a:rPr lang="en-GB" dirty="0" err="1"/>
              <a:t>AutoSam</a:t>
            </a:r>
            <a:r>
              <a:rPr lang="en-GB" dirty="0"/>
              <a:t>(26_05) </a:t>
            </a:r>
            <a:endParaRPr lang="en-GB" noProof="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FC3F098-9391-E624-F956-0D56EB67F6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531" b="6262"/>
          <a:stretch/>
        </p:blipFill>
        <p:spPr>
          <a:xfrm>
            <a:off x="8661326" y="176606"/>
            <a:ext cx="3172326" cy="946561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8405940B-B439-F274-2BDF-DFF8F2E0A6BF}"/>
              </a:ext>
            </a:extLst>
          </p:cNvPr>
          <p:cNvSpPr/>
          <p:nvPr/>
        </p:nvSpPr>
        <p:spPr>
          <a:xfrm>
            <a:off x="6096000" y="6546715"/>
            <a:ext cx="1676400" cy="214008"/>
          </a:xfrm>
          <a:prstGeom prst="rect">
            <a:avLst/>
          </a:prstGeom>
          <a:solidFill>
            <a:srgbClr val="2136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BD1F82E-5A4F-EDBE-F790-FBA8216A335F}"/>
              </a:ext>
            </a:extLst>
          </p:cNvPr>
          <p:cNvSpPr txBox="1"/>
          <p:nvPr/>
        </p:nvSpPr>
        <p:spPr>
          <a:xfrm>
            <a:off x="6104428" y="6484442"/>
            <a:ext cx="3255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noProof="0">
                <a:solidFill>
                  <a:schemeClr val="bg1"/>
                </a:solidFill>
                <a:latin typeface="+mj-lt"/>
              </a:rPr>
              <a:t>Biomedical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601361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DA7249E-6F86-D11C-5DB6-760D97C8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10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FBE9E865-CDFF-3858-19A8-2E0FC136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training</a:t>
            </a:r>
          </a:p>
        </p:txBody>
      </p:sp>
      <p:pic>
        <p:nvPicPr>
          <p:cNvPr id="5" name="Immagine 4" descr="Immagine che contiene nero&#10;&#10;Il contenuto generato dall'IA potrebbe non essere corretto.">
            <a:extLst>
              <a:ext uri="{FF2B5EF4-FFF2-40B4-BE49-F238E27FC236}">
                <a16:creationId xmlns:a16="http://schemas.microsoft.com/office/drawing/2014/main" id="{64B5D116-2B1A-2F61-21ED-F3952CEA2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6" y="1382485"/>
            <a:ext cx="4310743" cy="4310743"/>
          </a:xfrm>
          <a:prstGeom prst="rect">
            <a:avLst/>
          </a:prstGeom>
        </p:spPr>
      </p:pic>
      <p:pic>
        <p:nvPicPr>
          <p:cNvPr id="7" name="Immagine 6" descr="Immagine che contiene mappa&#10;&#10;Il contenuto generato dall'IA potrebbe non essere corretto.">
            <a:extLst>
              <a:ext uri="{FF2B5EF4-FFF2-40B4-BE49-F238E27FC236}">
                <a16:creationId xmlns:a16="http://schemas.microsoft.com/office/drawing/2014/main" id="{EB4DD237-29D9-FC95-D363-EBBB36B33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597" y="1306285"/>
            <a:ext cx="3614057" cy="361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61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50DA471-826C-0A49-5B9B-4FECD176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11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6A1EFEC3-6727-4E4D-6031-9FB515C1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validation</a:t>
            </a:r>
            <a:endParaRPr lang="it-IT" dirty="0"/>
          </a:p>
        </p:txBody>
      </p:sp>
      <p:pic>
        <p:nvPicPr>
          <p:cNvPr id="5" name="Immagine 4" descr="Immagine che contiene nero, mappa, bianco e nero, silhouette&#10;&#10;Il contenuto generato dall'IA potrebbe non essere corretto.">
            <a:extLst>
              <a:ext uri="{FF2B5EF4-FFF2-40B4-BE49-F238E27FC236}">
                <a16:creationId xmlns:a16="http://schemas.microsoft.com/office/drawing/2014/main" id="{F60FD19F-3C7B-520B-0ABD-03026D682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2" y="1230086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5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1A64C4F-C4DF-28F3-A34F-D01EC5C8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12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2FC4C1AF-65F2-0F64-3D39-D3319C77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A45A2B2-71B0-021A-0C08-28FEB9BFF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59" y="1223897"/>
            <a:ext cx="3553321" cy="329611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AF78F92-E75D-2DD5-7067-8664FD3D2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676" y="1223897"/>
            <a:ext cx="3270444" cy="348324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3C697E0-3E91-F23F-1696-F92740776D0C}"/>
              </a:ext>
            </a:extLst>
          </p:cNvPr>
          <p:cNvSpPr txBox="1"/>
          <p:nvPr/>
        </p:nvSpPr>
        <p:spPr>
          <a:xfrm>
            <a:off x="1330960" y="4727464"/>
            <a:ext cx="8046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Risultati di distillazione che visivamente sembrano essere ottimi, si nota un pattern chiaro nelle </a:t>
            </a:r>
            <a:r>
              <a:rPr lang="it-IT" dirty="0" err="1"/>
              <a:t>logits</a:t>
            </a:r>
            <a:r>
              <a:rPr lang="it-IT" dirty="0"/>
              <a:t> quindi il modello sembra imparare. Anche avendo </a:t>
            </a:r>
            <a:r>
              <a:rPr lang="it-IT" dirty="0" err="1"/>
              <a:t>piu</a:t>
            </a:r>
            <a:r>
              <a:rPr lang="it-IT" dirty="0"/>
              <a:t> </a:t>
            </a:r>
            <a:r>
              <a:rPr lang="it-IT" dirty="0" err="1"/>
              <a:t>trumenti</a:t>
            </a:r>
            <a:r>
              <a:rPr lang="it-IT" dirty="0"/>
              <a:t> rispetto al dataset di training dove sono massimo 2 il modello comunque identifica cosa è strumento quindi si </a:t>
            </a:r>
            <a:r>
              <a:rPr lang="it-IT" dirty="0" err="1"/>
              <a:t>puo</a:t>
            </a:r>
            <a:r>
              <a:rPr lang="it-IT" dirty="0"/>
              <a:t> dire che non si sia limitato ad imparare il fatto che ci sono due «cose» da segmentare ma sa cosa è uno strumento  </a:t>
            </a:r>
          </a:p>
        </p:txBody>
      </p:sp>
    </p:spTree>
    <p:extLst>
      <p:ext uri="{BB962C8B-B14F-4D97-AF65-F5344CB8AC3E}">
        <p14:creationId xmlns:p14="http://schemas.microsoft.com/office/powerpoint/2010/main" val="1789424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ED7F12D-F4F5-5F1A-2033-28FE9EA9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13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E914A992-C459-C01A-60FC-4A609562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50AEDA2-9AE0-CA6F-3F0D-1BF73C2A1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757262"/>
              </p:ext>
            </p:extLst>
          </p:nvPr>
        </p:nvGraphicFramePr>
        <p:xfrm>
          <a:off x="831850" y="1186391"/>
          <a:ext cx="10821670" cy="3840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2167">
                  <a:extLst>
                    <a:ext uri="{9D8B030D-6E8A-4147-A177-3AD203B41FA5}">
                      <a16:colId xmlns:a16="http://schemas.microsoft.com/office/drawing/2014/main" val="2319206456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3686115161"/>
                    </a:ext>
                  </a:extLst>
                </a:gridCol>
                <a:gridCol w="1051730">
                  <a:extLst>
                    <a:ext uri="{9D8B030D-6E8A-4147-A177-3AD203B41FA5}">
                      <a16:colId xmlns:a16="http://schemas.microsoft.com/office/drawing/2014/main" val="3917188463"/>
                    </a:ext>
                  </a:extLst>
                </a:gridCol>
                <a:gridCol w="1112604">
                  <a:extLst>
                    <a:ext uri="{9D8B030D-6E8A-4147-A177-3AD203B41FA5}">
                      <a16:colId xmlns:a16="http://schemas.microsoft.com/office/drawing/2014/main" val="1055106592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324923430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2553897782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2985007553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2157900482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3029033992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1166851716"/>
                    </a:ext>
                  </a:extLst>
                </a:gridCol>
              </a:tblGrid>
              <a:tr h="295416">
                <a:tc>
                  <a:txBody>
                    <a:bodyPr/>
                    <a:lstStyle/>
                    <a:p>
                      <a:r>
                        <a:rPr lang="it-IT" dirty="0"/>
                        <a:t>TEACHER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WANDB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96240"/>
                  </a:ext>
                </a:extLst>
              </a:tr>
              <a:tr h="295416">
                <a:tc>
                  <a:txBody>
                    <a:bodyPr/>
                    <a:lstStyle/>
                    <a:p>
                      <a:r>
                        <a:rPr lang="it-IT" dirty="0"/>
                        <a:t>CMT-Ti(encoder) + mask decoder e prompt decoder con weights di </a:t>
                      </a:r>
                      <a:r>
                        <a:rPr lang="it-IT" dirty="0" err="1"/>
                        <a:t>Vit</a:t>
                      </a:r>
                      <a:r>
                        <a:rPr lang="it-IT" dirty="0"/>
                        <a:t>-B 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CMT-Ti(encoder) + mask decoder(</a:t>
                      </a:r>
                      <a:r>
                        <a:rPr lang="it-IT" dirty="0" err="1"/>
                        <a:t>TwoWayTransformer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MICCAI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3,1024,1024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1,1024,1024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Point + boxes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hlinkClick r:id="rId2"/>
                        </a:rPr>
                        <a:t>https://wandb.ai/marco-dezen01-politecnico-di-milano/autoSamDistillation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Reduce </a:t>
                      </a:r>
                      <a:r>
                        <a:rPr lang="it-IT" dirty="0" err="1"/>
                        <a:t>Lr</a:t>
                      </a:r>
                      <a:r>
                        <a:rPr lang="it-IT" dirty="0"/>
                        <a:t> on plateau a partire da 0.0001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autoSamR4pI0</a:t>
                      </a:r>
                    </a:p>
                    <a:p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60645"/>
                  </a:ext>
                </a:extLst>
              </a:tr>
              <a:tr h="29541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68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318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DE6B858-129A-217A-8BEF-55A3D869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14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95EC2F0-971A-045C-FD60-F860882B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77CE58D-AE29-08C3-1E67-383F63CA8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214" y="1463040"/>
            <a:ext cx="8518791" cy="341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97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DF08EAD-5410-C24E-AA96-70E49103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15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8560810-1878-A555-B3FA-00142291E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validation</a:t>
            </a:r>
            <a:endParaRPr lang="it-IT" dirty="0"/>
          </a:p>
        </p:txBody>
      </p:sp>
      <p:pic>
        <p:nvPicPr>
          <p:cNvPr id="5" name="Immagine 4" descr="Immagine che contiene schizzo, nero, bianco e nero, silhouette&#10;&#10;Il contenuto generato dall'IA potrebbe non essere corretto.">
            <a:extLst>
              <a:ext uri="{FF2B5EF4-FFF2-40B4-BE49-F238E27FC236}">
                <a16:creationId xmlns:a16="http://schemas.microsoft.com/office/drawing/2014/main" id="{2A60210C-F01C-C327-BDF3-3AA84C92C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165" y="1625600"/>
            <a:ext cx="3901440" cy="3901440"/>
          </a:xfrm>
          <a:prstGeom prst="rect">
            <a:avLst/>
          </a:prstGeom>
        </p:spPr>
      </p:pic>
      <p:pic>
        <p:nvPicPr>
          <p:cNvPr id="7" name="Immagine 6" descr="Immagine che contiene nero, oscurità, bianco e nero, silhouette&#10;&#10;Il contenuto generato dall'IA potrebbe non essere corretto.">
            <a:extLst>
              <a:ext uri="{FF2B5EF4-FFF2-40B4-BE49-F238E27FC236}">
                <a16:creationId xmlns:a16="http://schemas.microsoft.com/office/drawing/2014/main" id="{3D2C7E6E-7324-7754-E4A3-CCA0ED788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45605" y="1955800"/>
            <a:ext cx="3429000" cy="3429000"/>
          </a:xfrm>
          <a:prstGeom prst="rect">
            <a:avLst/>
          </a:prstGeom>
        </p:spPr>
      </p:pic>
      <p:pic>
        <p:nvPicPr>
          <p:cNvPr id="9" name="Immagine 8" descr="Immagine che contiene nero, mappa, bianco e nero, silhouette&#10;&#10;Il contenuto generato dall'IA potrebbe non essere corretto.">
            <a:extLst>
              <a:ext uri="{FF2B5EF4-FFF2-40B4-BE49-F238E27FC236}">
                <a16:creationId xmlns:a16="http://schemas.microsoft.com/office/drawing/2014/main" id="{AD19888B-96FD-1EFF-6F31-028FCFCA4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65" y="127000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65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41777E3-F4AE-54F0-4EFD-BB684F8F5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16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69A0779D-90CB-9F05-A775-48BA7895C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B7A71ED-AA3D-969C-119D-E19C88B84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774" y="1401508"/>
            <a:ext cx="3448531" cy="364858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E12D8D1-81F7-D52A-FC1B-BAA4510AA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769" y="1004147"/>
            <a:ext cx="5013457" cy="509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98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46D993A-A5AC-DD66-2BE0-75BC4AD3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17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C9AA149-493D-3BF1-0104-86867A35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8DBC044-7FCA-23EC-EB3F-5B6DBB14C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382139"/>
              </p:ext>
            </p:extLst>
          </p:nvPr>
        </p:nvGraphicFramePr>
        <p:xfrm>
          <a:off x="831850" y="1186391"/>
          <a:ext cx="10821670" cy="3840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2167">
                  <a:extLst>
                    <a:ext uri="{9D8B030D-6E8A-4147-A177-3AD203B41FA5}">
                      <a16:colId xmlns:a16="http://schemas.microsoft.com/office/drawing/2014/main" val="2319206456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3686115161"/>
                    </a:ext>
                  </a:extLst>
                </a:gridCol>
                <a:gridCol w="1051730">
                  <a:extLst>
                    <a:ext uri="{9D8B030D-6E8A-4147-A177-3AD203B41FA5}">
                      <a16:colId xmlns:a16="http://schemas.microsoft.com/office/drawing/2014/main" val="3917188463"/>
                    </a:ext>
                  </a:extLst>
                </a:gridCol>
                <a:gridCol w="1112604">
                  <a:extLst>
                    <a:ext uri="{9D8B030D-6E8A-4147-A177-3AD203B41FA5}">
                      <a16:colId xmlns:a16="http://schemas.microsoft.com/office/drawing/2014/main" val="1055106592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324923430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2553897782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2985007553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2157900482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3029033992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1166851716"/>
                    </a:ext>
                  </a:extLst>
                </a:gridCol>
              </a:tblGrid>
              <a:tr h="295416">
                <a:tc>
                  <a:txBody>
                    <a:bodyPr/>
                    <a:lstStyle/>
                    <a:p>
                      <a:r>
                        <a:rPr lang="it-IT" dirty="0"/>
                        <a:t>TEACHER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WANDB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96240"/>
                  </a:ext>
                </a:extLst>
              </a:tr>
              <a:tr h="295416">
                <a:tc>
                  <a:txBody>
                    <a:bodyPr/>
                    <a:lstStyle/>
                    <a:p>
                      <a:r>
                        <a:rPr lang="it-IT" dirty="0"/>
                        <a:t>CMT-Ti(encoder) + mask decoder e prompt decoder con weights di </a:t>
                      </a:r>
                      <a:r>
                        <a:rPr lang="it-IT" dirty="0" err="1"/>
                        <a:t>Vit</a:t>
                      </a:r>
                      <a:r>
                        <a:rPr lang="it-IT" dirty="0"/>
                        <a:t>-B 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CMT-Ti(encoder) + mask decoder(</a:t>
                      </a:r>
                      <a:r>
                        <a:rPr lang="it-IT" dirty="0" err="1"/>
                        <a:t>TwoWayTransformer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MICCAI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BCE + Dice(</a:t>
                      </a:r>
                      <a:r>
                        <a:rPr lang="it-IT" dirty="0" err="1"/>
                        <a:t>logits</a:t>
                      </a:r>
                      <a:r>
                        <a:rPr lang="it-IT" dirty="0"/>
                        <a:t> of </a:t>
                      </a:r>
                      <a:r>
                        <a:rPr lang="it-IT" dirty="0" err="1"/>
                        <a:t>student</a:t>
                      </a:r>
                      <a:r>
                        <a:rPr lang="it-IT" dirty="0"/>
                        <a:t> and </a:t>
                      </a:r>
                      <a:r>
                        <a:rPr lang="it-IT" dirty="0" err="1"/>
                        <a:t>binary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masks</a:t>
                      </a:r>
                      <a:r>
                        <a:rPr lang="it-IT" dirty="0"/>
                        <a:t> of </a:t>
                      </a:r>
                      <a:r>
                        <a:rPr lang="it-IT" dirty="0" err="1"/>
                        <a:t>teacher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3,1024,1024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1,1024,1024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Point + boxes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hlinkClick r:id="rId2"/>
                        </a:rPr>
                        <a:t>https://wandb.ai/marco-dezen01-politecnico-di-milano/autoSamDistillation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Reduce </a:t>
                      </a:r>
                      <a:r>
                        <a:rPr lang="it-IT" dirty="0" err="1"/>
                        <a:t>Lr</a:t>
                      </a:r>
                      <a:r>
                        <a:rPr lang="it-IT" dirty="0"/>
                        <a:t> on plateau a partire da 0.0001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autoSamKlnmJ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60645"/>
                  </a:ext>
                </a:extLst>
              </a:tr>
              <a:tr h="29541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68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336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5FDB368-F7E6-F07A-3778-2122B33F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18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FE428363-32D8-5827-0A3E-D1EA490F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94BDDBC-D5A1-47CB-DA92-49BE7B86E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58" y="1559326"/>
            <a:ext cx="7230484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6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28D02FB-6733-FAEE-F3AD-8320DEA1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19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E5D56294-E458-109F-4286-1660E28C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C23262D-F961-03B0-7FC7-BFCB554CC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33" y="1609471"/>
            <a:ext cx="4353533" cy="363905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BA265D-79CA-A372-9C1B-446DC8C072E1}"/>
              </a:ext>
            </a:extLst>
          </p:cNvPr>
          <p:cNvSpPr txBox="1"/>
          <p:nvPr/>
        </p:nvSpPr>
        <p:spPr>
          <a:xfrm>
            <a:off x="330227" y="5730240"/>
            <a:ext cx="435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3" action="ppaction://hlinkfile"/>
              </a:rPr>
              <a:t>RISULTATI AUTOSAM\autoSamKlnmJ.xlsx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9083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04E3E25-537D-CF31-4E08-39354D1B0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2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E35DD141-69D8-ECA7-7225-C5FBB28D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6" name="Elaborazione 15">
            <a:extLst>
              <a:ext uri="{FF2B5EF4-FFF2-40B4-BE49-F238E27FC236}">
                <a16:creationId xmlns:a16="http://schemas.microsoft.com/office/drawing/2014/main" id="{945287C7-0A7B-3A0D-1B99-C10E9C2F24B9}"/>
              </a:ext>
            </a:extLst>
          </p:cNvPr>
          <p:cNvSpPr/>
          <p:nvPr/>
        </p:nvSpPr>
        <p:spPr>
          <a:xfrm>
            <a:off x="2240780" y="1647929"/>
            <a:ext cx="1778559" cy="80386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CMT</a:t>
            </a:r>
          </a:p>
        </p:txBody>
      </p:sp>
      <p:sp>
        <p:nvSpPr>
          <p:cNvPr id="17" name="Elaborazione 16">
            <a:extLst>
              <a:ext uri="{FF2B5EF4-FFF2-40B4-BE49-F238E27FC236}">
                <a16:creationId xmlns:a16="http://schemas.microsoft.com/office/drawing/2014/main" id="{C86B98AD-1FCC-CE3F-067C-632B13C7BE36}"/>
              </a:ext>
            </a:extLst>
          </p:cNvPr>
          <p:cNvSpPr/>
          <p:nvPr/>
        </p:nvSpPr>
        <p:spPr>
          <a:xfrm>
            <a:off x="5418118" y="953507"/>
            <a:ext cx="1103262" cy="543697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PROMPT ENCODER</a:t>
            </a:r>
          </a:p>
        </p:txBody>
      </p:sp>
      <p:sp>
        <p:nvSpPr>
          <p:cNvPr id="18" name="Elaborazione 17">
            <a:extLst>
              <a:ext uri="{FF2B5EF4-FFF2-40B4-BE49-F238E27FC236}">
                <a16:creationId xmlns:a16="http://schemas.microsoft.com/office/drawing/2014/main" id="{E71F8268-E03F-3E8A-3C87-A1F1F2868CF3}"/>
              </a:ext>
            </a:extLst>
          </p:cNvPr>
          <p:cNvSpPr/>
          <p:nvPr/>
        </p:nvSpPr>
        <p:spPr>
          <a:xfrm>
            <a:off x="5080469" y="1647929"/>
            <a:ext cx="1778559" cy="80386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MASK DECODER SAM</a:t>
            </a:r>
          </a:p>
        </p:txBody>
      </p:sp>
      <p:pic>
        <p:nvPicPr>
          <p:cNvPr id="20" name="Immagine 19" descr="Immagine che contiene Carne, interno&#10;&#10;Il contenuto generato dall'IA potrebbe non essere corretto.">
            <a:extLst>
              <a:ext uri="{FF2B5EF4-FFF2-40B4-BE49-F238E27FC236}">
                <a16:creationId xmlns:a16="http://schemas.microsoft.com/office/drawing/2014/main" id="{37AE2D10-E6B2-D7D9-DBD6-27253015B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5" y="1647929"/>
            <a:ext cx="1429101" cy="803869"/>
          </a:xfrm>
          <a:prstGeom prst="rect">
            <a:avLst/>
          </a:prstGeom>
        </p:spPr>
      </p:pic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8A94AB5F-1507-91B1-0D03-7179B738ADC7}"/>
              </a:ext>
            </a:extLst>
          </p:cNvPr>
          <p:cNvSpPr/>
          <p:nvPr/>
        </p:nvSpPr>
        <p:spPr>
          <a:xfrm>
            <a:off x="1678075" y="1939332"/>
            <a:ext cx="482321" cy="2009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F07D1E62-A839-ECE4-BD5F-A5F619EFE7D0}"/>
              </a:ext>
            </a:extLst>
          </p:cNvPr>
          <p:cNvSpPr/>
          <p:nvPr/>
        </p:nvSpPr>
        <p:spPr>
          <a:xfrm>
            <a:off x="4429644" y="1939332"/>
            <a:ext cx="482321" cy="2009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a destra 23">
            <a:extLst>
              <a:ext uri="{FF2B5EF4-FFF2-40B4-BE49-F238E27FC236}">
                <a16:creationId xmlns:a16="http://schemas.microsoft.com/office/drawing/2014/main" id="{F1BB2650-E17B-A279-BE7B-8F18D7DB7476}"/>
              </a:ext>
            </a:extLst>
          </p:cNvPr>
          <p:cNvSpPr/>
          <p:nvPr/>
        </p:nvSpPr>
        <p:spPr>
          <a:xfrm>
            <a:off x="7007436" y="1939331"/>
            <a:ext cx="482321" cy="2009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D6F87C2-F128-01E3-EB24-03ADE649624A}"/>
              </a:ext>
            </a:extLst>
          </p:cNvPr>
          <p:cNvSpPr txBox="1"/>
          <p:nvPr/>
        </p:nvSpPr>
        <p:spPr>
          <a:xfrm>
            <a:off x="1919235" y="953507"/>
            <a:ext cx="268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ighlight>
                  <a:srgbClr val="FFFF00"/>
                </a:highlight>
              </a:rPr>
              <a:t>MODELLO CON ENCODER DISTILLATO DA SAM</a:t>
            </a:r>
          </a:p>
        </p:txBody>
      </p:sp>
      <p:sp>
        <p:nvSpPr>
          <p:cNvPr id="26" name="Freccia circolare a destra 25">
            <a:extLst>
              <a:ext uri="{FF2B5EF4-FFF2-40B4-BE49-F238E27FC236}">
                <a16:creationId xmlns:a16="http://schemas.microsoft.com/office/drawing/2014/main" id="{BE165678-C064-E4D9-14BB-84B54A46FC18}"/>
              </a:ext>
            </a:extLst>
          </p:cNvPr>
          <p:cNvSpPr/>
          <p:nvPr/>
        </p:nvSpPr>
        <p:spPr>
          <a:xfrm>
            <a:off x="4429644" y="1225355"/>
            <a:ext cx="885934" cy="543697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31F5D41-377E-68A4-F13C-59D23AD8E66F}"/>
              </a:ext>
            </a:extLst>
          </p:cNvPr>
          <p:cNvSpPr txBox="1"/>
          <p:nvPr/>
        </p:nvSpPr>
        <p:spPr>
          <a:xfrm>
            <a:off x="7807153" y="1809245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1,1024,1024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B8DC4CE-DED9-3B04-A2D6-579753A6D224}"/>
              </a:ext>
            </a:extLst>
          </p:cNvPr>
          <p:cNvSpPr txBox="1"/>
          <p:nvPr/>
        </p:nvSpPr>
        <p:spPr>
          <a:xfrm>
            <a:off x="7297157" y="1237735"/>
            <a:ext cx="347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Output una singola immagine binaria contenente tutte le maschere di tutti gli </a:t>
            </a:r>
            <a:r>
              <a:rPr lang="it-IT" sz="1200" dirty="0" err="1"/>
              <a:t>sturmenti</a:t>
            </a:r>
            <a:r>
              <a:rPr lang="it-IT" sz="1200" dirty="0"/>
              <a:t>, in formato binario o di </a:t>
            </a:r>
            <a:r>
              <a:rPr lang="it-IT" sz="1200" dirty="0" err="1"/>
              <a:t>logits</a:t>
            </a:r>
            <a:r>
              <a:rPr lang="it-IT" sz="1200" dirty="0"/>
              <a:t> in base alla </a:t>
            </a:r>
            <a:r>
              <a:rPr lang="it-IT" sz="1200" dirty="0" err="1"/>
              <a:t>loss</a:t>
            </a:r>
            <a:endParaRPr lang="it-IT" sz="1200" dirty="0"/>
          </a:p>
        </p:txBody>
      </p:sp>
      <p:sp>
        <p:nvSpPr>
          <p:cNvPr id="29" name="Elaborazione 28">
            <a:extLst>
              <a:ext uri="{FF2B5EF4-FFF2-40B4-BE49-F238E27FC236}">
                <a16:creationId xmlns:a16="http://schemas.microsoft.com/office/drawing/2014/main" id="{AB1CD7C4-F783-92B1-37BD-C894BD8DBB14}"/>
              </a:ext>
            </a:extLst>
          </p:cNvPr>
          <p:cNvSpPr/>
          <p:nvPr/>
        </p:nvSpPr>
        <p:spPr>
          <a:xfrm>
            <a:off x="2160396" y="3677697"/>
            <a:ext cx="1657980" cy="803868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CMT</a:t>
            </a:r>
          </a:p>
        </p:txBody>
      </p:sp>
      <p:sp>
        <p:nvSpPr>
          <p:cNvPr id="30" name="Elaborazione 29">
            <a:extLst>
              <a:ext uri="{FF2B5EF4-FFF2-40B4-BE49-F238E27FC236}">
                <a16:creationId xmlns:a16="http://schemas.microsoft.com/office/drawing/2014/main" id="{27F30491-CAD2-7852-0D31-E5A15E19737B}"/>
              </a:ext>
            </a:extLst>
          </p:cNvPr>
          <p:cNvSpPr/>
          <p:nvPr/>
        </p:nvSpPr>
        <p:spPr>
          <a:xfrm>
            <a:off x="5000085" y="3677697"/>
            <a:ext cx="1657980" cy="803868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DECODER</a:t>
            </a:r>
          </a:p>
        </p:txBody>
      </p:sp>
      <p:sp>
        <p:nvSpPr>
          <p:cNvPr id="33" name="Freccia angolare in su 32">
            <a:extLst>
              <a:ext uri="{FF2B5EF4-FFF2-40B4-BE49-F238E27FC236}">
                <a16:creationId xmlns:a16="http://schemas.microsoft.com/office/drawing/2014/main" id="{B5B6AFA9-00A2-E868-09EA-4C09EDAB45D5}"/>
              </a:ext>
            </a:extLst>
          </p:cNvPr>
          <p:cNvSpPr/>
          <p:nvPr/>
        </p:nvSpPr>
        <p:spPr>
          <a:xfrm rot="5400000">
            <a:off x="321229" y="2854049"/>
            <a:ext cx="1899773" cy="1204535"/>
          </a:xfrm>
          <a:prstGeom prst="bentUpArrow">
            <a:avLst>
              <a:gd name="adj1" fmla="val 17492"/>
              <a:gd name="adj2" fmla="val 25000"/>
              <a:gd name="adj3" fmla="val 2917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2A7F7D4A-1723-6FA2-E454-92791DE5B621}"/>
              </a:ext>
            </a:extLst>
          </p:cNvPr>
          <p:cNvSpPr/>
          <p:nvPr/>
        </p:nvSpPr>
        <p:spPr>
          <a:xfrm>
            <a:off x="4260499" y="4031901"/>
            <a:ext cx="482321" cy="2009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Freccia a destra 34">
            <a:extLst>
              <a:ext uri="{FF2B5EF4-FFF2-40B4-BE49-F238E27FC236}">
                <a16:creationId xmlns:a16="http://schemas.microsoft.com/office/drawing/2014/main" id="{FA3019B3-3048-CC3E-3CAB-55A9D2C0C436}"/>
              </a:ext>
            </a:extLst>
          </p:cNvPr>
          <p:cNvSpPr/>
          <p:nvPr/>
        </p:nvSpPr>
        <p:spPr>
          <a:xfrm>
            <a:off x="6996242" y="3979147"/>
            <a:ext cx="482321" cy="2009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F12AEBE-7BDE-E277-4712-F61266C823F3}"/>
              </a:ext>
            </a:extLst>
          </p:cNvPr>
          <p:cNvSpPr txBox="1"/>
          <p:nvPr/>
        </p:nvSpPr>
        <p:spPr>
          <a:xfrm>
            <a:off x="7726768" y="3894964"/>
            <a:ext cx="1969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1,1024,1024</a:t>
            </a:r>
          </a:p>
        </p:txBody>
      </p:sp>
      <p:sp>
        <p:nvSpPr>
          <p:cNvPr id="37" name="Freccia bidirezionale orizzontale 36">
            <a:extLst>
              <a:ext uri="{FF2B5EF4-FFF2-40B4-BE49-F238E27FC236}">
                <a16:creationId xmlns:a16="http://schemas.microsoft.com/office/drawing/2014/main" id="{AC36AC73-EE0A-BBCA-B58E-FEFD3FEC1BF3}"/>
              </a:ext>
            </a:extLst>
          </p:cNvPr>
          <p:cNvSpPr/>
          <p:nvPr/>
        </p:nvSpPr>
        <p:spPr>
          <a:xfrm rot="5400000">
            <a:off x="7612470" y="2889746"/>
            <a:ext cx="1770173" cy="408631"/>
          </a:xfrm>
          <a:prstGeom prst="left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MSE,IOU,BCE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760C8AF-B134-C78C-542F-FA47F19AC182}"/>
              </a:ext>
            </a:extLst>
          </p:cNvPr>
          <p:cNvSpPr txBox="1"/>
          <p:nvPr/>
        </p:nvSpPr>
        <p:spPr>
          <a:xfrm>
            <a:off x="2246509" y="2897163"/>
            <a:ext cx="3682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ighlight>
                  <a:srgbClr val="00FFFF"/>
                </a:highlight>
              </a:rPr>
              <a:t>MODELLO CON STESSO ENCODER + DECODER SENZA PROMPT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E0C16F5-5E26-48BA-F497-97037A5F24CA}"/>
              </a:ext>
            </a:extLst>
          </p:cNvPr>
          <p:cNvCxnSpPr/>
          <p:nvPr/>
        </p:nvCxnSpPr>
        <p:spPr>
          <a:xfrm>
            <a:off x="4608196" y="743578"/>
            <a:ext cx="0" cy="46222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5EB879EA-6BE0-BB91-B02F-C1A1372A4BC3}"/>
              </a:ext>
            </a:extLst>
          </p:cNvPr>
          <p:cNvSpPr txBox="1"/>
          <p:nvPr/>
        </p:nvSpPr>
        <p:spPr>
          <a:xfrm>
            <a:off x="4742820" y="4973934"/>
            <a:ext cx="5934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QUESTI TENTATIVI HO PROVATO FREEZANDO ANCHE IL DECODER DEL TEACHER PERCHE AVEVO PAURA CHE ANCHE LUI PEGGIORASSE SEGUENDO IL COMPORTAMENTO DELLLO STUDENT</a:t>
            </a:r>
          </a:p>
        </p:txBody>
      </p:sp>
    </p:spTree>
    <p:extLst>
      <p:ext uri="{BB962C8B-B14F-4D97-AF65-F5344CB8AC3E}">
        <p14:creationId xmlns:p14="http://schemas.microsoft.com/office/powerpoint/2010/main" val="284793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3AEE4E6-ECCF-969C-C2DA-A3898B3A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3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A8BD147-5B6F-9B79-F5C5-E86D2644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C1543E9-3272-ADD1-C68C-FF91056EFE66}"/>
              </a:ext>
            </a:extLst>
          </p:cNvPr>
          <p:cNvSpPr txBox="1"/>
          <p:nvPr/>
        </p:nvSpPr>
        <p:spPr>
          <a:xfrm>
            <a:off x="401934" y="1396721"/>
            <a:ext cx="1013878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questa settimana vado a provare nuove tecniche per ridurre </a:t>
            </a:r>
            <a:r>
              <a:rPr lang="it-IT" dirty="0" err="1"/>
              <a:t>overfitting</a:t>
            </a:r>
            <a:r>
              <a:rPr lang="it-IT" dirty="0"/>
              <a:t> e cercare di migliorare il risultato in </a:t>
            </a:r>
            <a:r>
              <a:rPr lang="it-IT" dirty="0" err="1"/>
              <a:t>validation</a:t>
            </a:r>
            <a:r>
              <a:rPr lang="it-IT" dirty="0"/>
              <a:t>: </a:t>
            </a:r>
          </a:p>
          <a:p>
            <a:pPr marL="285750" indent="-285750">
              <a:buFontTx/>
              <a:buChar char="-"/>
            </a:pPr>
            <a:r>
              <a:rPr lang="it-IT" dirty="0"/>
              <a:t>Settare un learning rate </a:t>
            </a:r>
            <a:r>
              <a:rPr lang="it-IT" dirty="0" err="1"/>
              <a:t>scheduler</a:t>
            </a:r>
            <a:r>
              <a:rPr lang="it-IT" dirty="0"/>
              <a:t> e con un learning rate </a:t>
            </a:r>
            <a:r>
              <a:rPr lang="it-IT" dirty="0" err="1"/>
              <a:t>piu</a:t>
            </a:r>
            <a:r>
              <a:rPr lang="it-IT" dirty="0"/>
              <a:t> basso </a:t>
            </a:r>
          </a:p>
          <a:p>
            <a:pPr marL="285750" indent="-285750">
              <a:buFontTx/>
              <a:buChar char="-"/>
            </a:pPr>
            <a:r>
              <a:rPr lang="it-IT" dirty="0"/>
              <a:t>Provare altro tipo di </a:t>
            </a:r>
            <a:r>
              <a:rPr lang="it-IT" dirty="0" err="1"/>
              <a:t>loss</a:t>
            </a:r>
            <a:r>
              <a:rPr lang="it-IT" dirty="0"/>
              <a:t> </a:t>
            </a:r>
            <a:r>
              <a:rPr lang="it-IT" dirty="0" err="1"/>
              <a:t>dic+BCE</a:t>
            </a:r>
            <a:r>
              <a:rPr lang="it-IT" dirty="0"/>
              <a:t>, </a:t>
            </a:r>
            <a:r>
              <a:rPr lang="it-IT" dirty="0" err="1"/>
              <a:t>iou</a:t>
            </a:r>
            <a:r>
              <a:rPr lang="it-IT" dirty="0"/>
              <a:t> diretta su maschere </a:t>
            </a:r>
            <a:r>
              <a:rPr lang="it-IT" dirty="0" err="1"/>
              <a:t>binrie</a:t>
            </a:r>
            <a:r>
              <a:rPr lang="it-IT" dirty="0"/>
              <a:t> </a:t>
            </a:r>
          </a:p>
          <a:p>
            <a:pPr marL="285750" indent="-285750">
              <a:buFontTx/>
              <a:buChar char="-"/>
            </a:pPr>
            <a:r>
              <a:rPr lang="it-IT" dirty="0"/>
              <a:t>Fare del debugging salvando delle maschere che il modello crea durante il training. 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/>
              <a:t>In realtà non c’era questo problema di </a:t>
            </a:r>
            <a:r>
              <a:rPr lang="it-IT" dirty="0" err="1"/>
              <a:t>overfitting</a:t>
            </a:r>
            <a:r>
              <a:rPr lang="it-IT" dirty="0"/>
              <a:t> o almeno sicuramente il problema </a:t>
            </a:r>
            <a:r>
              <a:rPr lang="it-IT" dirty="0" err="1"/>
              <a:t>er</a:t>
            </a:r>
            <a:r>
              <a:rPr lang="it-IT" dirty="0"/>
              <a:t> </a:t>
            </a:r>
            <a:r>
              <a:rPr lang="it-IT" dirty="0" err="1"/>
              <a:t>ache</a:t>
            </a:r>
            <a:r>
              <a:rPr lang="it-IT" dirty="0"/>
              <a:t> le maschere predette erano errate date da label caricate in modo errato, ora in questi tentativi si va a vedere con quale </a:t>
            </a:r>
            <a:r>
              <a:rPr lang="it-IT" dirty="0" err="1"/>
              <a:t>loss</a:t>
            </a:r>
            <a:r>
              <a:rPr lang="it-IT" dirty="0"/>
              <a:t> si ottengono risultati migliori per </a:t>
            </a:r>
            <a:r>
              <a:rPr lang="it-IT" dirty="0" err="1"/>
              <a:t>ottentere</a:t>
            </a:r>
            <a:r>
              <a:rPr lang="it-IT" dirty="0"/>
              <a:t> un modello che segmenti automaticamente senza prompt. In questo caso si va a trainare solo il decoder dotato di un </a:t>
            </a:r>
            <a:r>
              <a:rPr lang="it-IT" dirty="0" err="1"/>
              <a:t>transfomer</a:t>
            </a:r>
            <a:r>
              <a:rPr lang="it-IT" dirty="0"/>
              <a:t> senza prompt </a:t>
            </a:r>
            <a:r>
              <a:rPr lang="it-IT" dirty="0" err="1"/>
              <a:t>embeddings</a:t>
            </a:r>
            <a:r>
              <a:rPr lang="it-IT" dirty="0"/>
              <a:t> che è collegato al </a:t>
            </a:r>
            <a:r>
              <a:rPr lang="it-IT" dirty="0" err="1"/>
              <a:t>cmt</a:t>
            </a:r>
            <a:r>
              <a:rPr lang="it-IT" dirty="0"/>
              <a:t> </a:t>
            </a:r>
            <a:r>
              <a:rPr lang="it-IT" dirty="0" err="1"/>
              <a:t>gia</a:t>
            </a:r>
            <a:r>
              <a:rPr lang="it-IT" dirty="0"/>
              <a:t> </a:t>
            </a:r>
            <a:r>
              <a:rPr lang="it-IT" dirty="0" err="1"/>
              <a:t>pre</a:t>
            </a:r>
            <a:r>
              <a:rPr lang="it-IT" dirty="0"/>
              <a:t> trainato precedentemente e distillato da </a:t>
            </a:r>
            <a:r>
              <a:rPr lang="it-IT" dirty="0" err="1"/>
              <a:t>sam</a:t>
            </a:r>
            <a:r>
              <a:rPr lang="it-IT" dirty="0"/>
              <a:t> in approccio </a:t>
            </a:r>
            <a:r>
              <a:rPr lang="it-IT" dirty="0" err="1"/>
              <a:t>decoupled</a:t>
            </a:r>
            <a:r>
              <a:rPr lang="it-IT" dirty="0"/>
              <a:t>. </a:t>
            </a:r>
          </a:p>
          <a:p>
            <a:pPr marL="285750" indent="-285750">
              <a:buFontTx/>
              <a:buChar char="-"/>
            </a:pPr>
            <a:r>
              <a:rPr lang="it-IT" dirty="0"/>
              <a:t>Tutti i modelli vengono distillati a partire da </a:t>
            </a:r>
            <a:r>
              <a:rPr lang="it-IT" dirty="0" err="1"/>
              <a:t>decoupledVitBDGfFE</a:t>
            </a:r>
            <a:endParaRPr lang="it-IT" dirty="0"/>
          </a:p>
          <a:p>
            <a:endParaRPr lang="it-IT" dirty="0"/>
          </a:p>
          <a:p>
            <a:pPr marL="285750" indent="-285750">
              <a:buFontTx/>
              <a:buChar char="-"/>
            </a:pP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2C628E1-9F07-A45E-5F86-45AC03AC65F1}"/>
              </a:ext>
            </a:extLst>
          </p:cNvPr>
          <p:cNvSpPr txBox="1"/>
          <p:nvPr/>
        </p:nvSpPr>
        <p:spPr>
          <a:xfrm>
            <a:off x="497114" y="5276613"/>
            <a:ext cx="7641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B050"/>
                </a:solidFill>
              </a:rPr>
              <a:t>DA QUI IN POI RISULTATI VALIDI, CODICE CORRETTO </a:t>
            </a:r>
          </a:p>
        </p:txBody>
      </p:sp>
    </p:spTree>
    <p:extLst>
      <p:ext uri="{BB962C8B-B14F-4D97-AF65-F5344CB8AC3E}">
        <p14:creationId xmlns:p14="http://schemas.microsoft.com/office/powerpoint/2010/main" val="131306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E706A90-F0A5-50A7-7168-8AA48F2F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4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E0E26357-0383-276D-4827-19C227B6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1B5643B-43CE-623C-89D5-1AC8B1D96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666930"/>
              </p:ext>
            </p:extLst>
          </p:nvPr>
        </p:nvGraphicFramePr>
        <p:xfrm>
          <a:off x="831850" y="1186391"/>
          <a:ext cx="10821670" cy="3840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2167">
                  <a:extLst>
                    <a:ext uri="{9D8B030D-6E8A-4147-A177-3AD203B41FA5}">
                      <a16:colId xmlns:a16="http://schemas.microsoft.com/office/drawing/2014/main" val="2319206456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3686115161"/>
                    </a:ext>
                  </a:extLst>
                </a:gridCol>
                <a:gridCol w="1051730">
                  <a:extLst>
                    <a:ext uri="{9D8B030D-6E8A-4147-A177-3AD203B41FA5}">
                      <a16:colId xmlns:a16="http://schemas.microsoft.com/office/drawing/2014/main" val="3917188463"/>
                    </a:ext>
                  </a:extLst>
                </a:gridCol>
                <a:gridCol w="1112604">
                  <a:extLst>
                    <a:ext uri="{9D8B030D-6E8A-4147-A177-3AD203B41FA5}">
                      <a16:colId xmlns:a16="http://schemas.microsoft.com/office/drawing/2014/main" val="1055106592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324923430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2553897782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2985007553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2157900482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3029033992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1166851716"/>
                    </a:ext>
                  </a:extLst>
                </a:gridCol>
              </a:tblGrid>
              <a:tr h="295416">
                <a:tc>
                  <a:txBody>
                    <a:bodyPr/>
                    <a:lstStyle/>
                    <a:p>
                      <a:r>
                        <a:rPr lang="it-IT" dirty="0"/>
                        <a:t>TEACHER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WANDB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96240"/>
                  </a:ext>
                </a:extLst>
              </a:tr>
              <a:tr h="295416">
                <a:tc>
                  <a:txBody>
                    <a:bodyPr/>
                    <a:lstStyle/>
                    <a:p>
                      <a:r>
                        <a:rPr lang="it-IT" dirty="0"/>
                        <a:t>CMT-Ti(encoder) + mask decoder e prompt decoder con weights di </a:t>
                      </a:r>
                      <a:r>
                        <a:rPr lang="it-IT" dirty="0" err="1"/>
                        <a:t>Vit</a:t>
                      </a:r>
                      <a:r>
                        <a:rPr lang="it-IT" dirty="0"/>
                        <a:t>-B 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CMT-Ti(encoder) + mask decoder(</a:t>
                      </a:r>
                      <a:r>
                        <a:rPr lang="it-IT" dirty="0" err="1"/>
                        <a:t>TwoWayTransformer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MICCAI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3,1024,1024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1,1024,1024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Point + boxes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hlinkClick r:id="rId2"/>
                        </a:rPr>
                        <a:t>https://wandb.ai/marco-dezen01-politecnico-di-milano/autoSamDistillation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Reduce </a:t>
                      </a:r>
                      <a:r>
                        <a:rPr lang="it-IT" dirty="0" err="1"/>
                        <a:t>Lr</a:t>
                      </a:r>
                      <a:r>
                        <a:rPr lang="it-IT" dirty="0"/>
                        <a:t> on plateau a partire da 0.0001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autoSamOnHIq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60645"/>
                  </a:ext>
                </a:extLst>
              </a:tr>
              <a:tr h="29541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68450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C87437-B052-C923-75D1-C6EA15AE0885}"/>
              </a:ext>
            </a:extLst>
          </p:cNvPr>
          <p:cNvSpPr txBox="1"/>
          <p:nvPr/>
        </p:nvSpPr>
        <p:spPr>
          <a:xfrm>
            <a:off x="1709057" y="5301343"/>
            <a:ext cx="6477000" cy="370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 </a:t>
            </a:r>
            <a:r>
              <a:rPr lang="it-IT" dirty="0" err="1"/>
              <a:t>augmentation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448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45898FE-B0FF-A6B1-AD80-C8A5CB55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5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9E8F3DF-C700-4F7F-21B4-F5D90945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BCD66A8-5214-3779-050A-F3981D07A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66" y="1787089"/>
            <a:ext cx="7354326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2BE445B-2BEB-BF6E-9896-7BA42F0E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6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44963E9-0745-9111-095B-CA02D954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 descr="Immagine che contiene Elementi grafici, design, arte&#10;&#10;Il contenuto generato dall'IA potrebbe non essere corretto.">
            <a:extLst>
              <a:ext uri="{FF2B5EF4-FFF2-40B4-BE49-F238E27FC236}">
                <a16:creationId xmlns:a16="http://schemas.microsoft.com/office/drawing/2014/main" id="{FE9F07B5-0B23-C2B2-2D35-EFA78F2E2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64770"/>
            <a:ext cx="3853543" cy="3853543"/>
          </a:xfrm>
          <a:prstGeom prst="rect">
            <a:avLst/>
          </a:prstGeom>
        </p:spPr>
      </p:pic>
      <p:pic>
        <p:nvPicPr>
          <p:cNvPr id="7" name="Immagine 6" descr="Immagine che contiene nero, bianco e nero, silhouette, design&#10;&#10;Il contenuto generato dall'IA potrebbe non essere corretto.">
            <a:extLst>
              <a:ext uri="{FF2B5EF4-FFF2-40B4-BE49-F238E27FC236}">
                <a16:creationId xmlns:a16="http://schemas.microsoft.com/office/drawing/2014/main" id="{1FB775AE-225F-83B2-1B56-1F76747A1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88" y="1088569"/>
            <a:ext cx="4005943" cy="4005943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3DD519C-26DC-B8BD-C6D2-F5E4EDA5AABD}"/>
              </a:ext>
            </a:extLst>
          </p:cNvPr>
          <p:cNvSpPr txBox="1"/>
          <p:nvPr/>
        </p:nvSpPr>
        <p:spPr>
          <a:xfrm>
            <a:off x="1284514" y="5399314"/>
            <a:ext cx="445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Segmentazioni in training</a:t>
            </a:r>
          </a:p>
        </p:txBody>
      </p:sp>
    </p:spTree>
    <p:extLst>
      <p:ext uri="{BB962C8B-B14F-4D97-AF65-F5344CB8AC3E}">
        <p14:creationId xmlns:p14="http://schemas.microsoft.com/office/powerpoint/2010/main" val="317304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E51CD1D-11EF-41A7-B0DD-85B5C218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7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2671D9F-3696-AF5E-12FD-BE527813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9" name="Immagine 8" descr="Immagine che contiene schizzo, nero, bianco e nero, silhouette&#10;&#10;Il contenuto generato dall'IA potrebbe non essere corretto.">
            <a:extLst>
              <a:ext uri="{FF2B5EF4-FFF2-40B4-BE49-F238E27FC236}">
                <a16:creationId xmlns:a16="http://schemas.microsoft.com/office/drawing/2014/main" id="{B25E594B-61BC-00B1-BFD5-61BBA0A45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57" y="1230084"/>
            <a:ext cx="4767943" cy="476794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4C30878-3952-AE9A-B040-35137D0DBB96}"/>
              </a:ext>
            </a:extLst>
          </p:cNvPr>
          <p:cNvSpPr txBox="1"/>
          <p:nvPr/>
        </p:nvSpPr>
        <p:spPr>
          <a:xfrm>
            <a:off x="6008914" y="1545771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</a:t>
            </a:r>
            <a:r>
              <a:rPr lang="it-IT" dirty="0" err="1"/>
              <a:t>validation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25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8FB405F-5BB5-AA9B-C16A-B4BA27C0A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8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D1CD7F5A-A0D1-53EC-EE87-7E98E1FD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1C4A709-94B5-8A42-34F3-17B985500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770799"/>
              </p:ext>
            </p:extLst>
          </p:nvPr>
        </p:nvGraphicFramePr>
        <p:xfrm>
          <a:off x="831850" y="1186391"/>
          <a:ext cx="10821670" cy="3840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82167">
                  <a:extLst>
                    <a:ext uri="{9D8B030D-6E8A-4147-A177-3AD203B41FA5}">
                      <a16:colId xmlns:a16="http://schemas.microsoft.com/office/drawing/2014/main" val="2319206456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3686115161"/>
                    </a:ext>
                  </a:extLst>
                </a:gridCol>
                <a:gridCol w="1051730">
                  <a:extLst>
                    <a:ext uri="{9D8B030D-6E8A-4147-A177-3AD203B41FA5}">
                      <a16:colId xmlns:a16="http://schemas.microsoft.com/office/drawing/2014/main" val="3917188463"/>
                    </a:ext>
                  </a:extLst>
                </a:gridCol>
                <a:gridCol w="1112604">
                  <a:extLst>
                    <a:ext uri="{9D8B030D-6E8A-4147-A177-3AD203B41FA5}">
                      <a16:colId xmlns:a16="http://schemas.microsoft.com/office/drawing/2014/main" val="1055106592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324923430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2553897782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2985007553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2157900482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3029033992"/>
                    </a:ext>
                  </a:extLst>
                </a:gridCol>
                <a:gridCol w="1082167">
                  <a:extLst>
                    <a:ext uri="{9D8B030D-6E8A-4147-A177-3AD203B41FA5}">
                      <a16:colId xmlns:a16="http://schemas.microsoft.com/office/drawing/2014/main" val="1166851716"/>
                    </a:ext>
                  </a:extLst>
                </a:gridCol>
              </a:tblGrid>
              <a:tr h="295416">
                <a:tc>
                  <a:txBody>
                    <a:bodyPr/>
                    <a:lstStyle/>
                    <a:p>
                      <a:r>
                        <a:rPr lang="it-IT" dirty="0"/>
                        <a:t>TEACHER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WANDB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96240"/>
                  </a:ext>
                </a:extLst>
              </a:tr>
              <a:tr h="295416">
                <a:tc>
                  <a:txBody>
                    <a:bodyPr/>
                    <a:lstStyle/>
                    <a:p>
                      <a:r>
                        <a:rPr lang="it-IT" dirty="0"/>
                        <a:t>CMT-Ti(encoder) + mask decoder e prompt decoder con weights di </a:t>
                      </a:r>
                      <a:r>
                        <a:rPr lang="it-IT" dirty="0" err="1"/>
                        <a:t>Vit</a:t>
                      </a:r>
                      <a:r>
                        <a:rPr lang="it-IT" dirty="0"/>
                        <a:t>-B 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CMT-Ti(encoder) + mask decoder(</a:t>
                      </a:r>
                      <a:r>
                        <a:rPr lang="it-IT" dirty="0" err="1"/>
                        <a:t>TwoWayTransformer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MICCAI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3,1024,1024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1,1024,1024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Point + boxes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hlinkClick r:id="rId2"/>
                        </a:rPr>
                        <a:t>https://wandb.ai/marco-dezen01-politecnico-di-milano/autoSamDistillation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Reduce </a:t>
                      </a:r>
                      <a:r>
                        <a:rPr lang="it-IT" dirty="0" err="1"/>
                        <a:t>Lr</a:t>
                      </a:r>
                      <a:r>
                        <a:rPr lang="it-IT" dirty="0"/>
                        <a:t> on plateau a partire da 0.0001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autoSamocWKh</a:t>
                      </a:r>
                      <a:r>
                        <a:rPr lang="it-IT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860645"/>
                  </a:ext>
                </a:extLst>
              </a:tr>
              <a:tr h="295416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268450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D81ACBB5-0556-DA6C-D8C3-3AC2BD24A32F}"/>
              </a:ext>
            </a:extLst>
          </p:cNvPr>
          <p:cNvSpPr txBox="1"/>
          <p:nvPr/>
        </p:nvSpPr>
        <p:spPr>
          <a:xfrm>
            <a:off x="1317171" y="5344886"/>
            <a:ext cx="659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 </a:t>
            </a:r>
            <a:r>
              <a:rPr lang="it-IT" dirty="0" err="1"/>
              <a:t>augmentation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172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11D046B-6AD2-E2DD-6B7A-E2283689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9</a:t>
            </a:fld>
            <a:r>
              <a:rPr lang="it-IT"/>
              <a:t>/XX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E1E18440-1F77-DBCA-EBCF-DBD0E014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5371C66-D536-0A0F-B29A-06E7A3779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668" y="1620027"/>
            <a:ext cx="8606664" cy="361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17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22535</TotalTime>
  <Words>645</Words>
  <Application>Microsoft Office PowerPoint</Application>
  <PresentationFormat>Widescreen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AutoSam(26_05)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training</vt:lpstr>
      <vt:lpstr>validation</vt:lpstr>
      <vt:lpstr>Test</vt:lpstr>
      <vt:lpstr>Presentazione standard di PowerPoint</vt:lpstr>
      <vt:lpstr>Presentazione standard di PowerPoint</vt:lpstr>
      <vt:lpstr>validation</vt:lpstr>
      <vt:lpstr>Test</vt:lpstr>
      <vt:lpstr>Presentazione standard di PowerPoint</vt:lpstr>
      <vt:lpstr>Presentazione standard di PowerPoint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De Zen</dc:creator>
  <cp:lastModifiedBy>Marco De Zen</cp:lastModifiedBy>
  <cp:revision>3</cp:revision>
  <dcterms:created xsi:type="dcterms:W3CDTF">2025-05-26T17:20:45Z</dcterms:created>
  <dcterms:modified xsi:type="dcterms:W3CDTF">2025-06-11T13:01:36Z</dcterms:modified>
</cp:coreProperties>
</file>