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1" r:id="rId2"/>
    <p:sldId id="2562" r:id="rId3"/>
    <p:sldId id="2563" r:id="rId4"/>
    <p:sldId id="2564" r:id="rId5"/>
    <p:sldId id="2565" r:id="rId6"/>
    <p:sldId id="2566" r:id="rId7"/>
    <p:sldId id="2567" r:id="rId8"/>
    <p:sldId id="2568" r:id="rId9"/>
    <p:sldId id="2569" r:id="rId10"/>
    <p:sldId id="2574" r:id="rId11"/>
    <p:sldId id="2575" r:id="rId12"/>
    <p:sldId id="2576" r:id="rId13"/>
    <p:sldId id="2577" r:id="rId14"/>
    <p:sldId id="2578" r:id="rId15"/>
    <p:sldId id="2579" r:id="rId16"/>
    <p:sldId id="2580" r:id="rId17"/>
    <p:sldId id="2581" r:id="rId18"/>
    <p:sldId id="2584" r:id="rId19"/>
    <p:sldId id="2585" r:id="rId20"/>
    <p:sldId id="2586" r:id="rId21"/>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Erstellen einer Präsentation zum Thema TimeKeeper" id="{7B5D5B77-BA76-4082-847B-B1FB30B9CA80}">
          <p14:sldIdLst>
            <p14:sldId id="2561"/>
            <p14:sldId id="2562"/>
          </p14:sldIdLst>
        </p14:section>
        <p14:section name="Projektübersicht" id="{CF18D19C-4E7B-47D0-BB89-7F3E5EB324ED}">
          <p14:sldIdLst>
            <p14:sldId id="2563"/>
            <p14:sldId id="2564"/>
          </p14:sldIdLst>
        </p14:section>
        <p14:section name="Historie der Dokumentversionen" id="{1C415289-63CB-4794-94CF-335231B56D0F}">
          <p14:sldIdLst>
            <p14:sldId id="2565"/>
            <p14:sldId id="2566"/>
          </p14:sldIdLst>
        </p14:section>
        <p14:section name="Einleitung" id="{AF070655-EF8A-4A5C-B79A-BA7E6A333AD2}">
          <p14:sldIdLst>
            <p14:sldId id="2567"/>
            <p14:sldId id="2568"/>
            <p14:sldId id="2569"/>
          </p14:sldIdLst>
        </p14:section>
        <p14:section name="Verteiler und Freigabe" id="{CACB4AA8-20C4-4271-9E1F-C7D1E2A5C53B}">
          <p14:sldIdLst/>
        </p14:section>
        <p14:section name="Reviewvermerke und Meeting-Protokolle" id="{7B0CA844-3E62-496D-AE1F-15B7F930D0EC}">
          <p14:sldIdLst/>
        </p14:section>
        <p14:section name="Konzept und Rahmenbedingungen" id="{C1C7F5AE-F418-4F02-A423-7C9C82C5303E}">
          <p14:sldIdLst>
            <p14:sldId id="2574"/>
            <p14:sldId id="2575"/>
            <p14:sldId id="2576"/>
            <p14:sldId id="2577"/>
          </p14:sldIdLst>
        </p14:section>
        <p14:section name="Beschreibung der Anforderungen" id="{63BE4618-2A2F-4DE0-95CB-00C192CB114E}">
          <p14:sldIdLst>
            <p14:sldId id="2578"/>
            <p14:sldId id="2579"/>
            <p14:sldId id="2580"/>
            <p14:sldId id="2581"/>
          </p14:sldIdLst>
        </p14:section>
        <p14:section name="Freigabe / Genehmigung" id="{120F8559-46D1-4958-A21D-403C4F241462}">
          <p14:sldIdLst/>
        </p14:section>
        <p14:section name="Anhang / Ressourcen" id="{B4187D43-1C3F-4B51-8D7D-43B533E72D7D}">
          <p14:sldIdLst>
            <p14:sldId id="2584"/>
            <p14:sldId id="2585"/>
          </p14:sldIdLst>
        </p14:section>
        <p14:section name="Schlussfolgerung" id="{F17EFA26-06D0-4CE1-9398-9204CA05DE9B}">
          <p14:sldIdLst>
            <p14:sldId id="25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60"/>
  </p:normalViewPr>
  <p:slideViewPr>
    <p:cSldViewPr snapToGrid="0">
      <p:cViewPr varScale="1">
        <p:scale>
          <a:sx n="81" d="100"/>
          <a:sy n="81" d="100"/>
        </p:scale>
        <p:origin x="648" y="264"/>
      </p:cViewPr>
      <p:guideLst/>
    </p:cSldViewPr>
  </p:slideViewPr>
  <p:notesTextViewPr>
    <p:cViewPr>
      <p:scale>
        <a:sx n="3" d="2"/>
        <a:sy n="3" d="2"/>
      </p:scale>
      <p:origin x="0" y="0"/>
    </p:cViewPr>
  </p:notesTextViewPr>
  <p:sorterViewPr>
    <p:cViewPr varScale="1">
      <p:scale>
        <a:sx n="100" d="100"/>
        <a:sy n="100" d="100"/>
      </p:scale>
      <p:origin x="0" y="-4219"/>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image" Target="../media/image11.jpe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CAEEE27-528C-4D68-BB17-71DB1229F755}" type="doc">
      <dgm:prSet loTypeId="urn:microsoft.com/office/officeart/2024/3/layout/verticalVisualTextBlock1" loCatId="Picture" qsTypeId="urn:microsoft.com/office/officeart/2005/8/quickstyle/simple4" qsCatId="simple" csTypeId="urn:microsoft.com/office/officeart/2005/8/colors/accent0_1" csCatId="mainScheme" phldr="1"/>
      <dgm:spPr/>
      <dgm:t>
        <a:bodyPr/>
        <a:lstStyle/>
        <a:p>
          <a:endParaRPr lang="de-DE"/>
        </a:p>
      </dgm:t>
    </dgm:pt>
    <dgm:pt modelId="{B43E6202-642E-4BC7-B919-9FBAC67B958E}">
      <dgm:prSet/>
      <dgm:spPr/>
      <dgm:t>
        <a:bodyPr/>
        <a:lstStyle/>
        <a:p>
          <a:pPr>
            <a:lnSpc>
              <a:spcPct val="100000"/>
            </a:lnSpc>
            <a:defRPr b="1"/>
          </a:pPr>
          <a:r>
            <a:rPr lang="de-DE"/>
            <a:t>Externe Programmierabteilung</a:t>
          </a:r>
        </a:p>
      </dgm:t>
    </dgm:pt>
    <dgm:pt modelId="{4F8B7E5F-4086-429C-8E64-7A4810FDE6C2}" type="parTrans" cxnId="{B9652801-4EE5-4EE8-9564-B107DF87A5A6}">
      <dgm:prSet/>
      <dgm:spPr/>
      <dgm:t>
        <a:bodyPr/>
        <a:lstStyle/>
        <a:p>
          <a:endParaRPr lang="de-DE"/>
        </a:p>
      </dgm:t>
    </dgm:pt>
    <dgm:pt modelId="{C566F978-C5F8-4127-A129-D1E792816F2E}" type="sibTrans" cxnId="{B9652801-4EE5-4EE8-9564-B107DF87A5A6}">
      <dgm:prSet/>
      <dgm:spPr/>
      <dgm:t>
        <a:bodyPr/>
        <a:lstStyle/>
        <a:p>
          <a:pPr>
            <a:lnSpc>
              <a:spcPct val="100000"/>
            </a:lnSpc>
            <a:defRPr b="1"/>
          </a:pPr>
          <a:endParaRPr lang="de-DE"/>
        </a:p>
      </dgm:t>
    </dgm:pt>
    <dgm:pt modelId="{91BCB727-6259-4BE7-A23A-16127B93CE5B}">
      <dgm:prSet/>
      <dgm:spPr/>
      <dgm:t>
        <a:bodyPr/>
        <a:lstStyle/>
        <a:p>
          <a:pPr>
            <a:lnSpc>
              <a:spcPct val="100000"/>
            </a:lnSpc>
          </a:pPr>
          <a:r>
            <a:rPr lang="de-DE"/>
            <a:t>Eine externe Programmierabteilung übernimmt die Verantwortung für die Datenüberführung, um die Effizienz zu gewährleisten.</a:t>
          </a:r>
        </a:p>
      </dgm:t>
    </dgm:pt>
    <dgm:pt modelId="{C0011EDE-D87A-4E8E-9C80-868BEE9D3A8E}" type="parTrans" cxnId="{BE68EDE5-FAAB-4433-BAF7-ADEE4058B278}">
      <dgm:prSet/>
      <dgm:spPr/>
      <dgm:t>
        <a:bodyPr/>
        <a:lstStyle/>
        <a:p>
          <a:endParaRPr lang="de-DE"/>
        </a:p>
      </dgm:t>
    </dgm:pt>
    <dgm:pt modelId="{2D79D13A-4041-4DD6-98D5-597B698A9998}" type="sibTrans" cxnId="{BE68EDE5-FAAB-4433-BAF7-ADEE4058B278}">
      <dgm:prSet/>
      <dgm:spPr/>
      <dgm:t>
        <a:bodyPr/>
        <a:lstStyle/>
        <a:p>
          <a:endParaRPr lang="de-DE"/>
        </a:p>
      </dgm:t>
    </dgm:pt>
    <dgm:pt modelId="{F28FCF56-924B-45B6-808F-C8BD2274D456}">
      <dgm:prSet/>
      <dgm:spPr/>
      <dgm:t>
        <a:bodyPr/>
        <a:lstStyle/>
        <a:p>
          <a:pPr>
            <a:lnSpc>
              <a:spcPct val="100000"/>
            </a:lnSpc>
            <a:defRPr b="1"/>
          </a:pPr>
          <a:r>
            <a:rPr lang="de-DE"/>
            <a:t>Schnittstellen und Importjobs</a:t>
          </a:r>
        </a:p>
      </dgm:t>
    </dgm:pt>
    <dgm:pt modelId="{67314426-9153-4445-88B9-6556A1D0FD97}" type="parTrans" cxnId="{EFDD22BD-92E3-4587-88E8-EE52F95FB645}">
      <dgm:prSet/>
      <dgm:spPr/>
      <dgm:t>
        <a:bodyPr/>
        <a:lstStyle/>
        <a:p>
          <a:endParaRPr lang="de-DE"/>
        </a:p>
      </dgm:t>
    </dgm:pt>
    <dgm:pt modelId="{1869F60B-38D6-4C2B-8974-F1DE7DD9B790}" type="sibTrans" cxnId="{EFDD22BD-92E3-4587-88E8-EE52F95FB645}">
      <dgm:prSet/>
      <dgm:spPr/>
      <dgm:t>
        <a:bodyPr/>
        <a:lstStyle/>
        <a:p>
          <a:pPr>
            <a:lnSpc>
              <a:spcPct val="100000"/>
            </a:lnSpc>
            <a:defRPr b="1"/>
          </a:pPr>
          <a:endParaRPr lang="de-DE"/>
        </a:p>
      </dgm:t>
    </dgm:pt>
    <dgm:pt modelId="{D19632AA-9973-4F8B-8D1C-DA4C5E0C9BBF}">
      <dgm:prSet/>
      <dgm:spPr/>
      <dgm:t>
        <a:bodyPr/>
        <a:lstStyle/>
        <a:p>
          <a:pPr>
            <a:lnSpc>
              <a:spcPct val="100000"/>
            </a:lnSpc>
          </a:pPr>
          <a:r>
            <a:rPr lang="de-DE"/>
            <a:t>Die Überführung erfolgt über definierte Schnittstellen und Importjobs, die einen reibungslosen Datenfluss ermöglichen.</a:t>
          </a:r>
        </a:p>
      </dgm:t>
    </dgm:pt>
    <dgm:pt modelId="{0918C933-3210-46D1-8C72-216796E4A62F}" type="parTrans" cxnId="{18FCEB2A-95A3-4F64-9819-24F3213480DC}">
      <dgm:prSet/>
      <dgm:spPr/>
      <dgm:t>
        <a:bodyPr/>
        <a:lstStyle/>
        <a:p>
          <a:endParaRPr lang="de-DE"/>
        </a:p>
      </dgm:t>
    </dgm:pt>
    <dgm:pt modelId="{C4E02573-4056-45F3-A723-A952FC1E07B7}" type="sibTrans" cxnId="{18FCEB2A-95A3-4F64-9819-24F3213480DC}">
      <dgm:prSet/>
      <dgm:spPr/>
      <dgm:t>
        <a:bodyPr/>
        <a:lstStyle/>
        <a:p>
          <a:endParaRPr lang="de-DE"/>
        </a:p>
      </dgm:t>
    </dgm:pt>
    <dgm:pt modelId="{7D9680C9-D2F5-4BFC-BF54-383810C2D8E7}">
      <dgm:prSet/>
      <dgm:spPr/>
      <dgm:t>
        <a:bodyPr/>
        <a:lstStyle/>
        <a:p>
          <a:pPr>
            <a:lnSpc>
              <a:spcPct val="100000"/>
            </a:lnSpc>
            <a:defRPr b="1"/>
          </a:pPr>
          <a:r>
            <a:rPr lang="de-DE"/>
            <a:t>Datenbankerstellung</a:t>
          </a:r>
        </a:p>
      </dgm:t>
    </dgm:pt>
    <dgm:pt modelId="{60DDADB3-5961-4491-936B-406DF6ED0834}" type="parTrans" cxnId="{4550D940-1895-4604-B6D3-A68D19FDA2CC}">
      <dgm:prSet/>
      <dgm:spPr/>
      <dgm:t>
        <a:bodyPr/>
        <a:lstStyle/>
        <a:p>
          <a:endParaRPr lang="de-DE"/>
        </a:p>
      </dgm:t>
    </dgm:pt>
    <dgm:pt modelId="{7BDF2EBC-0993-4F2C-A87D-DBAE3C9C49F6}" type="sibTrans" cxnId="{4550D940-1895-4604-B6D3-A68D19FDA2CC}">
      <dgm:prSet/>
      <dgm:spPr/>
      <dgm:t>
        <a:bodyPr/>
        <a:lstStyle/>
        <a:p>
          <a:endParaRPr lang="de-DE"/>
        </a:p>
      </dgm:t>
    </dgm:pt>
    <dgm:pt modelId="{0BE4C7CE-13C2-4366-A391-8E77AEE73424}">
      <dgm:prSet/>
      <dgm:spPr/>
      <dgm:t>
        <a:bodyPr/>
        <a:lstStyle/>
        <a:p>
          <a:pPr>
            <a:lnSpc>
              <a:spcPct val="100000"/>
            </a:lnSpc>
          </a:pPr>
          <a:r>
            <a:rPr lang="de-DE"/>
            <a:t>Die Programmierer nutzen die von Ihnen erstellte Datenbank als Ziel, um die Daten effizient zu lagern.</a:t>
          </a:r>
        </a:p>
      </dgm:t>
    </dgm:pt>
    <dgm:pt modelId="{9298D638-055C-4B53-90E4-6642E79C6E30}" type="parTrans" cxnId="{5062073A-9741-49B6-AC52-CDFA38F6A359}">
      <dgm:prSet/>
      <dgm:spPr/>
      <dgm:t>
        <a:bodyPr/>
        <a:lstStyle/>
        <a:p>
          <a:endParaRPr lang="de-DE"/>
        </a:p>
      </dgm:t>
    </dgm:pt>
    <dgm:pt modelId="{E782F772-DE9D-41FF-8EB9-2F238D8EAEA6}" type="sibTrans" cxnId="{5062073A-9741-49B6-AC52-CDFA38F6A359}">
      <dgm:prSet/>
      <dgm:spPr/>
      <dgm:t>
        <a:bodyPr/>
        <a:lstStyle/>
        <a:p>
          <a:endParaRPr lang="de-DE"/>
        </a:p>
      </dgm:t>
    </dgm:pt>
    <dgm:pt modelId="{EF101077-EC45-446C-9014-AC57835DD7DC}" type="pres">
      <dgm:prSet presAssocID="{CCAEEE27-528C-4D68-BB17-71DB1229F755}" presName="Root" presStyleCnt="0">
        <dgm:presLayoutVars>
          <dgm:dir/>
          <dgm:resizeHandles val="exact"/>
        </dgm:presLayoutVars>
      </dgm:prSet>
      <dgm:spPr/>
    </dgm:pt>
    <dgm:pt modelId="{7B408296-C28D-4DDA-9E10-4DDFD7F12150}" type="pres">
      <dgm:prSet presAssocID="{B43E6202-642E-4BC7-B919-9FBAC67B958E}" presName="Composite" presStyleCnt="0"/>
      <dgm:spPr/>
    </dgm:pt>
    <dgm:pt modelId="{678D978C-83A1-411F-9303-06A255CB9B5A}" type="pres">
      <dgm:prSet presAssocID="{B43E6202-642E-4BC7-B919-9FBAC67B958E}"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21453" r="11801" b="6"/>
          <a:stretch/>
        </a:blipFill>
      </dgm:spPr>
      <dgm:extLst>
        <a:ext uri="{E40237B7-FDA0-4F09-8148-C483321AD2D9}">
          <dgm14:cNvPr xmlns:dgm14="http://schemas.microsoft.com/office/drawing/2010/diagram" id="0" name="" descr="Personen, die an einem Computer arbeiten"/>
        </a:ext>
      </dgm:extLst>
    </dgm:pt>
    <dgm:pt modelId="{B1DDB69F-8A34-47C6-A6BF-7B3354B29528}" type="pres">
      <dgm:prSet presAssocID="{B43E6202-642E-4BC7-B919-9FBAC67B958E}" presName="Subtitle" presStyleLbl="revTx" presStyleIdx="0" presStyleCnt="6">
        <dgm:presLayoutVars>
          <dgm:chMax val="0"/>
          <dgm:bulletEnabled/>
        </dgm:presLayoutVars>
      </dgm:prSet>
      <dgm:spPr/>
    </dgm:pt>
    <dgm:pt modelId="{C01BFAAE-B57A-4905-8B7B-3DE526BC964F}" type="pres">
      <dgm:prSet presAssocID="{B43E6202-642E-4BC7-B919-9FBAC67B958E}" presName="Description" presStyleLbl="revTx" presStyleIdx="1" presStyleCnt="6">
        <dgm:presLayoutVars>
          <dgm:bulletEnabled/>
        </dgm:presLayoutVars>
      </dgm:prSet>
      <dgm:spPr/>
    </dgm:pt>
    <dgm:pt modelId="{6C3E69E4-B6BF-49F4-B277-04470FF7AFAB}" type="pres">
      <dgm:prSet presAssocID="{C566F978-C5F8-4127-A129-D1E792816F2E}" presName="sibTrans" presStyleLbl="sibTrans2D1" presStyleIdx="0" presStyleCnt="0"/>
      <dgm:spPr/>
    </dgm:pt>
    <dgm:pt modelId="{D8552B50-8F9C-48D1-9CDF-9CE1ACA12F7B}" type="pres">
      <dgm:prSet presAssocID="{F28FCF56-924B-45B6-808F-C8BD2274D456}" presName="Composite" presStyleCnt="0"/>
      <dgm:spPr/>
    </dgm:pt>
    <dgm:pt modelId="{BDCDAA85-0903-4EBB-BC26-5850F7C39397}" type="pres">
      <dgm:prSet presAssocID="{F28FCF56-924B-45B6-808F-C8BD2274D456}"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17719" r="26031" b="1"/>
          <a:stretch/>
        </a:blipFill>
      </dgm:spPr>
      <dgm:extLst>
        <a:ext uri="{E40237B7-FDA0-4F09-8148-C483321AD2D9}">
          <dgm14:cNvPr xmlns:dgm14="http://schemas.microsoft.com/office/drawing/2010/diagram" id="0" name="" descr="Ausgefallener Hintergrund für Kryptowährungsdiagramme"/>
        </a:ext>
      </dgm:extLst>
    </dgm:pt>
    <dgm:pt modelId="{506C043A-8905-4221-8940-4C12B54507D5}" type="pres">
      <dgm:prSet presAssocID="{F28FCF56-924B-45B6-808F-C8BD2274D456}" presName="Subtitle" presStyleLbl="revTx" presStyleIdx="2" presStyleCnt="6">
        <dgm:presLayoutVars>
          <dgm:chMax val="0"/>
          <dgm:bulletEnabled/>
        </dgm:presLayoutVars>
      </dgm:prSet>
      <dgm:spPr/>
    </dgm:pt>
    <dgm:pt modelId="{A05FE9BF-09BD-4202-9DAC-8A137E74351D}" type="pres">
      <dgm:prSet presAssocID="{F28FCF56-924B-45B6-808F-C8BD2274D456}" presName="Description" presStyleLbl="revTx" presStyleIdx="3" presStyleCnt="6">
        <dgm:presLayoutVars>
          <dgm:bulletEnabled/>
        </dgm:presLayoutVars>
      </dgm:prSet>
      <dgm:spPr/>
    </dgm:pt>
    <dgm:pt modelId="{7DF20263-0643-4100-BB18-FFBE79AD7DF1}" type="pres">
      <dgm:prSet presAssocID="{1869F60B-38D6-4C2B-8974-F1DE7DD9B790}" presName="sibTrans" presStyleLbl="sibTrans2D1" presStyleIdx="0" presStyleCnt="0"/>
      <dgm:spPr/>
    </dgm:pt>
    <dgm:pt modelId="{3AE52821-4CE2-453A-8F5C-3E79B9E6BB81}" type="pres">
      <dgm:prSet presAssocID="{7D9680C9-D2F5-4BFC-BF54-383810C2D8E7}" presName="Composite" presStyleCnt="0"/>
      <dgm:spPr/>
    </dgm:pt>
    <dgm:pt modelId="{1593DCE5-5F3B-4837-A962-577C445B42EC}" type="pres">
      <dgm:prSet presAssocID="{7D9680C9-D2F5-4BFC-BF54-383810C2D8E7}"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21624" r="28376" b="1"/>
          <a:stretch/>
        </a:blipFill>
      </dgm:spPr>
      <dgm:extLst>
        <a:ext uri="{E40237B7-FDA0-4F09-8148-C483321AD2D9}">
          <dgm14:cNvPr xmlns:dgm14="http://schemas.microsoft.com/office/drawing/2010/diagram" id="0" name="" descr="Abbildung des Programmiercodes"/>
        </a:ext>
      </dgm:extLst>
    </dgm:pt>
    <dgm:pt modelId="{AE4E001F-8AC4-47B3-8A37-7DF8E3913B17}" type="pres">
      <dgm:prSet presAssocID="{7D9680C9-D2F5-4BFC-BF54-383810C2D8E7}" presName="Subtitle" presStyleLbl="revTx" presStyleIdx="4" presStyleCnt="6">
        <dgm:presLayoutVars>
          <dgm:chMax val="0"/>
          <dgm:bulletEnabled/>
        </dgm:presLayoutVars>
      </dgm:prSet>
      <dgm:spPr/>
    </dgm:pt>
    <dgm:pt modelId="{13B3F186-3815-451C-A116-A7D474DF7497}" type="pres">
      <dgm:prSet presAssocID="{7D9680C9-D2F5-4BFC-BF54-383810C2D8E7}" presName="Description" presStyleLbl="revTx" presStyleIdx="5" presStyleCnt="6">
        <dgm:presLayoutVars>
          <dgm:bulletEnabled/>
        </dgm:presLayoutVars>
      </dgm:prSet>
      <dgm:spPr/>
    </dgm:pt>
  </dgm:ptLst>
  <dgm:cxnLst>
    <dgm:cxn modelId="{B9652801-4EE5-4EE8-9564-B107DF87A5A6}" srcId="{CCAEEE27-528C-4D68-BB17-71DB1229F755}" destId="{B43E6202-642E-4BC7-B919-9FBAC67B958E}" srcOrd="0" destOrd="0" parTransId="{4F8B7E5F-4086-429C-8E64-7A4810FDE6C2}" sibTransId="{C566F978-C5F8-4127-A129-D1E792816F2E}"/>
    <dgm:cxn modelId="{933D2A0E-8498-488B-A162-F2BC21877BD9}" type="presOf" srcId="{B43E6202-642E-4BC7-B919-9FBAC67B958E}" destId="{B1DDB69F-8A34-47C6-A6BF-7B3354B29528}" srcOrd="0" destOrd="0" presId="urn:microsoft.com/office/officeart/2024/3/layout/verticalVisualTextBlock1"/>
    <dgm:cxn modelId="{6708FB29-5F6F-487D-8730-913F5F1DC6F5}" type="presOf" srcId="{D19632AA-9973-4F8B-8D1C-DA4C5E0C9BBF}" destId="{A05FE9BF-09BD-4202-9DAC-8A137E74351D}" srcOrd="0" destOrd="0" presId="urn:microsoft.com/office/officeart/2024/3/layout/verticalVisualTextBlock1"/>
    <dgm:cxn modelId="{18FCEB2A-95A3-4F64-9819-24F3213480DC}" srcId="{F28FCF56-924B-45B6-808F-C8BD2274D456}" destId="{D19632AA-9973-4F8B-8D1C-DA4C5E0C9BBF}" srcOrd="0" destOrd="0" parTransId="{0918C933-3210-46D1-8C72-216796E4A62F}" sibTransId="{C4E02573-4056-45F3-A723-A952FC1E07B7}"/>
    <dgm:cxn modelId="{46EA4C33-8884-4B11-938C-7D2976ACFA5D}" type="presOf" srcId="{F28FCF56-924B-45B6-808F-C8BD2274D456}" destId="{506C043A-8905-4221-8940-4C12B54507D5}" srcOrd="0" destOrd="0" presId="urn:microsoft.com/office/officeart/2024/3/layout/verticalVisualTextBlock1"/>
    <dgm:cxn modelId="{5062073A-9741-49B6-AC52-CDFA38F6A359}" srcId="{7D9680C9-D2F5-4BFC-BF54-383810C2D8E7}" destId="{0BE4C7CE-13C2-4366-A391-8E77AEE73424}" srcOrd="0" destOrd="0" parTransId="{9298D638-055C-4B53-90E4-6642E79C6E30}" sibTransId="{E782F772-DE9D-41FF-8EB9-2F238D8EAEA6}"/>
    <dgm:cxn modelId="{4550D940-1895-4604-B6D3-A68D19FDA2CC}" srcId="{CCAEEE27-528C-4D68-BB17-71DB1229F755}" destId="{7D9680C9-D2F5-4BFC-BF54-383810C2D8E7}" srcOrd="2" destOrd="0" parTransId="{60DDADB3-5961-4491-936B-406DF6ED0834}" sibTransId="{7BDF2EBC-0993-4F2C-A87D-DBAE3C9C49F6}"/>
    <dgm:cxn modelId="{C9FD5B41-CC4D-49DB-AE84-741C322ECBF4}" type="presOf" srcId="{C566F978-C5F8-4127-A129-D1E792816F2E}" destId="{6C3E69E4-B6BF-49F4-B277-04470FF7AFAB}" srcOrd="0" destOrd="0" presId="urn:microsoft.com/office/officeart/2024/3/layout/verticalVisualTextBlock1"/>
    <dgm:cxn modelId="{879EE345-8C35-4CAE-ABD5-7E7EBD514E33}" type="presOf" srcId="{0BE4C7CE-13C2-4366-A391-8E77AEE73424}" destId="{13B3F186-3815-451C-A116-A7D474DF7497}" srcOrd="0" destOrd="0" presId="urn:microsoft.com/office/officeart/2024/3/layout/verticalVisualTextBlock1"/>
    <dgm:cxn modelId="{93BBAD88-B722-4CAB-9B9E-A2D7090B2D04}" type="presOf" srcId="{7D9680C9-D2F5-4BFC-BF54-383810C2D8E7}" destId="{AE4E001F-8AC4-47B3-8A37-7DF8E3913B17}" srcOrd="0" destOrd="0" presId="urn:microsoft.com/office/officeart/2024/3/layout/verticalVisualTextBlock1"/>
    <dgm:cxn modelId="{A8A17F9C-C4D0-4B32-84C7-CDB663375C5E}" type="presOf" srcId="{1869F60B-38D6-4C2B-8974-F1DE7DD9B790}" destId="{7DF20263-0643-4100-BB18-FFBE79AD7DF1}" srcOrd="0" destOrd="0" presId="urn:microsoft.com/office/officeart/2024/3/layout/verticalVisualTextBlock1"/>
    <dgm:cxn modelId="{62056FAF-A53A-4454-87EE-4EC1DD848EBC}" type="presOf" srcId="{91BCB727-6259-4BE7-A23A-16127B93CE5B}" destId="{C01BFAAE-B57A-4905-8B7B-3DE526BC964F}" srcOrd="0" destOrd="0" presId="urn:microsoft.com/office/officeart/2024/3/layout/verticalVisualTextBlock1"/>
    <dgm:cxn modelId="{EFDD22BD-92E3-4587-88E8-EE52F95FB645}" srcId="{CCAEEE27-528C-4D68-BB17-71DB1229F755}" destId="{F28FCF56-924B-45B6-808F-C8BD2274D456}" srcOrd="1" destOrd="0" parTransId="{67314426-9153-4445-88B9-6556A1D0FD97}" sibTransId="{1869F60B-38D6-4C2B-8974-F1DE7DD9B790}"/>
    <dgm:cxn modelId="{BE68EDE5-FAAB-4433-BAF7-ADEE4058B278}" srcId="{B43E6202-642E-4BC7-B919-9FBAC67B958E}" destId="{91BCB727-6259-4BE7-A23A-16127B93CE5B}" srcOrd="0" destOrd="0" parTransId="{C0011EDE-D87A-4E8E-9C80-868BEE9D3A8E}" sibTransId="{2D79D13A-4041-4DD6-98D5-597B698A9998}"/>
    <dgm:cxn modelId="{76AD6CED-EC62-4A04-B570-67D76C2968AA}" type="presOf" srcId="{CCAEEE27-528C-4D68-BB17-71DB1229F755}" destId="{EF101077-EC45-446C-9014-AC57835DD7DC}" srcOrd="0" destOrd="0" presId="urn:microsoft.com/office/officeart/2024/3/layout/verticalVisualTextBlock1"/>
    <dgm:cxn modelId="{C0AA78AB-9126-4718-9956-36B7136F7167}" type="presParOf" srcId="{EF101077-EC45-446C-9014-AC57835DD7DC}" destId="{7B408296-C28D-4DDA-9E10-4DDFD7F12150}" srcOrd="0" destOrd="0" presId="urn:microsoft.com/office/officeart/2024/3/layout/verticalVisualTextBlock1"/>
    <dgm:cxn modelId="{DC6C2851-8239-4886-95DD-B41DFCDE4A91}" type="presParOf" srcId="{7B408296-C28D-4DDA-9E10-4DDFD7F12150}" destId="{678D978C-83A1-411F-9303-06A255CB9B5A}" srcOrd="0" destOrd="0" presId="urn:microsoft.com/office/officeart/2024/3/layout/verticalVisualTextBlock1"/>
    <dgm:cxn modelId="{1E639FD8-65C5-4FD7-9E9E-67F5D6845B81}" type="presParOf" srcId="{7B408296-C28D-4DDA-9E10-4DDFD7F12150}" destId="{B1DDB69F-8A34-47C6-A6BF-7B3354B29528}" srcOrd="1" destOrd="0" presId="urn:microsoft.com/office/officeart/2024/3/layout/verticalVisualTextBlock1"/>
    <dgm:cxn modelId="{701B70ED-D3E4-4EC1-854F-A09FCA3852C8}" type="presParOf" srcId="{7B408296-C28D-4DDA-9E10-4DDFD7F12150}" destId="{C01BFAAE-B57A-4905-8B7B-3DE526BC964F}" srcOrd="2" destOrd="0" presId="urn:microsoft.com/office/officeart/2024/3/layout/verticalVisualTextBlock1"/>
    <dgm:cxn modelId="{D401EC1A-0809-4C77-B799-FCB523C76CB6}" type="presParOf" srcId="{EF101077-EC45-446C-9014-AC57835DD7DC}" destId="{6C3E69E4-B6BF-49F4-B277-04470FF7AFAB}" srcOrd="1" destOrd="0" presId="urn:microsoft.com/office/officeart/2024/3/layout/verticalVisualTextBlock1"/>
    <dgm:cxn modelId="{1C4A0096-F87C-4E96-8018-6E4C593BDBCA}" type="presParOf" srcId="{EF101077-EC45-446C-9014-AC57835DD7DC}" destId="{D8552B50-8F9C-48D1-9CDF-9CE1ACA12F7B}" srcOrd="2" destOrd="0" presId="urn:microsoft.com/office/officeart/2024/3/layout/verticalVisualTextBlock1"/>
    <dgm:cxn modelId="{1F36B31D-D77C-400F-9418-3594152E39F4}" type="presParOf" srcId="{D8552B50-8F9C-48D1-9CDF-9CE1ACA12F7B}" destId="{BDCDAA85-0903-4EBB-BC26-5850F7C39397}" srcOrd="0" destOrd="0" presId="urn:microsoft.com/office/officeart/2024/3/layout/verticalVisualTextBlock1"/>
    <dgm:cxn modelId="{8E1F36F9-1DAB-4175-8236-F4187D6F2812}" type="presParOf" srcId="{D8552B50-8F9C-48D1-9CDF-9CE1ACA12F7B}" destId="{506C043A-8905-4221-8940-4C12B54507D5}" srcOrd="1" destOrd="0" presId="urn:microsoft.com/office/officeart/2024/3/layout/verticalVisualTextBlock1"/>
    <dgm:cxn modelId="{3834E036-F623-4E49-8CEA-2664384A7CC2}" type="presParOf" srcId="{D8552B50-8F9C-48D1-9CDF-9CE1ACA12F7B}" destId="{A05FE9BF-09BD-4202-9DAC-8A137E74351D}" srcOrd="2" destOrd="0" presId="urn:microsoft.com/office/officeart/2024/3/layout/verticalVisualTextBlock1"/>
    <dgm:cxn modelId="{4C440759-4A80-45DA-8331-9AFF91BC6924}" type="presParOf" srcId="{EF101077-EC45-446C-9014-AC57835DD7DC}" destId="{7DF20263-0643-4100-BB18-FFBE79AD7DF1}" srcOrd="3" destOrd="0" presId="urn:microsoft.com/office/officeart/2024/3/layout/verticalVisualTextBlock1"/>
    <dgm:cxn modelId="{7D4E244D-11C4-42B0-8BFD-D9D9979C66A1}" type="presParOf" srcId="{EF101077-EC45-446C-9014-AC57835DD7DC}" destId="{3AE52821-4CE2-453A-8F5C-3E79B9E6BB81}" srcOrd="4" destOrd="0" presId="urn:microsoft.com/office/officeart/2024/3/layout/verticalVisualTextBlock1"/>
    <dgm:cxn modelId="{79F15B1F-1F2E-4963-9084-056BB6B4B664}" type="presParOf" srcId="{3AE52821-4CE2-453A-8F5C-3E79B9E6BB81}" destId="{1593DCE5-5F3B-4837-A962-577C445B42EC}" srcOrd="0" destOrd="0" presId="urn:microsoft.com/office/officeart/2024/3/layout/verticalVisualTextBlock1"/>
    <dgm:cxn modelId="{212F4D60-6F34-4B6E-88CA-9A077F3853F6}" type="presParOf" srcId="{3AE52821-4CE2-453A-8F5C-3E79B9E6BB81}" destId="{AE4E001F-8AC4-47B3-8A37-7DF8E3913B17}" srcOrd="1" destOrd="0" presId="urn:microsoft.com/office/officeart/2024/3/layout/verticalVisualTextBlock1"/>
    <dgm:cxn modelId="{2EF86C73-CE99-4709-A386-7ED7B82FC42C}" type="presParOf" srcId="{3AE52821-4CE2-453A-8F5C-3E79B9E6BB81}" destId="{13B3F186-3815-451C-A116-A7D474DF7497}"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A0BDA8-B354-43F5-8999-F52C20FBA913}"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6D1875AD-D21D-41D9-A7B8-DF08C2DC40C5}">
      <dgm:prSet/>
      <dgm:spPr/>
      <dgm:t>
        <a:bodyPr/>
        <a:lstStyle/>
        <a:p>
          <a:pPr>
            <a:lnSpc>
              <a:spcPct val="100000"/>
            </a:lnSpc>
            <a:defRPr b="1"/>
          </a:pPr>
          <a:r>
            <a:rPr lang="de-DE"/>
            <a:t>Revolutionierung des Zeitmanagements</a:t>
          </a:r>
          <a:endParaRPr lang="en-US"/>
        </a:p>
      </dgm:t>
    </dgm:pt>
    <dgm:pt modelId="{B9B12028-7EA2-4495-91FA-150774AF02C7}" type="parTrans" cxnId="{511D25D1-FB43-406E-8395-C192997DC9AF}">
      <dgm:prSet/>
      <dgm:spPr/>
      <dgm:t>
        <a:bodyPr/>
        <a:lstStyle/>
        <a:p>
          <a:endParaRPr lang="en-US"/>
        </a:p>
      </dgm:t>
    </dgm:pt>
    <dgm:pt modelId="{6A6962E1-7151-4D1C-98F2-7E3F7791EB13}" type="sibTrans" cxnId="{511D25D1-FB43-406E-8395-C192997DC9AF}">
      <dgm:prSet/>
      <dgm:spPr/>
      <dgm:t>
        <a:bodyPr/>
        <a:lstStyle/>
        <a:p>
          <a:pPr>
            <a:lnSpc>
              <a:spcPct val="100000"/>
            </a:lnSpc>
            <a:defRPr b="1"/>
          </a:pPr>
          <a:endParaRPr lang="en-US"/>
        </a:p>
      </dgm:t>
    </dgm:pt>
    <dgm:pt modelId="{083D0A62-8CD2-4903-AF5C-AF557BA48D11}">
      <dgm:prSet/>
      <dgm:spPr/>
      <dgm:t>
        <a:bodyPr/>
        <a:lstStyle/>
        <a:p>
          <a:pPr>
            <a:lnSpc>
              <a:spcPct val="100000"/>
            </a:lnSpc>
          </a:pPr>
          <a:r>
            <a:rPr lang="de-DE"/>
            <a:t>TimeKeeper zielt darauf ab, die bestehenden Zeitmanagementpraktiken zu revolutionieren und den Benutzern neue Wege zur Organisation ihrer Zeit zu bieten.</a:t>
          </a:r>
          <a:endParaRPr lang="en-US"/>
        </a:p>
      </dgm:t>
    </dgm:pt>
    <dgm:pt modelId="{15C9719F-E3DC-4161-807F-6A2869C7ECD3}" type="parTrans" cxnId="{B34EF816-4E7E-4B34-A538-FAAFD1E4CC60}">
      <dgm:prSet/>
      <dgm:spPr/>
      <dgm:t>
        <a:bodyPr/>
        <a:lstStyle/>
        <a:p>
          <a:endParaRPr lang="en-US"/>
        </a:p>
      </dgm:t>
    </dgm:pt>
    <dgm:pt modelId="{0A96AC3B-110E-4E9F-8510-8DAED7219C85}" type="sibTrans" cxnId="{B34EF816-4E7E-4B34-A538-FAAFD1E4CC60}">
      <dgm:prSet/>
      <dgm:spPr/>
      <dgm:t>
        <a:bodyPr/>
        <a:lstStyle/>
        <a:p>
          <a:endParaRPr lang="en-US"/>
        </a:p>
      </dgm:t>
    </dgm:pt>
    <dgm:pt modelId="{1FBAE80A-F4F3-41A7-A6F0-EA6DF05A0F33}">
      <dgm:prSet/>
      <dgm:spPr/>
      <dgm:t>
        <a:bodyPr/>
        <a:lstStyle/>
        <a:p>
          <a:pPr>
            <a:lnSpc>
              <a:spcPct val="100000"/>
            </a:lnSpc>
            <a:defRPr b="1"/>
          </a:pPr>
          <a:r>
            <a:rPr lang="de-DE"/>
            <a:t>Echte Vorteile für Benutzer</a:t>
          </a:r>
          <a:endParaRPr lang="en-US"/>
        </a:p>
      </dgm:t>
    </dgm:pt>
    <dgm:pt modelId="{5C017461-2EF0-4768-815A-FF56AD8B4E41}" type="parTrans" cxnId="{D8557682-F7D9-4DBF-BDB9-202F1289CB92}">
      <dgm:prSet/>
      <dgm:spPr/>
      <dgm:t>
        <a:bodyPr/>
        <a:lstStyle/>
        <a:p>
          <a:endParaRPr lang="en-US"/>
        </a:p>
      </dgm:t>
    </dgm:pt>
    <dgm:pt modelId="{8361F6A8-8C27-4DFC-BA46-391B48FC9CF9}" type="sibTrans" cxnId="{D8557682-F7D9-4DBF-BDB9-202F1289CB92}">
      <dgm:prSet/>
      <dgm:spPr/>
      <dgm:t>
        <a:bodyPr/>
        <a:lstStyle/>
        <a:p>
          <a:pPr>
            <a:lnSpc>
              <a:spcPct val="100000"/>
            </a:lnSpc>
            <a:defRPr b="1"/>
          </a:pPr>
          <a:endParaRPr lang="en-US"/>
        </a:p>
      </dgm:t>
    </dgm:pt>
    <dgm:pt modelId="{12D213DF-DEC7-4192-97BE-49534350697F}">
      <dgm:prSet/>
      <dgm:spPr/>
      <dgm:t>
        <a:bodyPr/>
        <a:lstStyle/>
        <a:p>
          <a:pPr>
            <a:lnSpc>
              <a:spcPct val="100000"/>
            </a:lnSpc>
          </a:pPr>
          <a:r>
            <a:rPr lang="de-DE"/>
            <a:t>Durch die Implementierung der vorgesehenen Funktionen wird TimeKeeper den Benutzern echte Vorteile und eine bessere Kontrolle über ihre Zeit bieten.</a:t>
          </a:r>
          <a:endParaRPr lang="en-US"/>
        </a:p>
      </dgm:t>
    </dgm:pt>
    <dgm:pt modelId="{8F904AA2-DA57-4D85-B18C-CE7F432C98F0}" type="parTrans" cxnId="{6E1DFDD8-1C9A-414B-ABD8-EAC090A76FD8}">
      <dgm:prSet/>
      <dgm:spPr/>
      <dgm:t>
        <a:bodyPr/>
        <a:lstStyle/>
        <a:p>
          <a:endParaRPr lang="en-US"/>
        </a:p>
      </dgm:t>
    </dgm:pt>
    <dgm:pt modelId="{552D2804-8896-4CB1-A2DD-CE5493A9E5AD}" type="sibTrans" cxnId="{6E1DFDD8-1C9A-414B-ABD8-EAC090A76FD8}">
      <dgm:prSet/>
      <dgm:spPr/>
      <dgm:t>
        <a:bodyPr/>
        <a:lstStyle/>
        <a:p>
          <a:endParaRPr lang="en-US"/>
        </a:p>
      </dgm:t>
    </dgm:pt>
    <dgm:pt modelId="{A96491D5-3D39-439A-BA65-BD07B398CA86}">
      <dgm:prSet/>
      <dgm:spPr/>
      <dgm:t>
        <a:bodyPr/>
        <a:lstStyle/>
        <a:p>
          <a:pPr>
            <a:lnSpc>
              <a:spcPct val="100000"/>
            </a:lnSpc>
            <a:defRPr b="1"/>
          </a:pPr>
          <a:r>
            <a:rPr lang="de-DE"/>
            <a:t>Implementierung der Konzepte</a:t>
          </a:r>
          <a:endParaRPr lang="en-US"/>
        </a:p>
      </dgm:t>
    </dgm:pt>
    <dgm:pt modelId="{FB037A8B-D078-4488-91D7-5537683314A1}" type="parTrans" cxnId="{44B9F134-85A3-4FB9-8747-0D9B5E48F70C}">
      <dgm:prSet/>
      <dgm:spPr/>
      <dgm:t>
        <a:bodyPr/>
        <a:lstStyle/>
        <a:p>
          <a:endParaRPr lang="en-US"/>
        </a:p>
      </dgm:t>
    </dgm:pt>
    <dgm:pt modelId="{BCB56AA1-4E88-43B4-8655-B7228AEA6772}" type="sibTrans" cxnId="{44B9F134-85A3-4FB9-8747-0D9B5E48F70C}">
      <dgm:prSet/>
      <dgm:spPr/>
      <dgm:t>
        <a:bodyPr/>
        <a:lstStyle/>
        <a:p>
          <a:endParaRPr lang="en-US"/>
        </a:p>
      </dgm:t>
    </dgm:pt>
    <dgm:pt modelId="{4EE9CDDF-92C6-431E-AB96-41BD9B3EF015}">
      <dgm:prSet/>
      <dgm:spPr/>
      <dgm:t>
        <a:bodyPr/>
        <a:lstStyle/>
        <a:p>
          <a:pPr>
            <a:lnSpc>
              <a:spcPct val="100000"/>
            </a:lnSpc>
          </a:pPr>
          <a:r>
            <a:rPr lang="de-DE"/>
            <a:t>Die erfolgreiche Implementierung der vorgestellten Konzepte wird entscheidend sein, um TimeKeeper zu einem nützlichen Werkzeug für alle Benutzer zu machen.</a:t>
          </a:r>
          <a:endParaRPr lang="en-US"/>
        </a:p>
      </dgm:t>
    </dgm:pt>
    <dgm:pt modelId="{0ECB2E1F-96DB-476A-9EB8-ADF8DD5D90AA}" type="parTrans" cxnId="{E49F266E-4175-48BB-B266-196B50C2DDE1}">
      <dgm:prSet/>
      <dgm:spPr/>
      <dgm:t>
        <a:bodyPr/>
        <a:lstStyle/>
        <a:p>
          <a:endParaRPr lang="en-US"/>
        </a:p>
      </dgm:t>
    </dgm:pt>
    <dgm:pt modelId="{B95C44D6-B420-4961-9AFD-B37DCE014453}" type="sibTrans" cxnId="{E49F266E-4175-48BB-B266-196B50C2DDE1}">
      <dgm:prSet/>
      <dgm:spPr/>
      <dgm:t>
        <a:bodyPr/>
        <a:lstStyle/>
        <a:p>
          <a:endParaRPr lang="en-US"/>
        </a:p>
      </dgm:t>
    </dgm:pt>
    <dgm:pt modelId="{3BA3097A-C13C-4BC5-97EE-92573681D3E5}" type="pres">
      <dgm:prSet presAssocID="{DAA0BDA8-B354-43F5-8999-F52C20FBA913}" presName="Name0" presStyleCnt="0">
        <dgm:presLayoutVars>
          <dgm:dir/>
          <dgm:resizeHandles val="exact"/>
        </dgm:presLayoutVars>
      </dgm:prSet>
      <dgm:spPr/>
    </dgm:pt>
    <dgm:pt modelId="{7749FA11-DC0C-4486-8C1B-18943CEB418F}" type="pres">
      <dgm:prSet presAssocID="{6D1875AD-D21D-41D9-A7B8-DF08C2DC40C5}" presName="compNode" presStyleCnt="0"/>
      <dgm:spPr/>
    </dgm:pt>
    <dgm:pt modelId="{22F327FF-FB4A-4130-BB1A-A71CB1CE969E}" type="pres">
      <dgm:prSet presAssocID="{6D1875AD-D21D-41D9-A7B8-DF08C2DC40C5}" presName="pictRect" presStyleLbl="revTx" presStyleIdx="0" presStyleCnt="6">
        <dgm:presLayoutVars>
          <dgm:chMax val="0"/>
          <dgm:bulletEnabled/>
        </dgm:presLayoutVars>
      </dgm:prSet>
      <dgm:spPr/>
    </dgm:pt>
    <dgm:pt modelId="{A3E3552C-3D4B-4EE4-9D71-825BC5EDA60F}" type="pres">
      <dgm:prSet presAssocID="{6D1875AD-D21D-41D9-A7B8-DF08C2DC40C5}" presName="textRect" presStyleLbl="revTx" presStyleIdx="1" presStyleCnt="6">
        <dgm:presLayoutVars>
          <dgm:bulletEnabled/>
        </dgm:presLayoutVars>
      </dgm:prSet>
      <dgm:spPr/>
    </dgm:pt>
    <dgm:pt modelId="{E0620B6D-D095-4F97-9DFE-7533F1865F46}" type="pres">
      <dgm:prSet presAssocID="{6A6962E1-7151-4D1C-98F2-7E3F7791EB13}" presName="sibTrans" presStyleLbl="sibTrans2D1" presStyleIdx="0" presStyleCnt="0"/>
      <dgm:spPr/>
    </dgm:pt>
    <dgm:pt modelId="{A9A63EFE-4FD4-4651-A3CE-4F9C5BFE6981}" type="pres">
      <dgm:prSet presAssocID="{1FBAE80A-F4F3-41A7-A6F0-EA6DF05A0F33}" presName="compNode" presStyleCnt="0"/>
      <dgm:spPr/>
    </dgm:pt>
    <dgm:pt modelId="{9696A65C-199A-49C1-BABF-D930505535BB}" type="pres">
      <dgm:prSet presAssocID="{1FBAE80A-F4F3-41A7-A6F0-EA6DF05A0F33}" presName="pictRect" presStyleLbl="revTx" presStyleIdx="2" presStyleCnt="6">
        <dgm:presLayoutVars>
          <dgm:chMax val="0"/>
          <dgm:bulletEnabled/>
        </dgm:presLayoutVars>
      </dgm:prSet>
      <dgm:spPr/>
    </dgm:pt>
    <dgm:pt modelId="{2675F4DF-A4E4-4044-8481-04198F681909}" type="pres">
      <dgm:prSet presAssocID="{1FBAE80A-F4F3-41A7-A6F0-EA6DF05A0F33}" presName="textRect" presStyleLbl="revTx" presStyleIdx="3" presStyleCnt="6">
        <dgm:presLayoutVars>
          <dgm:bulletEnabled/>
        </dgm:presLayoutVars>
      </dgm:prSet>
      <dgm:spPr/>
    </dgm:pt>
    <dgm:pt modelId="{C0B872D8-91FE-45EB-967A-6E75D98F3817}" type="pres">
      <dgm:prSet presAssocID="{8361F6A8-8C27-4DFC-BA46-391B48FC9CF9}" presName="sibTrans" presStyleLbl="sibTrans2D1" presStyleIdx="0" presStyleCnt="0"/>
      <dgm:spPr/>
    </dgm:pt>
    <dgm:pt modelId="{C5D99B41-3971-44EE-9081-53FBF6144619}" type="pres">
      <dgm:prSet presAssocID="{A96491D5-3D39-439A-BA65-BD07B398CA86}" presName="compNode" presStyleCnt="0"/>
      <dgm:spPr/>
    </dgm:pt>
    <dgm:pt modelId="{C524FE50-9A2B-477D-BD40-CD7EA1614778}" type="pres">
      <dgm:prSet presAssocID="{A96491D5-3D39-439A-BA65-BD07B398CA86}" presName="pictRect" presStyleLbl="revTx" presStyleIdx="4" presStyleCnt="6">
        <dgm:presLayoutVars>
          <dgm:chMax val="0"/>
          <dgm:bulletEnabled/>
        </dgm:presLayoutVars>
      </dgm:prSet>
      <dgm:spPr/>
    </dgm:pt>
    <dgm:pt modelId="{1FA338D8-FBC0-4AF7-B8D4-43D933AD66D7}" type="pres">
      <dgm:prSet presAssocID="{A96491D5-3D39-439A-BA65-BD07B398CA86}" presName="textRect" presStyleLbl="revTx" presStyleIdx="5" presStyleCnt="6">
        <dgm:presLayoutVars>
          <dgm:bulletEnabled/>
        </dgm:presLayoutVars>
      </dgm:prSet>
      <dgm:spPr/>
    </dgm:pt>
  </dgm:ptLst>
  <dgm:cxnLst>
    <dgm:cxn modelId="{C467BC0E-6FF0-4CD8-9D5F-97A8316C15EC}" type="presOf" srcId="{A96491D5-3D39-439A-BA65-BD07B398CA86}" destId="{C524FE50-9A2B-477D-BD40-CD7EA1614778}" srcOrd="0" destOrd="0" presId="urn:microsoft.com/office/officeart/2024/3/layout/hArchList1"/>
    <dgm:cxn modelId="{B34EF816-4E7E-4B34-A538-FAAFD1E4CC60}" srcId="{6D1875AD-D21D-41D9-A7B8-DF08C2DC40C5}" destId="{083D0A62-8CD2-4903-AF5C-AF557BA48D11}" srcOrd="0" destOrd="0" parTransId="{15C9719F-E3DC-4161-807F-6A2869C7ECD3}" sibTransId="{0A96AC3B-110E-4E9F-8510-8DAED7219C85}"/>
    <dgm:cxn modelId="{1DB43C1E-CE96-4A9C-960E-CB8F5C7453BB}" type="presOf" srcId="{6A6962E1-7151-4D1C-98F2-7E3F7791EB13}" destId="{E0620B6D-D095-4F97-9DFE-7533F1865F46}" srcOrd="0" destOrd="0" presId="urn:microsoft.com/office/officeart/2024/3/layout/hArchList1"/>
    <dgm:cxn modelId="{05FBFC20-57FB-43A1-BDD1-37F5FD599B92}" type="presOf" srcId="{4EE9CDDF-92C6-431E-AB96-41BD9B3EF015}" destId="{1FA338D8-FBC0-4AF7-B8D4-43D933AD66D7}" srcOrd="0" destOrd="0" presId="urn:microsoft.com/office/officeart/2024/3/layout/hArchList1"/>
    <dgm:cxn modelId="{9A506E2F-700C-420A-BA34-AD9F234FF3B2}" type="presOf" srcId="{1FBAE80A-F4F3-41A7-A6F0-EA6DF05A0F33}" destId="{9696A65C-199A-49C1-BABF-D930505535BB}" srcOrd="0" destOrd="0" presId="urn:microsoft.com/office/officeart/2024/3/layout/hArchList1"/>
    <dgm:cxn modelId="{44B9F134-85A3-4FB9-8747-0D9B5E48F70C}" srcId="{DAA0BDA8-B354-43F5-8999-F52C20FBA913}" destId="{A96491D5-3D39-439A-BA65-BD07B398CA86}" srcOrd="2" destOrd="0" parTransId="{FB037A8B-D078-4488-91D7-5537683314A1}" sibTransId="{BCB56AA1-4E88-43B4-8655-B7228AEA6772}"/>
    <dgm:cxn modelId="{E49F266E-4175-48BB-B266-196B50C2DDE1}" srcId="{A96491D5-3D39-439A-BA65-BD07B398CA86}" destId="{4EE9CDDF-92C6-431E-AB96-41BD9B3EF015}" srcOrd="0" destOrd="0" parTransId="{0ECB2E1F-96DB-476A-9EB8-ADF8DD5D90AA}" sibTransId="{B95C44D6-B420-4961-9AFD-B37DCE014453}"/>
    <dgm:cxn modelId="{BCC8B181-D98E-4AFD-AE76-64D69E3FF1C8}" type="presOf" srcId="{8361F6A8-8C27-4DFC-BA46-391B48FC9CF9}" destId="{C0B872D8-91FE-45EB-967A-6E75D98F3817}" srcOrd="0" destOrd="0" presId="urn:microsoft.com/office/officeart/2024/3/layout/hArchList1"/>
    <dgm:cxn modelId="{D8557682-F7D9-4DBF-BDB9-202F1289CB92}" srcId="{DAA0BDA8-B354-43F5-8999-F52C20FBA913}" destId="{1FBAE80A-F4F3-41A7-A6F0-EA6DF05A0F33}" srcOrd="1" destOrd="0" parTransId="{5C017461-2EF0-4768-815A-FF56AD8B4E41}" sibTransId="{8361F6A8-8C27-4DFC-BA46-391B48FC9CF9}"/>
    <dgm:cxn modelId="{8CC126A7-7F56-42A7-9E7D-54B6514321E8}" type="presOf" srcId="{12D213DF-DEC7-4192-97BE-49534350697F}" destId="{2675F4DF-A4E4-4044-8481-04198F681909}" srcOrd="0" destOrd="0" presId="urn:microsoft.com/office/officeart/2024/3/layout/hArchList1"/>
    <dgm:cxn modelId="{E80D2BC5-D1CD-42D1-A728-517315F0E17E}" type="presOf" srcId="{083D0A62-8CD2-4903-AF5C-AF557BA48D11}" destId="{A3E3552C-3D4B-4EE4-9D71-825BC5EDA60F}" srcOrd="0" destOrd="0" presId="urn:microsoft.com/office/officeart/2024/3/layout/hArchList1"/>
    <dgm:cxn modelId="{1CB70BC7-A6B1-4DC0-837A-951C4FABD649}" type="presOf" srcId="{DAA0BDA8-B354-43F5-8999-F52C20FBA913}" destId="{3BA3097A-C13C-4BC5-97EE-92573681D3E5}" srcOrd="0" destOrd="0" presId="urn:microsoft.com/office/officeart/2024/3/layout/hArchList1"/>
    <dgm:cxn modelId="{511D25D1-FB43-406E-8395-C192997DC9AF}" srcId="{DAA0BDA8-B354-43F5-8999-F52C20FBA913}" destId="{6D1875AD-D21D-41D9-A7B8-DF08C2DC40C5}" srcOrd="0" destOrd="0" parTransId="{B9B12028-7EA2-4495-91FA-150774AF02C7}" sibTransId="{6A6962E1-7151-4D1C-98F2-7E3F7791EB13}"/>
    <dgm:cxn modelId="{6E1DFDD8-1C9A-414B-ABD8-EAC090A76FD8}" srcId="{1FBAE80A-F4F3-41A7-A6F0-EA6DF05A0F33}" destId="{12D213DF-DEC7-4192-97BE-49534350697F}" srcOrd="0" destOrd="0" parTransId="{8F904AA2-DA57-4D85-B18C-CE7F432C98F0}" sibTransId="{552D2804-8896-4CB1-A2DD-CE5493A9E5AD}"/>
    <dgm:cxn modelId="{5C28BEFC-5ABE-4116-B90B-4133CBB42CC9}" type="presOf" srcId="{6D1875AD-D21D-41D9-A7B8-DF08C2DC40C5}" destId="{22F327FF-FB4A-4130-BB1A-A71CB1CE969E}" srcOrd="0" destOrd="0" presId="urn:microsoft.com/office/officeart/2024/3/layout/hArchList1"/>
    <dgm:cxn modelId="{EF0A627D-7241-4FE1-8408-8ECCCE314EBD}" type="presParOf" srcId="{3BA3097A-C13C-4BC5-97EE-92573681D3E5}" destId="{7749FA11-DC0C-4486-8C1B-18943CEB418F}" srcOrd="0" destOrd="0" presId="urn:microsoft.com/office/officeart/2024/3/layout/hArchList1"/>
    <dgm:cxn modelId="{61523C49-0010-4257-A124-5840761A7E23}" type="presParOf" srcId="{7749FA11-DC0C-4486-8C1B-18943CEB418F}" destId="{22F327FF-FB4A-4130-BB1A-A71CB1CE969E}" srcOrd="0" destOrd="0" presId="urn:microsoft.com/office/officeart/2024/3/layout/hArchList1"/>
    <dgm:cxn modelId="{CDC4722C-74A2-47C8-BF0C-EA6B38BA7AE5}" type="presParOf" srcId="{7749FA11-DC0C-4486-8C1B-18943CEB418F}" destId="{A3E3552C-3D4B-4EE4-9D71-825BC5EDA60F}" srcOrd="1" destOrd="0" presId="urn:microsoft.com/office/officeart/2024/3/layout/hArchList1"/>
    <dgm:cxn modelId="{E201F222-EA2D-4E45-800E-E4DCFB8967B2}" type="presParOf" srcId="{3BA3097A-C13C-4BC5-97EE-92573681D3E5}" destId="{E0620B6D-D095-4F97-9DFE-7533F1865F46}" srcOrd="1" destOrd="0" presId="urn:microsoft.com/office/officeart/2024/3/layout/hArchList1"/>
    <dgm:cxn modelId="{82EEA180-790C-4F6E-A045-AD48C1B517FA}" type="presParOf" srcId="{3BA3097A-C13C-4BC5-97EE-92573681D3E5}" destId="{A9A63EFE-4FD4-4651-A3CE-4F9C5BFE6981}" srcOrd="2" destOrd="0" presId="urn:microsoft.com/office/officeart/2024/3/layout/hArchList1"/>
    <dgm:cxn modelId="{108E6D34-24DC-4E88-816C-DF85E5F59831}" type="presParOf" srcId="{A9A63EFE-4FD4-4651-A3CE-4F9C5BFE6981}" destId="{9696A65C-199A-49C1-BABF-D930505535BB}" srcOrd="0" destOrd="0" presId="urn:microsoft.com/office/officeart/2024/3/layout/hArchList1"/>
    <dgm:cxn modelId="{C9DE1BC1-FBC6-4E5D-ACD8-7985F0C3959D}" type="presParOf" srcId="{A9A63EFE-4FD4-4651-A3CE-4F9C5BFE6981}" destId="{2675F4DF-A4E4-4044-8481-04198F681909}" srcOrd="1" destOrd="0" presId="urn:microsoft.com/office/officeart/2024/3/layout/hArchList1"/>
    <dgm:cxn modelId="{3B061AF6-FDA4-4049-A037-9BAAF8D24946}" type="presParOf" srcId="{3BA3097A-C13C-4BC5-97EE-92573681D3E5}" destId="{C0B872D8-91FE-45EB-967A-6E75D98F3817}" srcOrd="3" destOrd="0" presId="urn:microsoft.com/office/officeart/2024/3/layout/hArchList1"/>
    <dgm:cxn modelId="{00D6C519-D195-499F-A2BF-309A02E70CFA}" type="presParOf" srcId="{3BA3097A-C13C-4BC5-97EE-92573681D3E5}" destId="{C5D99B41-3971-44EE-9081-53FBF6144619}" srcOrd="4" destOrd="0" presId="urn:microsoft.com/office/officeart/2024/3/layout/hArchList1"/>
    <dgm:cxn modelId="{97DBA691-644D-46A6-8D1B-50CBDCE0266F}" type="presParOf" srcId="{C5D99B41-3971-44EE-9081-53FBF6144619}" destId="{C524FE50-9A2B-477D-BD40-CD7EA1614778}" srcOrd="0" destOrd="0" presId="urn:microsoft.com/office/officeart/2024/3/layout/hArchList1"/>
    <dgm:cxn modelId="{82A5049B-6A9C-4651-A42A-397B01E0D102}" type="presParOf" srcId="{C5D99B41-3971-44EE-9081-53FBF6144619}" destId="{1FA338D8-FBC0-4AF7-B8D4-43D933AD66D7}"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D978C-83A1-411F-9303-06A255CB9B5A}">
      <dsp:nvSpPr>
        <dsp:cNvPr id="0" name=""/>
        <dsp:cNvSpPr/>
      </dsp:nvSpPr>
      <dsp:spPr>
        <a:xfrm>
          <a:off x="0" y="0"/>
          <a:ext cx="1610980" cy="161098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21453" r="11801" b="6"/>
          <a:stretch/>
        </a:blipFill>
        <a:ln>
          <a:noFill/>
        </a:ln>
        <a:effectLst/>
      </dsp:spPr>
      <dsp:style>
        <a:lnRef idx="0">
          <a:scrgbClr r="0" g="0" b="0"/>
        </a:lnRef>
        <a:fillRef idx="3">
          <a:scrgbClr r="0" g="0" b="0"/>
        </a:fillRef>
        <a:effectRef idx="2">
          <a:scrgbClr r="0" g="0" b="0"/>
        </a:effectRef>
        <a:fontRef idx="minor">
          <a:schemeClr val="lt1"/>
        </a:fontRef>
      </dsp:style>
    </dsp:sp>
    <dsp:sp modelId="{B1DDB69F-8A34-47C6-A6BF-7B3354B29528}">
      <dsp:nvSpPr>
        <dsp:cNvPr id="0" name=""/>
        <dsp:cNvSpPr/>
      </dsp:nvSpPr>
      <dsp:spPr>
        <a:xfrm>
          <a:off x="1790980" y="0"/>
          <a:ext cx="5800878" cy="36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de-DE" sz="1800" kern="1200"/>
            <a:t>Externe Programmierabteilung</a:t>
          </a:r>
        </a:p>
      </dsp:txBody>
      <dsp:txXfrm>
        <a:off x="1790980" y="0"/>
        <a:ext cx="5800878" cy="363528"/>
      </dsp:txXfrm>
    </dsp:sp>
    <dsp:sp modelId="{C01BFAAE-B57A-4905-8B7B-3DE526BC964F}">
      <dsp:nvSpPr>
        <dsp:cNvPr id="0" name=""/>
        <dsp:cNvSpPr/>
      </dsp:nvSpPr>
      <dsp:spPr>
        <a:xfrm>
          <a:off x="1790980" y="363528"/>
          <a:ext cx="5800878" cy="124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de-DE" sz="1400" kern="1200"/>
            <a:t>Eine externe Programmierabteilung übernimmt die Verantwortung für die Datenüberführung, um die Effizienz zu gewährleisten.</a:t>
          </a:r>
        </a:p>
      </dsp:txBody>
      <dsp:txXfrm>
        <a:off x="1790980" y="363528"/>
        <a:ext cx="5800878" cy="1247452"/>
      </dsp:txXfrm>
    </dsp:sp>
    <dsp:sp modelId="{BDCDAA85-0903-4EBB-BC26-5850F7C39397}">
      <dsp:nvSpPr>
        <dsp:cNvPr id="0" name=""/>
        <dsp:cNvSpPr/>
      </dsp:nvSpPr>
      <dsp:spPr>
        <a:xfrm>
          <a:off x="0" y="1739859"/>
          <a:ext cx="1610980" cy="161098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17719" r="26031" b="1"/>
          <a:stretch/>
        </a:blipFill>
        <a:ln>
          <a:noFill/>
        </a:ln>
        <a:effectLst/>
      </dsp:spPr>
      <dsp:style>
        <a:lnRef idx="0">
          <a:scrgbClr r="0" g="0" b="0"/>
        </a:lnRef>
        <a:fillRef idx="3">
          <a:scrgbClr r="0" g="0" b="0"/>
        </a:fillRef>
        <a:effectRef idx="2">
          <a:scrgbClr r="0" g="0" b="0"/>
        </a:effectRef>
        <a:fontRef idx="minor">
          <a:schemeClr val="lt1"/>
        </a:fontRef>
      </dsp:style>
    </dsp:sp>
    <dsp:sp modelId="{506C043A-8905-4221-8940-4C12B54507D5}">
      <dsp:nvSpPr>
        <dsp:cNvPr id="0" name=""/>
        <dsp:cNvSpPr/>
      </dsp:nvSpPr>
      <dsp:spPr>
        <a:xfrm>
          <a:off x="1790980" y="1739859"/>
          <a:ext cx="5800878" cy="36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de-DE" sz="1800" kern="1200"/>
            <a:t>Schnittstellen und Importjobs</a:t>
          </a:r>
        </a:p>
      </dsp:txBody>
      <dsp:txXfrm>
        <a:off x="1790980" y="1739859"/>
        <a:ext cx="5800878" cy="363528"/>
      </dsp:txXfrm>
    </dsp:sp>
    <dsp:sp modelId="{A05FE9BF-09BD-4202-9DAC-8A137E74351D}">
      <dsp:nvSpPr>
        <dsp:cNvPr id="0" name=""/>
        <dsp:cNvSpPr/>
      </dsp:nvSpPr>
      <dsp:spPr>
        <a:xfrm>
          <a:off x="1790980" y="2103387"/>
          <a:ext cx="5800878" cy="124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de-DE" sz="1400" kern="1200"/>
            <a:t>Die Überführung erfolgt über definierte Schnittstellen und Importjobs, die einen reibungslosen Datenfluss ermöglichen.</a:t>
          </a:r>
        </a:p>
      </dsp:txBody>
      <dsp:txXfrm>
        <a:off x="1790980" y="2103387"/>
        <a:ext cx="5800878" cy="1247452"/>
      </dsp:txXfrm>
    </dsp:sp>
    <dsp:sp modelId="{1593DCE5-5F3B-4837-A962-577C445B42EC}">
      <dsp:nvSpPr>
        <dsp:cNvPr id="0" name=""/>
        <dsp:cNvSpPr/>
      </dsp:nvSpPr>
      <dsp:spPr>
        <a:xfrm>
          <a:off x="0" y="3479718"/>
          <a:ext cx="1610980" cy="161098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21624" r="28376" b="1"/>
          <a:stretch/>
        </a:blipFill>
        <a:ln>
          <a:noFill/>
        </a:ln>
        <a:effectLst/>
      </dsp:spPr>
      <dsp:style>
        <a:lnRef idx="0">
          <a:scrgbClr r="0" g="0" b="0"/>
        </a:lnRef>
        <a:fillRef idx="3">
          <a:scrgbClr r="0" g="0" b="0"/>
        </a:fillRef>
        <a:effectRef idx="2">
          <a:scrgbClr r="0" g="0" b="0"/>
        </a:effectRef>
        <a:fontRef idx="minor">
          <a:schemeClr val="lt1"/>
        </a:fontRef>
      </dsp:style>
    </dsp:sp>
    <dsp:sp modelId="{AE4E001F-8AC4-47B3-8A37-7DF8E3913B17}">
      <dsp:nvSpPr>
        <dsp:cNvPr id="0" name=""/>
        <dsp:cNvSpPr/>
      </dsp:nvSpPr>
      <dsp:spPr>
        <a:xfrm>
          <a:off x="1790980" y="3479718"/>
          <a:ext cx="5800878" cy="3635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100000"/>
            </a:lnSpc>
            <a:spcBef>
              <a:spcPct val="0"/>
            </a:spcBef>
            <a:spcAft>
              <a:spcPct val="35000"/>
            </a:spcAft>
            <a:buNone/>
            <a:defRPr b="1"/>
          </a:pPr>
          <a:r>
            <a:rPr lang="de-DE" sz="1800" kern="1200"/>
            <a:t>Datenbankerstellung</a:t>
          </a:r>
        </a:p>
      </dsp:txBody>
      <dsp:txXfrm>
        <a:off x="1790980" y="3479718"/>
        <a:ext cx="5800878" cy="363528"/>
      </dsp:txXfrm>
    </dsp:sp>
    <dsp:sp modelId="{13B3F186-3815-451C-A116-A7D474DF7497}">
      <dsp:nvSpPr>
        <dsp:cNvPr id="0" name=""/>
        <dsp:cNvSpPr/>
      </dsp:nvSpPr>
      <dsp:spPr>
        <a:xfrm>
          <a:off x="1790980" y="3843246"/>
          <a:ext cx="5800878" cy="124745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100000"/>
            </a:lnSpc>
            <a:spcBef>
              <a:spcPct val="0"/>
            </a:spcBef>
            <a:spcAft>
              <a:spcPct val="35000"/>
            </a:spcAft>
            <a:buNone/>
          </a:pPr>
          <a:r>
            <a:rPr lang="de-DE" sz="1400" kern="1200"/>
            <a:t>Die Programmierer nutzen die von Ihnen erstellte Datenbank als Ziel, um die Daten effizient zu lagern.</a:t>
          </a:r>
        </a:p>
      </dsp:txBody>
      <dsp:txXfrm>
        <a:off x="1790980" y="3843246"/>
        <a:ext cx="5800878" cy="12474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F327FF-FB4A-4130-BB1A-A71CB1CE969E}">
      <dsp:nvSpPr>
        <dsp:cNvPr id="0" name=""/>
        <dsp:cNvSpPr/>
      </dsp:nvSpPr>
      <dsp:spPr>
        <a:xfrm>
          <a:off x="0" y="0"/>
          <a:ext cx="3370557" cy="59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de-DE" sz="1800" kern="1200"/>
            <a:t>Revolutionierung des Zeitmanagements</a:t>
          </a:r>
          <a:endParaRPr lang="en-US" sz="1800" kern="1200"/>
        </a:p>
      </dsp:txBody>
      <dsp:txXfrm>
        <a:off x="0" y="0"/>
        <a:ext cx="3370557" cy="590567"/>
      </dsp:txXfrm>
    </dsp:sp>
    <dsp:sp modelId="{A3E3552C-3D4B-4EE4-9D71-825BC5EDA60F}">
      <dsp:nvSpPr>
        <dsp:cNvPr id="0" name=""/>
        <dsp:cNvSpPr/>
      </dsp:nvSpPr>
      <dsp:spPr>
        <a:xfrm>
          <a:off x="0" y="590567"/>
          <a:ext cx="3370557" cy="192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de-DE" sz="1400" kern="1200"/>
            <a:t>TimeKeeper zielt darauf ab, die bestehenden Zeitmanagementpraktiken zu revolutionieren und den Benutzern neue Wege zur Organisation ihrer Zeit zu bieten.</a:t>
          </a:r>
          <a:endParaRPr lang="en-US" sz="1400" kern="1200"/>
        </a:p>
      </dsp:txBody>
      <dsp:txXfrm>
        <a:off x="0" y="590567"/>
        <a:ext cx="3370557" cy="1924032"/>
      </dsp:txXfrm>
    </dsp:sp>
    <dsp:sp modelId="{9696A65C-199A-49C1-BABF-D930505535BB}">
      <dsp:nvSpPr>
        <dsp:cNvPr id="0" name=""/>
        <dsp:cNvSpPr/>
      </dsp:nvSpPr>
      <dsp:spPr>
        <a:xfrm>
          <a:off x="3707612" y="0"/>
          <a:ext cx="3370557" cy="59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de-DE" sz="1800" kern="1200"/>
            <a:t>Echte Vorteile für Benutzer</a:t>
          </a:r>
          <a:endParaRPr lang="en-US" sz="1800" kern="1200"/>
        </a:p>
      </dsp:txBody>
      <dsp:txXfrm>
        <a:off x="3707612" y="0"/>
        <a:ext cx="3370557" cy="590567"/>
      </dsp:txXfrm>
    </dsp:sp>
    <dsp:sp modelId="{2675F4DF-A4E4-4044-8481-04198F681909}">
      <dsp:nvSpPr>
        <dsp:cNvPr id="0" name=""/>
        <dsp:cNvSpPr/>
      </dsp:nvSpPr>
      <dsp:spPr>
        <a:xfrm>
          <a:off x="3707612" y="590567"/>
          <a:ext cx="3370557" cy="192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de-DE" sz="1400" kern="1200"/>
            <a:t>Durch die Implementierung der vorgesehenen Funktionen wird TimeKeeper den Benutzern echte Vorteile und eine bessere Kontrolle über ihre Zeit bieten.</a:t>
          </a:r>
          <a:endParaRPr lang="en-US" sz="1400" kern="1200"/>
        </a:p>
      </dsp:txBody>
      <dsp:txXfrm>
        <a:off x="3707612" y="590567"/>
        <a:ext cx="3370557" cy="1924032"/>
      </dsp:txXfrm>
    </dsp:sp>
    <dsp:sp modelId="{C524FE50-9A2B-477D-BD40-CD7EA1614778}">
      <dsp:nvSpPr>
        <dsp:cNvPr id="0" name=""/>
        <dsp:cNvSpPr/>
      </dsp:nvSpPr>
      <dsp:spPr>
        <a:xfrm>
          <a:off x="7415225" y="0"/>
          <a:ext cx="3370557" cy="590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de-DE" sz="1800" kern="1200"/>
            <a:t>Implementierung der Konzepte</a:t>
          </a:r>
          <a:endParaRPr lang="en-US" sz="1800" kern="1200"/>
        </a:p>
      </dsp:txBody>
      <dsp:txXfrm>
        <a:off x="7415225" y="0"/>
        <a:ext cx="3370557" cy="590567"/>
      </dsp:txXfrm>
    </dsp:sp>
    <dsp:sp modelId="{1FA338D8-FBC0-4AF7-B8D4-43D933AD66D7}">
      <dsp:nvSpPr>
        <dsp:cNvPr id="0" name=""/>
        <dsp:cNvSpPr/>
      </dsp:nvSpPr>
      <dsp:spPr>
        <a:xfrm>
          <a:off x="7415225" y="590567"/>
          <a:ext cx="3370557" cy="19240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de-DE" sz="1400" kern="1200"/>
            <a:t>Die erfolgreiche Implementierung der vorgestellten Konzepte wird entscheidend sein, um TimeKeeper zu einem nützlichen Werkzeug für alle Benutzer zu machen.</a:t>
          </a:r>
          <a:endParaRPr lang="en-US" sz="1400" kern="1200"/>
        </a:p>
      </dsp:txBody>
      <dsp:txXfrm>
        <a:off x="7415225" y="590567"/>
        <a:ext cx="3370557" cy="1924032"/>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72D37-41F0-47CB-90A9-2E6E20A24E35}" type="datetimeFigureOut">
              <a:rPr lang="de-DE" smtClean="0"/>
              <a:t>24.03.2025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9C01CF-28CC-45EB-BD49-DE0443939D77}" type="slidenum">
              <a:rPr lang="de-DE" smtClean="0"/>
              <a:t>‹Nr.›</a:t>
            </a:fld>
            <a:endParaRPr lang="de-DE"/>
          </a:p>
        </p:txBody>
      </p:sp>
    </p:spTree>
    <p:extLst>
      <p:ext uri="{BB962C8B-B14F-4D97-AF65-F5344CB8AC3E}">
        <p14:creationId xmlns:p14="http://schemas.microsoft.com/office/powerpoint/2010/main" val="1780198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KI-generierte Inhalte können fehlerhaft sein.
---
Willkommen zu unserer Präsentation über TimeKeeper. In dieser Präsentation werden wir die verschiedenen Aspekte des Projekts TimeKeeper untersuchen, einschließlich seiner Ziele, Anforderungen und Ressourcen. Lassen Sie uns in die Details eintauchen und die Struktur dieses Projekts verstehen.
</a:t>
            </a:r>
          </a:p>
        </p:txBody>
      </p:sp>
      <p:sp>
        <p:nvSpPr>
          <p:cNvPr id="4" name="Foliennummernplatzhalter 3"/>
          <p:cNvSpPr>
            <a:spLocks noGrp="1"/>
          </p:cNvSpPr>
          <p:nvPr>
            <p:ph type="sldNum" sz="quarter" idx="5"/>
          </p:nvPr>
        </p:nvSpPr>
        <p:spPr/>
        <p:txBody>
          <a:bodyPr/>
          <a:lstStyle/>
          <a:p>
            <a:fld id="{AC9C01CF-28CC-45EB-BD49-DE0443939D77}" type="slidenum">
              <a:rPr lang="de-DE" smtClean="0"/>
              <a:t>1</a:t>
            </a:fld>
            <a:endParaRPr lang="de-DE"/>
          </a:p>
        </p:txBody>
      </p:sp>
    </p:spTree>
    <p:extLst>
      <p:ext uri="{BB962C8B-B14F-4D97-AF65-F5344CB8AC3E}">
        <p14:creationId xmlns:p14="http://schemas.microsoft.com/office/powerpoint/2010/main" val="344203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Ziele des Anbieters, Ziele und Nutzen des Anwenders, Systemvoraussetzungen
</a:t>
            </a:r>
          </a:p>
        </p:txBody>
      </p:sp>
      <p:sp>
        <p:nvSpPr>
          <p:cNvPr id="4" name="Foliennummernplatzhalter 3"/>
          <p:cNvSpPr>
            <a:spLocks noGrp="1"/>
          </p:cNvSpPr>
          <p:nvPr>
            <p:ph type="sldNum" sz="quarter" idx="5"/>
          </p:nvPr>
        </p:nvSpPr>
        <p:spPr/>
        <p:txBody>
          <a:bodyPr/>
          <a:lstStyle/>
          <a:p>
            <a:fld id="{AC9C01CF-28CC-45EB-BD49-DE0443939D77}" type="slidenum">
              <a:rPr lang="de-DE" smtClean="0"/>
              <a:t>10</a:t>
            </a:fld>
            <a:endParaRPr lang="de-DE"/>
          </a:p>
        </p:txBody>
      </p:sp>
    </p:spTree>
    <p:extLst>
      <p:ext uri="{BB962C8B-B14F-4D97-AF65-F5344CB8AC3E}">
        <p14:creationId xmlns:p14="http://schemas.microsoft.com/office/powerpoint/2010/main" val="3485162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2.1    Ziele des Anbieters
Das Ziel ist es, alle Veranstaltungsdaten in einer normalisierten Datenbank für zukünftige KI-Auswertungen zu haben.
Das KI-Modell soll dann in der Lage sein auf Grundlage der Eigenschaften (Disziplin, Strecke, Alter, Monat (der zukünftigen Sportveranstaltung), Höhenmeter (der Strecke) und Stammteilnehmer) eine Vorhersage für die zu erwartete Laufzeit erstellen.
Diese Datenbank wird dann später genutzt um z.B.: die schnellen Läufer näher an die Startlinie zu stellen und die langsamen hinten. Gleichzeitig wird die geschätzte Laufzeit dem Sportler im Anmeldeportal angezeigt damit er einschätzen kann, ob er innerhalb der Zielschlusszeit ins Ziel kommen kann.
</a:t>
            </a:r>
          </a:p>
        </p:txBody>
      </p:sp>
      <p:sp>
        <p:nvSpPr>
          <p:cNvPr id="4" name="Foliennummernplatzhalter 3"/>
          <p:cNvSpPr>
            <a:spLocks noGrp="1"/>
          </p:cNvSpPr>
          <p:nvPr>
            <p:ph type="sldNum" sz="quarter" idx="5"/>
          </p:nvPr>
        </p:nvSpPr>
        <p:spPr/>
        <p:txBody>
          <a:bodyPr/>
          <a:lstStyle/>
          <a:p>
            <a:fld id="{AC9C01CF-28CC-45EB-BD49-DE0443939D77}" type="slidenum">
              <a:rPr lang="de-DE" smtClean="0"/>
              <a:t>11</a:t>
            </a:fld>
            <a:endParaRPr lang="de-DE"/>
          </a:p>
        </p:txBody>
      </p:sp>
    </p:spTree>
    <p:extLst>
      <p:ext uri="{BB962C8B-B14F-4D97-AF65-F5344CB8AC3E}">
        <p14:creationId xmlns:p14="http://schemas.microsoft.com/office/powerpoint/2010/main" val="3715507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2.2    Ziele und Nutzen des Anwenders
Im folgendem wird der zukünftige Nutzen dargestellt.
Die Sportteilnehmer können ermitteln, ob sie es schaffen in der vorgegebenen Zielzeit anzukommen.
Der Veranstalter kann die Starts besser organisieren und kann Verpflegungspunkte und die Besetzung durch Personal besser planen.
Ziel des Teilprojektes ist erst einmal nur das Erstellen der Datenbank, die die verschiedenen Daten aufnimmt.
</a:t>
            </a:r>
          </a:p>
        </p:txBody>
      </p:sp>
      <p:sp>
        <p:nvSpPr>
          <p:cNvPr id="4" name="Foliennummernplatzhalter 3"/>
          <p:cNvSpPr>
            <a:spLocks noGrp="1"/>
          </p:cNvSpPr>
          <p:nvPr>
            <p:ph type="sldNum" sz="quarter" idx="5"/>
          </p:nvPr>
        </p:nvSpPr>
        <p:spPr/>
        <p:txBody>
          <a:bodyPr/>
          <a:lstStyle/>
          <a:p>
            <a:fld id="{AC9C01CF-28CC-45EB-BD49-DE0443939D77}" type="slidenum">
              <a:rPr lang="de-DE" smtClean="0"/>
              <a:t>12</a:t>
            </a:fld>
            <a:endParaRPr lang="de-DE"/>
          </a:p>
        </p:txBody>
      </p:sp>
    </p:spTree>
    <p:extLst>
      <p:ext uri="{BB962C8B-B14F-4D97-AF65-F5344CB8AC3E}">
        <p14:creationId xmlns:p14="http://schemas.microsoft.com/office/powerpoint/2010/main" val="4188577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2.3    Systemvoraussetzungen
Es wird eine relationale Datenbank gesucht. Als vorhandene Betriebssysteminfrastruktur wird Windows Server 2022 Standard eingesetzt
</a:t>
            </a:r>
          </a:p>
        </p:txBody>
      </p:sp>
      <p:sp>
        <p:nvSpPr>
          <p:cNvPr id="4" name="Foliennummernplatzhalter 3"/>
          <p:cNvSpPr>
            <a:spLocks noGrp="1"/>
          </p:cNvSpPr>
          <p:nvPr>
            <p:ph type="sldNum" sz="quarter" idx="5"/>
          </p:nvPr>
        </p:nvSpPr>
        <p:spPr/>
        <p:txBody>
          <a:bodyPr/>
          <a:lstStyle/>
          <a:p>
            <a:fld id="{AC9C01CF-28CC-45EB-BD49-DE0443939D77}" type="slidenum">
              <a:rPr lang="de-DE" smtClean="0"/>
              <a:t>13</a:t>
            </a:fld>
            <a:endParaRPr lang="de-DE"/>
          </a:p>
        </p:txBody>
      </p:sp>
    </p:spTree>
    <p:extLst>
      <p:ext uri="{BB962C8B-B14F-4D97-AF65-F5344CB8AC3E}">
        <p14:creationId xmlns:p14="http://schemas.microsoft.com/office/powerpoint/2010/main" val="17685666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Datenbankentwurf, Anwendungsfälle, Überführung der Daten
</a:t>
            </a:r>
          </a:p>
        </p:txBody>
      </p:sp>
      <p:sp>
        <p:nvSpPr>
          <p:cNvPr id="4" name="Foliennummernplatzhalter 3"/>
          <p:cNvSpPr>
            <a:spLocks noGrp="1"/>
          </p:cNvSpPr>
          <p:nvPr>
            <p:ph type="sldNum" sz="quarter" idx="5"/>
          </p:nvPr>
        </p:nvSpPr>
        <p:spPr/>
        <p:txBody>
          <a:bodyPr/>
          <a:lstStyle/>
          <a:p>
            <a:fld id="{AC9C01CF-28CC-45EB-BD49-DE0443939D77}" type="slidenum">
              <a:rPr lang="de-DE" smtClean="0"/>
              <a:t>14</a:t>
            </a:fld>
            <a:endParaRPr lang="de-DE"/>
          </a:p>
        </p:txBody>
      </p:sp>
    </p:spTree>
    <p:extLst>
      <p:ext uri="{BB962C8B-B14F-4D97-AF65-F5344CB8AC3E}">
        <p14:creationId xmlns:p14="http://schemas.microsoft.com/office/powerpoint/2010/main" val="1992345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3   Beschreibung der Anforderungen
Gesucht wird ein Datenbankentwurf für eine Relationale Datenbank. Im Anhang finden Sie verschiedene Messdaten, die nach Erstellung in die Datenbank überführt werden sollen.
</a:t>
            </a:r>
          </a:p>
        </p:txBody>
      </p:sp>
      <p:sp>
        <p:nvSpPr>
          <p:cNvPr id="4" name="Foliennummernplatzhalter 3"/>
          <p:cNvSpPr>
            <a:spLocks noGrp="1"/>
          </p:cNvSpPr>
          <p:nvPr>
            <p:ph type="sldNum" sz="quarter" idx="5"/>
          </p:nvPr>
        </p:nvSpPr>
        <p:spPr/>
        <p:txBody>
          <a:bodyPr/>
          <a:lstStyle/>
          <a:p>
            <a:fld id="{AC9C01CF-28CC-45EB-BD49-DE0443939D77}" type="slidenum">
              <a:rPr lang="de-DE" smtClean="0"/>
              <a:t>15</a:t>
            </a:fld>
            <a:endParaRPr lang="de-DE"/>
          </a:p>
        </p:txBody>
      </p:sp>
    </p:spTree>
    <p:extLst>
      <p:ext uri="{BB962C8B-B14F-4D97-AF65-F5344CB8AC3E}">
        <p14:creationId xmlns:p14="http://schemas.microsoft.com/office/powerpoint/2010/main" val="4811368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Es sollen zwei Anwendungsfälle berücksichtigt werden.
„Import des Datensatzes“
„Lesen aller Messdaten“
</a:t>
            </a:r>
          </a:p>
        </p:txBody>
      </p:sp>
      <p:sp>
        <p:nvSpPr>
          <p:cNvPr id="4" name="Foliennummernplatzhalter 3"/>
          <p:cNvSpPr>
            <a:spLocks noGrp="1"/>
          </p:cNvSpPr>
          <p:nvPr>
            <p:ph type="sldNum" sz="quarter" idx="5"/>
          </p:nvPr>
        </p:nvSpPr>
        <p:spPr/>
        <p:txBody>
          <a:bodyPr/>
          <a:lstStyle/>
          <a:p>
            <a:fld id="{AC9C01CF-28CC-45EB-BD49-DE0443939D77}" type="slidenum">
              <a:rPr lang="de-DE" smtClean="0"/>
              <a:t>16</a:t>
            </a:fld>
            <a:endParaRPr lang="de-DE"/>
          </a:p>
        </p:txBody>
      </p:sp>
    </p:spTree>
    <p:extLst>
      <p:ext uri="{BB962C8B-B14F-4D97-AF65-F5344CB8AC3E}">
        <p14:creationId xmlns:p14="http://schemas.microsoft.com/office/powerpoint/2010/main" val="1766584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Die Überführung wird im Anschluss durch eine externe Programmierabteilung über Schnittstellen und Importjobs realisiert. Die Programmierer nutzen dann als Ziel die Datenbank, die Sie erstellen sollen.
</a:t>
            </a:r>
          </a:p>
        </p:txBody>
      </p:sp>
      <p:sp>
        <p:nvSpPr>
          <p:cNvPr id="4" name="Foliennummernplatzhalter 3"/>
          <p:cNvSpPr>
            <a:spLocks noGrp="1"/>
          </p:cNvSpPr>
          <p:nvPr>
            <p:ph type="sldNum" sz="quarter" idx="5"/>
          </p:nvPr>
        </p:nvSpPr>
        <p:spPr/>
        <p:txBody>
          <a:bodyPr/>
          <a:lstStyle/>
          <a:p>
            <a:fld id="{AC9C01CF-28CC-45EB-BD49-DE0443939D77}" type="slidenum">
              <a:rPr lang="de-DE" smtClean="0"/>
              <a:t>17</a:t>
            </a:fld>
            <a:endParaRPr lang="de-DE"/>
          </a:p>
        </p:txBody>
      </p:sp>
    </p:spTree>
    <p:extLst>
      <p:ext uri="{BB962C8B-B14F-4D97-AF65-F5344CB8AC3E}">
        <p14:creationId xmlns:p14="http://schemas.microsoft.com/office/powerpoint/2010/main" val="33686380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Messdatenbeispiele von Zeitmesssystemen
</a:t>
            </a:r>
          </a:p>
        </p:txBody>
      </p:sp>
      <p:sp>
        <p:nvSpPr>
          <p:cNvPr id="4" name="Foliennummernplatzhalter 3"/>
          <p:cNvSpPr>
            <a:spLocks noGrp="1"/>
          </p:cNvSpPr>
          <p:nvPr>
            <p:ph type="sldNum" sz="quarter" idx="5"/>
          </p:nvPr>
        </p:nvSpPr>
        <p:spPr/>
        <p:txBody>
          <a:bodyPr/>
          <a:lstStyle/>
          <a:p>
            <a:fld id="{AC9C01CF-28CC-45EB-BD49-DE0443939D77}" type="slidenum">
              <a:rPr lang="de-DE" smtClean="0"/>
              <a:t>18</a:t>
            </a:fld>
            <a:endParaRPr lang="de-DE"/>
          </a:p>
        </p:txBody>
      </p:sp>
    </p:spTree>
    <p:extLst>
      <p:ext uri="{BB962C8B-B14F-4D97-AF65-F5344CB8AC3E}">
        <p14:creationId xmlns:p14="http://schemas.microsoft.com/office/powerpoint/2010/main" val="330536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5   Anhang / Ressourcen</a:t>
            </a:r>
          </a:p>
        </p:txBody>
      </p:sp>
      <p:sp>
        <p:nvSpPr>
          <p:cNvPr id="4" name="Foliennummernplatzhalter 3"/>
          <p:cNvSpPr>
            <a:spLocks noGrp="1"/>
          </p:cNvSpPr>
          <p:nvPr>
            <p:ph type="sldNum" sz="quarter" idx="5"/>
          </p:nvPr>
        </p:nvSpPr>
        <p:spPr/>
        <p:txBody>
          <a:bodyPr/>
          <a:lstStyle/>
          <a:p>
            <a:fld id="{AC9C01CF-28CC-45EB-BD49-DE0443939D77}" type="slidenum">
              <a:rPr lang="de-DE" smtClean="0"/>
              <a:t>19</a:t>
            </a:fld>
            <a:endParaRPr lang="de-DE"/>
          </a:p>
        </p:txBody>
      </p:sp>
    </p:spTree>
    <p:extLst>
      <p:ext uri="{BB962C8B-B14F-4D97-AF65-F5344CB8AC3E}">
        <p14:creationId xmlns:p14="http://schemas.microsoft.com/office/powerpoint/2010/main" val="2252508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In dieser Präsentation werden wir die Projektübersicht, die Historie der Dokumentversionen, die Einleitung, die Verteiler und Freigabe, die Reviewvermerke und Meeting-Protokolle, das Konzept und die Rahmenbedingungen, die Beschreibung der Anforderungen, die Freigabe/Genehmigung sowie den Anhang und die Ressourcen behandeln. Diese Struktur hilft uns, alle wichtigen Aspekte des Projekts zu erfassen.</a:t>
            </a:r>
          </a:p>
        </p:txBody>
      </p:sp>
      <p:sp>
        <p:nvSpPr>
          <p:cNvPr id="4" name="Foliennummernplatzhalter 3"/>
          <p:cNvSpPr>
            <a:spLocks noGrp="1"/>
          </p:cNvSpPr>
          <p:nvPr>
            <p:ph type="sldNum" sz="quarter" idx="5"/>
          </p:nvPr>
        </p:nvSpPr>
        <p:spPr/>
        <p:txBody>
          <a:bodyPr/>
          <a:lstStyle/>
          <a:p>
            <a:fld id="{AC9C01CF-28CC-45EB-BD49-DE0443939D77}" type="slidenum">
              <a:rPr lang="de-DE" smtClean="0"/>
              <a:t>2</a:t>
            </a:fld>
            <a:endParaRPr lang="de-DE"/>
          </a:p>
        </p:txBody>
      </p:sp>
    </p:spTree>
    <p:extLst>
      <p:ext uri="{BB962C8B-B14F-4D97-AF65-F5344CB8AC3E}">
        <p14:creationId xmlns:p14="http://schemas.microsoft.com/office/powerpoint/2010/main" val="749087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Zusammenfassend lässt sich sagen, dass TimeKeeper ein vielversprechendes Projekt ist, das darauf abzielt, die Zeitmanagementpraktiken zu revolutionieren. Durch die Implementierung der vorgestellten Anforderungen und Konzepte können wir sicherstellen, dass TimeKeeper den Benutzern einen echten Nutzen bietet.</a:t>
            </a:r>
          </a:p>
        </p:txBody>
      </p:sp>
      <p:sp>
        <p:nvSpPr>
          <p:cNvPr id="4" name="Foliennummernplatzhalter 3"/>
          <p:cNvSpPr>
            <a:spLocks noGrp="1"/>
          </p:cNvSpPr>
          <p:nvPr>
            <p:ph type="sldNum" sz="quarter" idx="5"/>
          </p:nvPr>
        </p:nvSpPr>
        <p:spPr/>
        <p:txBody>
          <a:bodyPr/>
          <a:lstStyle/>
          <a:p>
            <a:fld id="{AC9C01CF-28CC-45EB-BD49-DE0443939D77}" type="slidenum">
              <a:rPr lang="de-DE" smtClean="0"/>
              <a:t>20</a:t>
            </a:fld>
            <a:endParaRPr lang="de-DE"/>
          </a:p>
        </p:txBody>
      </p:sp>
    </p:spTree>
    <p:extLst>
      <p:ext uri="{BB962C8B-B14F-4D97-AF65-F5344CB8AC3E}">
        <p14:creationId xmlns:p14="http://schemas.microsoft.com/office/powerpoint/2010/main" val="2808803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Projekt: TimeKeeper
</a:t>
            </a:r>
          </a:p>
        </p:txBody>
      </p:sp>
      <p:sp>
        <p:nvSpPr>
          <p:cNvPr id="4" name="Foliennummernplatzhalter 3"/>
          <p:cNvSpPr>
            <a:spLocks noGrp="1"/>
          </p:cNvSpPr>
          <p:nvPr>
            <p:ph type="sldNum" sz="quarter" idx="5"/>
          </p:nvPr>
        </p:nvSpPr>
        <p:spPr/>
        <p:txBody>
          <a:bodyPr/>
          <a:lstStyle/>
          <a:p>
            <a:fld id="{AC9C01CF-28CC-45EB-BD49-DE0443939D77}" type="slidenum">
              <a:rPr lang="de-DE" smtClean="0"/>
              <a:t>3</a:t>
            </a:fld>
            <a:endParaRPr lang="de-DE"/>
          </a:p>
        </p:txBody>
      </p:sp>
    </p:spTree>
    <p:extLst>
      <p:ext uri="{BB962C8B-B14F-4D97-AF65-F5344CB8AC3E}">
        <p14:creationId xmlns:p14="http://schemas.microsoft.com/office/powerpoint/2010/main" val="3265098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Projekt: TimeKeeper
Version 0.1
</a:t>
            </a:r>
          </a:p>
        </p:txBody>
      </p:sp>
      <p:sp>
        <p:nvSpPr>
          <p:cNvPr id="4" name="Foliennummernplatzhalter 3"/>
          <p:cNvSpPr>
            <a:spLocks noGrp="1"/>
          </p:cNvSpPr>
          <p:nvPr>
            <p:ph type="sldNum" sz="quarter" idx="5"/>
          </p:nvPr>
        </p:nvSpPr>
        <p:spPr/>
        <p:txBody>
          <a:bodyPr/>
          <a:lstStyle/>
          <a:p>
            <a:fld id="{AC9C01CF-28CC-45EB-BD49-DE0443939D77}" type="slidenum">
              <a:rPr lang="de-DE" smtClean="0"/>
              <a:t>4</a:t>
            </a:fld>
            <a:endParaRPr lang="de-DE"/>
          </a:p>
        </p:txBody>
      </p:sp>
    </p:spTree>
    <p:extLst>
      <p:ext uri="{BB962C8B-B14F-4D97-AF65-F5344CB8AC3E}">
        <p14:creationId xmlns:p14="http://schemas.microsoft.com/office/powerpoint/2010/main" val="3860444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Versionen und Änderungen
</a:t>
            </a:r>
          </a:p>
        </p:txBody>
      </p:sp>
      <p:sp>
        <p:nvSpPr>
          <p:cNvPr id="4" name="Foliennummernplatzhalter 3"/>
          <p:cNvSpPr>
            <a:spLocks noGrp="1"/>
          </p:cNvSpPr>
          <p:nvPr>
            <p:ph type="sldNum" sz="quarter" idx="5"/>
          </p:nvPr>
        </p:nvSpPr>
        <p:spPr/>
        <p:txBody>
          <a:bodyPr/>
          <a:lstStyle/>
          <a:p>
            <a:fld id="{AC9C01CF-28CC-45EB-BD49-DE0443939D77}" type="slidenum">
              <a:rPr lang="de-DE" smtClean="0"/>
              <a:t>5</a:t>
            </a:fld>
            <a:endParaRPr lang="de-DE"/>
          </a:p>
        </p:txBody>
      </p:sp>
    </p:spTree>
    <p:extLst>
      <p:ext uri="{BB962C8B-B14F-4D97-AF65-F5344CB8AC3E}">
        <p14:creationId xmlns:p14="http://schemas.microsoft.com/office/powerpoint/2010/main" val="1298223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Historie der Dokumentversionen</a:t>
            </a:r>
          </a:p>
        </p:txBody>
      </p:sp>
      <p:sp>
        <p:nvSpPr>
          <p:cNvPr id="4" name="Foliennummernplatzhalter 3"/>
          <p:cNvSpPr>
            <a:spLocks noGrp="1"/>
          </p:cNvSpPr>
          <p:nvPr>
            <p:ph type="sldNum" sz="quarter" idx="5"/>
          </p:nvPr>
        </p:nvSpPr>
        <p:spPr/>
        <p:txBody>
          <a:bodyPr/>
          <a:lstStyle/>
          <a:p>
            <a:fld id="{AC9C01CF-28CC-45EB-BD49-DE0443939D77}" type="slidenum">
              <a:rPr lang="de-DE" smtClean="0"/>
              <a:t>6</a:t>
            </a:fld>
            <a:endParaRPr lang="de-DE"/>
          </a:p>
        </p:txBody>
      </p:sp>
    </p:spTree>
    <p:extLst>
      <p:ext uri="{BB962C8B-B14F-4D97-AF65-F5344CB8AC3E}">
        <p14:creationId xmlns:p14="http://schemas.microsoft.com/office/powerpoint/2010/main" val="18299202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Allgemeines, Zweck und Ziel dieses Projektes
</a:t>
            </a:r>
          </a:p>
        </p:txBody>
      </p:sp>
      <p:sp>
        <p:nvSpPr>
          <p:cNvPr id="4" name="Foliennummernplatzhalter 3"/>
          <p:cNvSpPr>
            <a:spLocks noGrp="1"/>
          </p:cNvSpPr>
          <p:nvPr>
            <p:ph type="sldNum" sz="quarter" idx="5"/>
          </p:nvPr>
        </p:nvSpPr>
        <p:spPr/>
        <p:txBody>
          <a:bodyPr/>
          <a:lstStyle/>
          <a:p>
            <a:fld id="{AC9C01CF-28CC-45EB-BD49-DE0443939D77}" type="slidenum">
              <a:rPr lang="de-DE" smtClean="0"/>
              <a:t>7</a:t>
            </a:fld>
            <a:endParaRPr lang="de-DE"/>
          </a:p>
        </p:txBody>
      </p:sp>
    </p:spTree>
    <p:extLst>
      <p:ext uri="{BB962C8B-B14F-4D97-AF65-F5344CB8AC3E}">
        <p14:creationId xmlns:p14="http://schemas.microsoft.com/office/powerpoint/2010/main" val="4026132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1.1    Allgemeines
Hinweis zu Formulierungen des Geschlechts: Mit z.B.: Teilnehmer oder Sportler (Maskulin) sind alle Geschlechtsformen adressiert.
</a:t>
            </a:r>
          </a:p>
        </p:txBody>
      </p:sp>
      <p:sp>
        <p:nvSpPr>
          <p:cNvPr id="4" name="Foliennummernplatzhalter 3"/>
          <p:cNvSpPr>
            <a:spLocks noGrp="1"/>
          </p:cNvSpPr>
          <p:nvPr>
            <p:ph type="sldNum" sz="quarter" idx="5"/>
          </p:nvPr>
        </p:nvSpPr>
        <p:spPr/>
        <p:txBody>
          <a:bodyPr/>
          <a:lstStyle/>
          <a:p>
            <a:fld id="{AC9C01CF-28CC-45EB-BD49-DE0443939D77}" type="slidenum">
              <a:rPr lang="de-DE" smtClean="0"/>
              <a:t>8</a:t>
            </a:fld>
            <a:endParaRPr lang="de-DE"/>
          </a:p>
        </p:txBody>
      </p:sp>
    </p:spTree>
    <p:extLst>
      <p:ext uri="{BB962C8B-B14F-4D97-AF65-F5344CB8AC3E}">
        <p14:creationId xmlns:p14="http://schemas.microsoft.com/office/powerpoint/2010/main" val="1028733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
---
Diese Folie verweist auf Informationen aus der folgenden Datei: https://mthcloud-my.sharepoint.com/personal/michael_lindner_mth-it-service_com/_layouts/15/Doc.aspx?sourcedoc=%7B02949F31-46F2-4540-9486-CB98BC3F9732%7D&amp;file=LastenHeft_TimeKeeper.docx&amp;action=default&amp;mobileredirect=true&amp;DefaultItemOpen=1
1.1.1   Zweck und Ziel dieses Projektes
Die Firma TimeKeeperBude ist ein Unternehmen für die Zeiterfassung von Sportveranstaltungen. Wir setzen verschiedene Zeitmesssysteme ein. Die Messdaten entstehen in verschiedenen Formaten. Ziel und Zweck des Projektes ist eine Datenbank zu erstellen, welche die unterschiedlichen Daten in einem einheitlichen Format speichert. Diese Datenbank soll zukünftig die Quelle für einem KI-Modell werden.
</a:t>
            </a:r>
          </a:p>
        </p:txBody>
      </p:sp>
      <p:sp>
        <p:nvSpPr>
          <p:cNvPr id="4" name="Foliennummernplatzhalter 3"/>
          <p:cNvSpPr>
            <a:spLocks noGrp="1"/>
          </p:cNvSpPr>
          <p:nvPr>
            <p:ph type="sldNum" sz="quarter" idx="5"/>
          </p:nvPr>
        </p:nvSpPr>
        <p:spPr/>
        <p:txBody>
          <a:bodyPr/>
          <a:lstStyle/>
          <a:p>
            <a:fld id="{AC9C01CF-28CC-45EB-BD49-DE0443939D77}" type="slidenum">
              <a:rPr lang="de-DE" smtClean="0"/>
              <a:t>9</a:t>
            </a:fld>
            <a:endParaRPr lang="de-DE"/>
          </a:p>
        </p:txBody>
      </p:sp>
    </p:spTree>
    <p:extLst>
      <p:ext uri="{BB962C8B-B14F-4D97-AF65-F5344CB8AC3E}">
        <p14:creationId xmlns:p14="http://schemas.microsoft.com/office/powerpoint/2010/main" val="2042691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3/24/2025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330885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3/24/2025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1654015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3/24/2025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4080579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3/24/2025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62058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3/24/2025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3660715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3/24/2025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336509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3/24/2025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2735434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3/24/2025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2437777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3/24/2025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3833480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3/24/2025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3358711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3/24/2025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‹Nr.›</a:t>
            </a:fld>
            <a:endParaRPr lang="en-US"/>
          </a:p>
        </p:txBody>
      </p:sp>
    </p:spTree>
    <p:extLst>
      <p:ext uri="{BB962C8B-B14F-4D97-AF65-F5344CB8AC3E}">
        <p14:creationId xmlns:p14="http://schemas.microsoft.com/office/powerpoint/2010/main" val="3609080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3/24/2025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‹Nr.›</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66330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Grafik 3" descr="Eine blaue Wanduhr, die die Zeit 11:59 anzeigt">
            <a:extLst>
              <a:ext uri="{FF2B5EF4-FFF2-40B4-BE49-F238E27FC236}">
                <a16:creationId xmlns:a16="http://schemas.microsoft.com/office/drawing/2014/main" id="{9BE54381-55DC-41AE-BB31-99BB7C0044B8}"/>
              </a:ext>
            </a:extLst>
          </p:cNvPr>
          <p:cNvPicPr>
            <a:picLocks noChangeAspect="1"/>
          </p:cNvPicPr>
          <p:nvPr/>
        </p:nvPicPr>
        <p:blipFill>
          <a:blip r:embed="rId3"/>
          <a:srcRect t="7669" b="7745"/>
          <a:stretch/>
        </p:blipFill>
        <p:spPr>
          <a:xfrm>
            <a:off x="20" y="10"/>
            <a:ext cx="12191979" cy="6857990"/>
          </a:xfrm>
          <a:prstGeom prst="rect">
            <a:avLst/>
          </a:prstGeom>
        </p:spPr>
      </p:pic>
      <p:sp>
        <p:nvSpPr>
          <p:cNvPr id="13" name="Rectangle 12">
            <a:extLst>
              <a:ext uri="{FF2B5EF4-FFF2-40B4-BE49-F238E27FC236}">
                <a16:creationId xmlns:a16="http://schemas.microsoft.com/office/drawing/2014/main" id="{EFBAAD93-7DE6-47D1-3609-446AE138A2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507179"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el 1">
            <a:extLst>
              <a:ext uri="{FF2B5EF4-FFF2-40B4-BE49-F238E27FC236}">
                <a16:creationId xmlns:a16="http://schemas.microsoft.com/office/drawing/2014/main" id="{1694C19B-2862-D3E7-9FD1-91F80210073A}"/>
              </a:ext>
            </a:extLst>
          </p:cNvPr>
          <p:cNvSpPr>
            <a:spLocks noGrp="1"/>
          </p:cNvSpPr>
          <p:nvPr>
            <p:ph type="ctrTitle"/>
          </p:nvPr>
        </p:nvSpPr>
        <p:spPr>
          <a:xfrm>
            <a:off x="7145736" y="908651"/>
            <a:ext cx="4754880" cy="4171779"/>
          </a:xfrm>
        </p:spPr>
        <p:txBody>
          <a:bodyPr anchor="t">
            <a:normAutofit/>
          </a:bodyPr>
          <a:lstStyle/>
          <a:p>
            <a:pPr>
              <a:lnSpc>
                <a:spcPct val="90000"/>
              </a:lnSpc>
            </a:pPr>
            <a:r>
              <a:rPr lang="de-DE" sz="5100" dirty="0" err="1"/>
              <a:t>TimeKeeper</a:t>
            </a:r>
            <a:br>
              <a:rPr lang="de-DE" sz="5100" dirty="0"/>
            </a:br>
            <a:r>
              <a:rPr lang="de-DE" sz="2400" dirty="0"/>
              <a:t>Sportzeitmessung</a:t>
            </a:r>
          </a:p>
        </p:txBody>
      </p:sp>
      <p:sp>
        <p:nvSpPr>
          <p:cNvPr id="3" name="Untertitel 2">
            <a:extLst>
              <a:ext uri="{FF2B5EF4-FFF2-40B4-BE49-F238E27FC236}">
                <a16:creationId xmlns:a16="http://schemas.microsoft.com/office/drawing/2014/main" id="{63BD15BE-FE97-95F0-EA76-A66B6ADB6FDA}"/>
              </a:ext>
            </a:extLst>
          </p:cNvPr>
          <p:cNvSpPr>
            <a:spLocks noGrp="1"/>
          </p:cNvSpPr>
          <p:nvPr>
            <p:ph type="subTitle" idx="1"/>
          </p:nvPr>
        </p:nvSpPr>
        <p:spPr>
          <a:xfrm>
            <a:off x="7145736" y="5216955"/>
            <a:ext cx="4754880" cy="1003638"/>
          </a:xfrm>
        </p:spPr>
        <p:txBody>
          <a:bodyPr anchor="b">
            <a:normAutofit/>
          </a:bodyPr>
          <a:lstStyle/>
          <a:p>
            <a:r>
              <a:rPr lang="de-DE" sz="2200"/>
              <a:t>Einblicke in Ziele und Struktur des TimeKeeper-Projekts</a:t>
            </a:r>
          </a:p>
        </p:txBody>
      </p:sp>
      <p:sp>
        <p:nvSpPr>
          <p:cNvPr id="15" name="Frame 14">
            <a:extLst>
              <a:ext uri="{FF2B5EF4-FFF2-40B4-BE49-F238E27FC236}">
                <a16:creationId xmlns:a16="http://schemas.microsoft.com/office/drawing/2014/main" id="{69210540-D230-E13B-A7DD-5A7404F8B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775" y="79374"/>
            <a:ext cx="6939279" cy="6642079"/>
          </a:xfrm>
          <a:prstGeom prst="frame">
            <a:avLst>
              <a:gd name="adj1" fmla="val 8000"/>
            </a:avLst>
          </a:prstGeom>
          <a:solidFill>
            <a:schemeClr val="accent4"/>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7" name="Straight Connector 16">
            <a:extLst>
              <a:ext uri="{FF2B5EF4-FFF2-40B4-BE49-F238E27FC236}">
                <a16:creationId xmlns:a16="http://schemas.microsoft.com/office/drawing/2014/main" id="{90236859-7780-1451-40B8-74A77E2715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62326" y="727509"/>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582801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el 1">
            <a:extLst>
              <a:ext uri="{FF2B5EF4-FFF2-40B4-BE49-F238E27FC236}">
                <a16:creationId xmlns:a16="http://schemas.microsoft.com/office/drawing/2014/main" id="{779DF2FD-CFC9-A59C-80F0-19C281DE309B}"/>
              </a:ext>
            </a:extLst>
          </p:cNvPr>
          <p:cNvSpPr>
            <a:spLocks noGrp="1"/>
          </p:cNvSpPr>
          <p:nvPr>
            <p:ph type="ctrTitle"/>
          </p:nvPr>
        </p:nvSpPr>
        <p:spPr>
          <a:xfrm>
            <a:off x="695324" y="1145308"/>
            <a:ext cx="7600263" cy="4860947"/>
          </a:xfrm>
        </p:spPr>
        <p:txBody>
          <a:bodyPr anchor="b">
            <a:normAutofit/>
          </a:bodyPr>
          <a:lstStyle/>
          <a:p>
            <a:r>
              <a:rPr lang="de-DE" sz="5300"/>
              <a:t>Konzept und Rahmenbedingungen</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10942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7D59788-91A4-B654-D689-3B5F4659C541}"/>
              </a:ext>
            </a:extLst>
          </p:cNvPr>
          <p:cNvSpPr>
            <a:spLocks noGrp="1"/>
          </p:cNvSpPr>
          <p:nvPr>
            <p:ph type="title"/>
          </p:nvPr>
        </p:nvSpPr>
        <p:spPr>
          <a:xfrm>
            <a:off x="704087" y="914400"/>
            <a:ext cx="4041648" cy="1928741"/>
          </a:xfrm>
        </p:spPr>
        <p:txBody>
          <a:bodyPr vert="horz" lIns="91440" tIns="45720" rIns="91440" bIns="45720" rtlCol="0" anchor="t">
            <a:normAutofit/>
          </a:bodyPr>
          <a:lstStyle/>
          <a:p>
            <a:r>
              <a:rPr lang="en-US"/>
              <a:t>Ziele des Anbieters</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7C309216-911A-9012-A682-94E58264FA7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330952" y="968377"/>
            <a:ext cx="6144768" cy="5006436"/>
          </a:xfrm>
        </p:spPr>
        <p:txBody>
          <a:bodyPr>
            <a:normAutofit/>
          </a:bodyPr>
          <a:lstStyle/>
          <a:p>
            <a:pPr marL="0" indent="0">
              <a:spcBef>
                <a:spcPts val="2500"/>
              </a:spcBef>
              <a:buNone/>
            </a:pPr>
            <a:r>
              <a:rPr lang="de-DE" sz="1400" b="1"/>
              <a:t>Normalisierte Datenbank</a:t>
            </a:r>
          </a:p>
          <a:p>
            <a:pPr marL="0" lvl="1" indent="0">
              <a:buNone/>
            </a:pPr>
            <a:r>
              <a:rPr lang="de-DE" sz="1400"/>
              <a:t>Das Ziel ist es, alle Veranstaltungsdaten in einer strukturierten, normalisierten Datenbank zu speichern, um die Analyse zu erleichtern.</a:t>
            </a:r>
          </a:p>
          <a:p>
            <a:pPr marL="0" indent="0">
              <a:spcBef>
                <a:spcPts val="2500"/>
              </a:spcBef>
              <a:buNone/>
            </a:pPr>
            <a:r>
              <a:rPr lang="de-DE" sz="1400" b="1"/>
              <a:t>KI-Modell zur Vorhersage</a:t>
            </a:r>
          </a:p>
          <a:p>
            <a:pPr marL="0" lvl="1" indent="0">
              <a:buNone/>
            </a:pPr>
            <a:r>
              <a:rPr lang="de-DE" sz="1400"/>
              <a:t>Ein KI-Modell wird entwickelt, das Vorhersagen auf Grundlage von Disziplin, Strecke, Alter und weiteren Faktoren erstellt.</a:t>
            </a:r>
          </a:p>
          <a:p>
            <a:pPr marL="0" indent="0">
              <a:spcBef>
                <a:spcPts val="2500"/>
              </a:spcBef>
              <a:buNone/>
            </a:pPr>
            <a:r>
              <a:rPr lang="de-DE" sz="1400" b="1"/>
              <a:t>Optimierung der Startaufstellung</a:t>
            </a:r>
          </a:p>
          <a:p>
            <a:pPr marL="0" lvl="1" indent="0">
              <a:buNone/>
            </a:pPr>
            <a:r>
              <a:rPr lang="de-DE" sz="1400"/>
              <a:t>Die Datenbank ermöglicht eine Optimierung der Startaufstellung, indem schnelle Läufer näher an die Startlinie gestellt werden.</a:t>
            </a:r>
          </a:p>
          <a:p>
            <a:pPr marL="0" indent="0">
              <a:spcBef>
                <a:spcPts val="2500"/>
              </a:spcBef>
              <a:buNone/>
            </a:pPr>
            <a:r>
              <a:rPr lang="de-DE" sz="1400" b="1"/>
              <a:t>Laufzeitanzeige im Anmeldeportal</a:t>
            </a:r>
          </a:p>
          <a:p>
            <a:pPr marL="0" lvl="1" indent="0">
              <a:buNone/>
            </a:pPr>
            <a:r>
              <a:rPr lang="de-DE" sz="1400"/>
              <a:t>Die geschätzte Laufzeit wird den Sportlern im Anmeldeportal angezeigt, um ihnen bei der Einschätzung der Zielschlusszeit zu helfen.</a:t>
            </a:r>
          </a:p>
        </p:txBody>
      </p:sp>
      <p:cxnSp>
        <p:nvCxnSpPr>
          <p:cNvPr id="18" name="Straight Connector 17">
            <a:extLst>
              <a:ext uri="{FF2B5EF4-FFF2-40B4-BE49-F238E27FC236}">
                <a16:creationId xmlns:a16="http://schemas.microsoft.com/office/drawing/2014/main" id="{8E0104E4-99BC-494F-8342-F250828E574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fik 7">
            <a:extLst>
              <a:ext uri="{FF2B5EF4-FFF2-40B4-BE49-F238E27FC236}">
                <a16:creationId xmlns:a16="http://schemas.microsoft.com/office/drawing/2014/main" id="{E2535B76-9238-FC3A-CFF7-F6A089044686}"/>
              </a:ext>
            </a:extLst>
          </p:cNvPr>
          <p:cNvPicPr>
            <a:picLocks noChangeAspect="1"/>
          </p:cNvPicPr>
          <p:nvPr/>
        </p:nvPicPr>
        <p:blipFill>
          <a:blip r:embed="rId3"/>
          <a:stretch>
            <a:fillRect/>
          </a:stretch>
        </p:blipFill>
        <p:spPr>
          <a:xfrm>
            <a:off x="595677" y="2666267"/>
            <a:ext cx="4475943" cy="2517354"/>
          </a:xfrm>
          <a:prstGeom prst="rect">
            <a:avLst/>
          </a:prstGeom>
        </p:spPr>
      </p:pic>
    </p:spTree>
    <p:extLst>
      <p:ext uri="{BB962C8B-B14F-4D97-AF65-F5344CB8AC3E}">
        <p14:creationId xmlns:p14="http://schemas.microsoft.com/office/powerpoint/2010/main" val="40252827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089168B-452C-5B16-39AE-B9DBE7DAA927}"/>
              </a:ext>
            </a:extLst>
          </p:cNvPr>
          <p:cNvSpPr>
            <a:spLocks noGrp="1"/>
          </p:cNvSpPr>
          <p:nvPr>
            <p:ph type="title"/>
          </p:nvPr>
        </p:nvSpPr>
        <p:spPr>
          <a:xfrm>
            <a:off x="4866968" y="914400"/>
            <a:ext cx="6627924" cy="1307592"/>
          </a:xfrm>
        </p:spPr>
        <p:txBody>
          <a:bodyPr vert="horz" lIns="91440" tIns="45720" rIns="91440" bIns="45720" rtlCol="0" anchor="t">
            <a:normAutofit/>
          </a:bodyPr>
          <a:lstStyle/>
          <a:p>
            <a:pPr>
              <a:lnSpc>
                <a:spcPct val="90000"/>
              </a:lnSpc>
            </a:pPr>
            <a:r>
              <a:rPr lang="en-US"/>
              <a:t>Ziele und Nutzen des Anwenders</a:t>
            </a:r>
          </a:p>
        </p:txBody>
      </p:sp>
      <p:pic>
        <p:nvPicPr>
          <p:cNvPr id="5" name="Inhaltsplatzhalter 4" descr="Social Media und Notebook">
            <a:extLst>
              <a:ext uri="{FF2B5EF4-FFF2-40B4-BE49-F238E27FC236}">
                <a16:creationId xmlns:a16="http://schemas.microsoft.com/office/drawing/2014/main" id="{5B9919C3-3AA0-478B-96ED-097AC0FBAE19}"/>
              </a:ext>
            </a:extLst>
          </p:cNvPr>
          <p:cNvPicPr>
            <a:picLocks noGrp="1" noChangeAspect="1"/>
          </p:cNvPicPr>
          <p:nvPr>
            <p:ph sz="half" idx="1"/>
          </p:nvPr>
        </p:nvPicPr>
        <p:blipFill>
          <a:blip r:embed="rId3"/>
          <a:srcRect l="28058" r="26063" b="1"/>
          <a:stretch/>
        </p:blipFill>
        <p:spPr>
          <a:xfrm>
            <a:off x="20" y="-17929"/>
            <a:ext cx="4206220" cy="6875929"/>
          </a:xfrm>
          <a:prstGeom prst="rect">
            <a:avLst/>
          </a:prstGeom>
        </p:spPr>
      </p:pic>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0D1C7FC3-B7AC-9DBE-A53A-9CA8C7125A1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de-DE" sz="1400" b="1"/>
              <a:t>Nutzen für Sportteilnehmer</a:t>
            </a:r>
          </a:p>
          <a:p>
            <a:pPr marL="0" lvl="1" indent="0">
              <a:buNone/>
            </a:pPr>
            <a:r>
              <a:rPr lang="de-DE" sz="1400"/>
              <a:t>Sportteilnehmer können ihre Leistung verfolgen und sicherstellen, dass sie die Zielzeit erreichen, was ihre Motivation steigert.</a:t>
            </a:r>
          </a:p>
          <a:p>
            <a:pPr marL="0" indent="0">
              <a:spcBef>
                <a:spcPts val="2500"/>
              </a:spcBef>
              <a:buNone/>
            </a:pPr>
            <a:r>
              <a:rPr lang="de-DE" sz="1400" b="1"/>
              <a:t>Verbesserte Veranstaltungsorganisation</a:t>
            </a:r>
          </a:p>
          <a:p>
            <a:pPr marL="0" lvl="1" indent="0">
              <a:buNone/>
            </a:pPr>
            <a:r>
              <a:rPr lang="de-DE" sz="1400"/>
              <a:t>Veranstalter können besser planen und organisieren, was zu einem reibungsloseren Ablauf und einer besseren Erfahrung für alle führt.</a:t>
            </a:r>
          </a:p>
          <a:p>
            <a:pPr marL="0" indent="0">
              <a:spcBef>
                <a:spcPts val="2500"/>
              </a:spcBef>
              <a:buNone/>
            </a:pPr>
            <a:r>
              <a:rPr lang="de-DE" sz="1400" b="1"/>
              <a:t>Datenbankentwicklung</a:t>
            </a:r>
          </a:p>
          <a:p>
            <a:pPr marL="0" lvl="1" indent="0">
              <a:buNone/>
            </a:pPr>
            <a:r>
              <a:rPr lang="de-DE" sz="1400"/>
              <a:t>Ziel ist zunächst die Erstellung einer Datenbank, die relevante Informationen sammelt, um die Organisation zu unterstützen.</a:t>
            </a:r>
          </a:p>
        </p:txBody>
      </p: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43744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06E1791D-C1ED-2C7B-8621-FE7BE7789C51}"/>
              </a:ext>
            </a:extLst>
          </p:cNvPr>
          <p:cNvSpPr>
            <a:spLocks noGrp="1"/>
          </p:cNvSpPr>
          <p:nvPr>
            <p:ph type="title"/>
          </p:nvPr>
        </p:nvSpPr>
        <p:spPr>
          <a:xfrm>
            <a:off x="704087" y="909637"/>
            <a:ext cx="4800600" cy="1307592"/>
          </a:xfrm>
        </p:spPr>
        <p:txBody>
          <a:bodyPr vert="horz" lIns="91440" tIns="45720" rIns="91440" bIns="45720" rtlCol="0" anchor="t">
            <a:normAutofit/>
          </a:bodyPr>
          <a:lstStyle/>
          <a:p>
            <a:pPr>
              <a:lnSpc>
                <a:spcPct val="90000"/>
              </a:lnSpc>
            </a:pPr>
            <a:r>
              <a:rPr lang="en-US" sz="2800"/>
              <a:t>Systemvoraussetzungen</a:t>
            </a:r>
          </a:p>
        </p:txBody>
      </p:sp>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6451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8964A82F-6258-E710-4E3B-2C151F79CDA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9" y="2221992"/>
            <a:ext cx="4800600" cy="3739896"/>
          </a:xfrm>
        </p:spPr>
        <p:txBody>
          <a:bodyPr>
            <a:normAutofit/>
          </a:bodyPr>
          <a:lstStyle/>
          <a:p>
            <a:pPr marL="0" indent="0">
              <a:spcBef>
                <a:spcPts val="2500"/>
              </a:spcBef>
              <a:buNone/>
            </a:pPr>
            <a:r>
              <a:rPr lang="de-DE" sz="1400" b="1"/>
              <a:t>Relationale Datenbank</a:t>
            </a:r>
          </a:p>
          <a:p>
            <a:pPr marL="0" lvl="1" indent="0">
              <a:buNone/>
            </a:pPr>
            <a:r>
              <a:rPr lang="de-DE" sz="1400"/>
              <a:t>Für das System wird eine relationale Datenbank benötigt, um strukturierte Daten effizient zu verwalten und abzurufen.</a:t>
            </a:r>
          </a:p>
          <a:p>
            <a:pPr marL="0" indent="0">
              <a:spcBef>
                <a:spcPts val="2500"/>
              </a:spcBef>
              <a:buNone/>
            </a:pPr>
            <a:r>
              <a:rPr lang="de-DE" sz="1400" b="1"/>
              <a:t>Betriebssysteminfrastruktur</a:t>
            </a:r>
          </a:p>
          <a:p>
            <a:pPr marL="0" lvl="1" indent="0">
              <a:buNone/>
            </a:pPr>
            <a:r>
              <a:rPr lang="de-DE" sz="1400"/>
              <a:t>Die vorhandene Infrastruktur basiert auf Windows Server 2022 Standard, das für seine Sicherheit und Leistungsfähigkeit bekannt ist.</a:t>
            </a:r>
          </a:p>
        </p:txBody>
      </p: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4645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nhaltsplatzhalter 4" descr="Draufsicht auf Würfel, die mit schwarzen Linien verbunden sind">
            <a:extLst>
              <a:ext uri="{FF2B5EF4-FFF2-40B4-BE49-F238E27FC236}">
                <a16:creationId xmlns:a16="http://schemas.microsoft.com/office/drawing/2014/main" id="{EA59FE3D-1790-40F2-9EAF-F009D2E5F762}"/>
              </a:ext>
            </a:extLst>
          </p:cNvPr>
          <p:cNvPicPr>
            <a:picLocks noGrp="1" noChangeAspect="1"/>
          </p:cNvPicPr>
          <p:nvPr>
            <p:ph sz="half" idx="1"/>
          </p:nvPr>
        </p:nvPicPr>
        <p:blipFill>
          <a:blip r:embed="rId3"/>
          <a:srcRect l="21840" r="12060"/>
          <a:stretch/>
        </p:blipFill>
        <p:spPr>
          <a:xfrm>
            <a:off x="6147816" y="10"/>
            <a:ext cx="6044184" cy="6857990"/>
          </a:xfrm>
          <a:prstGeom prst="rect">
            <a:avLst/>
          </a:prstGeom>
        </p:spPr>
      </p:pic>
    </p:spTree>
    <p:extLst>
      <p:ext uri="{BB962C8B-B14F-4D97-AF65-F5344CB8AC3E}">
        <p14:creationId xmlns:p14="http://schemas.microsoft.com/office/powerpoint/2010/main" val="105200666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el 1">
            <a:extLst>
              <a:ext uri="{FF2B5EF4-FFF2-40B4-BE49-F238E27FC236}">
                <a16:creationId xmlns:a16="http://schemas.microsoft.com/office/drawing/2014/main" id="{F5292BF2-6A58-2F90-6E45-0F5FE52DD3AB}"/>
              </a:ext>
            </a:extLst>
          </p:cNvPr>
          <p:cNvSpPr>
            <a:spLocks noGrp="1"/>
          </p:cNvSpPr>
          <p:nvPr>
            <p:ph type="ctrTitle"/>
          </p:nvPr>
        </p:nvSpPr>
        <p:spPr>
          <a:xfrm>
            <a:off x="695324" y="1145308"/>
            <a:ext cx="7600263" cy="4860947"/>
          </a:xfrm>
        </p:spPr>
        <p:txBody>
          <a:bodyPr anchor="b">
            <a:normAutofit/>
          </a:bodyPr>
          <a:lstStyle/>
          <a:p>
            <a:r>
              <a:rPr lang="de-DE" sz="7600"/>
              <a:t>Beschreibung der Anforderungen</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9285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B27B8DF-557A-0960-7855-C958B22D1604}"/>
              </a:ext>
            </a:extLst>
          </p:cNvPr>
          <p:cNvSpPr>
            <a:spLocks noGrp="1"/>
          </p:cNvSpPr>
          <p:nvPr>
            <p:ph type="title"/>
          </p:nvPr>
        </p:nvSpPr>
        <p:spPr>
          <a:xfrm>
            <a:off x="4866968" y="914400"/>
            <a:ext cx="6627924" cy="1307592"/>
          </a:xfrm>
        </p:spPr>
        <p:txBody>
          <a:bodyPr vert="horz" lIns="91440" tIns="45720" rIns="91440" bIns="45720" rtlCol="0" anchor="t">
            <a:normAutofit/>
          </a:bodyPr>
          <a:lstStyle/>
          <a:p>
            <a:r>
              <a:rPr lang="en-US"/>
              <a:t>Datenbankentwurf</a:t>
            </a:r>
          </a:p>
        </p:txBody>
      </p:sp>
      <p:pic>
        <p:nvPicPr>
          <p:cNvPr id="5" name="Inhaltsplatzhalter 4" descr="Rote Kommunikationsblasen mit Kopierraum sind mit schwarzen Pfeilen miteinander verbunden. Dieses Bild zeigt die sozialen Medien und die Online-Kommunikation zwischen Menschen.">
            <a:extLst>
              <a:ext uri="{FF2B5EF4-FFF2-40B4-BE49-F238E27FC236}">
                <a16:creationId xmlns:a16="http://schemas.microsoft.com/office/drawing/2014/main" id="{A3615CA5-D4BA-43A0-86DB-4AA7850DAE80}"/>
              </a:ext>
            </a:extLst>
          </p:cNvPr>
          <p:cNvPicPr>
            <a:picLocks noGrp="1" noChangeAspect="1"/>
          </p:cNvPicPr>
          <p:nvPr>
            <p:ph sz="half" idx="1"/>
          </p:nvPr>
        </p:nvPicPr>
        <p:blipFill>
          <a:blip r:embed="rId3"/>
          <a:srcRect l="22633" r="36534" b="2"/>
          <a:stretch/>
        </p:blipFill>
        <p:spPr>
          <a:xfrm>
            <a:off x="20" y="-17929"/>
            <a:ext cx="4206220" cy="6875929"/>
          </a:xfrm>
          <a:prstGeom prst="rect">
            <a:avLst/>
          </a:prstGeom>
        </p:spPr>
      </p:pic>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92708D61-FFE4-46BE-BB12-D27602F6B9F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de-DE" sz="1400" b="1"/>
              <a:t>Relationale Datenbanken</a:t>
            </a:r>
          </a:p>
          <a:p>
            <a:pPr marL="0" lvl="1" indent="0">
              <a:buNone/>
            </a:pPr>
            <a:r>
              <a:rPr lang="de-DE" sz="1400"/>
              <a:t>Relationale Datenbanken organisieren Daten in Tabellen und ermöglichen komplexe Abfragen und Datenbeziehungen, die für effiziente Datenverwaltung entscheidend sind.</a:t>
            </a:r>
          </a:p>
          <a:p>
            <a:pPr marL="0" indent="0">
              <a:spcBef>
                <a:spcPts val="2500"/>
              </a:spcBef>
              <a:buNone/>
            </a:pPr>
            <a:r>
              <a:rPr lang="de-DE" sz="1400" b="1"/>
              <a:t>Anforderungserhebung</a:t>
            </a:r>
          </a:p>
          <a:p>
            <a:pPr marL="0" lvl="1" indent="0">
              <a:buNone/>
            </a:pPr>
            <a:r>
              <a:rPr lang="de-DE" sz="1400"/>
              <a:t>Die Anforderungen für den Datenbankentwurf sollten klar definiert werden, um sicherzustellen, dass alle erforderlichen Messdaten korrekt erfasst werden.</a:t>
            </a:r>
          </a:p>
          <a:p>
            <a:pPr marL="0" indent="0">
              <a:spcBef>
                <a:spcPts val="2500"/>
              </a:spcBef>
              <a:buNone/>
            </a:pPr>
            <a:r>
              <a:rPr lang="de-DE" sz="1400" b="1"/>
              <a:t>Datenüberführung</a:t>
            </a:r>
          </a:p>
          <a:p>
            <a:pPr marL="0" lvl="1" indent="0">
              <a:buNone/>
            </a:pPr>
            <a:r>
              <a:rPr lang="de-DE" sz="1400"/>
              <a:t>Nach der Erstellung des Datenbankentwurfs müssen die verschiedenen Messdaten in die Datenbank überführt werden, um die Analyse zu ermöglichen.</a:t>
            </a:r>
          </a:p>
        </p:txBody>
      </p: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0650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D88B24A-FF55-B366-9A1E-C72DB1E6D0BE}"/>
              </a:ext>
            </a:extLst>
          </p:cNvPr>
          <p:cNvSpPr>
            <a:spLocks noGrp="1"/>
          </p:cNvSpPr>
          <p:nvPr>
            <p:ph type="title"/>
          </p:nvPr>
        </p:nvSpPr>
        <p:spPr>
          <a:xfrm>
            <a:off x="6696186" y="909637"/>
            <a:ext cx="4800600" cy="1307592"/>
          </a:xfrm>
        </p:spPr>
        <p:txBody>
          <a:bodyPr vert="horz" lIns="91440" tIns="45720" rIns="91440" bIns="45720" rtlCol="0" anchor="t">
            <a:normAutofit/>
          </a:bodyPr>
          <a:lstStyle/>
          <a:p>
            <a:r>
              <a:rPr lang="en-US"/>
              <a:t>Anwendungsfälle</a:t>
            </a:r>
          </a:p>
        </p:txBody>
      </p:sp>
      <p:pic>
        <p:nvPicPr>
          <p:cNvPr id="5" name="Inhaltsplatzhalter 4" descr="Datenbanksymbole mit Pfeilen und Dateiordner">
            <a:extLst>
              <a:ext uri="{FF2B5EF4-FFF2-40B4-BE49-F238E27FC236}">
                <a16:creationId xmlns:a16="http://schemas.microsoft.com/office/drawing/2014/main" id="{3FDE0F83-DF6B-4789-B6D8-E54667EE5A79}"/>
              </a:ext>
            </a:extLst>
          </p:cNvPr>
          <p:cNvPicPr>
            <a:picLocks noGrp="1" noChangeAspect="1"/>
          </p:cNvPicPr>
          <p:nvPr>
            <p:ph sz="half" idx="1"/>
          </p:nvPr>
        </p:nvPicPr>
        <p:blipFill>
          <a:blip r:embed="rId3"/>
          <a:srcRect l="18868" r="7322" b="2"/>
          <a:stretch/>
        </p:blipFill>
        <p:spPr>
          <a:xfrm>
            <a:off x="20" y="10"/>
            <a:ext cx="6044164" cy="6857990"/>
          </a:xfrm>
          <a:prstGeom prst="rect">
            <a:avLst/>
          </a:prstGeom>
        </p:spPr>
      </p:pic>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72D356BE-0D47-D6F7-0655-B6F3AE2A8E4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696186" y="2221992"/>
            <a:ext cx="4800600" cy="3739896"/>
          </a:xfrm>
        </p:spPr>
        <p:txBody>
          <a:bodyPr>
            <a:normAutofit/>
          </a:bodyPr>
          <a:lstStyle/>
          <a:p>
            <a:pPr marL="0" indent="0">
              <a:spcBef>
                <a:spcPts val="2500"/>
              </a:spcBef>
              <a:buNone/>
            </a:pPr>
            <a:r>
              <a:rPr lang="de-DE" sz="1400" b="1"/>
              <a:t>Import des Datensatzes</a:t>
            </a:r>
          </a:p>
          <a:p>
            <a:pPr marL="0" lvl="1" indent="0">
              <a:buNone/>
            </a:pPr>
            <a:r>
              <a:rPr lang="de-DE" sz="1400"/>
              <a:t>Der Import des Datensatzes ist ein entscheidender Schritt, um sicherzustellen, dass die notwendigen Daten korrekt in das System integriert werden.</a:t>
            </a:r>
          </a:p>
          <a:p>
            <a:pPr marL="0" indent="0">
              <a:spcBef>
                <a:spcPts val="2500"/>
              </a:spcBef>
              <a:buNone/>
            </a:pPr>
            <a:r>
              <a:rPr lang="de-DE" sz="1400" b="1"/>
              <a:t>Lesen aller Messdaten</a:t>
            </a:r>
          </a:p>
          <a:p>
            <a:pPr marL="0" lvl="1" indent="0">
              <a:buNone/>
            </a:pPr>
            <a:r>
              <a:rPr lang="de-DE" sz="1400"/>
              <a:t>Das Lesen aller Messdaten ermöglicht es den Benutzern, wertvolle Informationen zu extrahieren und zu analysieren, die für Entscheidungsfindungen wichtig sind.</a:t>
            </a:r>
          </a:p>
        </p:txBody>
      </p: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660329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el 1">
            <a:extLst>
              <a:ext uri="{FF2B5EF4-FFF2-40B4-BE49-F238E27FC236}">
                <a16:creationId xmlns:a16="http://schemas.microsoft.com/office/drawing/2014/main" id="{7872416D-92EA-E10B-3B3A-7CADBB6044C6}"/>
              </a:ext>
            </a:extLst>
          </p:cNvPr>
          <p:cNvSpPr>
            <a:spLocks noGrp="1"/>
          </p:cNvSpPr>
          <p:nvPr>
            <p:ph type="title"/>
          </p:nvPr>
        </p:nvSpPr>
        <p:spPr>
          <a:xfrm>
            <a:off x="702129" y="914760"/>
            <a:ext cx="2806615" cy="3543764"/>
          </a:xfrm>
        </p:spPr>
        <p:txBody>
          <a:bodyPr>
            <a:normAutofit/>
          </a:bodyPr>
          <a:lstStyle/>
          <a:p>
            <a:r>
              <a:rPr lang="de-DE" sz="3100"/>
              <a:t>Überführung der Daten</a:t>
            </a:r>
          </a:p>
        </p:txBody>
      </p:sp>
      <p:cxnSp>
        <p:nvCxnSpPr>
          <p:cNvPr id="11" name="Straight Connector 10">
            <a:extLst>
              <a:ext uri="{FF2B5EF4-FFF2-40B4-BE49-F238E27FC236}">
                <a16:creationId xmlns:a16="http://schemas.microsoft.com/office/drawing/2014/main" id="{22F20000-FD86-48F6-9363-FEC90C932D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872AE332-6ACA-45BE-875F-91A291D4A4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4" name="Inhaltsplatzhalter 4">
            <a:extLst>
              <a:ext uri="{FF2B5EF4-FFF2-40B4-BE49-F238E27FC236}">
                <a16:creationId xmlns:a16="http://schemas.microsoft.com/office/drawing/2014/main" id="{370C657F-3D5C-4CAD-B627-1A567638C2FC}"/>
              </a:ext>
            </a:extLst>
          </p:cNvPr>
          <p:cNvGraphicFramePr>
            <a:graphicFrameLocks noGrp="1"/>
          </p:cNvGraphicFramePr>
          <p:nvPr>
            <p:ph idx="1"/>
            <p:extLst>
              <p:ext uri="{D42A27DB-BD31-4B8C-83A1-F6EECF244321}">
                <p14:modId xmlns:p14="http://schemas.microsoft.com/office/powerpoint/2010/main" val="2893070946"/>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3902149" y="978558"/>
          <a:ext cx="7591859" cy="50914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59045303"/>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el 1">
            <a:extLst>
              <a:ext uri="{FF2B5EF4-FFF2-40B4-BE49-F238E27FC236}">
                <a16:creationId xmlns:a16="http://schemas.microsoft.com/office/drawing/2014/main" id="{19B2EF8D-0E0A-49AA-8151-858A5CA88DAC}"/>
              </a:ext>
            </a:extLst>
          </p:cNvPr>
          <p:cNvSpPr>
            <a:spLocks noGrp="1"/>
          </p:cNvSpPr>
          <p:nvPr>
            <p:ph type="ctrTitle"/>
          </p:nvPr>
        </p:nvSpPr>
        <p:spPr>
          <a:xfrm>
            <a:off x="695324" y="1145308"/>
            <a:ext cx="7600263" cy="4860947"/>
          </a:xfrm>
        </p:spPr>
        <p:txBody>
          <a:bodyPr anchor="b">
            <a:normAutofit/>
          </a:bodyPr>
          <a:lstStyle/>
          <a:p>
            <a:r>
              <a:rPr lang="de-DE" sz="7600"/>
              <a:t>Anhang / Ressourcen</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2872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66680E3C-EB97-5B48-D1F8-1F755AA87F5C}"/>
              </a:ext>
            </a:extLst>
          </p:cNvPr>
          <p:cNvSpPr>
            <a:spLocks noGrp="1"/>
          </p:cNvSpPr>
          <p:nvPr>
            <p:ph type="title"/>
          </p:nvPr>
        </p:nvSpPr>
        <p:spPr>
          <a:xfrm>
            <a:off x="700087" y="909638"/>
            <a:ext cx="10691813" cy="1155618"/>
          </a:xfrm>
        </p:spPr>
        <p:txBody>
          <a:bodyPr>
            <a:normAutofit/>
          </a:bodyPr>
          <a:lstStyle/>
          <a:p>
            <a:r>
              <a:rPr lang="de-DE" sz="3700"/>
              <a:t>Messdatenbeispiele von Zeitmesssystemen</a:t>
            </a:r>
          </a:p>
        </p:txBody>
      </p:sp>
      <p:cxnSp>
        <p:nvCxnSpPr>
          <p:cNvPr id="12" name="Straight Connector 11">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Inhaltsplatzhalter 4">
            <a:extLst>
              <a:ext uri="{FF2B5EF4-FFF2-40B4-BE49-F238E27FC236}">
                <a16:creationId xmlns:a16="http://schemas.microsoft.com/office/drawing/2014/main" id="{45F47F3C-74F5-4E34-AEAE-57985EE28C33}"/>
              </a:ext>
            </a:extLst>
          </p:cNvPr>
          <p:cNvGraphicFramePr>
            <a:graphicFrameLocks noGrp="1"/>
          </p:cNvGraphicFramePr>
          <p:nvPr>
            <p:ph idx="1"/>
            <p:extLst>
              <p:ext uri="{D42A27DB-BD31-4B8C-83A1-F6EECF244321}">
                <p14:modId xmlns:p14="http://schemas.microsoft.com/office/powerpoint/2010/main" val="3715312773"/>
              </p:ext>
            </p:extLst>
          </p:nvPr>
        </p:nvGraphicFramePr>
        <p:xfrm>
          <a:off x="700088" y="2864784"/>
          <a:ext cx="10691813" cy="2455584"/>
        </p:xfrm>
        <a:graphic>
          <a:graphicData uri="http://schemas.openxmlformats.org/drawingml/2006/table">
            <a:tbl>
              <a:tblPr firstRow="1" firstCol="1" bandRow="1">
                <a:tableStyleId>{5C22544A-7EE6-4342-B048-85BDC9FD1C3A}</a:tableStyleId>
              </a:tblPr>
              <a:tblGrid>
                <a:gridCol w="5202089">
                  <a:extLst>
                    <a:ext uri="{9D8B030D-6E8A-4147-A177-3AD203B41FA5}">
                      <a16:colId xmlns:a16="http://schemas.microsoft.com/office/drawing/2014/main" val="587214454"/>
                    </a:ext>
                  </a:extLst>
                </a:gridCol>
                <a:gridCol w="5489724">
                  <a:extLst>
                    <a:ext uri="{9D8B030D-6E8A-4147-A177-3AD203B41FA5}">
                      <a16:colId xmlns:a16="http://schemas.microsoft.com/office/drawing/2014/main" val="969195115"/>
                    </a:ext>
                  </a:extLst>
                </a:gridCol>
              </a:tblGrid>
              <a:tr h="946731">
                <a:tc>
                  <a:txBody>
                    <a:bodyPr/>
                    <a:lstStyle/>
                    <a:p>
                      <a:pPr>
                        <a:buNone/>
                      </a:pPr>
                      <a:r>
                        <a:rPr lang="de-DE" sz="2900">
                          <a:effectLst/>
                        </a:rPr>
                        <a:t>time_measurement_data</a:t>
                      </a:r>
                    </a:p>
                  </a:txBody>
                  <a:tcPr marL="110945" marR="110945" marT="0" marB="0" anchor="ctr"/>
                </a:tc>
                <a:tc>
                  <a:txBody>
                    <a:bodyPr/>
                    <a:lstStyle/>
                    <a:p>
                      <a:pPr>
                        <a:buNone/>
                      </a:pPr>
                      <a:r>
                        <a:rPr lang="de-DE" sz="2900">
                          <a:effectLst/>
                        </a:rPr>
                        <a:t>Veranstaltungen (Höhenmeter, Ort ,GPS, Veranstaltungstag)</a:t>
                      </a:r>
                    </a:p>
                  </a:txBody>
                  <a:tcPr marL="110945" marR="110945" marT="0" marB="0" anchor="ctr"/>
                </a:tc>
                <a:extLst>
                  <a:ext uri="{0D108BD9-81ED-4DB2-BD59-A6C34878D82A}">
                    <a16:rowId xmlns:a16="http://schemas.microsoft.com/office/drawing/2014/main" val="2825957151"/>
                  </a:ext>
                </a:extLst>
              </a:tr>
              <a:tr h="502951">
                <a:tc>
                  <a:txBody>
                    <a:bodyPr/>
                    <a:lstStyle/>
                    <a:p>
                      <a:pPr>
                        <a:buNone/>
                      </a:pPr>
                      <a:r>
                        <a:rPr lang="de-DE" sz="2900">
                          <a:effectLst/>
                        </a:rPr>
                        <a:t>time_measurement_data.xml</a:t>
                      </a:r>
                    </a:p>
                  </a:txBody>
                  <a:tcPr marL="110945" marR="110945" marT="0" marB="0" anchor="ctr"/>
                </a:tc>
                <a:tc>
                  <a:txBody>
                    <a:bodyPr/>
                    <a:lstStyle/>
                    <a:p>
                      <a:pPr>
                        <a:buNone/>
                      </a:pPr>
                      <a:r>
                        <a:rPr lang="de-DE" sz="2900">
                          <a:effectLst/>
                        </a:rPr>
                        <a:t>Messdaten Zeitmesssystem 1</a:t>
                      </a:r>
                    </a:p>
                  </a:txBody>
                  <a:tcPr marL="110945" marR="110945" marT="0" marB="0" anchor="ctr"/>
                </a:tc>
                <a:extLst>
                  <a:ext uri="{0D108BD9-81ED-4DB2-BD59-A6C34878D82A}">
                    <a16:rowId xmlns:a16="http://schemas.microsoft.com/office/drawing/2014/main" val="3463839013"/>
                  </a:ext>
                </a:extLst>
              </a:tr>
              <a:tr h="502951">
                <a:tc>
                  <a:txBody>
                    <a:bodyPr/>
                    <a:lstStyle/>
                    <a:p>
                      <a:pPr>
                        <a:buNone/>
                      </a:pPr>
                      <a:r>
                        <a:rPr lang="de-DE" sz="2900">
                          <a:effectLst/>
                        </a:rPr>
                        <a:t>Zeitmessdaten.csv</a:t>
                      </a:r>
                    </a:p>
                  </a:txBody>
                  <a:tcPr marL="110945" marR="110945" marT="0" marB="0" anchor="ctr"/>
                </a:tc>
                <a:tc>
                  <a:txBody>
                    <a:bodyPr/>
                    <a:lstStyle/>
                    <a:p>
                      <a:pPr>
                        <a:buNone/>
                      </a:pPr>
                      <a:r>
                        <a:rPr lang="de-DE" sz="2900">
                          <a:effectLst/>
                        </a:rPr>
                        <a:t>Messdaten Zeitmesssystem 2</a:t>
                      </a:r>
                    </a:p>
                  </a:txBody>
                  <a:tcPr marL="110945" marR="110945" marT="0" marB="0" anchor="ctr"/>
                </a:tc>
                <a:extLst>
                  <a:ext uri="{0D108BD9-81ED-4DB2-BD59-A6C34878D82A}">
                    <a16:rowId xmlns:a16="http://schemas.microsoft.com/office/drawing/2014/main" val="3786927931"/>
                  </a:ext>
                </a:extLst>
              </a:tr>
              <a:tr h="502951">
                <a:tc>
                  <a:txBody>
                    <a:bodyPr/>
                    <a:lstStyle/>
                    <a:p>
                      <a:pPr>
                        <a:buNone/>
                      </a:pPr>
                      <a:r>
                        <a:rPr lang="de-DE" sz="2900">
                          <a:effectLst/>
                        </a:rPr>
                        <a:t>Zeitmessdaten.json</a:t>
                      </a:r>
                    </a:p>
                  </a:txBody>
                  <a:tcPr marL="110945" marR="110945" marT="0" marB="0" anchor="ctr"/>
                </a:tc>
                <a:tc>
                  <a:txBody>
                    <a:bodyPr/>
                    <a:lstStyle/>
                    <a:p>
                      <a:pPr>
                        <a:buNone/>
                      </a:pPr>
                      <a:r>
                        <a:rPr lang="de-DE" sz="2900">
                          <a:effectLst/>
                        </a:rPr>
                        <a:t>Messdaten Zeitmesssystem 3</a:t>
                      </a:r>
                    </a:p>
                  </a:txBody>
                  <a:tcPr marL="110945" marR="110945" marT="0" marB="0" anchor="ctr"/>
                </a:tc>
                <a:extLst>
                  <a:ext uri="{0D108BD9-81ED-4DB2-BD59-A6C34878D82A}">
                    <a16:rowId xmlns:a16="http://schemas.microsoft.com/office/drawing/2014/main" val="1143163818"/>
                  </a:ext>
                </a:extLst>
              </a:tr>
            </a:tbl>
          </a:graphicData>
        </a:graphic>
      </p:graphicFrame>
    </p:spTree>
    <p:extLst>
      <p:ext uri="{BB962C8B-B14F-4D97-AF65-F5344CB8AC3E}">
        <p14:creationId xmlns:p14="http://schemas.microsoft.com/office/powerpoint/2010/main" val="23010723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EDBED82-89DE-CF0D-9037-7617DF9C9789}"/>
              </a:ext>
            </a:extLst>
          </p:cNvPr>
          <p:cNvSpPr>
            <a:spLocks noGrp="1"/>
          </p:cNvSpPr>
          <p:nvPr>
            <p:ph type="title"/>
          </p:nvPr>
        </p:nvSpPr>
        <p:spPr>
          <a:xfrm>
            <a:off x="704088" y="914401"/>
            <a:ext cx="6766560" cy="1307592"/>
          </a:xfrm>
        </p:spPr>
        <p:txBody>
          <a:bodyPr vert="horz" lIns="91440" tIns="45720" rIns="91440" bIns="45720" rtlCol="0" anchor="t">
            <a:normAutofit/>
          </a:bodyPr>
          <a:lstStyle/>
          <a:p>
            <a:r>
              <a:rPr lang="en-US" dirty="0"/>
              <a:t>Agenda</a:t>
            </a:r>
          </a:p>
        </p:txBody>
      </p:sp>
      <p:cxnSp>
        <p:nvCxnSpPr>
          <p:cNvPr id="16" name="Straight Connector 15">
            <a:extLst>
              <a:ext uri="{FF2B5EF4-FFF2-40B4-BE49-F238E27FC236}">
                <a16:creationId xmlns:a16="http://schemas.microsoft.com/office/drawing/2014/main" id="{D2E57F3D-33BE-4306-87E6-2457637195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658368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125368BF-2B42-6484-9A6E-21B7B0E43D73}"/>
              </a:ext>
            </a:extLst>
          </p:cNvPr>
          <p:cNvSpPr>
            <a:spLocks noGrp="1"/>
          </p:cNvSpPr>
          <p:nvPr>
            <p:ph sz="half" idx="2"/>
          </p:nvPr>
        </p:nvSpPr>
        <p:spPr>
          <a:xfrm>
            <a:off x="704088" y="2221994"/>
            <a:ext cx="6766560" cy="3739896"/>
          </a:xfrm>
        </p:spPr>
        <p:txBody>
          <a:bodyPr vert="horz" lIns="91440" tIns="45720" rIns="91440" bIns="45720" rtlCol="0">
            <a:normAutofit/>
          </a:bodyPr>
          <a:lstStyle/>
          <a:p>
            <a:pPr>
              <a:lnSpc>
                <a:spcPct val="100000"/>
              </a:lnSpc>
            </a:pPr>
            <a:r>
              <a:rPr lang="en-US" sz="1900" dirty="0" err="1"/>
              <a:t>Projektübersicht</a:t>
            </a:r>
            <a:endParaRPr lang="en-US" sz="1900" dirty="0"/>
          </a:p>
          <a:p>
            <a:pPr>
              <a:lnSpc>
                <a:spcPct val="100000"/>
              </a:lnSpc>
            </a:pPr>
            <a:r>
              <a:rPr lang="en-US" sz="1900" dirty="0" err="1"/>
              <a:t>Einleitung</a:t>
            </a:r>
            <a:endParaRPr lang="en-US" sz="1900" dirty="0"/>
          </a:p>
          <a:p>
            <a:pPr>
              <a:lnSpc>
                <a:spcPct val="100000"/>
              </a:lnSpc>
            </a:pPr>
            <a:r>
              <a:rPr lang="en-US" sz="1900" dirty="0" err="1"/>
              <a:t>Konzept</a:t>
            </a:r>
            <a:r>
              <a:rPr lang="en-US" sz="1900" dirty="0"/>
              <a:t> und </a:t>
            </a:r>
            <a:r>
              <a:rPr lang="en-US" sz="1900" dirty="0" err="1"/>
              <a:t>Rahmenbedingungen</a:t>
            </a:r>
            <a:endParaRPr lang="en-US" sz="1900" dirty="0"/>
          </a:p>
          <a:p>
            <a:pPr>
              <a:lnSpc>
                <a:spcPct val="100000"/>
              </a:lnSpc>
            </a:pPr>
            <a:r>
              <a:rPr lang="en-US" sz="1900" dirty="0" err="1"/>
              <a:t>Beschreibung</a:t>
            </a:r>
            <a:r>
              <a:rPr lang="en-US" sz="1900" dirty="0"/>
              <a:t> der </a:t>
            </a:r>
            <a:r>
              <a:rPr lang="en-US" sz="1900" dirty="0" err="1"/>
              <a:t>Anforderungen</a:t>
            </a:r>
            <a:endParaRPr lang="en-US" sz="1900" dirty="0"/>
          </a:p>
          <a:p>
            <a:pPr>
              <a:lnSpc>
                <a:spcPct val="100000"/>
              </a:lnSpc>
            </a:pPr>
            <a:r>
              <a:rPr lang="en-US" sz="1900" dirty="0" err="1"/>
              <a:t>Anhang</a:t>
            </a:r>
            <a:r>
              <a:rPr lang="en-US" sz="1900" dirty="0"/>
              <a:t> / </a:t>
            </a:r>
            <a:r>
              <a:rPr lang="en-US" sz="1900" dirty="0" err="1"/>
              <a:t>Ressourcen</a:t>
            </a:r>
            <a:endParaRPr lang="en-US" sz="1900" dirty="0"/>
          </a:p>
        </p:txBody>
      </p:sp>
      <p:cxnSp>
        <p:nvCxnSpPr>
          <p:cNvPr id="18" name="Straight Connector 17">
            <a:extLst>
              <a:ext uri="{FF2B5EF4-FFF2-40B4-BE49-F238E27FC236}">
                <a16:creationId xmlns:a16="http://schemas.microsoft.com/office/drawing/2014/main" id="{CBA3C59D-8641-484F-A35C-361AD7E1553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4768"/>
            <a:ext cx="65836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nhaltsplatzhalter 4" descr="Viele Umsatzdiagramme dokumentieren auf dem Schreibtisch mit Stift und Taschenrechner">
            <a:extLst>
              <a:ext uri="{FF2B5EF4-FFF2-40B4-BE49-F238E27FC236}">
                <a16:creationId xmlns:a16="http://schemas.microsoft.com/office/drawing/2014/main" id="{D64C7E26-1565-40E4-A24F-7964052579A0}"/>
              </a:ext>
            </a:extLst>
          </p:cNvPr>
          <p:cNvPicPr>
            <a:picLocks noGrp="1" noChangeAspect="1"/>
          </p:cNvPicPr>
          <p:nvPr>
            <p:ph sz="half" idx="1"/>
          </p:nvPr>
        </p:nvPicPr>
        <p:blipFill>
          <a:blip r:embed="rId3"/>
          <a:srcRect l="27008" r="33313" b="-1"/>
          <a:stretch/>
        </p:blipFill>
        <p:spPr>
          <a:xfrm>
            <a:off x="8115300" y="10"/>
            <a:ext cx="4076700" cy="6857990"/>
          </a:xfrm>
          <a:prstGeom prst="rect">
            <a:avLst/>
          </a:prstGeom>
        </p:spPr>
      </p:pic>
    </p:spTree>
    <p:extLst>
      <p:ext uri="{BB962C8B-B14F-4D97-AF65-F5344CB8AC3E}">
        <p14:creationId xmlns:p14="http://schemas.microsoft.com/office/powerpoint/2010/main" val="194955217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710FDB-0919-493E-8539-8240C23F1E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el 1">
            <a:extLst>
              <a:ext uri="{FF2B5EF4-FFF2-40B4-BE49-F238E27FC236}">
                <a16:creationId xmlns:a16="http://schemas.microsoft.com/office/drawing/2014/main" id="{0E2A72FE-E5C5-D696-0562-927D5E96BE4F}"/>
              </a:ext>
            </a:extLst>
          </p:cNvPr>
          <p:cNvSpPr>
            <a:spLocks noGrp="1"/>
          </p:cNvSpPr>
          <p:nvPr>
            <p:ph type="title"/>
          </p:nvPr>
        </p:nvSpPr>
        <p:spPr>
          <a:xfrm>
            <a:off x="700636" y="1280538"/>
            <a:ext cx="7995130" cy="1408176"/>
          </a:xfrm>
        </p:spPr>
        <p:txBody>
          <a:bodyPr anchor="b">
            <a:normAutofit/>
          </a:bodyPr>
          <a:lstStyle/>
          <a:p>
            <a:r>
              <a:rPr lang="de-DE" sz="6000"/>
              <a:t>Schlussfolgerung</a:t>
            </a:r>
          </a:p>
        </p:txBody>
      </p:sp>
      <p:cxnSp>
        <p:nvCxnSpPr>
          <p:cNvPr id="10" name="Straight Connector 9">
            <a:extLst>
              <a:ext uri="{FF2B5EF4-FFF2-40B4-BE49-F238E27FC236}">
                <a16:creationId xmlns:a16="http://schemas.microsoft.com/office/drawing/2014/main" id="{CA8CF56C-58F2-6FFF-1369-D8C85682AD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3077378"/>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1" name="Inhaltsplatzhalter 2">
            <a:extLst>
              <a:ext uri="{FF2B5EF4-FFF2-40B4-BE49-F238E27FC236}">
                <a16:creationId xmlns:a16="http://schemas.microsoft.com/office/drawing/2014/main" id="{37EFAE02-BB66-9703-A605-8210EF7E2FD5}"/>
              </a:ext>
            </a:extLst>
          </p:cNvPr>
          <p:cNvGraphicFramePr>
            <a:graphicFrameLocks noGrp="1"/>
          </p:cNvGraphicFramePr>
          <p:nvPr>
            <p:ph idx="1"/>
            <p:extLst>
              <p:ext uri="{D42A27DB-BD31-4B8C-83A1-F6EECF244321}">
                <p14:modId xmlns:p14="http://schemas.microsoft.com/office/powerpoint/2010/main" val="2986308541"/>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704087" y="3659393"/>
          <a:ext cx="10785783"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502929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el 1">
            <a:extLst>
              <a:ext uri="{FF2B5EF4-FFF2-40B4-BE49-F238E27FC236}">
                <a16:creationId xmlns:a16="http://schemas.microsoft.com/office/drawing/2014/main" id="{2F91B4DB-9407-6158-C79C-AC2A5A2321B0}"/>
              </a:ext>
            </a:extLst>
          </p:cNvPr>
          <p:cNvSpPr>
            <a:spLocks noGrp="1"/>
          </p:cNvSpPr>
          <p:nvPr>
            <p:ph type="ctrTitle"/>
          </p:nvPr>
        </p:nvSpPr>
        <p:spPr>
          <a:xfrm>
            <a:off x="695324" y="1145308"/>
            <a:ext cx="7600263" cy="4860947"/>
          </a:xfrm>
        </p:spPr>
        <p:txBody>
          <a:bodyPr anchor="b">
            <a:normAutofit/>
          </a:bodyPr>
          <a:lstStyle/>
          <a:p>
            <a:r>
              <a:rPr lang="de-DE" sz="6500"/>
              <a:t>Projektübersicht</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15225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B5B07C9-9FFB-B178-EABB-03BA2B7D0B4B}"/>
              </a:ext>
            </a:extLst>
          </p:cNvPr>
          <p:cNvSpPr>
            <a:spLocks noGrp="1"/>
          </p:cNvSpPr>
          <p:nvPr>
            <p:ph type="title"/>
          </p:nvPr>
        </p:nvSpPr>
        <p:spPr>
          <a:xfrm>
            <a:off x="6696186" y="909637"/>
            <a:ext cx="4800600" cy="1307592"/>
          </a:xfrm>
        </p:spPr>
        <p:txBody>
          <a:bodyPr vert="horz" lIns="91440" tIns="45720" rIns="91440" bIns="45720" rtlCol="0" anchor="t">
            <a:normAutofit/>
          </a:bodyPr>
          <a:lstStyle/>
          <a:p>
            <a:pPr>
              <a:lnSpc>
                <a:spcPct val="90000"/>
              </a:lnSpc>
            </a:pPr>
            <a:r>
              <a:rPr lang="en-US"/>
              <a:t>Projekt: TimeKeeper</a:t>
            </a:r>
          </a:p>
        </p:txBody>
      </p:sp>
      <p:pic>
        <p:nvPicPr>
          <p:cNvPr id="5" name="Inhaltsplatzhalter 4" descr="Geschäftsfrau zeigt auf Kalender und Uhrsymbol auf Tafel">
            <a:extLst>
              <a:ext uri="{FF2B5EF4-FFF2-40B4-BE49-F238E27FC236}">
                <a16:creationId xmlns:a16="http://schemas.microsoft.com/office/drawing/2014/main" id="{FC21B43C-D4D8-4298-95B2-668D99647F89}"/>
              </a:ext>
            </a:extLst>
          </p:cNvPr>
          <p:cNvPicPr>
            <a:picLocks noGrp="1" noChangeAspect="1"/>
          </p:cNvPicPr>
          <p:nvPr>
            <p:ph sz="half" idx="1"/>
          </p:nvPr>
        </p:nvPicPr>
        <p:blipFill>
          <a:blip r:embed="rId3"/>
          <a:srcRect l="7056" r="34114" b="-1"/>
          <a:stretch/>
        </p:blipFill>
        <p:spPr>
          <a:xfrm>
            <a:off x="20" y="10"/>
            <a:ext cx="6044164" cy="6857990"/>
          </a:xfrm>
          <a:prstGeom prst="rect">
            <a:avLst/>
          </a:prstGeom>
        </p:spPr>
      </p:pic>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0289C4C4-20D3-99D4-5FF9-1B15144D071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696186" y="2221992"/>
            <a:ext cx="4800600" cy="3739896"/>
          </a:xfrm>
        </p:spPr>
        <p:txBody>
          <a:bodyPr>
            <a:normAutofit/>
          </a:bodyPr>
          <a:lstStyle/>
          <a:p>
            <a:pPr marL="0" indent="0">
              <a:spcBef>
                <a:spcPts val="2500"/>
              </a:spcBef>
              <a:buNone/>
            </a:pPr>
            <a:r>
              <a:rPr lang="de-DE" sz="1400" b="1"/>
              <a:t>Projektübersicht</a:t>
            </a:r>
          </a:p>
          <a:p>
            <a:pPr marL="0" lvl="1" indent="0">
              <a:buNone/>
            </a:pPr>
            <a:r>
              <a:rPr lang="de-DE" sz="1400"/>
              <a:t>TimeKeeper ist ein Projekt zur Entwicklung eines effektiven Zeitmanagement-Systems. Es zielt darauf ab, Nutzern zu helfen, ihre Zeit besser zu organisieren.</a:t>
            </a:r>
          </a:p>
          <a:p>
            <a:pPr marL="0" indent="0">
              <a:spcBef>
                <a:spcPts val="2500"/>
              </a:spcBef>
              <a:buNone/>
            </a:pPr>
            <a:r>
              <a:rPr lang="de-DE" sz="1400" b="1"/>
              <a:t>Version 0.1</a:t>
            </a:r>
          </a:p>
          <a:p>
            <a:pPr marL="0" lvl="1" indent="0">
              <a:buNone/>
            </a:pPr>
            <a:r>
              <a:rPr lang="de-DE" sz="1400"/>
              <a:t>Die erste Version des Projekts, 0.1, enthält grundlegende Funktionen und eine benutzerfreundliche Oberfläche. Feedback wird für die Weiterentwicklung benötigt.</a:t>
            </a:r>
          </a:p>
        </p:txBody>
      </p: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0530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el 1">
            <a:extLst>
              <a:ext uri="{FF2B5EF4-FFF2-40B4-BE49-F238E27FC236}">
                <a16:creationId xmlns:a16="http://schemas.microsoft.com/office/drawing/2014/main" id="{F1F4D005-7A8F-7799-0C85-6A306954786A}"/>
              </a:ext>
            </a:extLst>
          </p:cNvPr>
          <p:cNvSpPr>
            <a:spLocks noGrp="1"/>
          </p:cNvSpPr>
          <p:nvPr>
            <p:ph type="ctrTitle"/>
          </p:nvPr>
        </p:nvSpPr>
        <p:spPr>
          <a:xfrm>
            <a:off x="695324" y="1145308"/>
            <a:ext cx="7600263" cy="4860947"/>
          </a:xfrm>
        </p:spPr>
        <p:txBody>
          <a:bodyPr anchor="b">
            <a:normAutofit/>
          </a:bodyPr>
          <a:lstStyle/>
          <a:p>
            <a:r>
              <a:rPr lang="de-DE" sz="5900"/>
              <a:t>Historie der Dokumentversionen</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5760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C1AD2CE-1BE7-27B2-025E-C452D662D82D}"/>
              </a:ext>
            </a:extLst>
          </p:cNvPr>
          <p:cNvSpPr>
            <a:spLocks noGrp="1"/>
          </p:cNvSpPr>
          <p:nvPr>
            <p:ph type="title"/>
          </p:nvPr>
        </p:nvSpPr>
        <p:spPr>
          <a:xfrm>
            <a:off x="700087" y="909638"/>
            <a:ext cx="10691813" cy="1155618"/>
          </a:xfrm>
        </p:spPr>
        <p:txBody>
          <a:bodyPr>
            <a:normAutofit/>
          </a:bodyPr>
          <a:lstStyle/>
          <a:p>
            <a:r>
              <a:rPr lang="de-DE"/>
              <a:t>Versionen und Änderungen</a:t>
            </a:r>
          </a:p>
        </p:txBody>
      </p:sp>
      <p:cxnSp>
        <p:nvCxnSpPr>
          <p:cNvPr id="12" name="Straight Connector 11">
            <a:extLst>
              <a:ext uri="{FF2B5EF4-FFF2-40B4-BE49-F238E27FC236}">
                <a16:creationId xmlns:a16="http://schemas.microsoft.com/office/drawing/2014/main" id="{AAD0195E-7F27-4D06-9427-0C121D721A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D74C2FC-3228-4FC1-B97B-87AD35508D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Inhaltsplatzhalter 4">
            <a:extLst>
              <a:ext uri="{FF2B5EF4-FFF2-40B4-BE49-F238E27FC236}">
                <a16:creationId xmlns:a16="http://schemas.microsoft.com/office/drawing/2014/main" id="{4E996C58-34F0-4519-B310-078D83EC084D}"/>
              </a:ext>
            </a:extLst>
          </p:cNvPr>
          <p:cNvGraphicFramePr>
            <a:graphicFrameLocks noGrp="1"/>
          </p:cNvGraphicFramePr>
          <p:nvPr>
            <p:ph idx="1"/>
            <p:extLst>
              <p:ext uri="{D42A27DB-BD31-4B8C-83A1-F6EECF244321}">
                <p14:modId xmlns:p14="http://schemas.microsoft.com/office/powerpoint/2010/main" val="180922640"/>
              </p:ext>
            </p:extLst>
          </p:nvPr>
        </p:nvGraphicFramePr>
        <p:xfrm>
          <a:off x="1068162" y="2222500"/>
          <a:ext cx="9955667" cy="3740152"/>
        </p:xfrm>
        <a:graphic>
          <a:graphicData uri="http://schemas.openxmlformats.org/drawingml/2006/table">
            <a:tbl>
              <a:tblPr firstRow="1" firstCol="1" lastRow="1" lastCol="1" bandRow="1" bandCol="1">
                <a:tableStyleId>{5C22544A-7EE6-4342-B048-85BDC9FD1C3A}</a:tableStyleId>
              </a:tblPr>
              <a:tblGrid>
                <a:gridCol w="1856524">
                  <a:extLst>
                    <a:ext uri="{9D8B030D-6E8A-4147-A177-3AD203B41FA5}">
                      <a16:colId xmlns:a16="http://schemas.microsoft.com/office/drawing/2014/main" val="1678044858"/>
                    </a:ext>
                  </a:extLst>
                </a:gridCol>
                <a:gridCol w="2511502">
                  <a:extLst>
                    <a:ext uri="{9D8B030D-6E8A-4147-A177-3AD203B41FA5}">
                      <a16:colId xmlns:a16="http://schemas.microsoft.com/office/drawing/2014/main" val="2492546002"/>
                    </a:ext>
                  </a:extLst>
                </a:gridCol>
                <a:gridCol w="1879110">
                  <a:extLst>
                    <a:ext uri="{9D8B030D-6E8A-4147-A177-3AD203B41FA5}">
                      <a16:colId xmlns:a16="http://schemas.microsoft.com/office/drawing/2014/main" val="3884489643"/>
                    </a:ext>
                  </a:extLst>
                </a:gridCol>
                <a:gridCol w="3708531">
                  <a:extLst>
                    <a:ext uri="{9D8B030D-6E8A-4147-A177-3AD203B41FA5}">
                      <a16:colId xmlns:a16="http://schemas.microsoft.com/office/drawing/2014/main" val="1049514914"/>
                    </a:ext>
                  </a:extLst>
                </a:gridCol>
              </a:tblGrid>
              <a:tr h="1040738">
                <a:tc>
                  <a:txBody>
                    <a:bodyPr/>
                    <a:lstStyle/>
                    <a:p>
                      <a:pPr>
                        <a:buNone/>
                      </a:pPr>
                      <a:r>
                        <a:rPr lang="de-DE" sz="3200">
                          <a:effectLst/>
                        </a:rPr>
                        <a:t>Version</a:t>
                      </a:r>
                    </a:p>
                  </a:txBody>
                  <a:tcPr marL="121961" marR="121961" marT="0" marB="0" anchor="ctr"/>
                </a:tc>
                <a:tc>
                  <a:txBody>
                    <a:bodyPr/>
                    <a:lstStyle/>
                    <a:p>
                      <a:pPr>
                        <a:buNone/>
                      </a:pPr>
                      <a:r>
                        <a:rPr lang="de-DE" sz="3200">
                          <a:effectLst/>
                        </a:rPr>
                        <a:t>Datum</a:t>
                      </a:r>
                    </a:p>
                  </a:txBody>
                  <a:tcPr marL="121961" marR="121961" marT="0" marB="0" anchor="ctr"/>
                </a:tc>
                <a:tc>
                  <a:txBody>
                    <a:bodyPr/>
                    <a:lstStyle/>
                    <a:p>
                      <a:pPr>
                        <a:buNone/>
                      </a:pPr>
                      <a:r>
                        <a:rPr lang="de-DE" sz="3200">
                          <a:effectLst/>
                        </a:rPr>
                        <a:t>Autor</a:t>
                      </a:r>
                    </a:p>
                  </a:txBody>
                  <a:tcPr marL="121961" marR="121961" marT="0" marB="0" anchor="ctr"/>
                </a:tc>
                <a:tc>
                  <a:txBody>
                    <a:bodyPr/>
                    <a:lstStyle/>
                    <a:p>
                      <a:pPr>
                        <a:buNone/>
                      </a:pPr>
                      <a:r>
                        <a:rPr lang="de-DE" sz="3200">
                          <a:effectLst/>
                        </a:rPr>
                        <a:t>Änderungsgrund / Bemerkungen</a:t>
                      </a:r>
                    </a:p>
                  </a:txBody>
                  <a:tcPr marL="121961" marR="121961" marT="0" marB="0" anchor="ctr"/>
                </a:tc>
                <a:extLst>
                  <a:ext uri="{0D108BD9-81ED-4DB2-BD59-A6C34878D82A}">
                    <a16:rowId xmlns:a16="http://schemas.microsoft.com/office/drawing/2014/main" val="1990916791"/>
                  </a:ext>
                </a:extLst>
              </a:tr>
              <a:tr h="1040738">
                <a:tc>
                  <a:txBody>
                    <a:bodyPr/>
                    <a:lstStyle/>
                    <a:p>
                      <a:pPr>
                        <a:buNone/>
                      </a:pPr>
                      <a:r>
                        <a:rPr lang="de-DE" sz="3200">
                          <a:effectLst/>
                        </a:rPr>
                        <a:t>0.1</a:t>
                      </a:r>
                    </a:p>
                  </a:txBody>
                  <a:tcPr marL="121961" marR="121961" marT="0" marB="0" anchor="ctr"/>
                </a:tc>
                <a:tc>
                  <a:txBody>
                    <a:bodyPr/>
                    <a:lstStyle/>
                    <a:p>
                      <a:pPr>
                        <a:buNone/>
                      </a:pPr>
                      <a:r>
                        <a:rPr lang="de-DE" sz="3200">
                          <a:effectLst/>
                        </a:rPr>
                        <a:t>21.03.2025</a:t>
                      </a:r>
                    </a:p>
                  </a:txBody>
                  <a:tcPr marL="121961" marR="121961" marT="0" marB="0" anchor="ctr"/>
                </a:tc>
                <a:tc>
                  <a:txBody>
                    <a:bodyPr/>
                    <a:lstStyle/>
                    <a:p>
                      <a:pPr>
                        <a:buNone/>
                      </a:pPr>
                      <a:r>
                        <a:rPr lang="de-DE" sz="3200">
                          <a:effectLst/>
                        </a:rPr>
                        <a:t>Michael Lindner</a:t>
                      </a:r>
                    </a:p>
                  </a:txBody>
                  <a:tcPr marL="121961" marR="121961" marT="0" marB="0" anchor="ctr"/>
                </a:tc>
                <a:tc>
                  <a:txBody>
                    <a:bodyPr/>
                    <a:lstStyle/>
                    <a:p>
                      <a:pPr>
                        <a:buNone/>
                      </a:pPr>
                      <a:r>
                        <a:rPr lang="de-DE" sz="3200">
                          <a:effectLst/>
                        </a:rPr>
                        <a:t>Ersterstellung</a:t>
                      </a:r>
                    </a:p>
                  </a:txBody>
                  <a:tcPr marL="121961" marR="121961" marT="0" marB="0" anchor="ctr"/>
                </a:tc>
                <a:extLst>
                  <a:ext uri="{0D108BD9-81ED-4DB2-BD59-A6C34878D82A}">
                    <a16:rowId xmlns:a16="http://schemas.microsoft.com/office/drawing/2014/main" val="1769661700"/>
                  </a:ext>
                </a:extLst>
              </a:tr>
              <a:tr h="552892">
                <a:tc>
                  <a:txBody>
                    <a:bodyPr/>
                    <a:lstStyle/>
                    <a:p>
                      <a:pPr>
                        <a:buNone/>
                      </a:pPr>
                      <a:r>
                        <a:rPr lang="de-DE" sz="3200">
                          <a:effectLst/>
                        </a:rPr>
                        <a:t>0.2</a:t>
                      </a:r>
                    </a:p>
                  </a:txBody>
                  <a:tcPr marL="121961" marR="121961" marT="0" marB="0" anchor="ctr"/>
                </a:tc>
                <a:tc>
                  <a:txBody>
                    <a:bodyPr/>
                    <a:lstStyle/>
                    <a:p>
                      <a:pPr>
                        <a:buNone/>
                      </a:pPr>
                      <a:r>
                        <a:rPr lang="de-DE" sz="3200">
                          <a:effectLst/>
                        </a:rPr>
                        <a:t> </a:t>
                      </a:r>
                    </a:p>
                  </a:txBody>
                  <a:tcPr marL="121961" marR="121961" marT="0" marB="0" anchor="ctr"/>
                </a:tc>
                <a:tc>
                  <a:txBody>
                    <a:bodyPr/>
                    <a:lstStyle/>
                    <a:p>
                      <a:pPr>
                        <a:buNone/>
                      </a:pPr>
                      <a:r>
                        <a:rPr lang="de-DE" sz="3200">
                          <a:effectLst/>
                        </a:rPr>
                        <a:t> </a:t>
                      </a:r>
                    </a:p>
                  </a:txBody>
                  <a:tcPr marL="121961" marR="121961" marT="0" marB="0" anchor="ctr"/>
                </a:tc>
                <a:tc>
                  <a:txBody>
                    <a:bodyPr/>
                    <a:lstStyle/>
                    <a:p>
                      <a:pPr>
                        <a:buNone/>
                      </a:pPr>
                      <a:r>
                        <a:rPr lang="de-DE" sz="3200">
                          <a:effectLst/>
                        </a:rPr>
                        <a:t> </a:t>
                      </a:r>
                    </a:p>
                  </a:txBody>
                  <a:tcPr marL="121961" marR="121961" marT="0" marB="0" anchor="ctr"/>
                </a:tc>
                <a:extLst>
                  <a:ext uri="{0D108BD9-81ED-4DB2-BD59-A6C34878D82A}">
                    <a16:rowId xmlns:a16="http://schemas.microsoft.com/office/drawing/2014/main" val="2569351335"/>
                  </a:ext>
                </a:extLst>
              </a:tr>
              <a:tr h="552892">
                <a:tc>
                  <a:txBody>
                    <a:bodyPr/>
                    <a:lstStyle/>
                    <a:p>
                      <a:pPr>
                        <a:buNone/>
                      </a:pPr>
                      <a:r>
                        <a:rPr lang="de-DE" sz="3200">
                          <a:effectLst/>
                        </a:rPr>
                        <a:t> </a:t>
                      </a:r>
                    </a:p>
                  </a:txBody>
                  <a:tcPr marL="121961" marR="121961" marT="0" marB="0" anchor="ctr"/>
                </a:tc>
                <a:tc>
                  <a:txBody>
                    <a:bodyPr/>
                    <a:lstStyle/>
                    <a:p>
                      <a:pPr>
                        <a:buNone/>
                      </a:pPr>
                      <a:r>
                        <a:rPr lang="de-DE" sz="3200">
                          <a:effectLst/>
                        </a:rPr>
                        <a:t> </a:t>
                      </a:r>
                    </a:p>
                  </a:txBody>
                  <a:tcPr marL="121961" marR="121961" marT="0" marB="0" anchor="ctr"/>
                </a:tc>
                <a:tc>
                  <a:txBody>
                    <a:bodyPr/>
                    <a:lstStyle/>
                    <a:p>
                      <a:pPr>
                        <a:buNone/>
                      </a:pPr>
                      <a:r>
                        <a:rPr lang="de-DE" sz="3200">
                          <a:effectLst/>
                        </a:rPr>
                        <a:t> </a:t>
                      </a:r>
                    </a:p>
                  </a:txBody>
                  <a:tcPr marL="121961" marR="121961" marT="0" marB="0" anchor="ctr"/>
                </a:tc>
                <a:tc>
                  <a:txBody>
                    <a:bodyPr/>
                    <a:lstStyle/>
                    <a:p>
                      <a:pPr>
                        <a:buNone/>
                      </a:pPr>
                      <a:r>
                        <a:rPr lang="de-DE" sz="3200">
                          <a:effectLst/>
                        </a:rPr>
                        <a:t> </a:t>
                      </a:r>
                    </a:p>
                  </a:txBody>
                  <a:tcPr marL="121961" marR="121961" marT="0" marB="0" anchor="ctr"/>
                </a:tc>
                <a:extLst>
                  <a:ext uri="{0D108BD9-81ED-4DB2-BD59-A6C34878D82A}">
                    <a16:rowId xmlns:a16="http://schemas.microsoft.com/office/drawing/2014/main" val="736213838"/>
                  </a:ext>
                </a:extLst>
              </a:tr>
              <a:tr h="552892">
                <a:tc>
                  <a:txBody>
                    <a:bodyPr/>
                    <a:lstStyle/>
                    <a:p>
                      <a:pPr>
                        <a:buNone/>
                      </a:pPr>
                      <a:r>
                        <a:rPr lang="de-DE" sz="3200">
                          <a:effectLst/>
                        </a:rPr>
                        <a:t> </a:t>
                      </a:r>
                    </a:p>
                  </a:txBody>
                  <a:tcPr marL="121961" marR="121961" marT="0" marB="0" anchor="ctr"/>
                </a:tc>
                <a:tc>
                  <a:txBody>
                    <a:bodyPr/>
                    <a:lstStyle/>
                    <a:p>
                      <a:pPr>
                        <a:buNone/>
                      </a:pPr>
                      <a:r>
                        <a:rPr lang="de-DE" sz="3200">
                          <a:effectLst/>
                        </a:rPr>
                        <a:t> </a:t>
                      </a:r>
                    </a:p>
                  </a:txBody>
                  <a:tcPr marL="121961" marR="121961" marT="0" marB="0" anchor="ctr"/>
                </a:tc>
                <a:tc>
                  <a:txBody>
                    <a:bodyPr/>
                    <a:lstStyle/>
                    <a:p>
                      <a:pPr>
                        <a:buNone/>
                      </a:pPr>
                      <a:r>
                        <a:rPr lang="de-DE" sz="3200">
                          <a:effectLst/>
                        </a:rPr>
                        <a:t> </a:t>
                      </a:r>
                    </a:p>
                  </a:txBody>
                  <a:tcPr marL="121961" marR="121961" marT="0" marB="0" anchor="ctr"/>
                </a:tc>
                <a:tc>
                  <a:txBody>
                    <a:bodyPr/>
                    <a:lstStyle/>
                    <a:p>
                      <a:pPr>
                        <a:buNone/>
                      </a:pPr>
                      <a:r>
                        <a:rPr lang="de-DE" sz="3200">
                          <a:effectLst/>
                        </a:rPr>
                        <a:t> </a:t>
                      </a:r>
                    </a:p>
                  </a:txBody>
                  <a:tcPr marL="121961" marR="121961" marT="0" marB="0" anchor="ctr"/>
                </a:tc>
                <a:extLst>
                  <a:ext uri="{0D108BD9-81ED-4DB2-BD59-A6C34878D82A}">
                    <a16:rowId xmlns:a16="http://schemas.microsoft.com/office/drawing/2014/main" val="1577209854"/>
                  </a:ext>
                </a:extLst>
              </a:tr>
            </a:tbl>
          </a:graphicData>
        </a:graphic>
      </p:graphicFrame>
    </p:spTree>
    <p:extLst>
      <p:ext uri="{BB962C8B-B14F-4D97-AF65-F5344CB8AC3E}">
        <p14:creationId xmlns:p14="http://schemas.microsoft.com/office/powerpoint/2010/main" val="19983486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F92653-5D6D-47E6-8744-0DAF76E049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el 1">
            <a:extLst>
              <a:ext uri="{FF2B5EF4-FFF2-40B4-BE49-F238E27FC236}">
                <a16:creationId xmlns:a16="http://schemas.microsoft.com/office/drawing/2014/main" id="{D0C23A94-1D72-D6E9-91CA-98E3CA277468}"/>
              </a:ext>
            </a:extLst>
          </p:cNvPr>
          <p:cNvSpPr>
            <a:spLocks noGrp="1"/>
          </p:cNvSpPr>
          <p:nvPr>
            <p:ph type="ctrTitle"/>
          </p:nvPr>
        </p:nvSpPr>
        <p:spPr>
          <a:xfrm>
            <a:off x="695324" y="1145308"/>
            <a:ext cx="7600263" cy="4860947"/>
          </a:xfrm>
        </p:spPr>
        <p:txBody>
          <a:bodyPr anchor="b">
            <a:normAutofit/>
          </a:bodyPr>
          <a:lstStyle/>
          <a:p>
            <a:r>
              <a:rPr lang="de-DE" sz="7600"/>
              <a:t>Einleitung</a:t>
            </a:r>
          </a:p>
        </p:txBody>
      </p:sp>
      <p:cxnSp>
        <p:nvCxnSpPr>
          <p:cNvPr id="9" name="Straight Connector 8">
            <a:extLst>
              <a:ext uri="{FF2B5EF4-FFF2-40B4-BE49-F238E27FC236}">
                <a16:creationId xmlns:a16="http://schemas.microsoft.com/office/drawing/2014/main" id="{67CEFA70-4D11-644F-D4FB-AFFE8747ECC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7554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4155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7467DE51-23EC-DA73-7C31-4D7E84DFFE55}"/>
              </a:ext>
            </a:extLst>
          </p:cNvPr>
          <p:cNvSpPr>
            <a:spLocks noGrp="1"/>
          </p:cNvSpPr>
          <p:nvPr>
            <p:ph type="title"/>
          </p:nvPr>
        </p:nvSpPr>
        <p:spPr>
          <a:xfrm>
            <a:off x="704087" y="909637"/>
            <a:ext cx="4800600" cy="1307592"/>
          </a:xfrm>
        </p:spPr>
        <p:txBody>
          <a:bodyPr vert="horz" lIns="91440" tIns="45720" rIns="91440" bIns="45720" rtlCol="0" anchor="t">
            <a:normAutofit/>
          </a:bodyPr>
          <a:lstStyle/>
          <a:p>
            <a:r>
              <a:rPr lang="en-US"/>
              <a:t>Allgemeines</a:t>
            </a:r>
          </a:p>
        </p:txBody>
      </p:sp>
      <p:cxnSp>
        <p:nvCxnSpPr>
          <p:cNvPr id="16" name="Straight Connector 15">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6451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F65E8B07-D6B5-318A-3C73-59BA080E286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4089" y="2221992"/>
            <a:ext cx="4800600" cy="3739896"/>
          </a:xfrm>
        </p:spPr>
        <p:txBody>
          <a:bodyPr>
            <a:normAutofit/>
          </a:bodyPr>
          <a:lstStyle/>
          <a:p>
            <a:pPr marL="0" indent="0">
              <a:spcBef>
                <a:spcPts val="2500"/>
              </a:spcBef>
              <a:buNone/>
            </a:pPr>
            <a:r>
              <a:rPr lang="de-DE" sz="1400" b="1"/>
              <a:t>Geschlechtergerechte Sprache</a:t>
            </a:r>
          </a:p>
          <a:p>
            <a:pPr marL="0" lvl="1" indent="0">
              <a:buNone/>
            </a:pPr>
            <a:r>
              <a:rPr lang="de-DE" sz="1400"/>
              <a:t>Die Formulierung von Begriffen berücksichtigt alle Geschlechtsformen, um Inklusivität zu fördern und eine respektvolle Ansprache zu gewährleisten.</a:t>
            </a:r>
          </a:p>
          <a:p>
            <a:pPr marL="0" indent="0">
              <a:spcBef>
                <a:spcPts val="2500"/>
              </a:spcBef>
              <a:buNone/>
            </a:pPr>
            <a:r>
              <a:rPr lang="de-DE" sz="1400" b="1"/>
              <a:t>Teilnehmer und Sportler</a:t>
            </a:r>
          </a:p>
          <a:p>
            <a:pPr marL="0" lvl="1" indent="0">
              <a:buNone/>
            </a:pPr>
            <a:r>
              <a:rPr lang="de-DE" sz="1400"/>
              <a:t>Begriffe wie Teilnehmer oder Sportler im Maskulin adressieren alle Geschlechter und zeigen die Vielseitigkeit der Sprache.</a:t>
            </a:r>
          </a:p>
        </p:txBody>
      </p:sp>
      <p:cxnSp>
        <p:nvCxnSpPr>
          <p:cNvPr id="18" name="Straight Connector 17">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464515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Inhaltsplatzhalter 4" descr="Gruppe lächelnder junger Leute, die auf dem Rasen vor dem Backsteingebäude stehen, Rucksäcke und Tragetasche tragen und Handys in der Hand halten">
            <a:extLst>
              <a:ext uri="{FF2B5EF4-FFF2-40B4-BE49-F238E27FC236}">
                <a16:creationId xmlns:a16="http://schemas.microsoft.com/office/drawing/2014/main" id="{D57004A1-2A1D-40D4-8DA2-143882CACB01}"/>
              </a:ext>
            </a:extLst>
          </p:cNvPr>
          <p:cNvPicPr>
            <a:picLocks noGrp="1" noChangeAspect="1"/>
          </p:cNvPicPr>
          <p:nvPr>
            <p:ph sz="half" idx="1"/>
          </p:nvPr>
        </p:nvPicPr>
        <p:blipFill>
          <a:blip r:embed="rId3"/>
          <a:srcRect l="19997" r="30428"/>
          <a:stretch/>
        </p:blipFill>
        <p:spPr>
          <a:xfrm>
            <a:off x="6147816" y="10"/>
            <a:ext cx="6044184" cy="6857990"/>
          </a:xfrm>
          <a:prstGeom prst="rect">
            <a:avLst/>
          </a:prstGeom>
        </p:spPr>
      </p:pic>
    </p:spTree>
    <p:extLst>
      <p:ext uri="{BB962C8B-B14F-4D97-AF65-F5344CB8AC3E}">
        <p14:creationId xmlns:p14="http://schemas.microsoft.com/office/powerpoint/2010/main" val="36000868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60EB578-C970-4186-B93C-45851BBC6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8AFA5BA-BD8D-6032-41AD-32D6ED3D5D47}"/>
              </a:ext>
            </a:extLst>
          </p:cNvPr>
          <p:cNvSpPr>
            <a:spLocks noGrp="1"/>
          </p:cNvSpPr>
          <p:nvPr>
            <p:ph type="title"/>
          </p:nvPr>
        </p:nvSpPr>
        <p:spPr>
          <a:xfrm>
            <a:off x="4866968" y="914400"/>
            <a:ext cx="6627924" cy="1307592"/>
          </a:xfrm>
        </p:spPr>
        <p:txBody>
          <a:bodyPr vert="horz" lIns="91440" tIns="45720" rIns="91440" bIns="45720" rtlCol="0" anchor="t">
            <a:normAutofit/>
          </a:bodyPr>
          <a:lstStyle/>
          <a:p>
            <a:pPr>
              <a:lnSpc>
                <a:spcPct val="90000"/>
              </a:lnSpc>
            </a:pPr>
            <a:r>
              <a:rPr lang="en-US"/>
              <a:t>Zweck und Ziel dieses Projektes</a:t>
            </a:r>
          </a:p>
        </p:txBody>
      </p:sp>
      <p:pic>
        <p:nvPicPr>
          <p:cNvPr id="5" name="Inhaltsplatzhalter 4" descr="Leerer, futuristischer Raum.">
            <a:extLst>
              <a:ext uri="{FF2B5EF4-FFF2-40B4-BE49-F238E27FC236}">
                <a16:creationId xmlns:a16="http://schemas.microsoft.com/office/drawing/2014/main" id="{A2FD8566-28E9-4C18-8F18-AC1EFB4C7C56}"/>
              </a:ext>
            </a:extLst>
          </p:cNvPr>
          <p:cNvPicPr>
            <a:picLocks noGrp="1" noChangeAspect="1"/>
          </p:cNvPicPr>
          <p:nvPr>
            <p:ph sz="half" idx="1"/>
          </p:nvPr>
        </p:nvPicPr>
        <p:blipFill>
          <a:blip r:embed="rId3"/>
          <a:srcRect l="30789" r="28378" b="2"/>
          <a:stretch/>
        </p:blipFill>
        <p:spPr>
          <a:xfrm>
            <a:off x="20" y="-17929"/>
            <a:ext cx="4206220" cy="6875929"/>
          </a:xfrm>
          <a:prstGeom prst="rect">
            <a:avLst/>
          </a:prstGeom>
        </p:spPr>
      </p:pic>
      <p:cxnSp>
        <p:nvCxnSpPr>
          <p:cNvPr id="16" name="Straight Connector 15">
            <a:extLst>
              <a:ext uri="{FF2B5EF4-FFF2-40B4-BE49-F238E27FC236}">
                <a16:creationId xmlns:a16="http://schemas.microsoft.com/office/drawing/2014/main" id="{CDF57B02-07BB-407B-BB36-06D9C64A67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722376"/>
            <a:ext cx="6476356"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Inhaltsplatzhalter 3">
            <a:extLst>
              <a:ext uri="{FF2B5EF4-FFF2-40B4-BE49-F238E27FC236}">
                <a16:creationId xmlns:a16="http://schemas.microsoft.com/office/drawing/2014/main" id="{B94672B3-BDE2-2366-741E-B60D3128218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66968" y="2221992"/>
            <a:ext cx="6627924" cy="3739896"/>
          </a:xfrm>
        </p:spPr>
        <p:txBody>
          <a:bodyPr>
            <a:normAutofit/>
          </a:bodyPr>
          <a:lstStyle/>
          <a:p>
            <a:pPr marL="0" indent="0">
              <a:spcBef>
                <a:spcPts val="2500"/>
              </a:spcBef>
              <a:buNone/>
            </a:pPr>
            <a:r>
              <a:rPr lang="de-DE" sz="1400" b="1"/>
              <a:t>Zeiterfassungssysteme</a:t>
            </a:r>
          </a:p>
          <a:p>
            <a:pPr marL="0" lvl="1" indent="0">
              <a:buNone/>
            </a:pPr>
            <a:r>
              <a:rPr lang="de-DE" sz="1400"/>
              <a:t>TimeKeeperBude nutzt verschiedene Zeitmesssysteme zur Erfassung von Daten bei Sportveranstaltungen, um präzise Ergebnisse zu liefern.</a:t>
            </a:r>
          </a:p>
          <a:p>
            <a:pPr marL="0" indent="0">
              <a:spcBef>
                <a:spcPts val="2500"/>
              </a:spcBef>
              <a:buNone/>
            </a:pPr>
            <a:r>
              <a:rPr lang="de-DE" sz="1400" b="1"/>
              <a:t>Datenformatierung</a:t>
            </a:r>
          </a:p>
          <a:p>
            <a:pPr marL="0" lvl="1" indent="0">
              <a:buNone/>
            </a:pPr>
            <a:r>
              <a:rPr lang="de-DE" sz="1400"/>
              <a:t>Das Projekt zielt darauf ab, eine Datenbank zu entwickeln, die diverse Zeitmessdaten in einem einheitlichen Format speichert.</a:t>
            </a:r>
          </a:p>
          <a:p>
            <a:pPr marL="0" indent="0">
              <a:spcBef>
                <a:spcPts val="2500"/>
              </a:spcBef>
              <a:buNone/>
            </a:pPr>
            <a:r>
              <a:rPr lang="de-DE" sz="1400" b="1"/>
              <a:t>KI-Modell Entwicklung</a:t>
            </a:r>
          </a:p>
          <a:p>
            <a:pPr marL="0" lvl="1" indent="0">
              <a:buNone/>
            </a:pPr>
            <a:r>
              <a:rPr lang="de-DE" sz="1400"/>
              <a:t>Die entwickelte Datenbank wird als Quelle für ein KI-Modell dienen, das zur Analyse und Vorhersage von Ergebnissen beiträgt.</a:t>
            </a:r>
          </a:p>
        </p:txBody>
      </p:sp>
      <p:cxnSp>
        <p:nvCxnSpPr>
          <p:cNvPr id="18" name="Straight Connector 17">
            <a:extLst>
              <a:ext uri="{FF2B5EF4-FFF2-40B4-BE49-F238E27FC236}">
                <a16:creationId xmlns:a16="http://schemas.microsoft.com/office/drawing/2014/main" id="{C6855964-C920-48EB-8804-74291211C8A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17665" y="6144768"/>
            <a:ext cx="64763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01582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2310</Words>
  <Application>Microsoft Office PowerPoint</Application>
  <PresentationFormat>Breitbild</PresentationFormat>
  <Paragraphs>148</Paragraphs>
  <Slides>20</Slides>
  <Notes>20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20</vt:i4>
      </vt:variant>
    </vt:vector>
  </HeadingPairs>
  <TitlesOfParts>
    <vt:vector size="26" baseType="lpstr">
      <vt:lpstr>Aptos</vt:lpstr>
      <vt:lpstr>Arial</vt:lpstr>
      <vt:lpstr>Calisto MT</vt:lpstr>
      <vt:lpstr>Neue Haas Grotesk Text Pro</vt:lpstr>
      <vt:lpstr>Univers Condensed</vt:lpstr>
      <vt:lpstr>ChronicleVTI</vt:lpstr>
      <vt:lpstr>TimeKeeper Sportzeitmessung</vt:lpstr>
      <vt:lpstr>Agenda</vt:lpstr>
      <vt:lpstr>Projektübersicht</vt:lpstr>
      <vt:lpstr>Projekt: TimeKeeper</vt:lpstr>
      <vt:lpstr>Historie der Dokumentversionen</vt:lpstr>
      <vt:lpstr>Versionen und Änderungen</vt:lpstr>
      <vt:lpstr>Einleitung</vt:lpstr>
      <vt:lpstr>Allgemeines</vt:lpstr>
      <vt:lpstr>Zweck und Ziel dieses Projektes</vt:lpstr>
      <vt:lpstr>Konzept und Rahmenbedingungen</vt:lpstr>
      <vt:lpstr>Ziele des Anbieters</vt:lpstr>
      <vt:lpstr>Ziele und Nutzen des Anwenders</vt:lpstr>
      <vt:lpstr>Systemvoraussetzungen</vt:lpstr>
      <vt:lpstr>Beschreibung der Anforderungen</vt:lpstr>
      <vt:lpstr>Datenbankentwurf</vt:lpstr>
      <vt:lpstr>Anwendungsfälle</vt:lpstr>
      <vt:lpstr>Überführung der Daten</vt:lpstr>
      <vt:lpstr>Anhang / Ressourcen</vt:lpstr>
      <vt:lpstr>Messdatenbeispiele von Zeitmesssystemen</vt:lpstr>
      <vt:lpstr>Schlussfolgerung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Lindner - MTH IT Service</dc:creator>
  <cp:lastModifiedBy>Michael Lindner - MTH IT Service</cp:lastModifiedBy>
  <cp:revision>2</cp:revision>
  <dcterms:created xsi:type="dcterms:W3CDTF">2025-03-21T09:21:21Z</dcterms:created>
  <dcterms:modified xsi:type="dcterms:W3CDTF">2025-03-24T10:03:49Z</dcterms:modified>
</cp:coreProperties>
</file>