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8" r:id="rId3"/>
    <p:sldId id="276" r:id="rId4"/>
    <p:sldId id="283" r:id="rId5"/>
    <p:sldId id="282" r:id="rId6"/>
    <p:sldId id="270" r:id="rId7"/>
    <p:sldId id="271" r:id="rId8"/>
    <p:sldId id="272" r:id="rId9"/>
    <p:sldId id="273" r:id="rId10"/>
    <p:sldId id="275" r:id="rId11"/>
    <p:sldId id="267" r:id="rId12"/>
    <p:sldId id="274" r:id="rId13"/>
    <p:sldId id="277" r:id="rId14"/>
    <p:sldId id="280"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113" d="100"/>
          <a:sy n="113"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42520-10A5-4F9A-8E59-50A76DCC1A2D}" type="datetimeFigureOut">
              <a:rPr lang="en-ZA" smtClean="0"/>
              <a:t>2023/08/07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94295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243197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226340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6221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3185179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B42520-10A5-4F9A-8E59-50A76DCC1A2D}" type="datetimeFigureOut">
              <a:rPr lang="en-ZA" smtClean="0"/>
              <a:t>2023/08/07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338759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B42520-10A5-4F9A-8E59-50A76DCC1A2D}" type="datetimeFigureOut">
              <a:rPr lang="en-ZA" smtClean="0"/>
              <a:t>2023/08/07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223913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42520-10A5-4F9A-8E59-50A76DCC1A2D}" type="datetimeFigureOut">
              <a:rPr lang="en-ZA" smtClean="0"/>
              <a:t>2023/08/07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3020874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42520-10A5-4F9A-8E59-50A76DCC1A2D}" type="datetimeFigureOut">
              <a:rPr lang="en-ZA" smtClean="0"/>
              <a:t>2023/08/07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85029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42520-10A5-4F9A-8E59-50A76DCC1A2D}" type="datetimeFigureOut">
              <a:rPr lang="en-ZA" smtClean="0"/>
              <a:t>2023/08/07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275381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42520-10A5-4F9A-8E59-50A76DCC1A2D}" type="datetimeFigureOut">
              <a:rPr lang="en-ZA" smtClean="0"/>
              <a:t>2023/08/07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4623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158843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42520-10A5-4F9A-8E59-50A76DCC1A2D}" type="datetimeFigureOut">
              <a:rPr lang="en-ZA" smtClean="0"/>
              <a:t>2023/08/07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367873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42520-10A5-4F9A-8E59-50A76DCC1A2D}" type="datetimeFigureOut">
              <a:rPr lang="en-ZA" smtClean="0"/>
              <a:t>2023/08/07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313572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42520-10A5-4F9A-8E59-50A76DCC1A2D}" type="datetimeFigureOut">
              <a:rPr lang="en-ZA" smtClean="0"/>
              <a:t>2023/08/07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89912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403795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42520-10A5-4F9A-8E59-50A76DCC1A2D}" type="datetimeFigureOut">
              <a:rPr lang="en-ZA" smtClean="0"/>
              <a:t>2023/08/07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52593C-B199-4A62-98D5-E1901A2F377B}" type="slidenum">
              <a:rPr lang="en-ZA" smtClean="0"/>
              <a:t>‹#›</a:t>
            </a:fld>
            <a:endParaRPr lang="en-ZA"/>
          </a:p>
        </p:txBody>
      </p:sp>
    </p:spTree>
    <p:extLst>
      <p:ext uri="{BB962C8B-B14F-4D97-AF65-F5344CB8AC3E}">
        <p14:creationId xmlns:p14="http://schemas.microsoft.com/office/powerpoint/2010/main" val="101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0B42520-10A5-4F9A-8E59-50A76DCC1A2D}" type="datetimeFigureOut">
              <a:rPr lang="en-ZA" smtClean="0"/>
              <a:t>2023/08/07</a:t>
            </a:fld>
            <a:endParaRPr lang="en-Z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52593C-B199-4A62-98D5-E1901A2F377B}" type="slidenum">
              <a:rPr lang="en-ZA" smtClean="0"/>
              <a:t>‹#›</a:t>
            </a:fld>
            <a:endParaRPr lang="en-ZA"/>
          </a:p>
        </p:txBody>
      </p:sp>
    </p:spTree>
    <p:extLst>
      <p:ext uri="{BB962C8B-B14F-4D97-AF65-F5344CB8AC3E}">
        <p14:creationId xmlns:p14="http://schemas.microsoft.com/office/powerpoint/2010/main" val="430716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tsp.org/do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2493" y="1734235"/>
            <a:ext cx="7412240" cy="2800767"/>
          </a:xfrm>
          <a:prstGeom prst="rect">
            <a:avLst/>
          </a:prstGeom>
        </p:spPr>
        <p:txBody>
          <a:bodyPr wrap="square">
            <a:spAutoFit/>
          </a:bodyPr>
          <a:lstStyle/>
          <a:p>
            <a:pPr algn="ctr"/>
            <a:r>
              <a:rPr lang="en-US" sz="4400" dirty="0"/>
              <a:t>S</a:t>
            </a:r>
            <a:r>
              <a:rPr lang="en-ZA" sz="4400" dirty="0" err="1"/>
              <a:t>etting</a:t>
            </a:r>
            <a:r>
              <a:rPr lang="en-ZA" sz="4400" dirty="0"/>
              <a:t> up computing infrastructure using the Linux Terminal Server Project (LTSP)</a:t>
            </a:r>
            <a:endParaRPr lang="en-US" sz="4400" dirty="0"/>
          </a:p>
        </p:txBody>
      </p:sp>
    </p:spTree>
    <p:extLst>
      <p:ext uri="{BB962C8B-B14F-4D97-AF65-F5344CB8AC3E}">
        <p14:creationId xmlns:p14="http://schemas.microsoft.com/office/powerpoint/2010/main" val="114725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a:xfrm>
            <a:off x="913795" y="0"/>
            <a:ext cx="10353761" cy="651933"/>
          </a:xfrm>
        </p:spPr>
        <p:txBody>
          <a:bodyPr>
            <a:normAutofit/>
          </a:bodyPr>
          <a:lstStyle/>
          <a:p>
            <a:r>
              <a:rPr lang="en-US" dirty="0"/>
              <a:t>Why UBUNTU LINUX</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a:xfrm>
            <a:off x="160867" y="533400"/>
            <a:ext cx="11861800" cy="6324600"/>
          </a:xfrm>
        </p:spPr>
        <p:txBody>
          <a:bodyPr>
            <a:noAutofit/>
          </a:bodyPr>
          <a:lstStyle/>
          <a:p>
            <a:r>
              <a:rPr lang="en-US" sz="1300" dirty="0">
                <a:solidFill>
                  <a:srgbClr val="C00000"/>
                </a:solidFill>
              </a:rPr>
              <a:t>User-Friendly Interface: </a:t>
            </a:r>
            <a:r>
              <a:rPr lang="en-US" sz="1300" dirty="0"/>
              <a:t>Ubuntu provides a user-friendly and intuitive desktop environment, making it accessible even to those who are new to Linux.</a:t>
            </a:r>
          </a:p>
          <a:p>
            <a:r>
              <a:rPr lang="en-US" sz="1300" dirty="0">
                <a:solidFill>
                  <a:srgbClr val="C00000"/>
                </a:solidFill>
              </a:rPr>
              <a:t>Wide Community Support: </a:t>
            </a:r>
            <a:r>
              <a:rPr lang="en-US" sz="1300" dirty="0"/>
              <a:t>Ubuntu has a large and active community of users and developers, which means you can find help, support, and troubleshooting tips easily online.</a:t>
            </a:r>
          </a:p>
          <a:p>
            <a:r>
              <a:rPr lang="en-US" sz="1300" dirty="0">
                <a:solidFill>
                  <a:srgbClr val="C00000"/>
                </a:solidFill>
              </a:rPr>
              <a:t>Regular Updates: </a:t>
            </a:r>
            <a:r>
              <a:rPr lang="en-US" sz="1300" dirty="0"/>
              <a:t>Ubuntu follows a predictable release schedule with Long Term Support (LTS) versions that receive updates and security patches for an extended period, ensuring stability and security.</a:t>
            </a:r>
          </a:p>
          <a:p>
            <a:r>
              <a:rPr lang="en-US" sz="1300" dirty="0">
                <a:solidFill>
                  <a:srgbClr val="C00000"/>
                </a:solidFill>
              </a:rPr>
              <a:t>Vast Software Repository: </a:t>
            </a:r>
            <a:r>
              <a:rPr lang="en-US" sz="1300" dirty="0"/>
              <a:t>Ubuntu's software repository offers a wide range of free and open-source software applications, making it easy to find and install the tools you need.</a:t>
            </a:r>
          </a:p>
          <a:p>
            <a:r>
              <a:rPr lang="en-US" sz="1300" dirty="0">
                <a:solidFill>
                  <a:srgbClr val="C00000"/>
                </a:solidFill>
              </a:rPr>
              <a:t>Customizable: </a:t>
            </a:r>
            <a:r>
              <a:rPr lang="en-US" sz="1300" dirty="0"/>
              <a:t>Linux, in general, offers a high level of customization. Ubuntu allows you to tailor your desktop environment to your liking, providing various desktop environments (e.g., GNOME, KDE, XFCE) to choose from.</a:t>
            </a:r>
          </a:p>
          <a:p>
            <a:r>
              <a:rPr lang="en-US" sz="1300" dirty="0">
                <a:solidFill>
                  <a:srgbClr val="C00000"/>
                </a:solidFill>
              </a:rPr>
              <a:t>Security: </a:t>
            </a:r>
            <a:r>
              <a:rPr lang="en-US" sz="1300" dirty="0"/>
              <a:t>Ubuntu has a reputation for being a secure operating system, and its open-source nature enables the community to scrutinize and patch security vulnerabilities promptly.</a:t>
            </a:r>
          </a:p>
          <a:p>
            <a:r>
              <a:rPr lang="en-US" sz="1300" dirty="0">
                <a:solidFill>
                  <a:srgbClr val="C00000"/>
                </a:solidFill>
              </a:rPr>
              <a:t>Developer-Friendly: </a:t>
            </a:r>
            <a:r>
              <a:rPr lang="en-US" sz="1300" dirty="0"/>
              <a:t>Ubuntu is popular among developers due to its robust terminal and command-line interface, which is essential for coding and scripting tasks.</a:t>
            </a:r>
          </a:p>
          <a:p>
            <a:r>
              <a:rPr lang="en-US" sz="1300" dirty="0">
                <a:solidFill>
                  <a:srgbClr val="C00000"/>
                </a:solidFill>
              </a:rPr>
              <a:t>Compatibility: </a:t>
            </a:r>
            <a:r>
              <a:rPr lang="en-US" sz="1300" dirty="0"/>
              <a:t>Ubuntu supports a wide range of hardware configurations, making it compatible with many devices, including laptops, desktops, servers, and even some embedded systems.</a:t>
            </a:r>
          </a:p>
          <a:p>
            <a:r>
              <a:rPr lang="en-US" sz="1300" dirty="0">
                <a:solidFill>
                  <a:srgbClr val="C00000"/>
                </a:solidFill>
              </a:rPr>
              <a:t>Free and Open Source: </a:t>
            </a:r>
            <a:r>
              <a:rPr lang="en-US" sz="1300" dirty="0"/>
              <a:t>Ubuntu is free to download, use, and distribute. It is part of the open-source philosophy, which encourages collaboration and transparency.</a:t>
            </a:r>
          </a:p>
          <a:p>
            <a:r>
              <a:rPr lang="en-US" sz="1300" dirty="0">
                <a:solidFill>
                  <a:srgbClr val="C00000"/>
                </a:solidFill>
              </a:rPr>
              <a:t>Enterprise Ready: </a:t>
            </a:r>
            <a:r>
              <a:rPr lang="en-US" sz="1300" dirty="0"/>
              <a:t>Ubuntu offers LTS releases that are well-suited for enterprise environments, providing long-term support, stability, and security updates.</a:t>
            </a:r>
          </a:p>
          <a:p>
            <a:r>
              <a:rPr lang="en-US" sz="1300" dirty="0">
                <a:solidFill>
                  <a:srgbClr val="C00000"/>
                </a:solidFill>
              </a:rPr>
              <a:t>Cloud and Server Support: </a:t>
            </a:r>
            <a:r>
              <a:rPr lang="en-US" sz="1300" dirty="0"/>
              <a:t>Ubuntu has established itself as a popular choice for cloud infrastructure and server deployments due to its lightweight nature and strong support for cloud technologies</a:t>
            </a:r>
            <a:endParaRPr lang="en-ZA" sz="1300" dirty="0"/>
          </a:p>
        </p:txBody>
      </p:sp>
    </p:spTree>
    <p:extLst>
      <p:ext uri="{BB962C8B-B14F-4D97-AF65-F5344CB8AC3E}">
        <p14:creationId xmlns:p14="http://schemas.microsoft.com/office/powerpoint/2010/main" val="142185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87400"/>
          </a:xfrm>
        </p:spPr>
        <p:txBody>
          <a:bodyPr>
            <a:normAutofit/>
          </a:bodyPr>
          <a:lstStyle/>
          <a:p>
            <a:r>
              <a:rPr lang="en-US" sz="2400" dirty="0"/>
              <a:t>Dynamic Host Configuration Protocol (DHCP)</a:t>
            </a:r>
          </a:p>
        </p:txBody>
      </p:sp>
      <p:sp>
        <p:nvSpPr>
          <p:cNvPr id="3" name="Content Placeholder 2"/>
          <p:cNvSpPr>
            <a:spLocks noGrp="1"/>
          </p:cNvSpPr>
          <p:nvPr>
            <p:ph idx="1"/>
          </p:nvPr>
        </p:nvSpPr>
        <p:spPr>
          <a:xfrm>
            <a:off x="913795" y="1236133"/>
            <a:ext cx="10353762" cy="4555067"/>
          </a:xfrm>
        </p:spPr>
        <p:txBody>
          <a:bodyPr>
            <a:normAutofit/>
          </a:bodyPr>
          <a:lstStyle/>
          <a:p>
            <a:r>
              <a:rPr lang="en-US" b="1" dirty="0">
                <a:effectLst/>
              </a:rPr>
              <a:t>We want to get the IP address of the server that wants to boot</a:t>
            </a:r>
          </a:p>
          <a:p>
            <a:r>
              <a:rPr lang="en-US" b="1" dirty="0">
                <a:effectLst/>
              </a:rPr>
              <a:t>Get all the software from the server to activate the system</a:t>
            </a:r>
          </a:p>
          <a:p>
            <a:r>
              <a:rPr lang="en-US" b="1" dirty="0">
                <a:effectLst/>
              </a:rPr>
              <a:t>DHCP is the network management protocol used on the IP network for automatically assigning IP addresses</a:t>
            </a:r>
          </a:p>
          <a:p>
            <a:r>
              <a:rPr lang="en-US" dirty="0">
                <a:effectLst/>
              </a:rPr>
              <a:t>The DHCP server works in conjunction with DHCP clients, which can be computers, smartphones, printers, or any other network-enabled devices that need network connectivity. </a:t>
            </a:r>
          </a:p>
          <a:p>
            <a:r>
              <a:rPr lang="en-US" dirty="0">
                <a:effectLst/>
              </a:rPr>
              <a:t>Instead of manually configuring IP addresses for each device, the DHCP server dynamically allocates and manages IP addresses from a defined pool of addresses. </a:t>
            </a:r>
            <a:endParaRPr lang="en-US" dirty="0"/>
          </a:p>
        </p:txBody>
      </p:sp>
    </p:spTree>
    <p:extLst>
      <p:ext uri="{BB962C8B-B14F-4D97-AF65-F5344CB8AC3E}">
        <p14:creationId xmlns:p14="http://schemas.microsoft.com/office/powerpoint/2010/main" val="326184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a:xfrm>
            <a:off x="913795" y="0"/>
            <a:ext cx="10353761" cy="821267"/>
          </a:xfrm>
        </p:spPr>
        <p:txBody>
          <a:bodyPr>
            <a:normAutofit/>
          </a:bodyPr>
          <a:lstStyle/>
          <a:p>
            <a:r>
              <a:rPr lang="en-US" dirty="0"/>
              <a:t>HOW THE DHCP SERVER WORKS</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a:xfrm>
            <a:off x="313267" y="728133"/>
            <a:ext cx="11557000" cy="5884333"/>
          </a:xfrm>
        </p:spPr>
        <p:txBody>
          <a:bodyPr>
            <a:noAutofit/>
          </a:bodyPr>
          <a:lstStyle/>
          <a:p>
            <a:pPr algn="l">
              <a:buFont typeface="+mj-lt"/>
              <a:buAutoNum type="arabicPeriod"/>
            </a:pPr>
            <a:r>
              <a:rPr lang="en-US" sz="1400" b="1" i="0" dirty="0">
                <a:effectLst/>
                <a:latin typeface="Rockwell" panose="02060603020205020403" pitchFamily="18" charset="0"/>
              </a:rPr>
              <a:t>DHCP Discovery:</a:t>
            </a:r>
            <a:r>
              <a:rPr lang="en-US" sz="1400" b="0" i="0" dirty="0">
                <a:effectLst/>
                <a:latin typeface="Rockwell" panose="02060603020205020403" pitchFamily="18" charset="0"/>
              </a:rPr>
              <a:t> When a device connects to a network, it sends a DHCP discovery message as a broadcast request. This message is a request for an IP address, as well as other network configuration details such as the subnet mask, default gateway, and DNS (Domain Name System) server addresses.</a:t>
            </a:r>
          </a:p>
          <a:p>
            <a:pPr algn="l">
              <a:buFont typeface="+mj-lt"/>
              <a:buAutoNum type="arabicPeriod"/>
            </a:pPr>
            <a:r>
              <a:rPr lang="en-US" sz="1400" b="1" i="0" dirty="0">
                <a:effectLst/>
                <a:latin typeface="Rockwell" panose="02060603020205020403" pitchFamily="18" charset="0"/>
              </a:rPr>
              <a:t>DHCP Offer:</a:t>
            </a:r>
            <a:r>
              <a:rPr lang="en-US" sz="1400" b="0" i="0" dirty="0">
                <a:effectLst/>
                <a:latin typeface="Rockwell" panose="02060603020205020403" pitchFamily="18" charset="0"/>
              </a:rPr>
              <a:t> The DHCP server receives the DHCP discovery message and responds with a DHCP offer message. This message contains an available IP address from the DHCP server's pool of addresses, along with the other network configuration parameters requested by the client.</a:t>
            </a:r>
          </a:p>
          <a:p>
            <a:pPr algn="l">
              <a:buFont typeface="+mj-lt"/>
              <a:buAutoNum type="arabicPeriod"/>
            </a:pPr>
            <a:r>
              <a:rPr lang="en-US" sz="1400" b="1" i="0" dirty="0">
                <a:effectLst/>
                <a:latin typeface="Rockwell" panose="02060603020205020403" pitchFamily="18" charset="0"/>
              </a:rPr>
              <a:t>DHCP Request:</a:t>
            </a:r>
            <a:r>
              <a:rPr lang="en-US" sz="1400" b="0" i="0" dirty="0">
                <a:effectLst/>
                <a:latin typeface="Rockwell" panose="02060603020205020403" pitchFamily="18" charset="0"/>
              </a:rPr>
              <a:t> The client receives the DHCP offer messages from one or more DHCP servers and selects one of the offers. The client then sends a DHCP request message to the chosen DHCP server, indicating its acceptance of the offered IP address and configuration details.</a:t>
            </a:r>
          </a:p>
          <a:p>
            <a:pPr algn="l">
              <a:buFont typeface="+mj-lt"/>
              <a:buAutoNum type="arabicPeriod"/>
            </a:pPr>
            <a:r>
              <a:rPr lang="en-US" sz="1400" b="1" i="0" dirty="0">
                <a:effectLst/>
                <a:latin typeface="Rockwell" panose="02060603020205020403" pitchFamily="18" charset="0"/>
              </a:rPr>
              <a:t>DHCP Acknowledgment:</a:t>
            </a:r>
            <a:r>
              <a:rPr lang="en-US" sz="1400" b="0" i="0" dirty="0">
                <a:effectLst/>
                <a:latin typeface="Rockwell" panose="02060603020205020403" pitchFamily="18" charset="0"/>
              </a:rPr>
              <a:t> The DHCP server responds to the client's DHCP request with a DHCP acknowledgment message. This message confirms that the client can use the offered IP address and provides any additional network configuration information.</a:t>
            </a:r>
          </a:p>
          <a:p>
            <a:pPr algn="l">
              <a:buFont typeface="+mj-lt"/>
              <a:buAutoNum type="arabicPeriod"/>
            </a:pPr>
            <a:r>
              <a:rPr lang="en-US" sz="1400" b="1" i="0" dirty="0">
                <a:effectLst/>
                <a:latin typeface="Rockwell" panose="02060603020205020403" pitchFamily="18" charset="0"/>
              </a:rPr>
              <a:t>IP Lease:</a:t>
            </a:r>
            <a:r>
              <a:rPr lang="en-US" sz="1400" b="0" i="0" dirty="0">
                <a:effectLst/>
                <a:latin typeface="Rockwell" panose="02060603020205020403" pitchFamily="18" charset="0"/>
              </a:rPr>
              <a:t> The client is now configured with the provided IP address and other network settings. The DHCP server leases the IP address to the client for a specific duration, known as the lease time. Before the lease expires, the client can request to renew the lease and extend its usage of the same IP address.</a:t>
            </a:r>
          </a:p>
          <a:p>
            <a:pPr marL="0" indent="0" algn="l">
              <a:buNone/>
            </a:pPr>
            <a:r>
              <a:rPr lang="en-US" sz="1400" b="0" i="0" dirty="0">
                <a:effectLst/>
                <a:latin typeface="Rockwell" panose="02060603020205020403" pitchFamily="18" charset="0"/>
              </a:rPr>
              <a:t>By using DHCP, network administrators can efficiently manage IP address allocation, prevent conflicts, and easily make changes to network settings without having to manually reconfigure each device. DHCP also allows for easier scalability and network expansion, as new devices can seamlessly join the network and acquire appropriate IP configurations from the DHCP server</a:t>
            </a:r>
          </a:p>
        </p:txBody>
      </p:sp>
    </p:spTree>
    <p:extLst>
      <p:ext uri="{BB962C8B-B14F-4D97-AF65-F5344CB8AC3E}">
        <p14:creationId xmlns:p14="http://schemas.microsoft.com/office/powerpoint/2010/main" val="120920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a:xfrm>
            <a:off x="913795" y="609600"/>
            <a:ext cx="10353761" cy="702733"/>
          </a:xfrm>
        </p:spPr>
        <p:txBody>
          <a:bodyPr/>
          <a:lstStyle/>
          <a:p>
            <a:r>
              <a:rPr lang="en-US" dirty="0"/>
              <a:t>TRIVIAL FILE TRANSFER PROTOCOL</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a:xfrm>
            <a:off x="355600" y="1312333"/>
            <a:ext cx="10911957" cy="4936067"/>
          </a:xfrm>
        </p:spPr>
        <p:txBody>
          <a:bodyPr>
            <a:normAutofit/>
          </a:bodyPr>
          <a:lstStyle/>
          <a:p>
            <a:r>
              <a:rPr lang="en-US" dirty="0"/>
              <a:t>The Trivial File Transfer Protocol (TFTP) is a simple, lightweight file transfer protocol used for transferring files between client and server computers on a network. </a:t>
            </a:r>
          </a:p>
          <a:p>
            <a:r>
              <a:rPr lang="en-US" dirty="0"/>
              <a:t>To load the kernel, and RAM Disk once ready to load the real file system</a:t>
            </a:r>
          </a:p>
          <a:p>
            <a:r>
              <a:rPr lang="en-US" dirty="0"/>
              <a:t>The TFTP is a simpler and less feature-rich version of the File Transfer Protocol (FTP). </a:t>
            </a:r>
          </a:p>
          <a:p>
            <a:r>
              <a:rPr lang="en-US" dirty="0"/>
              <a:t>FTP is too heavy for the capability that waking up a machine has</a:t>
            </a:r>
          </a:p>
          <a:p>
            <a:r>
              <a:rPr lang="en-US" dirty="0"/>
              <a:t>TFTP is commonly used for tasks such as network booting, firmware updates, and transferring configuration files in network devices.</a:t>
            </a:r>
          </a:p>
          <a:p>
            <a:r>
              <a:rPr lang="en-US" dirty="0"/>
              <a:t>The client woken up  allows the movement of resources to server through TFTP</a:t>
            </a:r>
          </a:p>
          <a:p>
            <a:r>
              <a:rPr lang="en-US" dirty="0"/>
              <a:t>The tool to be used on server to see the stuff is Wireshark</a:t>
            </a:r>
            <a:endParaRPr lang="en-ZA" dirty="0"/>
          </a:p>
        </p:txBody>
      </p:sp>
    </p:spTree>
    <p:extLst>
      <p:ext uri="{BB962C8B-B14F-4D97-AF65-F5344CB8AC3E}">
        <p14:creationId xmlns:p14="http://schemas.microsoft.com/office/powerpoint/2010/main" val="155115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a:xfrm>
            <a:off x="919119" y="245533"/>
            <a:ext cx="10353761" cy="897467"/>
          </a:xfrm>
        </p:spPr>
        <p:txBody>
          <a:bodyPr/>
          <a:lstStyle/>
          <a:p>
            <a:r>
              <a:rPr lang="en-US" dirty="0"/>
              <a:t>FEATURES OF NFS</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a:xfrm>
            <a:off x="0" y="982133"/>
            <a:ext cx="12048067" cy="5706534"/>
          </a:xfrm>
        </p:spPr>
        <p:txBody>
          <a:bodyPr>
            <a:normAutofit fontScale="55000" lnSpcReduction="20000"/>
          </a:bodyPr>
          <a:lstStyle/>
          <a:p>
            <a:r>
              <a:rPr lang="en-US" sz="2500" dirty="0"/>
              <a:t>The most critical is to mount the real file system that is staying on the server but is the file system for the client</a:t>
            </a:r>
          </a:p>
          <a:p>
            <a:r>
              <a:rPr lang="en-US" sz="2500" dirty="0">
                <a:solidFill>
                  <a:srgbClr val="C00000"/>
                </a:solidFill>
              </a:rPr>
              <a:t>Client-Server Architecture: </a:t>
            </a:r>
            <a:r>
              <a:rPr lang="en-US" sz="2500" dirty="0"/>
              <a:t>NFS follows a client-server model, where the server exports directories that can be mounted by client machines. Clients can then access the files and directories on the server as if they were part of their local file system.</a:t>
            </a:r>
          </a:p>
          <a:p>
            <a:r>
              <a:rPr lang="en-US" sz="2500" dirty="0">
                <a:solidFill>
                  <a:srgbClr val="C00000"/>
                </a:solidFill>
              </a:rPr>
              <a:t>Network Transparency: </a:t>
            </a:r>
            <a:r>
              <a:rPr lang="en-US" sz="2500" dirty="0"/>
              <a:t>NFS provides network transparency, meaning that clients can access remote files and directories with the same ease as if they were accessing local files. This transparency allows users to work seamlessly with files located on different servers.</a:t>
            </a:r>
          </a:p>
          <a:p>
            <a:r>
              <a:rPr lang="en-US" sz="2500" dirty="0">
                <a:solidFill>
                  <a:srgbClr val="C00000"/>
                </a:solidFill>
              </a:rPr>
              <a:t>Stateless Protocol: </a:t>
            </a:r>
            <a:r>
              <a:rPr lang="en-US" sz="2500" dirty="0"/>
              <a:t>NFS is a stateless protocol, meaning the server does not maintain information about the client's file access status between requests. Each client request includes the necessary information to identify the file and the operation to be performed.</a:t>
            </a:r>
          </a:p>
          <a:p>
            <a:r>
              <a:rPr lang="en-US" sz="2500" dirty="0">
                <a:solidFill>
                  <a:srgbClr val="C00000"/>
                </a:solidFill>
              </a:rPr>
              <a:t>Versioning: </a:t>
            </a:r>
            <a:r>
              <a:rPr lang="en-US" sz="2500" dirty="0"/>
              <a:t>NFS has had several versions, each introducing improvements and new features. The most commonly used versions are NFSv3 and NFSv4. NFSv4 added better security, support for IPv6, and improved performance over NFSv3.</a:t>
            </a:r>
          </a:p>
          <a:p>
            <a:r>
              <a:rPr lang="en-US" sz="2500" dirty="0">
                <a:solidFill>
                  <a:srgbClr val="C00000"/>
                </a:solidFill>
              </a:rPr>
              <a:t>Mounting: </a:t>
            </a:r>
            <a:r>
              <a:rPr lang="en-US" sz="2500" dirty="0"/>
              <a:t>To access remote files, clients must mount the exported directories from the server. After mounting, the remote directories appear as if they are part of the client's local file system hierarchy.</a:t>
            </a:r>
          </a:p>
          <a:p>
            <a:r>
              <a:rPr lang="en-US" sz="2500" dirty="0">
                <a:solidFill>
                  <a:srgbClr val="C00000"/>
                </a:solidFill>
              </a:rPr>
              <a:t>Shared Access: </a:t>
            </a:r>
            <a:r>
              <a:rPr lang="en-US" sz="2500" dirty="0"/>
              <a:t>NFS supports file sharing among multiple clients. Multiple clients can read and write to the same file concurrently, making it suitable for collaborative environments.</a:t>
            </a:r>
          </a:p>
          <a:p>
            <a:r>
              <a:rPr lang="en-US" sz="2500" dirty="0">
                <a:solidFill>
                  <a:srgbClr val="C00000"/>
                </a:solidFill>
              </a:rPr>
              <a:t>Security: </a:t>
            </a:r>
            <a:r>
              <a:rPr lang="en-US" sz="2500" dirty="0"/>
              <a:t>NFS originally lacked strong security features, but NFSv4 introduced improved security mechanisms, including support for authentication and encryption.</a:t>
            </a:r>
          </a:p>
          <a:p>
            <a:r>
              <a:rPr lang="en-US" sz="2500" dirty="0">
                <a:solidFill>
                  <a:srgbClr val="C00000"/>
                </a:solidFill>
              </a:rPr>
              <a:t>Performance: </a:t>
            </a:r>
            <a:r>
              <a:rPr lang="en-US" sz="2500" dirty="0"/>
              <a:t>NFS is designed for efficient file sharing over the network and can provide good performance for various types of applications.</a:t>
            </a:r>
          </a:p>
          <a:p>
            <a:pPr marL="0" indent="0">
              <a:buNone/>
            </a:pPr>
            <a:r>
              <a:rPr lang="en-US" sz="2500" dirty="0"/>
              <a:t>NFS is commonly used in Unix-based environments, where it facilitates the sharing of files and resources among multiple computers in a network. It is particularly popular in scenarios where central file storage and access across different systems are required. NFS is widely used in corporate networks, data centers, and in cloud computing environments, where it enables seamless file access for virtual machines running on hypervisors.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087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a:t>CONCLUSION</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p:txBody>
          <a:bodyPr>
            <a:normAutofit/>
          </a:bodyPr>
          <a:lstStyle/>
          <a:p>
            <a:r>
              <a:rPr lang="en-US" dirty="0"/>
              <a:t>Linux Terminal Server Project (LTSP)</a:t>
            </a:r>
          </a:p>
          <a:p>
            <a:r>
              <a:rPr lang="en-US" dirty="0"/>
              <a:t>Bootstrapping in a computer</a:t>
            </a:r>
          </a:p>
          <a:p>
            <a:r>
              <a:rPr lang="en-US" dirty="0"/>
              <a:t>Pre-boot Execution Environment (PXE) Overview</a:t>
            </a:r>
          </a:p>
          <a:p>
            <a:r>
              <a:rPr lang="en-US" dirty="0"/>
              <a:t>Dynamic Host Configuration Protocol (DHCP)</a:t>
            </a:r>
          </a:p>
          <a:p>
            <a:r>
              <a:rPr lang="en-US" dirty="0"/>
              <a:t>Trivial File Transfer Protocol (TFTP)</a:t>
            </a:r>
          </a:p>
          <a:p>
            <a:r>
              <a:rPr lang="en-US" dirty="0"/>
              <a:t>Network File System (NFS)</a:t>
            </a:r>
          </a:p>
          <a:p>
            <a:endParaRPr lang="en-US" dirty="0"/>
          </a:p>
          <a:p>
            <a:endParaRPr lang="en-ZA" dirty="0"/>
          </a:p>
        </p:txBody>
      </p:sp>
    </p:spTree>
    <p:extLst>
      <p:ext uri="{BB962C8B-B14F-4D97-AF65-F5344CB8AC3E}">
        <p14:creationId xmlns:p14="http://schemas.microsoft.com/office/powerpoint/2010/main" val="135407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INSTRUCTIONS ON HOW TO SET UP LTSP SERVER</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p:txBody>
          <a:bodyPr>
            <a:normAutofit/>
          </a:bodyPr>
          <a:lstStyle/>
          <a:p>
            <a:r>
              <a:rPr lang="en-US" dirty="0"/>
              <a:t>Click the link below for instructions on how to set up the server</a:t>
            </a:r>
            <a:endParaRPr lang="en-US" dirty="0">
              <a:hlinkClick r:id="rId2"/>
            </a:endParaRPr>
          </a:p>
          <a:p>
            <a:r>
              <a:rPr lang="en-US" dirty="0">
                <a:hlinkClick r:id="rId2"/>
              </a:rPr>
              <a:t>http://ltsp.org/docs</a:t>
            </a:r>
            <a:endParaRPr lang="en-US" dirty="0"/>
          </a:p>
          <a:p>
            <a:endParaRPr lang="en-US" dirty="0"/>
          </a:p>
          <a:p>
            <a:endParaRPr lang="en-US" dirty="0"/>
          </a:p>
          <a:p>
            <a:endParaRPr lang="en-ZA" dirty="0"/>
          </a:p>
        </p:txBody>
      </p:sp>
    </p:spTree>
    <p:extLst>
      <p:ext uri="{BB962C8B-B14F-4D97-AF65-F5344CB8AC3E}">
        <p14:creationId xmlns:p14="http://schemas.microsoft.com/office/powerpoint/2010/main" val="4356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CONTENTS</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p:txBody>
          <a:bodyPr>
            <a:normAutofit/>
          </a:bodyPr>
          <a:lstStyle/>
          <a:p>
            <a:r>
              <a:rPr lang="en-US" dirty="0"/>
              <a:t>Linux Terminal Server Project (LTSP)</a:t>
            </a:r>
          </a:p>
          <a:p>
            <a:r>
              <a:rPr lang="en-US" dirty="0"/>
              <a:t>Bootstrapping in a computer</a:t>
            </a:r>
          </a:p>
          <a:p>
            <a:r>
              <a:rPr lang="en-US" dirty="0"/>
              <a:t>Pre-boot Execution Environment (PXE) Overview</a:t>
            </a:r>
          </a:p>
          <a:p>
            <a:r>
              <a:rPr lang="en-US" dirty="0"/>
              <a:t>Dynamic Host Configuration Protocol (DHCP)</a:t>
            </a:r>
          </a:p>
          <a:p>
            <a:r>
              <a:rPr lang="en-US" dirty="0"/>
              <a:t>Trivial File Transfer Protocol (TFTP)</a:t>
            </a:r>
          </a:p>
          <a:p>
            <a:r>
              <a:rPr lang="en-US" dirty="0"/>
              <a:t>Network File System (NFS)</a:t>
            </a:r>
          </a:p>
          <a:p>
            <a:endParaRPr lang="en-US" dirty="0"/>
          </a:p>
          <a:p>
            <a:endParaRPr lang="en-ZA" dirty="0"/>
          </a:p>
        </p:txBody>
      </p:sp>
    </p:spTree>
    <p:extLst>
      <p:ext uri="{BB962C8B-B14F-4D97-AF65-F5344CB8AC3E}">
        <p14:creationId xmlns:p14="http://schemas.microsoft.com/office/powerpoint/2010/main" val="304668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THE LINUX TERMINAL SERVER PROJECT (LTSP)</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p:txBody>
          <a:bodyPr>
            <a:normAutofit fontScale="85000" lnSpcReduction="10000"/>
          </a:bodyPr>
          <a:lstStyle/>
          <a:p>
            <a:r>
              <a:rPr lang="en-US" dirty="0"/>
              <a:t>The Linux Terminal Server Project (LTSP) is an open-source project that aims to provide a solution for creating a centralized server-based computing environment using Linux. </a:t>
            </a:r>
          </a:p>
          <a:p>
            <a:r>
              <a:rPr lang="en-US" dirty="0"/>
              <a:t>The primary goal of LTSP is to allow multiple thin client devices to connect to a single server, where most of the processing and resource-intensive tasks take place. </a:t>
            </a:r>
          </a:p>
          <a:p>
            <a:r>
              <a:rPr lang="en-US" dirty="0"/>
              <a:t>Thin clients are devices with limited processing power and memory that rely on the server to handle most of the computing tasks.</a:t>
            </a:r>
          </a:p>
          <a:p>
            <a:r>
              <a:rPr lang="en-US" dirty="0"/>
              <a:t>The basic idea behind LTSP is to set up a central server with powerful hardware and install Linux operating system along with the necessary applications. </a:t>
            </a:r>
          </a:p>
          <a:p>
            <a:r>
              <a:rPr lang="en-US" dirty="0"/>
              <a:t>Thin client devices, which can be older computers or specialized hardware, then connect to the server over the network and utilize the resources and processing power of the server.</a:t>
            </a:r>
            <a:endParaRPr lang="en-ZA" dirty="0"/>
          </a:p>
        </p:txBody>
      </p:sp>
    </p:spTree>
    <p:extLst>
      <p:ext uri="{BB962C8B-B14F-4D97-AF65-F5344CB8AC3E}">
        <p14:creationId xmlns:p14="http://schemas.microsoft.com/office/powerpoint/2010/main" val="193841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THE BENEFITS OF LTSP</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C00000"/>
                </a:solidFill>
                <a:effectLst/>
                <a:latin typeface="Rockwell" panose="02060603020205020403" pitchFamily="18" charset="0"/>
              </a:rPr>
              <a:t>Cost-effective: </a:t>
            </a:r>
            <a:r>
              <a:rPr lang="en-US" b="0" i="0" dirty="0">
                <a:effectLst/>
                <a:latin typeface="Rockwell" panose="02060603020205020403" pitchFamily="18" charset="0"/>
              </a:rPr>
              <a:t>Since thin clients have minimal hardware requirements, LTSP allows organizations to use older or cheaper hardware for client devices, reducing overall hardware costs.</a:t>
            </a:r>
          </a:p>
          <a:p>
            <a:pPr algn="l">
              <a:buFont typeface="+mj-lt"/>
              <a:buAutoNum type="arabicPeriod"/>
            </a:pPr>
            <a:r>
              <a:rPr lang="en-US" b="0" i="0" dirty="0">
                <a:effectLst/>
                <a:latin typeface="Rockwell" panose="02060603020205020403" pitchFamily="18" charset="0"/>
              </a:rPr>
              <a:t>Centralized management: With LTSP, software updates, application installations, and system configurations can be managed centrally on the server, simplifying maintenance tasks.</a:t>
            </a:r>
          </a:p>
          <a:p>
            <a:pPr algn="l">
              <a:buFont typeface="+mj-lt"/>
              <a:buAutoNum type="arabicPeriod"/>
            </a:pPr>
            <a:r>
              <a:rPr lang="en-US" b="0" i="0" dirty="0">
                <a:solidFill>
                  <a:srgbClr val="C00000"/>
                </a:solidFill>
                <a:effectLst/>
                <a:latin typeface="Rockwell" panose="02060603020205020403" pitchFamily="18" charset="0"/>
              </a:rPr>
              <a:t>Enhanced security: </a:t>
            </a:r>
            <a:r>
              <a:rPr lang="en-US" b="0" i="0" dirty="0">
                <a:effectLst/>
                <a:latin typeface="Rockwell" panose="02060603020205020403" pitchFamily="18" charset="0"/>
              </a:rPr>
              <a:t>Since all user data and processing occur on the server, it's easier to implement security measures and ensure data privacy.</a:t>
            </a:r>
          </a:p>
          <a:p>
            <a:pPr algn="l">
              <a:buFont typeface="+mj-lt"/>
              <a:buAutoNum type="arabicPeriod"/>
            </a:pPr>
            <a:r>
              <a:rPr lang="en-US" b="0" i="0" dirty="0">
                <a:solidFill>
                  <a:srgbClr val="C00000"/>
                </a:solidFill>
                <a:effectLst/>
                <a:latin typeface="Rockwell" panose="02060603020205020403" pitchFamily="18" charset="0"/>
              </a:rPr>
              <a:t>Energy efficiency: </a:t>
            </a:r>
            <a:r>
              <a:rPr lang="en-US" b="0" i="0" dirty="0">
                <a:effectLst/>
                <a:latin typeface="Rockwell" panose="02060603020205020403" pitchFamily="18" charset="0"/>
              </a:rPr>
              <a:t>Thin clients consume less power than traditional desktops, making LTSP an eco-friendly solution.</a:t>
            </a:r>
          </a:p>
          <a:p>
            <a:pPr algn="l">
              <a:buFont typeface="+mj-lt"/>
              <a:buAutoNum type="arabicPeriod"/>
            </a:pPr>
            <a:r>
              <a:rPr lang="en-US" b="0" i="0" dirty="0">
                <a:solidFill>
                  <a:srgbClr val="C00000"/>
                </a:solidFill>
                <a:effectLst/>
                <a:latin typeface="Rockwell" panose="02060603020205020403" pitchFamily="18" charset="0"/>
              </a:rPr>
              <a:t>Easy deployment and scalability: </a:t>
            </a:r>
            <a:r>
              <a:rPr lang="en-US" b="0" i="0" dirty="0">
                <a:effectLst/>
                <a:latin typeface="Rockwell" panose="02060603020205020403" pitchFamily="18" charset="0"/>
              </a:rPr>
              <a:t>Adding new thin clients to the network is relatively straightforward, making it scalable for growing organizations.</a:t>
            </a:r>
          </a:p>
          <a:p>
            <a:pPr marL="0" indent="0" algn="l">
              <a:buNone/>
            </a:pPr>
            <a:r>
              <a:rPr lang="en-US" b="0" i="0" dirty="0">
                <a:effectLst/>
                <a:latin typeface="Rockwell" panose="02060603020205020403" pitchFamily="18" charset="0"/>
              </a:rPr>
              <a:t>The LTSP project has evolved over time and supports various Linux distributions. It typically leverages protocols like X11 or RDP (Remote Desktop Protocol) to handle graphical rendering on the thin clients.</a:t>
            </a:r>
          </a:p>
        </p:txBody>
      </p:sp>
    </p:spTree>
    <p:extLst>
      <p:ext uri="{BB962C8B-B14F-4D97-AF65-F5344CB8AC3E}">
        <p14:creationId xmlns:p14="http://schemas.microsoft.com/office/powerpoint/2010/main" val="85501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err="1"/>
              <a:t>BOOTsTRAPPING</a:t>
            </a:r>
            <a:r>
              <a:rPr lang="en-US" dirty="0"/>
              <a:t> IN A COMPUTER</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p:txBody>
          <a:bodyPr/>
          <a:lstStyle/>
          <a:p>
            <a:r>
              <a:rPr lang="en-US" dirty="0"/>
              <a:t>In the context of computers, bootstrapping refers to the process of loading and initializing the operating system on the computer. </a:t>
            </a:r>
          </a:p>
          <a:p>
            <a:r>
              <a:rPr lang="en-US" dirty="0"/>
              <a:t>When you power a computer or restart it, the system needs a set of instructions to start executing, and this process is known as bootstrapping or booting.</a:t>
            </a:r>
            <a:endParaRPr lang="en-ZA" dirty="0"/>
          </a:p>
        </p:txBody>
      </p:sp>
    </p:spTree>
    <p:extLst>
      <p:ext uri="{BB962C8B-B14F-4D97-AF65-F5344CB8AC3E}">
        <p14:creationId xmlns:p14="http://schemas.microsoft.com/office/powerpoint/2010/main" val="20261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28" y="101600"/>
            <a:ext cx="10353761" cy="982133"/>
          </a:xfrm>
        </p:spPr>
        <p:txBody>
          <a:bodyPr/>
          <a:lstStyle/>
          <a:p>
            <a:r>
              <a:rPr lang="en-US" dirty="0"/>
              <a:t>PROCESSES IN BOOTSTRAPPING</a:t>
            </a:r>
          </a:p>
        </p:txBody>
      </p:sp>
      <p:sp>
        <p:nvSpPr>
          <p:cNvPr id="3" name="Content Placeholder 2"/>
          <p:cNvSpPr>
            <a:spLocks noGrp="1"/>
          </p:cNvSpPr>
          <p:nvPr>
            <p:ph idx="1"/>
          </p:nvPr>
        </p:nvSpPr>
        <p:spPr>
          <a:xfrm>
            <a:off x="913795" y="880533"/>
            <a:ext cx="10353762" cy="5232400"/>
          </a:xfrm>
        </p:spPr>
        <p:txBody>
          <a:bodyPr>
            <a:normAutofit fontScale="47500" lnSpcReduction="20000"/>
          </a:bodyPr>
          <a:lstStyle/>
          <a:p>
            <a:pPr algn="l">
              <a:buFont typeface="+mj-lt"/>
              <a:buAutoNum type="arabicPeriod"/>
            </a:pPr>
            <a:r>
              <a:rPr lang="en-US" sz="2800" b="1" i="0" dirty="0">
                <a:solidFill>
                  <a:srgbClr val="C00000"/>
                </a:solidFill>
                <a:effectLst/>
                <a:latin typeface="Rockwell" panose="02060603020205020403" pitchFamily="18" charset="0"/>
              </a:rPr>
              <a:t>Power-On Self Test (POST):</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When you power on the computer, the motherboard's firmware (BIOS or UEFI) performs a Power-On Self Test to check if all essential hardware components are functioning correctly. This includes checking the RAM, CPU, storage devices, and other essential peripherals.</a:t>
            </a:r>
          </a:p>
          <a:p>
            <a:pPr algn="l">
              <a:buFont typeface="+mj-lt"/>
              <a:buAutoNum type="arabicPeriod"/>
            </a:pPr>
            <a:r>
              <a:rPr lang="en-US" sz="2800" b="1" i="0" dirty="0">
                <a:solidFill>
                  <a:srgbClr val="C00000"/>
                </a:solidFill>
                <a:effectLst/>
                <a:latin typeface="Rockwell" panose="02060603020205020403" pitchFamily="18" charset="0"/>
              </a:rPr>
              <a:t>BIOS/UEFI Initialization:</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After the POST, the firmware initializes and configures the hardware based on its settings. If any issues are detected during POST, error messages may be displayed.</a:t>
            </a:r>
          </a:p>
          <a:p>
            <a:pPr algn="l">
              <a:buFont typeface="+mj-lt"/>
              <a:buAutoNum type="arabicPeriod"/>
            </a:pPr>
            <a:r>
              <a:rPr lang="en-US" sz="2800" b="1" i="0" dirty="0">
                <a:solidFill>
                  <a:srgbClr val="C00000"/>
                </a:solidFill>
                <a:effectLst/>
                <a:latin typeface="Rockwell" panose="02060603020205020403" pitchFamily="18" charset="0"/>
              </a:rPr>
              <a:t>Boot Device Selection:</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The firmware looks for the boot device specified in the BIOS/UEFI settings. The boot device can be a hard drive, solid-state drive, USB flash drive, optical drive (CD/DVD), or a network boot server (in the case of network booting with PXE).</a:t>
            </a:r>
          </a:p>
          <a:p>
            <a:pPr algn="l">
              <a:buFont typeface="+mj-lt"/>
              <a:buAutoNum type="arabicPeriod"/>
            </a:pPr>
            <a:r>
              <a:rPr lang="en-US" sz="2800" b="1" i="0" dirty="0">
                <a:solidFill>
                  <a:srgbClr val="C00000"/>
                </a:solidFill>
                <a:effectLst/>
                <a:latin typeface="Rockwell" panose="02060603020205020403" pitchFamily="18" charset="0"/>
              </a:rPr>
              <a:t>Master Boot Record (MBR) or EFI System Partition (ESP):</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On traditional BIOS systems, the firmware looks for the Master Boot Record (MBR) on the boot device, which contains the initial bootloader code. On modern UEFI systems, the firmware looks for the EFI System Partition (ESP), which contains the bootloaders and boot manager in separate directories.</a:t>
            </a:r>
          </a:p>
          <a:p>
            <a:pPr algn="l">
              <a:buFont typeface="+mj-lt"/>
              <a:buAutoNum type="arabicPeriod"/>
            </a:pPr>
            <a:r>
              <a:rPr lang="en-US" sz="2800" b="1" i="0" dirty="0">
                <a:solidFill>
                  <a:srgbClr val="C00000"/>
                </a:solidFill>
                <a:effectLst/>
                <a:latin typeface="Rockwell" panose="02060603020205020403" pitchFamily="18" charset="0"/>
              </a:rPr>
              <a:t>Bootloader Execution:</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The bootloader is responsible for loading and launching the operating system. On Windows systems, the bootloader is usually the Windows Boot Manager, while on Linux systems, it could be GRUB (Grand Unified Bootloader) or other bootloaders.</a:t>
            </a:r>
          </a:p>
          <a:p>
            <a:pPr algn="l">
              <a:buFont typeface="+mj-lt"/>
              <a:buAutoNum type="arabicPeriod"/>
            </a:pPr>
            <a:r>
              <a:rPr lang="en-US" sz="2800" b="1" i="0" dirty="0">
                <a:solidFill>
                  <a:srgbClr val="C00000"/>
                </a:solidFill>
                <a:effectLst/>
                <a:latin typeface="Rockwell" panose="02060603020205020403" pitchFamily="18" charset="0"/>
              </a:rPr>
              <a:t>Operating System Loading:</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The bootloader loads the selected operating system's kernel (or a more advanced bootloader) from the boot device into memory. The kernel is the core of the operating system and is responsible for managing hardware, processes, and system resources.</a:t>
            </a:r>
          </a:p>
          <a:p>
            <a:pPr algn="l">
              <a:buFont typeface="+mj-lt"/>
              <a:buAutoNum type="arabicPeriod"/>
            </a:pPr>
            <a:r>
              <a:rPr lang="en-US" sz="2800" b="1" i="0" dirty="0">
                <a:solidFill>
                  <a:srgbClr val="C00000"/>
                </a:solidFill>
                <a:effectLst/>
                <a:latin typeface="Rockwell" panose="02060603020205020403" pitchFamily="18" charset="0"/>
              </a:rPr>
              <a:t>Initialization and User Space:</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Once the kernel is loaded, it initializes the necessary drivers, mounts the file systems, and starts the </a:t>
            </a:r>
            <a:r>
              <a:rPr lang="en-US" sz="2800" b="0" i="0" dirty="0" err="1">
                <a:effectLst/>
                <a:latin typeface="Rockwell" panose="02060603020205020403" pitchFamily="18" charset="0"/>
              </a:rPr>
              <a:t>init</a:t>
            </a:r>
            <a:r>
              <a:rPr lang="en-US" sz="2800" b="0" i="0" dirty="0">
                <a:effectLst/>
                <a:latin typeface="Rockwell" panose="02060603020205020403" pitchFamily="18" charset="0"/>
              </a:rPr>
              <a:t> process (or its equivalent). The </a:t>
            </a:r>
            <a:r>
              <a:rPr lang="en-US" sz="2800" b="0" i="0" dirty="0" err="1">
                <a:effectLst/>
                <a:latin typeface="Rockwell" panose="02060603020205020403" pitchFamily="18" charset="0"/>
              </a:rPr>
              <a:t>init</a:t>
            </a:r>
            <a:r>
              <a:rPr lang="en-US" sz="2800" b="0" i="0" dirty="0">
                <a:effectLst/>
                <a:latin typeface="Rockwell" panose="02060603020205020403" pitchFamily="18" charset="0"/>
              </a:rPr>
              <a:t> process is the first user-space process and is responsible for initializing the rest of the system, launching daemons, and starting user sessions.</a:t>
            </a:r>
          </a:p>
          <a:p>
            <a:pPr algn="l">
              <a:buFont typeface="+mj-lt"/>
              <a:buAutoNum type="arabicPeriod"/>
            </a:pPr>
            <a:r>
              <a:rPr lang="en-US" sz="2800" b="1" i="0" dirty="0">
                <a:solidFill>
                  <a:srgbClr val="C00000"/>
                </a:solidFill>
                <a:effectLst/>
                <a:latin typeface="Rockwell" panose="02060603020205020403" pitchFamily="18" charset="0"/>
              </a:rPr>
              <a:t>User Login or Desktop Environment:</a:t>
            </a:r>
            <a:r>
              <a:rPr lang="en-US" sz="2800" b="0" i="0" dirty="0">
                <a:solidFill>
                  <a:srgbClr val="C00000"/>
                </a:solidFill>
                <a:effectLst/>
                <a:latin typeface="Rockwell" panose="02060603020205020403" pitchFamily="18" charset="0"/>
              </a:rPr>
              <a:t> </a:t>
            </a:r>
            <a:r>
              <a:rPr lang="en-US" sz="2800" b="0" i="0" dirty="0">
                <a:effectLst/>
                <a:latin typeface="Rockwell" panose="02060603020205020403" pitchFamily="18" charset="0"/>
              </a:rPr>
              <a:t>After initialization, the system is ready for the user to log in or, in the case of graphical user interfaces, presents the user with a login screen and loads the desktop environment after successful authentication.</a:t>
            </a:r>
          </a:p>
          <a:p>
            <a:endParaRPr lang="en-US" dirty="0"/>
          </a:p>
        </p:txBody>
      </p:sp>
    </p:spTree>
    <p:extLst>
      <p:ext uri="{BB962C8B-B14F-4D97-AF65-F5344CB8AC3E}">
        <p14:creationId xmlns:p14="http://schemas.microsoft.com/office/powerpoint/2010/main" val="28913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Pre-boot execution environment (PXE)</a:t>
            </a:r>
            <a:endParaRPr lang="en-ZA" dirty="0"/>
          </a:p>
        </p:txBody>
      </p:sp>
      <p:sp>
        <p:nvSpPr>
          <p:cNvPr id="4" name="TextBox 3">
            <a:extLst>
              <a:ext uri="{FF2B5EF4-FFF2-40B4-BE49-F238E27FC236}">
                <a16:creationId xmlns:a16="http://schemas.microsoft.com/office/drawing/2014/main" id="{9AC85377-958B-4B1F-94D8-6CE124CFDBB8}"/>
              </a:ext>
            </a:extLst>
          </p:cNvPr>
          <p:cNvSpPr txBox="1"/>
          <p:nvPr/>
        </p:nvSpPr>
        <p:spPr>
          <a:xfrm>
            <a:off x="5274733" y="2065867"/>
            <a:ext cx="6493933" cy="3139321"/>
          </a:xfrm>
          <a:prstGeom prst="rect">
            <a:avLst/>
          </a:prstGeom>
          <a:noFill/>
        </p:spPr>
        <p:txBody>
          <a:bodyPr wrap="square" rtlCol="0">
            <a:spAutoFit/>
          </a:bodyPr>
          <a:lstStyle/>
          <a:p>
            <a:r>
              <a:rPr lang="en-US" dirty="0"/>
              <a:t>THE PROCESS OF PRE-BOOT EXECUTION</a:t>
            </a:r>
          </a:p>
          <a:p>
            <a:endParaRPr lang="en-US" dirty="0"/>
          </a:p>
          <a:p>
            <a:pPr marL="342900" indent="-342900">
              <a:buAutoNum type="arabicPeriod"/>
            </a:pPr>
            <a:r>
              <a:rPr lang="en-US" dirty="0"/>
              <a:t>PXE – to </a:t>
            </a:r>
            <a:r>
              <a:rPr lang="en-US" dirty="0" err="1"/>
              <a:t>preboot</a:t>
            </a:r>
            <a:endParaRPr lang="en-US" dirty="0"/>
          </a:p>
          <a:p>
            <a:pPr marL="342900" indent="-342900">
              <a:buAutoNum type="arabicPeriod"/>
            </a:pPr>
            <a:r>
              <a:rPr lang="en-US" dirty="0"/>
              <a:t>Get IP address of server that wants to boot using DHCP</a:t>
            </a:r>
          </a:p>
          <a:p>
            <a:pPr marL="342900" indent="-342900">
              <a:buAutoNum type="arabicPeriod"/>
            </a:pPr>
            <a:r>
              <a:rPr lang="en-US" dirty="0"/>
              <a:t>Load Kernel and RAM Disk </a:t>
            </a:r>
          </a:p>
          <a:p>
            <a:pPr marL="342900" indent="-342900">
              <a:buAutoNum type="arabicPeriod"/>
            </a:pPr>
            <a:r>
              <a:rPr lang="en-US" dirty="0"/>
              <a:t>Mount Network File System (NFS) for the client but sits on the server to attach remote disk</a:t>
            </a:r>
          </a:p>
          <a:p>
            <a:pPr marL="342900" indent="-342900">
              <a:buAutoNum type="arabicPeriod"/>
            </a:pPr>
            <a:r>
              <a:rPr lang="en-US" dirty="0"/>
              <a:t>With NFS, push portions to go into Linux system</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ZA" dirty="0"/>
          </a:p>
        </p:txBody>
      </p:sp>
      <p:pic>
        <p:nvPicPr>
          <p:cNvPr id="5" name="Content Placeholder 4">
            <a:extLst>
              <a:ext uri="{FF2B5EF4-FFF2-40B4-BE49-F238E27FC236}">
                <a16:creationId xmlns:a16="http://schemas.microsoft.com/office/drawing/2014/main" id="{AF7F12B8-0396-45D3-959F-395A684C0491}"/>
              </a:ext>
            </a:extLst>
          </p:cNvPr>
          <p:cNvPicPr>
            <a:picLocks noGrp="1" noChangeAspect="1"/>
          </p:cNvPicPr>
          <p:nvPr>
            <p:ph idx="1"/>
          </p:nvPr>
        </p:nvPicPr>
        <p:blipFill>
          <a:blip r:embed="rId2"/>
          <a:stretch>
            <a:fillRect/>
          </a:stretch>
        </p:blipFill>
        <p:spPr>
          <a:xfrm>
            <a:off x="541867" y="2065866"/>
            <a:ext cx="4436533" cy="2785533"/>
          </a:xfrm>
          <a:prstGeom prst="rect">
            <a:avLst/>
          </a:prstGeom>
        </p:spPr>
      </p:pic>
    </p:spTree>
    <p:extLst>
      <p:ext uri="{BB962C8B-B14F-4D97-AF65-F5344CB8AC3E}">
        <p14:creationId xmlns:p14="http://schemas.microsoft.com/office/powerpoint/2010/main" val="322714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Pre-boot Execution Environment (</a:t>
            </a:r>
            <a:r>
              <a:rPr lang="en-US" dirty="0" err="1"/>
              <a:t>Pxe</a:t>
            </a:r>
            <a:r>
              <a:rPr lang="en-US" dirty="0"/>
              <a:t>)</a:t>
            </a:r>
            <a:endParaRPr lang="en-ZA" dirty="0"/>
          </a:p>
        </p:txBody>
      </p:sp>
      <p:sp>
        <p:nvSpPr>
          <p:cNvPr id="5" name="TextBox 4">
            <a:extLst>
              <a:ext uri="{FF2B5EF4-FFF2-40B4-BE49-F238E27FC236}">
                <a16:creationId xmlns:a16="http://schemas.microsoft.com/office/drawing/2014/main" id="{5AB211B9-1E2F-44E5-9172-D4E1FEFA6A2C}"/>
              </a:ext>
            </a:extLst>
          </p:cNvPr>
          <p:cNvSpPr txBox="1"/>
          <p:nvPr/>
        </p:nvSpPr>
        <p:spPr>
          <a:xfrm>
            <a:off x="516467" y="2091267"/>
            <a:ext cx="11032066"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Rockwell" panose="02060603020205020403" pitchFamily="18" charset="0"/>
              </a:rPr>
              <a:t>The Pre-boot Execution Environment (PXE) is a technology that allows a computer to boot and load its operating system from a network instead of using local storage devices like hard drives or USB drives. </a:t>
            </a:r>
          </a:p>
          <a:p>
            <a:pPr marL="285750" indent="-285750">
              <a:buFont typeface="Arial" panose="020B0604020202020204" pitchFamily="34" charset="0"/>
              <a:buChar char="•"/>
            </a:pPr>
            <a:endParaRPr lang="en-US" b="0" i="0" dirty="0">
              <a:effectLst/>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It is abut building the server and attaching clients</a:t>
            </a:r>
            <a:endParaRPr lang="en-US" b="0" i="0" dirty="0">
              <a:effectLst/>
              <a:latin typeface="Rockwell" panose="02060603020205020403" pitchFamily="18" charset="0"/>
            </a:endParaRPr>
          </a:p>
          <a:p>
            <a:pPr marL="285750" indent="-285750">
              <a:buFont typeface="Arial" panose="020B0604020202020204" pitchFamily="34" charset="0"/>
              <a:buChar char="•"/>
            </a:pPr>
            <a:endParaRPr lang="en-US" dirty="0">
              <a:latin typeface="Rockwell" panose="02060603020205020403" pitchFamily="18" charset="0"/>
            </a:endParaRPr>
          </a:p>
          <a:p>
            <a:pPr marL="285750" indent="-285750">
              <a:buFont typeface="Arial" panose="020B0604020202020204" pitchFamily="34" charset="0"/>
              <a:buChar char="•"/>
            </a:pPr>
            <a:r>
              <a:rPr lang="en-US" b="0" i="0" dirty="0">
                <a:effectLst/>
                <a:latin typeface="Rockwell" panose="02060603020205020403" pitchFamily="18" charset="0"/>
              </a:rPr>
              <a:t>It is commonly used in enterprise environments and data centers for network-based OS installations, system maintenance, and diskless workstations.</a:t>
            </a:r>
          </a:p>
          <a:p>
            <a:pPr marL="285750" indent="-285750">
              <a:buFont typeface="Arial" panose="020B0604020202020204" pitchFamily="34" charset="0"/>
              <a:buChar char="•"/>
            </a:pPr>
            <a:endParaRPr lang="en-US" b="0" i="0" dirty="0">
              <a:effectLst/>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Clients should be able to boot software images at boot time from one or more network servers</a:t>
            </a:r>
          </a:p>
          <a:p>
            <a:pPr marL="285750" indent="-285750">
              <a:buFont typeface="Arial" panose="020B0604020202020204" pitchFamily="34" charset="0"/>
              <a:buChar char="•"/>
            </a:pPr>
            <a:endParaRPr lang="en-US" dirty="0">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Clients should have PXE-enabled network interface controllers</a:t>
            </a:r>
          </a:p>
          <a:p>
            <a:pPr marL="285750" indent="-285750">
              <a:buFont typeface="Arial" panose="020B0604020202020204" pitchFamily="34" charset="0"/>
              <a:buChar char="•"/>
            </a:pPr>
            <a:endParaRPr lang="en-US" dirty="0">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Uses standard  network protocols  such as Dynamic Host Configuration Protocol (DHCP) and Trivial File Transfer Protocol (TFTP)</a:t>
            </a:r>
            <a:endParaRPr lang="en-ZA" dirty="0">
              <a:latin typeface="Rockwell" panose="02060603020205020403" pitchFamily="18" charset="0"/>
            </a:endParaRPr>
          </a:p>
        </p:txBody>
      </p:sp>
    </p:spTree>
    <p:extLst>
      <p:ext uri="{BB962C8B-B14F-4D97-AF65-F5344CB8AC3E}">
        <p14:creationId xmlns:p14="http://schemas.microsoft.com/office/powerpoint/2010/main" val="62657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D1C-41F8-4605-90E5-3E343183C08B}"/>
              </a:ext>
            </a:extLst>
          </p:cNvPr>
          <p:cNvSpPr>
            <a:spLocks noGrp="1"/>
          </p:cNvSpPr>
          <p:nvPr>
            <p:ph type="title"/>
          </p:nvPr>
        </p:nvSpPr>
        <p:spPr/>
        <p:txBody>
          <a:bodyPr/>
          <a:lstStyle/>
          <a:p>
            <a:r>
              <a:rPr lang="en-US" dirty="0"/>
              <a:t>How PXE works</a:t>
            </a:r>
            <a:endParaRPr lang="en-ZA" dirty="0"/>
          </a:p>
        </p:txBody>
      </p:sp>
      <p:sp>
        <p:nvSpPr>
          <p:cNvPr id="3" name="Content Placeholder 2">
            <a:extLst>
              <a:ext uri="{FF2B5EF4-FFF2-40B4-BE49-F238E27FC236}">
                <a16:creationId xmlns:a16="http://schemas.microsoft.com/office/drawing/2014/main" id="{5723058E-3C65-4E17-AA40-E3EF84EFE87F}"/>
              </a:ext>
            </a:extLst>
          </p:cNvPr>
          <p:cNvSpPr>
            <a:spLocks noGrp="1"/>
          </p:cNvSpPr>
          <p:nvPr>
            <p:ph idx="1"/>
          </p:nvPr>
        </p:nvSpPr>
        <p:spPr>
          <a:xfrm>
            <a:off x="224287" y="1526875"/>
            <a:ext cx="11818188" cy="5149970"/>
          </a:xfrm>
        </p:spPr>
        <p:txBody>
          <a:bodyPr>
            <a:normAutofit fontScale="25000" lnSpcReduction="20000"/>
          </a:bodyPr>
          <a:lstStyle/>
          <a:p>
            <a:r>
              <a:rPr lang="en-US" sz="5600" dirty="0"/>
              <a:t>DHCP (Dynamic Host Configuration Protocol): When a computer is powered on or restarted, it sends out a DHCP request to the network to obtain an IP address and other network configuration information.</a:t>
            </a:r>
          </a:p>
          <a:p>
            <a:r>
              <a:rPr lang="en-US" sz="5600" dirty="0"/>
              <a:t>PXE-enabled network interface card (NIC): The computer's network interface card must support PXE, which allows it to be configured to boot from the network.</a:t>
            </a:r>
          </a:p>
          <a:p>
            <a:r>
              <a:rPr lang="en-US" sz="5600" dirty="0"/>
              <a:t>PXE server: A server on the network acts as the PXE server. This server hosts the boot files necessary for the client computers to boot over the network.</a:t>
            </a:r>
          </a:p>
          <a:p>
            <a:r>
              <a:rPr lang="en-US" sz="5600" dirty="0"/>
              <a:t>TFTP (Trivial File Transfer Protocol): The PXE server provides boot files (e.g., boot loader, kernel, and initial RAM disk) via TFTP to the client computers.</a:t>
            </a:r>
          </a:p>
          <a:p>
            <a:r>
              <a:rPr lang="en-US" sz="5600" dirty="0"/>
              <a:t>Boot process: When a PXE-enabled computer starts up and successfully obtains an IP address from the DHCP server, it sends out another DHCP request specifying that it wants to boot using PXE. The DHCP server then responds with the IP address of the PXE server and the location of the boot files.</a:t>
            </a:r>
          </a:p>
          <a:p>
            <a:r>
              <a:rPr lang="en-US" sz="5600" dirty="0"/>
              <a:t>Booting from the network: The client computer downloads the necessary boot files from the PXE server using TFTP. These files typically include a bootloader (like PXELINUX or GRUB) and the initial RAM disk, which contains essential files for the OS to start loading.</a:t>
            </a:r>
          </a:p>
          <a:p>
            <a:r>
              <a:rPr lang="en-US" sz="5600" dirty="0"/>
              <a:t>Operating system installation or boot: Once the client computer has received the boot files, it begins the process of loading the operating system over the network. This can involve further interactions with the PXE server or other servers to fetch the OS image and additional configurations.</a:t>
            </a:r>
          </a:p>
          <a:p>
            <a:r>
              <a:rPr lang="en-US" sz="5600" dirty="0"/>
              <a:t>PXE is commonly used in large-scale IT environments, where it simplifies the deployment and management of multiple computers without the need for physical media, like CDs or USB drives. It allows administrators to perform network installations and OS upgrades efficiently, making it a valuable tool for system administrators and IT professionals.</a:t>
            </a:r>
          </a:p>
          <a:p>
            <a:endParaRPr lang="en-US" dirty="0"/>
          </a:p>
          <a:p>
            <a:endParaRPr lang="en-US" dirty="0"/>
          </a:p>
          <a:p>
            <a:endParaRPr lang="en-US" dirty="0"/>
          </a:p>
          <a:p>
            <a:endParaRPr lang="en-US" dirty="0"/>
          </a:p>
          <a:p>
            <a:endParaRPr lang="en-US" dirty="0"/>
          </a:p>
          <a:p>
            <a:endParaRPr lang="en-US" dirty="0"/>
          </a:p>
          <a:p>
            <a:r>
              <a:rPr lang="en-US" dirty="0"/>
              <a:t>Regenerate</a:t>
            </a:r>
          </a:p>
          <a:p>
            <a:endParaRPr lang="en-ZA" dirty="0"/>
          </a:p>
        </p:txBody>
      </p:sp>
      <p:sp>
        <p:nvSpPr>
          <p:cNvPr id="4" name="Rectangle 1">
            <a:extLst>
              <a:ext uri="{FF2B5EF4-FFF2-40B4-BE49-F238E27FC236}">
                <a16:creationId xmlns:a16="http://schemas.microsoft.com/office/drawing/2014/main" id="{D4C4B43D-8C3A-4F7C-B96E-8479E1898070}"/>
              </a:ext>
            </a:extLst>
          </p:cNvPr>
          <p:cNvSpPr>
            <a:spLocks noChangeArrowheads="1"/>
          </p:cNvSpPr>
          <p:nvPr/>
        </p:nvSpPr>
        <p:spPr bwMode="auto">
          <a:xfrm>
            <a:off x="0" y="-615810"/>
            <a:ext cx="23288619"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omputers</a:t>
            </a:r>
            <a:r>
              <a:rPr kumimoji="0" lang="en-US" altLang="en-US" sz="1800" b="0" i="0" u="none" strike="noStrike" cap="none" normalizeH="0" baseline="0" dirty="0">
                <a:ln>
                  <a:noFill/>
                </a:ln>
                <a:solidFill>
                  <a:schemeClr val="tx1"/>
                </a:solidFill>
                <a:effectLst/>
                <a:latin typeface="Arial" panose="020B0604020202020204" pitchFamily="34" charset="0"/>
              </a:rPr>
              <a:t> without the need for physical media, like CDs or USB drives. It allows administrators to perform network installations and OS upgrades efficiently, making it a valuable tool for system administrators and IT professionals.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173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638</TotalTime>
  <Words>2722</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PowerPoint Presentation</vt:lpstr>
      <vt:lpstr>CONTENTS</vt:lpstr>
      <vt:lpstr>THE LINUX TERMINAL SERVER PROJECT (LTSP)</vt:lpstr>
      <vt:lpstr>THE BENEFITS OF LTSP</vt:lpstr>
      <vt:lpstr>BOOTsTRAPPING IN A COMPUTER</vt:lpstr>
      <vt:lpstr>PROCESSES IN BOOTSTRAPPING</vt:lpstr>
      <vt:lpstr>Pre-boot execution environment (PXE)</vt:lpstr>
      <vt:lpstr>Pre-boot Execution Environment (Pxe)</vt:lpstr>
      <vt:lpstr>How PXE works</vt:lpstr>
      <vt:lpstr>Why UBUNTU LINUX</vt:lpstr>
      <vt:lpstr>Dynamic Host Configuration Protocol (DHCP)</vt:lpstr>
      <vt:lpstr>HOW THE DHCP SERVER WORKS</vt:lpstr>
      <vt:lpstr>TRIVIAL FILE TRANSFER PROTOCOL</vt:lpstr>
      <vt:lpstr>FEATURES OF NFS</vt:lpstr>
      <vt:lpstr>CONCLUSION</vt:lpstr>
      <vt:lpstr>INSTRUCTIONS ON HOW TO SET UP LTSP SERVER</vt:lpstr>
    </vt:vector>
  </TitlesOfParts>
  <Company>Hamilton Building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Nomusa Dlodlo</dc:creator>
  <cp:lastModifiedBy>Nomusa Dlodlo</cp:lastModifiedBy>
  <cp:revision>185</cp:revision>
  <dcterms:created xsi:type="dcterms:W3CDTF">2022-03-18T07:21:15Z</dcterms:created>
  <dcterms:modified xsi:type="dcterms:W3CDTF">2023-08-07T12:29:57Z</dcterms:modified>
</cp:coreProperties>
</file>