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8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94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AAD19-53F8-4A27-98D1-E86ED06171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D40E1AE-F19B-48C5-9F90-93F3DAA9AC66}">
      <dgm:prSet/>
      <dgm:spPr/>
      <dgm:t>
        <a:bodyPr/>
        <a:lstStyle/>
        <a:p>
          <a:r>
            <a:rPr lang="en-US" b="1"/>
            <a:t>Key Achievements:</a:t>
          </a:r>
          <a:endParaRPr lang="en-US"/>
        </a:p>
      </dgm:t>
    </dgm:pt>
    <dgm:pt modelId="{F10B7C1C-1A66-4148-8F40-522B179AF8A2}" type="parTrans" cxnId="{E8CD2F86-DA28-47CE-B621-5ECFFB10DA0F}">
      <dgm:prSet/>
      <dgm:spPr/>
      <dgm:t>
        <a:bodyPr/>
        <a:lstStyle/>
        <a:p>
          <a:endParaRPr lang="en-US"/>
        </a:p>
      </dgm:t>
    </dgm:pt>
    <dgm:pt modelId="{E857E9DF-AF22-4D66-8D05-E4CF509CFD42}" type="sibTrans" cxnId="{E8CD2F86-DA28-47CE-B621-5ECFFB10DA0F}">
      <dgm:prSet/>
      <dgm:spPr/>
      <dgm:t>
        <a:bodyPr/>
        <a:lstStyle/>
        <a:p>
          <a:endParaRPr lang="en-US"/>
        </a:p>
      </dgm:t>
    </dgm:pt>
    <dgm:pt modelId="{055E7806-63C1-4BD2-807F-612D882181E4}">
      <dgm:prSet/>
      <dgm:spPr/>
      <dgm:t>
        <a:bodyPr/>
        <a:lstStyle/>
        <a:p>
          <a:r>
            <a:rPr lang="en-US"/>
            <a:t>Verified both extractors completed end-to-end with Parquet outputs in /raw/tmdb/ and /raw/discogs/.</a:t>
          </a:r>
        </a:p>
      </dgm:t>
    </dgm:pt>
    <dgm:pt modelId="{50344D74-361D-4354-B1FB-C1F9D4522167}" type="parTrans" cxnId="{4194DFDF-EAC9-4E27-A895-D1A6716EFD19}">
      <dgm:prSet/>
      <dgm:spPr/>
      <dgm:t>
        <a:bodyPr/>
        <a:lstStyle/>
        <a:p>
          <a:endParaRPr lang="en-US"/>
        </a:p>
      </dgm:t>
    </dgm:pt>
    <dgm:pt modelId="{58F99AAB-45A3-456A-A299-69271AF94DE7}" type="sibTrans" cxnId="{4194DFDF-EAC9-4E27-A895-D1A6716EFD19}">
      <dgm:prSet/>
      <dgm:spPr/>
      <dgm:t>
        <a:bodyPr/>
        <a:lstStyle/>
        <a:p>
          <a:endParaRPr lang="en-US"/>
        </a:p>
      </dgm:t>
    </dgm:pt>
    <dgm:pt modelId="{4C762FCB-56CC-4790-8AE7-A6C0D8B2AAB0}">
      <dgm:prSet/>
      <dgm:spPr/>
      <dgm:t>
        <a:bodyPr/>
        <a:lstStyle/>
        <a:p>
          <a:r>
            <a:rPr lang="en-US"/>
            <a:t>Achieved approximately </a:t>
          </a:r>
          <a:r>
            <a:rPr lang="en-US" b="1"/>
            <a:t>3.5× faster runtime</a:t>
          </a:r>
          <a:r>
            <a:rPr lang="en-US"/>
            <a:t> and significantly higher I/O throughput on large datasets.</a:t>
          </a:r>
        </a:p>
      </dgm:t>
    </dgm:pt>
    <dgm:pt modelId="{53A2756F-8CD0-4977-AFE9-D058129D2777}" type="parTrans" cxnId="{308DE92E-1C82-4CAF-A0D9-6601ADDC906B}">
      <dgm:prSet/>
      <dgm:spPr/>
      <dgm:t>
        <a:bodyPr/>
        <a:lstStyle/>
        <a:p>
          <a:endParaRPr lang="en-US"/>
        </a:p>
      </dgm:t>
    </dgm:pt>
    <dgm:pt modelId="{AB868BC1-F324-46A5-83B9-EE34F3C8FD74}" type="sibTrans" cxnId="{308DE92E-1C82-4CAF-A0D9-6601ADDC906B}">
      <dgm:prSet/>
      <dgm:spPr/>
      <dgm:t>
        <a:bodyPr/>
        <a:lstStyle/>
        <a:p>
          <a:endParaRPr lang="en-US"/>
        </a:p>
      </dgm:t>
    </dgm:pt>
    <dgm:pt modelId="{AFE8937B-1060-4662-A0F2-437495447EFF}" type="pres">
      <dgm:prSet presAssocID="{418AAD19-53F8-4A27-98D1-E86ED0617131}" presName="root" presStyleCnt="0">
        <dgm:presLayoutVars>
          <dgm:dir/>
          <dgm:resizeHandles val="exact"/>
        </dgm:presLayoutVars>
      </dgm:prSet>
      <dgm:spPr/>
    </dgm:pt>
    <dgm:pt modelId="{71F9DDE4-3A31-479B-BED3-3CA0FB42EDA9}" type="pres">
      <dgm:prSet presAssocID="{4D40E1AE-F19B-48C5-9F90-93F3DAA9AC66}" presName="compNode" presStyleCnt="0"/>
      <dgm:spPr/>
    </dgm:pt>
    <dgm:pt modelId="{376C3B23-F7C3-4B3E-B335-C8B677E481FA}" type="pres">
      <dgm:prSet presAssocID="{4D40E1AE-F19B-48C5-9F90-93F3DAA9AC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B3FD2D6-BE72-4C5D-A9C6-785CBF844CF4}" type="pres">
      <dgm:prSet presAssocID="{4D40E1AE-F19B-48C5-9F90-93F3DAA9AC66}" presName="spaceRect" presStyleCnt="0"/>
      <dgm:spPr/>
    </dgm:pt>
    <dgm:pt modelId="{21A251B6-0DDB-4BD3-97D6-354B2676AC84}" type="pres">
      <dgm:prSet presAssocID="{4D40E1AE-F19B-48C5-9F90-93F3DAA9AC66}" presName="textRect" presStyleLbl="revTx" presStyleIdx="0" presStyleCnt="3">
        <dgm:presLayoutVars>
          <dgm:chMax val="1"/>
          <dgm:chPref val="1"/>
        </dgm:presLayoutVars>
      </dgm:prSet>
      <dgm:spPr/>
    </dgm:pt>
    <dgm:pt modelId="{D75A78AA-EB31-4FDF-9E1F-481C11407BE5}" type="pres">
      <dgm:prSet presAssocID="{E857E9DF-AF22-4D66-8D05-E4CF509CFD42}" presName="sibTrans" presStyleCnt="0"/>
      <dgm:spPr/>
    </dgm:pt>
    <dgm:pt modelId="{85905EED-5918-4B9A-9DFE-00E64258FE8A}" type="pres">
      <dgm:prSet presAssocID="{055E7806-63C1-4BD2-807F-612D882181E4}" presName="compNode" presStyleCnt="0"/>
      <dgm:spPr/>
    </dgm:pt>
    <dgm:pt modelId="{F1DDE64A-196E-48D2-8182-D5D3C79729FA}" type="pres">
      <dgm:prSet presAssocID="{055E7806-63C1-4BD2-807F-612D882181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00115F2-8B60-411C-BA1C-C8BB5191951D}" type="pres">
      <dgm:prSet presAssocID="{055E7806-63C1-4BD2-807F-612D882181E4}" presName="spaceRect" presStyleCnt="0"/>
      <dgm:spPr/>
    </dgm:pt>
    <dgm:pt modelId="{0EA1AA20-FBCB-401E-A171-00F46A418BA6}" type="pres">
      <dgm:prSet presAssocID="{055E7806-63C1-4BD2-807F-612D882181E4}" presName="textRect" presStyleLbl="revTx" presStyleIdx="1" presStyleCnt="3">
        <dgm:presLayoutVars>
          <dgm:chMax val="1"/>
          <dgm:chPref val="1"/>
        </dgm:presLayoutVars>
      </dgm:prSet>
      <dgm:spPr/>
    </dgm:pt>
    <dgm:pt modelId="{BC4AE067-2457-4A1F-9A98-80B3F43D5244}" type="pres">
      <dgm:prSet presAssocID="{58F99AAB-45A3-456A-A299-69271AF94DE7}" presName="sibTrans" presStyleCnt="0"/>
      <dgm:spPr/>
    </dgm:pt>
    <dgm:pt modelId="{428E9964-63E5-46F2-83AC-EDB7BD9AAF27}" type="pres">
      <dgm:prSet presAssocID="{4C762FCB-56CC-4790-8AE7-A6C0D8B2AAB0}" presName="compNode" presStyleCnt="0"/>
      <dgm:spPr/>
    </dgm:pt>
    <dgm:pt modelId="{DE354F38-292F-4AE3-814A-3C7E2DEE4F1B}" type="pres">
      <dgm:prSet presAssocID="{4C762FCB-56CC-4790-8AE7-A6C0D8B2AA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C836BB0-9259-425B-814B-61FBCE6429FB}" type="pres">
      <dgm:prSet presAssocID="{4C762FCB-56CC-4790-8AE7-A6C0D8B2AAB0}" presName="spaceRect" presStyleCnt="0"/>
      <dgm:spPr/>
    </dgm:pt>
    <dgm:pt modelId="{B5DD8300-092D-40CC-B50C-977582A0ABCD}" type="pres">
      <dgm:prSet presAssocID="{4C762FCB-56CC-4790-8AE7-A6C0D8B2AA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83682D-0E01-45D6-B4AC-B6CCEB65D8D4}" type="presOf" srcId="{4D40E1AE-F19B-48C5-9F90-93F3DAA9AC66}" destId="{21A251B6-0DDB-4BD3-97D6-354B2676AC84}" srcOrd="0" destOrd="0" presId="urn:microsoft.com/office/officeart/2018/2/layout/IconLabelList"/>
    <dgm:cxn modelId="{308DE92E-1C82-4CAF-A0D9-6601ADDC906B}" srcId="{418AAD19-53F8-4A27-98D1-E86ED0617131}" destId="{4C762FCB-56CC-4790-8AE7-A6C0D8B2AAB0}" srcOrd="2" destOrd="0" parTransId="{53A2756F-8CD0-4977-AFE9-D058129D2777}" sibTransId="{AB868BC1-F324-46A5-83B9-EE34F3C8FD74}"/>
    <dgm:cxn modelId="{025C4367-348D-4F3B-86D1-3D8C76D3B699}" type="presOf" srcId="{055E7806-63C1-4BD2-807F-612D882181E4}" destId="{0EA1AA20-FBCB-401E-A171-00F46A418BA6}" srcOrd="0" destOrd="0" presId="urn:microsoft.com/office/officeart/2018/2/layout/IconLabelList"/>
    <dgm:cxn modelId="{E8CD2F86-DA28-47CE-B621-5ECFFB10DA0F}" srcId="{418AAD19-53F8-4A27-98D1-E86ED0617131}" destId="{4D40E1AE-F19B-48C5-9F90-93F3DAA9AC66}" srcOrd="0" destOrd="0" parTransId="{F10B7C1C-1A66-4148-8F40-522B179AF8A2}" sibTransId="{E857E9DF-AF22-4D66-8D05-E4CF509CFD42}"/>
    <dgm:cxn modelId="{854635CA-598D-4387-A7DD-F7A06D5C5B90}" type="presOf" srcId="{418AAD19-53F8-4A27-98D1-E86ED0617131}" destId="{AFE8937B-1060-4662-A0F2-437495447EFF}" srcOrd="0" destOrd="0" presId="urn:microsoft.com/office/officeart/2018/2/layout/IconLabelList"/>
    <dgm:cxn modelId="{4194DFDF-EAC9-4E27-A895-D1A6716EFD19}" srcId="{418AAD19-53F8-4A27-98D1-E86ED0617131}" destId="{055E7806-63C1-4BD2-807F-612D882181E4}" srcOrd="1" destOrd="0" parTransId="{50344D74-361D-4354-B1FB-C1F9D4522167}" sibTransId="{58F99AAB-45A3-456A-A299-69271AF94DE7}"/>
    <dgm:cxn modelId="{5E3755F9-76F7-472F-8281-68CED613CE5A}" type="presOf" srcId="{4C762FCB-56CC-4790-8AE7-A6C0D8B2AAB0}" destId="{B5DD8300-092D-40CC-B50C-977582A0ABCD}" srcOrd="0" destOrd="0" presId="urn:microsoft.com/office/officeart/2018/2/layout/IconLabelList"/>
    <dgm:cxn modelId="{87E195B5-45BC-4672-B413-21D87079AA62}" type="presParOf" srcId="{AFE8937B-1060-4662-A0F2-437495447EFF}" destId="{71F9DDE4-3A31-479B-BED3-3CA0FB42EDA9}" srcOrd="0" destOrd="0" presId="urn:microsoft.com/office/officeart/2018/2/layout/IconLabelList"/>
    <dgm:cxn modelId="{395578D4-8A58-4635-9B2D-497F8A515D2C}" type="presParOf" srcId="{71F9DDE4-3A31-479B-BED3-3CA0FB42EDA9}" destId="{376C3B23-F7C3-4B3E-B335-C8B677E481FA}" srcOrd="0" destOrd="0" presId="urn:microsoft.com/office/officeart/2018/2/layout/IconLabelList"/>
    <dgm:cxn modelId="{6540AB39-CBA1-4837-8FFE-6E3FD237C72D}" type="presParOf" srcId="{71F9DDE4-3A31-479B-BED3-3CA0FB42EDA9}" destId="{EB3FD2D6-BE72-4C5D-A9C6-785CBF844CF4}" srcOrd="1" destOrd="0" presId="urn:microsoft.com/office/officeart/2018/2/layout/IconLabelList"/>
    <dgm:cxn modelId="{5C337C2F-5DD0-46DD-B614-BAB08874377A}" type="presParOf" srcId="{71F9DDE4-3A31-479B-BED3-3CA0FB42EDA9}" destId="{21A251B6-0DDB-4BD3-97D6-354B2676AC84}" srcOrd="2" destOrd="0" presId="urn:microsoft.com/office/officeart/2018/2/layout/IconLabelList"/>
    <dgm:cxn modelId="{06DE65D6-91D3-4856-8307-A05A7F9B449C}" type="presParOf" srcId="{AFE8937B-1060-4662-A0F2-437495447EFF}" destId="{D75A78AA-EB31-4FDF-9E1F-481C11407BE5}" srcOrd="1" destOrd="0" presId="urn:microsoft.com/office/officeart/2018/2/layout/IconLabelList"/>
    <dgm:cxn modelId="{CE3EE172-7C3F-416F-AC64-50801D5704DB}" type="presParOf" srcId="{AFE8937B-1060-4662-A0F2-437495447EFF}" destId="{85905EED-5918-4B9A-9DFE-00E64258FE8A}" srcOrd="2" destOrd="0" presId="urn:microsoft.com/office/officeart/2018/2/layout/IconLabelList"/>
    <dgm:cxn modelId="{5CED716A-E2B2-448C-BC2F-F002D9F52EF5}" type="presParOf" srcId="{85905EED-5918-4B9A-9DFE-00E64258FE8A}" destId="{F1DDE64A-196E-48D2-8182-D5D3C79729FA}" srcOrd="0" destOrd="0" presId="urn:microsoft.com/office/officeart/2018/2/layout/IconLabelList"/>
    <dgm:cxn modelId="{19C83EE2-647D-406C-8F18-F611E8BE8930}" type="presParOf" srcId="{85905EED-5918-4B9A-9DFE-00E64258FE8A}" destId="{500115F2-8B60-411C-BA1C-C8BB5191951D}" srcOrd="1" destOrd="0" presId="urn:microsoft.com/office/officeart/2018/2/layout/IconLabelList"/>
    <dgm:cxn modelId="{9E5D3FBD-9B6A-4132-8EAB-8963C6E06FE8}" type="presParOf" srcId="{85905EED-5918-4B9A-9DFE-00E64258FE8A}" destId="{0EA1AA20-FBCB-401E-A171-00F46A418BA6}" srcOrd="2" destOrd="0" presId="urn:microsoft.com/office/officeart/2018/2/layout/IconLabelList"/>
    <dgm:cxn modelId="{9E2A13BA-9BE6-424E-8A4B-78D098DE08B5}" type="presParOf" srcId="{AFE8937B-1060-4662-A0F2-437495447EFF}" destId="{BC4AE067-2457-4A1F-9A98-80B3F43D5244}" srcOrd="3" destOrd="0" presId="urn:microsoft.com/office/officeart/2018/2/layout/IconLabelList"/>
    <dgm:cxn modelId="{2D8B735D-BE91-48DA-A61C-FB7340F2F193}" type="presParOf" srcId="{AFE8937B-1060-4662-A0F2-437495447EFF}" destId="{428E9964-63E5-46F2-83AC-EDB7BD9AAF27}" srcOrd="4" destOrd="0" presId="urn:microsoft.com/office/officeart/2018/2/layout/IconLabelList"/>
    <dgm:cxn modelId="{DEB0FDAE-F34B-4682-8F7A-215B7C2C96ED}" type="presParOf" srcId="{428E9964-63E5-46F2-83AC-EDB7BD9AAF27}" destId="{DE354F38-292F-4AE3-814A-3C7E2DEE4F1B}" srcOrd="0" destOrd="0" presId="urn:microsoft.com/office/officeart/2018/2/layout/IconLabelList"/>
    <dgm:cxn modelId="{80C94696-BC09-4B51-A560-B70BF96812E2}" type="presParOf" srcId="{428E9964-63E5-46F2-83AC-EDB7BD9AAF27}" destId="{6C836BB0-9259-425B-814B-61FBCE6429FB}" srcOrd="1" destOrd="0" presId="urn:microsoft.com/office/officeart/2018/2/layout/IconLabelList"/>
    <dgm:cxn modelId="{5D6F4AC9-1674-48F0-B00B-2380B732B3BA}" type="presParOf" srcId="{428E9964-63E5-46F2-83AC-EDB7BD9AAF27}" destId="{B5DD8300-092D-40CC-B50C-977582A0AB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34869-E721-4119-A36C-7155D29A2A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0EEFA7-84B3-4738-9076-47FF7CFDA74A}">
      <dgm:prSet/>
      <dgm:spPr/>
      <dgm:t>
        <a:bodyPr/>
        <a:lstStyle/>
        <a:p>
          <a:r>
            <a:rPr lang="en-US" b="1"/>
            <a:t>Cluster Configuration:</a:t>
          </a:r>
          <a:endParaRPr lang="en-US"/>
        </a:p>
      </dgm:t>
    </dgm:pt>
    <dgm:pt modelId="{01596D0F-63AB-4B70-AF23-BA6FAD9C1678}" type="parTrans" cxnId="{A1580E78-82E9-4CDD-AFA2-82CBC1510CF7}">
      <dgm:prSet/>
      <dgm:spPr/>
      <dgm:t>
        <a:bodyPr/>
        <a:lstStyle/>
        <a:p>
          <a:endParaRPr lang="en-US"/>
        </a:p>
      </dgm:t>
    </dgm:pt>
    <dgm:pt modelId="{AC4FA775-E670-4100-A0B2-0F812FB82989}" type="sibTrans" cxnId="{A1580E78-82E9-4CDD-AFA2-82CBC1510CF7}">
      <dgm:prSet/>
      <dgm:spPr/>
      <dgm:t>
        <a:bodyPr/>
        <a:lstStyle/>
        <a:p>
          <a:endParaRPr lang="en-US"/>
        </a:p>
      </dgm:t>
    </dgm:pt>
    <dgm:pt modelId="{DDD67617-EC6D-4D33-9901-2403BE9AD819}">
      <dgm:prSet/>
      <dgm:spPr/>
      <dgm:t>
        <a:bodyPr/>
        <a:lstStyle/>
        <a:p>
          <a:r>
            <a:rPr lang="en-US" b="1"/>
            <a:t>Cluster Name:</a:t>
          </a:r>
          <a:r>
            <a:rPr lang="en-US"/>
            <a:t> capstone-blob-cluster</a:t>
          </a:r>
        </a:p>
      </dgm:t>
    </dgm:pt>
    <dgm:pt modelId="{33CC0712-5CF9-482C-A620-BB16ED37C0CE}" type="parTrans" cxnId="{9A1633FB-53A5-4412-816A-5F36586522A6}">
      <dgm:prSet/>
      <dgm:spPr/>
      <dgm:t>
        <a:bodyPr/>
        <a:lstStyle/>
        <a:p>
          <a:endParaRPr lang="en-US"/>
        </a:p>
      </dgm:t>
    </dgm:pt>
    <dgm:pt modelId="{F51515FA-1F79-42F4-BAE2-0DAB9B721B06}" type="sibTrans" cxnId="{9A1633FB-53A5-4412-816A-5F36586522A6}">
      <dgm:prSet/>
      <dgm:spPr/>
      <dgm:t>
        <a:bodyPr/>
        <a:lstStyle/>
        <a:p>
          <a:endParaRPr lang="en-US"/>
        </a:p>
      </dgm:t>
    </dgm:pt>
    <dgm:pt modelId="{CD464711-5E03-4FD0-B50B-49C61FF4EB69}">
      <dgm:prSet/>
      <dgm:spPr/>
      <dgm:t>
        <a:bodyPr/>
        <a:lstStyle/>
        <a:p>
          <a:r>
            <a:rPr lang="en-US" b="1"/>
            <a:t>Runtime:</a:t>
          </a:r>
          <a:r>
            <a:rPr lang="en-US"/>
            <a:t> Databricks 14.3 LTS (Photon + Scala 2.12)</a:t>
          </a:r>
        </a:p>
      </dgm:t>
    </dgm:pt>
    <dgm:pt modelId="{8C181A21-D5D2-42A4-91AB-9456F935384C}" type="parTrans" cxnId="{D8D21922-8269-4B10-90FA-751C182176AB}">
      <dgm:prSet/>
      <dgm:spPr/>
      <dgm:t>
        <a:bodyPr/>
        <a:lstStyle/>
        <a:p>
          <a:endParaRPr lang="en-US"/>
        </a:p>
      </dgm:t>
    </dgm:pt>
    <dgm:pt modelId="{40B4C0A7-3BDE-4BBB-8F91-3FFCFC827B71}" type="sibTrans" cxnId="{D8D21922-8269-4B10-90FA-751C182176AB}">
      <dgm:prSet/>
      <dgm:spPr/>
      <dgm:t>
        <a:bodyPr/>
        <a:lstStyle/>
        <a:p>
          <a:endParaRPr lang="en-US"/>
        </a:p>
      </dgm:t>
    </dgm:pt>
    <dgm:pt modelId="{2BBEFD58-41ED-423A-80C2-2D8B28CD27B8}">
      <dgm:prSet/>
      <dgm:spPr/>
      <dgm:t>
        <a:bodyPr/>
        <a:lstStyle/>
        <a:p>
          <a:r>
            <a:rPr lang="en-US" b="1"/>
            <a:t>Node Type:</a:t>
          </a:r>
          <a:r>
            <a:rPr lang="en-US"/>
            <a:t> Standard_DS3_v2 (driver + workers)</a:t>
          </a:r>
        </a:p>
      </dgm:t>
    </dgm:pt>
    <dgm:pt modelId="{04D61D68-2FBF-40B3-BF7F-BC4E82C13783}" type="parTrans" cxnId="{133C783B-AF12-48A8-8491-A62239322DB0}">
      <dgm:prSet/>
      <dgm:spPr/>
      <dgm:t>
        <a:bodyPr/>
        <a:lstStyle/>
        <a:p>
          <a:endParaRPr lang="en-US"/>
        </a:p>
      </dgm:t>
    </dgm:pt>
    <dgm:pt modelId="{85717CC7-D892-4421-9EBC-17CB4C6B2274}" type="sibTrans" cxnId="{133C783B-AF12-48A8-8491-A62239322DB0}">
      <dgm:prSet/>
      <dgm:spPr/>
      <dgm:t>
        <a:bodyPr/>
        <a:lstStyle/>
        <a:p>
          <a:endParaRPr lang="en-US"/>
        </a:p>
      </dgm:t>
    </dgm:pt>
    <dgm:pt modelId="{65B78334-BA1B-4249-A7C2-209984444FAC}">
      <dgm:prSet/>
      <dgm:spPr/>
      <dgm:t>
        <a:bodyPr/>
        <a:lstStyle/>
        <a:p>
          <a:r>
            <a:rPr lang="en-US" b="1"/>
            <a:t>Autoscaling:</a:t>
          </a:r>
          <a:r>
            <a:rPr lang="en-US"/>
            <a:t> Enabled (1–3 nodes)</a:t>
          </a:r>
        </a:p>
      </dgm:t>
    </dgm:pt>
    <dgm:pt modelId="{85A31DCF-DED5-436F-A14C-CD28B8846863}" type="parTrans" cxnId="{910A4B9E-6084-4224-B3DF-445C309E52A4}">
      <dgm:prSet/>
      <dgm:spPr/>
      <dgm:t>
        <a:bodyPr/>
        <a:lstStyle/>
        <a:p>
          <a:endParaRPr lang="en-US"/>
        </a:p>
      </dgm:t>
    </dgm:pt>
    <dgm:pt modelId="{EF85F3C9-187F-495D-8F60-EBDE66C1C23E}" type="sibTrans" cxnId="{910A4B9E-6084-4224-B3DF-445C309E52A4}">
      <dgm:prSet/>
      <dgm:spPr/>
      <dgm:t>
        <a:bodyPr/>
        <a:lstStyle/>
        <a:p>
          <a:endParaRPr lang="en-US"/>
        </a:p>
      </dgm:t>
    </dgm:pt>
    <dgm:pt modelId="{EFFCCEB2-D794-4F92-B42C-B78F442A7FE1}">
      <dgm:prSet/>
      <dgm:spPr/>
      <dgm:t>
        <a:bodyPr/>
        <a:lstStyle/>
        <a:p>
          <a:r>
            <a:rPr lang="en-US" b="1"/>
            <a:t>Storage:</a:t>
          </a:r>
          <a:r>
            <a:rPr lang="en-US"/>
            <a:t> External ADLS Gen2 container markcapstoneadls/raw</a:t>
          </a:r>
        </a:p>
      </dgm:t>
    </dgm:pt>
    <dgm:pt modelId="{0D6381C3-8696-41F7-9264-D3161F94FDC3}" type="parTrans" cxnId="{6E98788F-4CF8-493C-9919-43183AEEA213}">
      <dgm:prSet/>
      <dgm:spPr/>
      <dgm:t>
        <a:bodyPr/>
        <a:lstStyle/>
        <a:p>
          <a:endParaRPr lang="en-US"/>
        </a:p>
      </dgm:t>
    </dgm:pt>
    <dgm:pt modelId="{4C7F0AC7-B63B-40A8-A2C2-E86549DD6524}" type="sibTrans" cxnId="{6E98788F-4CF8-493C-9919-43183AEEA213}">
      <dgm:prSet/>
      <dgm:spPr/>
      <dgm:t>
        <a:bodyPr/>
        <a:lstStyle/>
        <a:p>
          <a:endParaRPr lang="en-US"/>
        </a:p>
      </dgm:t>
    </dgm:pt>
    <dgm:pt modelId="{3E4ECBC3-ADA0-4E41-81E9-36F49774A588}">
      <dgm:prSet/>
      <dgm:spPr/>
      <dgm:t>
        <a:bodyPr/>
        <a:lstStyle/>
        <a:p>
          <a:r>
            <a:rPr lang="en-US" b="1"/>
            <a:t>Authentication:</a:t>
          </a:r>
          <a:r>
            <a:rPr lang="en-US"/>
            <a:t> Managed Identity (markcapstoneadls_credential) validated for all access modes.</a:t>
          </a:r>
        </a:p>
      </dgm:t>
    </dgm:pt>
    <dgm:pt modelId="{03F99004-A28A-4374-9D13-623FC77AC8FA}" type="parTrans" cxnId="{05638281-5666-4DED-9EB9-21C3B4444642}">
      <dgm:prSet/>
      <dgm:spPr/>
      <dgm:t>
        <a:bodyPr/>
        <a:lstStyle/>
        <a:p>
          <a:endParaRPr lang="en-US"/>
        </a:p>
      </dgm:t>
    </dgm:pt>
    <dgm:pt modelId="{C762AEC9-510E-413C-9EF1-396E11C3138E}" type="sibTrans" cxnId="{05638281-5666-4DED-9EB9-21C3B4444642}">
      <dgm:prSet/>
      <dgm:spPr/>
      <dgm:t>
        <a:bodyPr/>
        <a:lstStyle/>
        <a:p>
          <a:endParaRPr lang="en-US"/>
        </a:p>
      </dgm:t>
    </dgm:pt>
    <dgm:pt modelId="{C1B54D14-C203-4921-B933-54AD10E109C4}" type="pres">
      <dgm:prSet presAssocID="{8EE34869-E721-4119-A36C-7155D29A2A6C}" presName="root" presStyleCnt="0">
        <dgm:presLayoutVars>
          <dgm:dir/>
          <dgm:resizeHandles val="exact"/>
        </dgm:presLayoutVars>
      </dgm:prSet>
      <dgm:spPr/>
    </dgm:pt>
    <dgm:pt modelId="{A3CEBEEA-A738-43BB-AFFE-84447E46C6C2}" type="pres">
      <dgm:prSet presAssocID="{6C0EEFA7-84B3-4738-9076-47FF7CFDA74A}" presName="compNode" presStyleCnt="0"/>
      <dgm:spPr/>
    </dgm:pt>
    <dgm:pt modelId="{5433EC3A-E536-42D5-B942-0DD376D6DFD3}" type="pres">
      <dgm:prSet presAssocID="{6C0EEFA7-84B3-4738-9076-47FF7CFDA74A}" presName="bgRect" presStyleLbl="bgShp" presStyleIdx="0" presStyleCnt="7"/>
      <dgm:spPr/>
    </dgm:pt>
    <dgm:pt modelId="{5DAAB07A-99C8-422C-AA55-256A5C346127}" type="pres">
      <dgm:prSet presAssocID="{6C0EEFA7-84B3-4738-9076-47FF7CFDA74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89DDA8B-4B9B-4BDD-AB7A-DE2C145E85E4}" type="pres">
      <dgm:prSet presAssocID="{6C0EEFA7-84B3-4738-9076-47FF7CFDA74A}" presName="spaceRect" presStyleCnt="0"/>
      <dgm:spPr/>
    </dgm:pt>
    <dgm:pt modelId="{62897AF0-D03C-43A0-9E68-05B79D3C23C0}" type="pres">
      <dgm:prSet presAssocID="{6C0EEFA7-84B3-4738-9076-47FF7CFDA74A}" presName="parTx" presStyleLbl="revTx" presStyleIdx="0" presStyleCnt="7">
        <dgm:presLayoutVars>
          <dgm:chMax val="0"/>
          <dgm:chPref val="0"/>
        </dgm:presLayoutVars>
      </dgm:prSet>
      <dgm:spPr/>
    </dgm:pt>
    <dgm:pt modelId="{2307EA8D-716C-4284-8D3C-2B7E45A7C35E}" type="pres">
      <dgm:prSet presAssocID="{AC4FA775-E670-4100-A0B2-0F812FB82989}" presName="sibTrans" presStyleCnt="0"/>
      <dgm:spPr/>
    </dgm:pt>
    <dgm:pt modelId="{95D102D7-7B3C-4887-851E-5153DF03A783}" type="pres">
      <dgm:prSet presAssocID="{DDD67617-EC6D-4D33-9901-2403BE9AD819}" presName="compNode" presStyleCnt="0"/>
      <dgm:spPr/>
    </dgm:pt>
    <dgm:pt modelId="{BE71159B-16C9-47A2-BD93-F003ADF04BA1}" type="pres">
      <dgm:prSet presAssocID="{DDD67617-EC6D-4D33-9901-2403BE9AD819}" presName="bgRect" presStyleLbl="bgShp" presStyleIdx="1" presStyleCnt="7"/>
      <dgm:spPr/>
    </dgm:pt>
    <dgm:pt modelId="{E90CC7F9-9D21-4483-8717-589CE971DE2F}" type="pres">
      <dgm:prSet presAssocID="{DDD67617-EC6D-4D33-9901-2403BE9AD81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DB24FF7-A5EC-44E4-84F2-6023F465B8E9}" type="pres">
      <dgm:prSet presAssocID="{DDD67617-EC6D-4D33-9901-2403BE9AD819}" presName="spaceRect" presStyleCnt="0"/>
      <dgm:spPr/>
    </dgm:pt>
    <dgm:pt modelId="{FD39409C-5585-435E-992D-A8D6221C11BD}" type="pres">
      <dgm:prSet presAssocID="{DDD67617-EC6D-4D33-9901-2403BE9AD819}" presName="parTx" presStyleLbl="revTx" presStyleIdx="1" presStyleCnt="7">
        <dgm:presLayoutVars>
          <dgm:chMax val="0"/>
          <dgm:chPref val="0"/>
        </dgm:presLayoutVars>
      </dgm:prSet>
      <dgm:spPr/>
    </dgm:pt>
    <dgm:pt modelId="{44B8E724-1EED-4012-AE9A-0E945F18D377}" type="pres">
      <dgm:prSet presAssocID="{F51515FA-1F79-42F4-BAE2-0DAB9B721B06}" presName="sibTrans" presStyleCnt="0"/>
      <dgm:spPr/>
    </dgm:pt>
    <dgm:pt modelId="{F15DD179-DB2F-4077-B508-8F9F2E34ADB1}" type="pres">
      <dgm:prSet presAssocID="{CD464711-5E03-4FD0-B50B-49C61FF4EB69}" presName="compNode" presStyleCnt="0"/>
      <dgm:spPr/>
    </dgm:pt>
    <dgm:pt modelId="{32379A34-09CC-4F5C-B227-72C0FA26349C}" type="pres">
      <dgm:prSet presAssocID="{CD464711-5E03-4FD0-B50B-49C61FF4EB69}" presName="bgRect" presStyleLbl="bgShp" presStyleIdx="2" presStyleCnt="7"/>
      <dgm:spPr/>
    </dgm:pt>
    <dgm:pt modelId="{18EE1508-5C93-4FC5-A355-B0F23D5F4CB3}" type="pres">
      <dgm:prSet presAssocID="{CD464711-5E03-4FD0-B50B-49C61FF4EB6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1C837FCA-257E-48BE-A48A-8FABFEDE0939}" type="pres">
      <dgm:prSet presAssocID="{CD464711-5E03-4FD0-B50B-49C61FF4EB69}" presName="spaceRect" presStyleCnt="0"/>
      <dgm:spPr/>
    </dgm:pt>
    <dgm:pt modelId="{3C731401-B255-4C3A-A12F-3230313BE68C}" type="pres">
      <dgm:prSet presAssocID="{CD464711-5E03-4FD0-B50B-49C61FF4EB69}" presName="parTx" presStyleLbl="revTx" presStyleIdx="2" presStyleCnt="7">
        <dgm:presLayoutVars>
          <dgm:chMax val="0"/>
          <dgm:chPref val="0"/>
        </dgm:presLayoutVars>
      </dgm:prSet>
      <dgm:spPr/>
    </dgm:pt>
    <dgm:pt modelId="{822F603E-20E8-4E45-8824-D48FFAD858DE}" type="pres">
      <dgm:prSet presAssocID="{40B4C0A7-3BDE-4BBB-8F91-3FFCFC827B71}" presName="sibTrans" presStyleCnt="0"/>
      <dgm:spPr/>
    </dgm:pt>
    <dgm:pt modelId="{9ACE01A6-88C7-4381-8D80-E28D93094099}" type="pres">
      <dgm:prSet presAssocID="{2BBEFD58-41ED-423A-80C2-2D8B28CD27B8}" presName="compNode" presStyleCnt="0"/>
      <dgm:spPr/>
    </dgm:pt>
    <dgm:pt modelId="{CB62D9DE-2319-4B0D-8D2B-B1B12B706D56}" type="pres">
      <dgm:prSet presAssocID="{2BBEFD58-41ED-423A-80C2-2D8B28CD27B8}" presName="bgRect" presStyleLbl="bgShp" presStyleIdx="3" presStyleCnt="7"/>
      <dgm:spPr/>
    </dgm:pt>
    <dgm:pt modelId="{6B27825C-7947-4CCC-9C15-1C7A4A7765CD}" type="pres">
      <dgm:prSet presAssocID="{2BBEFD58-41ED-423A-80C2-2D8B28CD27B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0F3622F-B0E9-4A9F-8D31-8749C0A971A3}" type="pres">
      <dgm:prSet presAssocID="{2BBEFD58-41ED-423A-80C2-2D8B28CD27B8}" presName="spaceRect" presStyleCnt="0"/>
      <dgm:spPr/>
    </dgm:pt>
    <dgm:pt modelId="{2194A3E9-3E9D-4646-B21E-7B73FDA0B19A}" type="pres">
      <dgm:prSet presAssocID="{2BBEFD58-41ED-423A-80C2-2D8B28CD27B8}" presName="parTx" presStyleLbl="revTx" presStyleIdx="3" presStyleCnt="7">
        <dgm:presLayoutVars>
          <dgm:chMax val="0"/>
          <dgm:chPref val="0"/>
        </dgm:presLayoutVars>
      </dgm:prSet>
      <dgm:spPr/>
    </dgm:pt>
    <dgm:pt modelId="{FF454242-1F34-4E3F-9B36-2827D00C061F}" type="pres">
      <dgm:prSet presAssocID="{85717CC7-D892-4421-9EBC-17CB4C6B2274}" presName="sibTrans" presStyleCnt="0"/>
      <dgm:spPr/>
    </dgm:pt>
    <dgm:pt modelId="{A2648DF8-62E9-4B76-88C6-6AED8D2C01E4}" type="pres">
      <dgm:prSet presAssocID="{65B78334-BA1B-4249-A7C2-209984444FAC}" presName="compNode" presStyleCnt="0"/>
      <dgm:spPr/>
    </dgm:pt>
    <dgm:pt modelId="{2E06AFEF-AF9E-48E5-ABD9-E7CE03365A60}" type="pres">
      <dgm:prSet presAssocID="{65B78334-BA1B-4249-A7C2-209984444FAC}" presName="bgRect" presStyleLbl="bgShp" presStyleIdx="4" presStyleCnt="7"/>
      <dgm:spPr/>
    </dgm:pt>
    <dgm:pt modelId="{938E296C-2964-451F-ACC9-1A27A604EB0F}" type="pres">
      <dgm:prSet presAssocID="{65B78334-BA1B-4249-A7C2-209984444FA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C174F53-F4C1-4735-98D2-A5B98E931A57}" type="pres">
      <dgm:prSet presAssocID="{65B78334-BA1B-4249-A7C2-209984444FAC}" presName="spaceRect" presStyleCnt="0"/>
      <dgm:spPr/>
    </dgm:pt>
    <dgm:pt modelId="{0B235491-A213-4060-9E7A-E3FD5F890FDD}" type="pres">
      <dgm:prSet presAssocID="{65B78334-BA1B-4249-A7C2-209984444FAC}" presName="parTx" presStyleLbl="revTx" presStyleIdx="4" presStyleCnt="7">
        <dgm:presLayoutVars>
          <dgm:chMax val="0"/>
          <dgm:chPref val="0"/>
        </dgm:presLayoutVars>
      </dgm:prSet>
      <dgm:spPr/>
    </dgm:pt>
    <dgm:pt modelId="{17C9BD8B-88B6-4F10-A29E-18E2171C2CF2}" type="pres">
      <dgm:prSet presAssocID="{EF85F3C9-187F-495D-8F60-EBDE66C1C23E}" presName="sibTrans" presStyleCnt="0"/>
      <dgm:spPr/>
    </dgm:pt>
    <dgm:pt modelId="{E8EFC96F-24DE-418F-A4D9-11E0A6D0978B}" type="pres">
      <dgm:prSet presAssocID="{EFFCCEB2-D794-4F92-B42C-B78F442A7FE1}" presName="compNode" presStyleCnt="0"/>
      <dgm:spPr/>
    </dgm:pt>
    <dgm:pt modelId="{A09F5F5F-0932-473E-A011-70BC0E6BFBAD}" type="pres">
      <dgm:prSet presAssocID="{EFFCCEB2-D794-4F92-B42C-B78F442A7FE1}" presName="bgRect" presStyleLbl="bgShp" presStyleIdx="5" presStyleCnt="7"/>
      <dgm:spPr/>
    </dgm:pt>
    <dgm:pt modelId="{4FE1669D-6CBF-4B1A-96AA-1025B8650DB5}" type="pres">
      <dgm:prSet presAssocID="{EFFCCEB2-D794-4F92-B42C-B78F442A7FE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7C4CD72-A80D-4BC9-B956-B864ED85226E}" type="pres">
      <dgm:prSet presAssocID="{EFFCCEB2-D794-4F92-B42C-B78F442A7FE1}" presName="spaceRect" presStyleCnt="0"/>
      <dgm:spPr/>
    </dgm:pt>
    <dgm:pt modelId="{7F1FD11D-9FAC-47E2-91B1-8862EADE401A}" type="pres">
      <dgm:prSet presAssocID="{EFFCCEB2-D794-4F92-B42C-B78F442A7FE1}" presName="parTx" presStyleLbl="revTx" presStyleIdx="5" presStyleCnt="7">
        <dgm:presLayoutVars>
          <dgm:chMax val="0"/>
          <dgm:chPref val="0"/>
        </dgm:presLayoutVars>
      </dgm:prSet>
      <dgm:spPr/>
    </dgm:pt>
    <dgm:pt modelId="{F35EAABE-333E-41FE-895E-ED187A64847E}" type="pres">
      <dgm:prSet presAssocID="{4C7F0AC7-B63B-40A8-A2C2-E86549DD6524}" presName="sibTrans" presStyleCnt="0"/>
      <dgm:spPr/>
    </dgm:pt>
    <dgm:pt modelId="{22A0B7A9-1A79-4CF1-915D-445FADBDDE17}" type="pres">
      <dgm:prSet presAssocID="{3E4ECBC3-ADA0-4E41-81E9-36F49774A588}" presName="compNode" presStyleCnt="0"/>
      <dgm:spPr/>
    </dgm:pt>
    <dgm:pt modelId="{F1CD9860-9786-48BE-98D2-F31F77CB64C0}" type="pres">
      <dgm:prSet presAssocID="{3E4ECBC3-ADA0-4E41-81E9-36F49774A588}" presName="bgRect" presStyleLbl="bgShp" presStyleIdx="6" presStyleCnt="7"/>
      <dgm:spPr/>
    </dgm:pt>
    <dgm:pt modelId="{B9529C36-2F1B-4F7E-B696-52298B6DD3BB}" type="pres">
      <dgm:prSet presAssocID="{3E4ECBC3-ADA0-4E41-81E9-36F49774A58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AF9BE88-A181-471A-B24B-79C088C01E14}" type="pres">
      <dgm:prSet presAssocID="{3E4ECBC3-ADA0-4E41-81E9-36F49774A588}" presName="spaceRect" presStyleCnt="0"/>
      <dgm:spPr/>
    </dgm:pt>
    <dgm:pt modelId="{1BEA9774-FBEE-4102-8294-385195FFFF13}" type="pres">
      <dgm:prSet presAssocID="{3E4ECBC3-ADA0-4E41-81E9-36F49774A58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453F409-D2E8-4AD9-978A-453D2CF5F697}" type="presOf" srcId="{CD464711-5E03-4FD0-B50B-49C61FF4EB69}" destId="{3C731401-B255-4C3A-A12F-3230313BE68C}" srcOrd="0" destOrd="0" presId="urn:microsoft.com/office/officeart/2018/2/layout/IconVerticalSolidList"/>
    <dgm:cxn modelId="{D8D21922-8269-4B10-90FA-751C182176AB}" srcId="{8EE34869-E721-4119-A36C-7155D29A2A6C}" destId="{CD464711-5E03-4FD0-B50B-49C61FF4EB69}" srcOrd="2" destOrd="0" parTransId="{8C181A21-D5D2-42A4-91AB-9456F935384C}" sibTransId="{40B4C0A7-3BDE-4BBB-8F91-3FFCFC827B71}"/>
    <dgm:cxn modelId="{5C7C7B28-1121-4986-8360-CBFEB77EFF7B}" type="presOf" srcId="{DDD67617-EC6D-4D33-9901-2403BE9AD819}" destId="{FD39409C-5585-435E-992D-A8D6221C11BD}" srcOrd="0" destOrd="0" presId="urn:microsoft.com/office/officeart/2018/2/layout/IconVerticalSolidList"/>
    <dgm:cxn modelId="{E83EF42B-806A-4742-8D4F-B32B9601B958}" type="presOf" srcId="{65B78334-BA1B-4249-A7C2-209984444FAC}" destId="{0B235491-A213-4060-9E7A-E3FD5F890FDD}" srcOrd="0" destOrd="0" presId="urn:microsoft.com/office/officeart/2018/2/layout/IconVerticalSolidList"/>
    <dgm:cxn modelId="{0D4FEC2F-7B7B-4F7A-A356-DABEF94D7772}" type="presOf" srcId="{6C0EEFA7-84B3-4738-9076-47FF7CFDA74A}" destId="{62897AF0-D03C-43A0-9E68-05B79D3C23C0}" srcOrd="0" destOrd="0" presId="urn:microsoft.com/office/officeart/2018/2/layout/IconVerticalSolidList"/>
    <dgm:cxn modelId="{133C783B-AF12-48A8-8491-A62239322DB0}" srcId="{8EE34869-E721-4119-A36C-7155D29A2A6C}" destId="{2BBEFD58-41ED-423A-80C2-2D8B28CD27B8}" srcOrd="3" destOrd="0" parTransId="{04D61D68-2FBF-40B3-BF7F-BC4E82C13783}" sibTransId="{85717CC7-D892-4421-9EBC-17CB4C6B2274}"/>
    <dgm:cxn modelId="{5AA7FE56-DA4A-4632-8E18-F2BD2538C839}" type="presOf" srcId="{8EE34869-E721-4119-A36C-7155D29A2A6C}" destId="{C1B54D14-C203-4921-B933-54AD10E109C4}" srcOrd="0" destOrd="0" presId="urn:microsoft.com/office/officeart/2018/2/layout/IconVerticalSolidList"/>
    <dgm:cxn modelId="{A1580E78-82E9-4CDD-AFA2-82CBC1510CF7}" srcId="{8EE34869-E721-4119-A36C-7155D29A2A6C}" destId="{6C0EEFA7-84B3-4738-9076-47FF7CFDA74A}" srcOrd="0" destOrd="0" parTransId="{01596D0F-63AB-4B70-AF23-BA6FAD9C1678}" sibTransId="{AC4FA775-E670-4100-A0B2-0F812FB82989}"/>
    <dgm:cxn modelId="{C3122E7C-83D5-4976-8F31-0186399DA4F1}" type="presOf" srcId="{3E4ECBC3-ADA0-4E41-81E9-36F49774A588}" destId="{1BEA9774-FBEE-4102-8294-385195FFFF13}" srcOrd="0" destOrd="0" presId="urn:microsoft.com/office/officeart/2018/2/layout/IconVerticalSolidList"/>
    <dgm:cxn modelId="{05638281-5666-4DED-9EB9-21C3B4444642}" srcId="{8EE34869-E721-4119-A36C-7155D29A2A6C}" destId="{3E4ECBC3-ADA0-4E41-81E9-36F49774A588}" srcOrd="6" destOrd="0" parTransId="{03F99004-A28A-4374-9D13-623FC77AC8FA}" sibTransId="{C762AEC9-510E-413C-9EF1-396E11C3138E}"/>
    <dgm:cxn modelId="{6E98788F-4CF8-493C-9919-43183AEEA213}" srcId="{8EE34869-E721-4119-A36C-7155D29A2A6C}" destId="{EFFCCEB2-D794-4F92-B42C-B78F442A7FE1}" srcOrd="5" destOrd="0" parTransId="{0D6381C3-8696-41F7-9264-D3161F94FDC3}" sibTransId="{4C7F0AC7-B63B-40A8-A2C2-E86549DD6524}"/>
    <dgm:cxn modelId="{910A4B9E-6084-4224-B3DF-445C309E52A4}" srcId="{8EE34869-E721-4119-A36C-7155D29A2A6C}" destId="{65B78334-BA1B-4249-A7C2-209984444FAC}" srcOrd="4" destOrd="0" parTransId="{85A31DCF-DED5-436F-A14C-CD28B8846863}" sibTransId="{EF85F3C9-187F-495D-8F60-EBDE66C1C23E}"/>
    <dgm:cxn modelId="{144C36AC-CBFF-4E9F-885F-EE5CB5E036BA}" type="presOf" srcId="{2BBEFD58-41ED-423A-80C2-2D8B28CD27B8}" destId="{2194A3E9-3E9D-4646-B21E-7B73FDA0B19A}" srcOrd="0" destOrd="0" presId="urn:microsoft.com/office/officeart/2018/2/layout/IconVerticalSolidList"/>
    <dgm:cxn modelId="{3FF3F3D2-7914-4977-B71E-9519F6C14540}" type="presOf" srcId="{EFFCCEB2-D794-4F92-B42C-B78F442A7FE1}" destId="{7F1FD11D-9FAC-47E2-91B1-8862EADE401A}" srcOrd="0" destOrd="0" presId="urn:microsoft.com/office/officeart/2018/2/layout/IconVerticalSolidList"/>
    <dgm:cxn modelId="{9A1633FB-53A5-4412-816A-5F36586522A6}" srcId="{8EE34869-E721-4119-A36C-7155D29A2A6C}" destId="{DDD67617-EC6D-4D33-9901-2403BE9AD819}" srcOrd="1" destOrd="0" parTransId="{33CC0712-5CF9-482C-A620-BB16ED37C0CE}" sibTransId="{F51515FA-1F79-42F4-BAE2-0DAB9B721B06}"/>
    <dgm:cxn modelId="{087D6443-6966-4801-BCDC-8ECEC990D9D2}" type="presParOf" srcId="{C1B54D14-C203-4921-B933-54AD10E109C4}" destId="{A3CEBEEA-A738-43BB-AFFE-84447E46C6C2}" srcOrd="0" destOrd="0" presId="urn:microsoft.com/office/officeart/2018/2/layout/IconVerticalSolidList"/>
    <dgm:cxn modelId="{F6AA3AA8-23FE-4C70-B513-41478E4F48B7}" type="presParOf" srcId="{A3CEBEEA-A738-43BB-AFFE-84447E46C6C2}" destId="{5433EC3A-E536-42D5-B942-0DD376D6DFD3}" srcOrd="0" destOrd="0" presId="urn:microsoft.com/office/officeart/2018/2/layout/IconVerticalSolidList"/>
    <dgm:cxn modelId="{FB611496-969E-4DAC-B5DA-AF271A28F081}" type="presParOf" srcId="{A3CEBEEA-A738-43BB-AFFE-84447E46C6C2}" destId="{5DAAB07A-99C8-422C-AA55-256A5C346127}" srcOrd="1" destOrd="0" presId="urn:microsoft.com/office/officeart/2018/2/layout/IconVerticalSolidList"/>
    <dgm:cxn modelId="{184F99FD-DE93-4986-9B04-41265D69FD25}" type="presParOf" srcId="{A3CEBEEA-A738-43BB-AFFE-84447E46C6C2}" destId="{689DDA8B-4B9B-4BDD-AB7A-DE2C145E85E4}" srcOrd="2" destOrd="0" presId="urn:microsoft.com/office/officeart/2018/2/layout/IconVerticalSolidList"/>
    <dgm:cxn modelId="{C4AAFBAD-5287-428B-A99E-94F7EC14298E}" type="presParOf" srcId="{A3CEBEEA-A738-43BB-AFFE-84447E46C6C2}" destId="{62897AF0-D03C-43A0-9E68-05B79D3C23C0}" srcOrd="3" destOrd="0" presId="urn:microsoft.com/office/officeart/2018/2/layout/IconVerticalSolidList"/>
    <dgm:cxn modelId="{6A9F3178-0355-4C82-95BE-82848BF3F4FE}" type="presParOf" srcId="{C1B54D14-C203-4921-B933-54AD10E109C4}" destId="{2307EA8D-716C-4284-8D3C-2B7E45A7C35E}" srcOrd="1" destOrd="0" presId="urn:microsoft.com/office/officeart/2018/2/layout/IconVerticalSolidList"/>
    <dgm:cxn modelId="{5B2CF62C-D5F4-42C4-8ACC-48A3B40BA584}" type="presParOf" srcId="{C1B54D14-C203-4921-B933-54AD10E109C4}" destId="{95D102D7-7B3C-4887-851E-5153DF03A783}" srcOrd="2" destOrd="0" presId="urn:microsoft.com/office/officeart/2018/2/layout/IconVerticalSolidList"/>
    <dgm:cxn modelId="{1D8AE4C7-95CC-4FC9-AF8D-68BDD9E26FAB}" type="presParOf" srcId="{95D102D7-7B3C-4887-851E-5153DF03A783}" destId="{BE71159B-16C9-47A2-BD93-F003ADF04BA1}" srcOrd="0" destOrd="0" presId="urn:microsoft.com/office/officeart/2018/2/layout/IconVerticalSolidList"/>
    <dgm:cxn modelId="{DD9B6E1F-A946-44FD-81C8-61F1B25A9B2D}" type="presParOf" srcId="{95D102D7-7B3C-4887-851E-5153DF03A783}" destId="{E90CC7F9-9D21-4483-8717-589CE971DE2F}" srcOrd="1" destOrd="0" presId="urn:microsoft.com/office/officeart/2018/2/layout/IconVerticalSolidList"/>
    <dgm:cxn modelId="{1FFE318D-5AA0-4301-943B-0D5FD2472EC3}" type="presParOf" srcId="{95D102D7-7B3C-4887-851E-5153DF03A783}" destId="{5DB24FF7-A5EC-44E4-84F2-6023F465B8E9}" srcOrd="2" destOrd="0" presId="urn:microsoft.com/office/officeart/2018/2/layout/IconVerticalSolidList"/>
    <dgm:cxn modelId="{FFF04B03-8913-4B46-BB01-5CFFBED6CE62}" type="presParOf" srcId="{95D102D7-7B3C-4887-851E-5153DF03A783}" destId="{FD39409C-5585-435E-992D-A8D6221C11BD}" srcOrd="3" destOrd="0" presId="urn:microsoft.com/office/officeart/2018/2/layout/IconVerticalSolidList"/>
    <dgm:cxn modelId="{275CDC51-6D6D-4433-A853-05FF5F40E6D9}" type="presParOf" srcId="{C1B54D14-C203-4921-B933-54AD10E109C4}" destId="{44B8E724-1EED-4012-AE9A-0E945F18D377}" srcOrd="3" destOrd="0" presId="urn:microsoft.com/office/officeart/2018/2/layout/IconVerticalSolidList"/>
    <dgm:cxn modelId="{FE6063E0-CFAF-4D05-8C9A-9FD759B830DF}" type="presParOf" srcId="{C1B54D14-C203-4921-B933-54AD10E109C4}" destId="{F15DD179-DB2F-4077-B508-8F9F2E34ADB1}" srcOrd="4" destOrd="0" presId="urn:microsoft.com/office/officeart/2018/2/layout/IconVerticalSolidList"/>
    <dgm:cxn modelId="{2437F3BF-7E83-4765-8936-56E432173CCB}" type="presParOf" srcId="{F15DD179-DB2F-4077-B508-8F9F2E34ADB1}" destId="{32379A34-09CC-4F5C-B227-72C0FA26349C}" srcOrd="0" destOrd="0" presId="urn:microsoft.com/office/officeart/2018/2/layout/IconVerticalSolidList"/>
    <dgm:cxn modelId="{08B4058A-1FA2-428E-AD50-37EAA325ABC1}" type="presParOf" srcId="{F15DD179-DB2F-4077-B508-8F9F2E34ADB1}" destId="{18EE1508-5C93-4FC5-A355-B0F23D5F4CB3}" srcOrd="1" destOrd="0" presId="urn:microsoft.com/office/officeart/2018/2/layout/IconVerticalSolidList"/>
    <dgm:cxn modelId="{76275421-204D-40EB-8E72-E11DAC61F756}" type="presParOf" srcId="{F15DD179-DB2F-4077-B508-8F9F2E34ADB1}" destId="{1C837FCA-257E-48BE-A48A-8FABFEDE0939}" srcOrd="2" destOrd="0" presId="urn:microsoft.com/office/officeart/2018/2/layout/IconVerticalSolidList"/>
    <dgm:cxn modelId="{F9F7EA74-90EF-4470-8492-551F61F79345}" type="presParOf" srcId="{F15DD179-DB2F-4077-B508-8F9F2E34ADB1}" destId="{3C731401-B255-4C3A-A12F-3230313BE68C}" srcOrd="3" destOrd="0" presId="urn:microsoft.com/office/officeart/2018/2/layout/IconVerticalSolidList"/>
    <dgm:cxn modelId="{2F6F7AD3-91CE-47C0-BBF5-256DF4C788F3}" type="presParOf" srcId="{C1B54D14-C203-4921-B933-54AD10E109C4}" destId="{822F603E-20E8-4E45-8824-D48FFAD858DE}" srcOrd="5" destOrd="0" presId="urn:microsoft.com/office/officeart/2018/2/layout/IconVerticalSolidList"/>
    <dgm:cxn modelId="{B12BE4D2-C1C0-4442-BAFB-F779843F54E0}" type="presParOf" srcId="{C1B54D14-C203-4921-B933-54AD10E109C4}" destId="{9ACE01A6-88C7-4381-8D80-E28D93094099}" srcOrd="6" destOrd="0" presId="urn:microsoft.com/office/officeart/2018/2/layout/IconVerticalSolidList"/>
    <dgm:cxn modelId="{6AB6BBE2-82F1-4C5A-9BDD-5D72B436DA29}" type="presParOf" srcId="{9ACE01A6-88C7-4381-8D80-E28D93094099}" destId="{CB62D9DE-2319-4B0D-8D2B-B1B12B706D56}" srcOrd="0" destOrd="0" presId="urn:microsoft.com/office/officeart/2018/2/layout/IconVerticalSolidList"/>
    <dgm:cxn modelId="{4048FC03-1902-4E6D-BFC0-36B2DCE211BD}" type="presParOf" srcId="{9ACE01A6-88C7-4381-8D80-E28D93094099}" destId="{6B27825C-7947-4CCC-9C15-1C7A4A7765CD}" srcOrd="1" destOrd="0" presId="urn:microsoft.com/office/officeart/2018/2/layout/IconVerticalSolidList"/>
    <dgm:cxn modelId="{B6E2C4FB-7267-4AF2-A62C-142CA637C51C}" type="presParOf" srcId="{9ACE01A6-88C7-4381-8D80-E28D93094099}" destId="{C0F3622F-B0E9-4A9F-8D31-8749C0A971A3}" srcOrd="2" destOrd="0" presId="urn:microsoft.com/office/officeart/2018/2/layout/IconVerticalSolidList"/>
    <dgm:cxn modelId="{F7843192-B676-49CD-B911-6ED85C2C467C}" type="presParOf" srcId="{9ACE01A6-88C7-4381-8D80-E28D93094099}" destId="{2194A3E9-3E9D-4646-B21E-7B73FDA0B19A}" srcOrd="3" destOrd="0" presId="urn:microsoft.com/office/officeart/2018/2/layout/IconVerticalSolidList"/>
    <dgm:cxn modelId="{7635E871-6FE9-46FB-AAFA-38AD0B537B2B}" type="presParOf" srcId="{C1B54D14-C203-4921-B933-54AD10E109C4}" destId="{FF454242-1F34-4E3F-9B36-2827D00C061F}" srcOrd="7" destOrd="0" presId="urn:microsoft.com/office/officeart/2018/2/layout/IconVerticalSolidList"/>
    <dgm:cxn modelId="{E8310AE3-B387-4845-A00A-36090ADD64D0}" type="presParOf" srcId="{C1B54D14-C203-4921-B933-54AD10E109C4}" destId="{A2648DF8-62E9-4B76-88C6-6AED8D2C01E4}" srcOrd="8" destOrd="0" presId="urn:microsoft.com/office/officeart/2018/2/layout/IconVerticalSolidList"/>
    <dgm:cxn modelId="{FFB1BA4A-B47C-49FF-90EF-4D8C03D76633}" type="presParOf" srcId="{A2648DF8-62E9-4B76-88C6-6AED8D2C01E4}" destId="{2E06AFEF-AF9E-48E5-ABD9-E7CE03365A60}" srcOrd="0" destOrd="0" presId="urn:microsoft.com/office/officeart/2018/2/layout/IconVerticalSolidList"/>
    <dgm:cxn modelId="{770FF4F6-7799-4A9C-8298-002D7B745F33}" type="presParOf" srcId="{A2648DF8-62E9-4B76-88C6-6AED8D2C01E4}" destId="{938E296C-2964-451F-ACC9-1A27A604EB0F}" srcOrd="1" destOrd="0" presId="urn:microsoft.com/office/officeart/2018/2/layout/IconVerticalSolidList"/>
    <dgm:cxn modelId="{231375C4-FAC1-4A74-BF68-D52E9BAF8F93}" type="presParOf" srcId="{A2648DF8-62E9-4B76-88C6-6AED8D2C01E4}" destId="{6C174F53-F4C1-4735-98D2-A5B98E931A57}" srcOrd="2" destOrd="0" presId="urn:microsoft.com/office/officeart/2018/2/layout/IconVerticalSolidList"/>
    <dgm:cxn modelId="{B40D6CD1-6E73-4E92-B8BE-B312F730F4B9}" type="presParOf" srcId="{A2648DF8-62E9-4B76-88C6-6AED8D2C01E4}" destId="{0B235491-A213-4060-9E7A-E3FD5F890FDD}" srcOrd="3" destOrd="0" presId="urn:microsoft.com/office/officeart/2018/2/layout/IconVerticalSolidList"/>
    <dgm:cxn modelId="{461FBFA3-3D41-4DB0-9799-93A4366EE6CB}" type="presParOf" srcId="{C1B54D14-C203-4921-B933-54AD10E109C4}" destId="{17C9BD8B-88B6-4F10-A29E-18E2171C2CF2}" srcOrd="9" destOrd="0" presId="urn:microsoft.com/office/officeart/2018/2/layout/IconVerticalSolidList"/>
    <dgm:cxn modelId="{4D5AA23F-38F4-45F0-827E-0CB26859377E}" type="presParOf" srcId="{C1B54D14-C203-4921-B933-54AD10E109C4}" destId="{E8EFC96F-24DE-418F-A4D9-11E0A6D0978B}" srcOrd="10" destOrd="0" presId="urn:microsoft.com/office/officeart/2018/2/layout/IconVerticalSolidList"/>
    <dgm:cxn modelId="{50867E18-961B-4889-866C-6E3D87489AC0}" type="presParOf" srcId="{E8EFC96F-24DE-418F-A4D9-11E0A6D0978B}" destId="{A09F5F5F-0932-473E-A011-70BC0E6BFBAD}" srcOrd="0" destOrd="0" presId="urn:microsoft.com/office/officeart/2018/2/layout/IconVerticalSolidList"/>
    <dgm:cxn modelId="{A8613474-BA33-471E-8449-59DA0844A42C}" type="presParOf" srcId="{E8EFC96F-24DE-418F-A4D9-11E0A6D0978B}" destId="{4FE1669D-6CBF-4B1A-96AA-1025B8650DB5}" srcOrd="1" destOrd="0" presId="urn:microsoft.com/office/officeart/2018/2/layout/IconVerticalSolidList"/>
    <dgm:cxn modelId="{991B5983-E899-49E0-95BC-6E15CE0655C2}" type="presParOf" srcId="{E8EFC96F-24DE-418F-A4D9-11E0A6D0978B}" destId="{27C4CD72-A80D-4BC9-B956-B864ED85226E}" srcOrd="2" destOrd="0" presId="urn:microsoft.com/office/officeart/2018/2/layout/IconVerticalSolidList"/>
    <dgm:cxn modelId="{C4DB368E-06FA-4E27-9239-EB403C0A6A86}" type="presParOf" srcId="{E8EFC96F-24DE-418F-A4D9-11E0A6D0978B}" destId="{7F1FD11D-9FAC-47E2-91B1-8862EADE401A}" srcOrd="3" destOrd="0" presId="urn:microsoft.com/office/officeart/2018/2/layout/IconVerticalSolidList"/>
    <dgm:cxn modelId="{AECBD986-B4E1-439B-8AB7-AEE1D714C018}" type="presParOf" srcId="{C1B54D14-C203-4921-B933-54AD10E109C4}" destId="{F35EAABE-333E-41FE-895E-ED187A64847E}" srcOrd="11" destOrd="0" presId="urn:microsoft.com/office/officeart/2018/2/layout/IconVerticalSolidList"/>
    <dgm:cxn modelId="{5099A5DF-F22D-4ACF-88D0-4012C1D3E389}" type="presParOf" srcId="{C1B54D14-C203-4921-B933-54AD10E109C4}" destId="{22A0B7A9-1A79-4CF1-915D-445FADBDDE17}" srcOrd="12" destOrd="0" presId="urn:microsoft.com/office/officeart/2018/2/layout/IconVerticalSolidList"/>
    <dgm:cxn modelId="{C08DCBE5-57A4-4A77-8967-3D09EABE8465}" type="presParOf" srcId="{22A0B7A9-1A79-4CF1-915D-445FADBDDE17}" destId="{F1CD9860-9786-48BE-98D2-F31F77CB64C0}" srcOrd="0" destOrd="0" presId="urn:microsoft.com/office/officeart/2018/2/layout/IconVerticalSolidList"/>
    <dgm:cxn modelId="{61559954-F5AC-421D-B7CA-55396079D3B4}" type="presParOf" srcId="{22A0B7A9-1A79-4CF1-915D-445FADBDDE17}" destId="{B9529C36-2F1B-4F7E-B696-52298B6DD3BB}" srcOrd="1" destOrd="0" presId="urn:microsoft.com/office/officeart/2018/2/layout/IconVerticalSolidList"/>
    <dgm:cxn modelId="{59DCB6DB-72D6-49B0-88D5-7471C7A1D24A}" type="presParOf" srcId="{22A0B7A9-1A79-4CF1-915D-445FADBDDE17}" destId="{EAF9BE88-A181-471A-B24B-79C088C01E14}" srcOrd="2" destOrd="0" presId="urn:microsoft.com/office/officeart/2018/2/layout/IconVerticalSolidList"/>
    <dgm:cxn modelId="{0C705CDE-A1C5-4592-A1B8-501B5B9ABE2B}" type="presParOf" srcId="{22A0B7A9-1A79-4CF1-915D-445FADBDDE17}" destId="{1BEA9774-FBEE-4102-8294-385195FFFF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C3B23-F7C3-4B3E-B335-C8B677E481FA}">
      <dsp:nvSpPr>
        <dsp:cNvPr id="0" name=""/>
        <dsp:cNvSpPr/>
      </dsp:nvSpPr>
      <dsp:spPr>
        <a:xfrm>
          <a:off x="749317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251B6-0DDB-4BD3-97D6-354B2676AC84}">
      <dsp:nvSpPr>
        <dsp:cNvPr id="0" name=""/>
        <dsp:cNvSpPr/>
      </dsp:nvSpPr>
      <dsp:spPr>
        <a:xfrm>
          <a:off x="155595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Key Achievements:</a:t>
          </a:r>
          <a:endParaRPr lang="en-US" sz="1200" kern="1200"/>
        </a:p>
      </dsp:txBody>
      <dsp:txXfrm>
        <a:off x="155595" y="2168110"/>
        <a:ext cx="2158987" cy="720000"/>
      </dsp:txXfrm>
    </dsp:sp>
    <dsp:sp modelId="{F1DDE64A-196E-48D2-8182-D5D3C79729FA}">
      <dsp:nvSpPr>
        <dsp:cNvPr id="0" name=""/>
        <dsp:cNvSpPr/>
      </dsp:nvSpPr>
      <dsp:spPr>
        <a:xfrm>
          <a:off x="3286127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1AA20-FBCB-401E-A171-00F46A418BA6}">
      <dsp:nvSpPr>
        <dsp:cNvPr id="0" name=""/>
        <dsp:cNvSpPr/>
      </dsp:nvSpPr>
      <dsp:spPr>
        <a:xfrm>
          <a:off x="2692406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Verified both extractors completed end-to-end with Parquet outputs in /raw/tmdb/ and /raw/discogs/.</a:t>
          </a:r>
        </a:p>
      </dsp:txBody>
      <dsp:txXfrm>
        <a:off x="2692406" y="2168110"/>
        <a:ext cx="2158987" cy="720000"/>
      </dsp:txXfrm>
    </dsp:sp>
    <dsp:sp modelId="{DE354F38-292F-4AE3-814A-3C7E2DEE4F1B}">
      <dsp:nvSpPr>
        <dsp:cNvPr id="0" name=""/>
        <dsp:cNvSpPr/>
      </dsp:nvSpPr>
      <dsp:spPr>
        <a:xfrm>
          <a:off x="5822938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D8300-092D-40CC-B50C-977582A0ABCD}">
      <dsp:nvSpPr>
        <dsp:cNvPr id="0" name=""/>
        <dsp:cNvSpPr/>
      </dsp:nvSpPr>
      <dsp:spPr>
        <a:xfrm>
          <a:off x="5229216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Achieved approximately </a:t>
          </a:r>
          <a:r>
            <a:rPr lang="en-US" sz="1200" b="1" kern="1200"/>
            <a:t>3.5× faster runtime</a:t>
          </a:r>
          <a:r>
            <a:rPr lang="en-US" sz="1200" kern="1200"/>
            <a:t> and significantly higher I/O throughput on large datasets.</a:t>
          </a:r>
        </a:p>
      </dsp:txBody>
      <dsp:txXfrm>
        <a:off x="5229216" y="2168110"/>
        <a:ext cx="21589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EC3A-E536-42D5-B942-0DD376D6DFD3}">
      <dsp:nvSpPr>
        <dsp:cNvPr id="0" name=""/>
        <dsp:cNvSpPr/>
      </dsp:nvSpPr>
      <dsp:spPr>
        <a:xfrm>
          <a:off x="0" y="2171"/>
          <a:ext cx="7543800" cy="395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AB07A-99C8-422C-AA55-256A5C346127}">
      <dsp:nvSpPr>
        <dsp:cNvPr id="0" name=""/>
        <dsp:cNvSpPr/>
      </dsp:nvSpPr>
      <dsp:spPr>
        <a:xfrm>
          <a:off x="119631" y="91153"/>
          <a:ext cx="217724" cy="217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97AF0-D03C-43A0-9E68-05B79D3C23C0}">
      <dsp:nvSpPr>
        <dsp:cNvPr id="0" name=""/>
        <dsp:cNvSpPr/>
      </dsp:nvSpPr>
      <dsp:spPr>
        <a:xfrm>
          <a:off x="456987" y="2171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Cluster Configuration:</a:t>
          </a:r>
          <a:endParaRPr lang="en-US" sz="1400" kern="1200"/>
        </a:p>
      </dsp:txBody>
      <dsp:txXfrm>
        <a:off x="456987" y="2171"/>
        <a:ext cx="7059363" cy="444910"/>
      </dsp:txXfrm>
    </dsp:sp>
    <dsp:sp modelId="{BE71159B-16C9-47A2-BD93-F003ADF04BA1}">
      <dsp:nvSpPr>
        <dsp:cNvPr id="0" name=""/>
        <dsp:cNvSpPr/>
      </dsp:nvSpPr>
      <dsp:spPr>
        <a:xfrm>
          <a:off x="0" y="558309"/>
          <a:ext cx="7543800" cy="395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CC7F9-9D21-4483-8717-589CE971DE2F}">
      <dsp:nvSpPr>
        <dsp:cNvPr id="0" name=""/>
        <dsp:cNvSpPr/>
      </dsp:nvSpPr>
      <dsp:spPr>
        <a:xfrm>
          <a:off x="119631" y="647291"/>
          <a:ext cx="217724" cy="217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9409C-5585-435E-992D-A8D6221C11BD}">
      <dsp:nvSpPr>
        <dsp:cNvPr id="0" name=""/>
        <dsp:cNvSpPr/>
      </dsp:nvSpPr>
      <dsp:spPr>
        <a:xfrm>
          <a:off x="456987" y="558309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Cluster Name:</a:t>
          </a:r>
          <a:r>
            <a:rPr lang="en-US" sz="1400" kern="1200"/>
            <a:t> capstone-blob-cluster</a:t>
          </a:r>
        </a:p>
      </dsp:txBody>
      <dsp:txXfrm>
        <a:off x="456987" y="558309"/>
        <a:ext cx="7059363" cy="444910"/>
      </dsp:txXfrm>
    </dsp:sp>
    <dsp:sp modelId="{32379A34-09CC-4F5C-B227-72C0FA26349C}">
      <dsp:nvSpPr>
        <dsp:cNvPr id="0" name=""/>
        <dsp:cNvSpPr/>
      </dsp:nvSpPr>
      <dsp:spPr>
        <a:xfrm>
          <a:off x="0" y="1114447"/>
          <a:ext cx="7543800" cy="3954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E1508-5C93-4FC5-A355-B0F23D5F4CB3}">
      <dsp:nvSpPr>
        <dsp:cNvPr id="0" name=""/>
        <dsp:cNvSpPr/>
      </dsp:nvSpPr>
      <dsp:spPr>
        <a:xfrm>
          <a:off x="119631" y="1203429"/>
          <a:ext cx="217724" cy="217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31401-B255-4C3A-A12F-3230313BE68C}">
      <dsp:nvSpPr>
        <dsp:cNvPr id="0" name=""/>
        <dsp:cNvSpPr/>
      </dsp:nvSpPr>
      <dsp:spPr>
        <a:xfrm>
          <a:off x="456987" y="1114447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Runtime:</a:t>
          </a:r>
          <a:r>
            <a:rPr lang="en-US" sz="1400" kern="1200"/>
            <a:t> Databricks 14.3 LTS (Photon + Scala 2.12)</a:t>
          </a:r>
        </a:p>
      </dsp:txBody>
      <dsp:txXfrm>
        <a:off x="456987" y="1114447"/>
        <a:ext cx="7059363" cy="444910"/>
      </dsp:txXfrm>
    </dsp:sp>
    <dsp:sp modelId="{CB62D9DE-2319-4B0D-8D2B-B1B12B706D56}">
      <dsp:nvSpPr>
        <dsp:cNvPr id="0" name=""/>
        <dsp:cNvSpPr/>
      </dsp:nvSpPr>
      <dsp:spPr>
        <a:xfrm>
          <a:off x="0" y="1670584"/>
          <a:ext cx="7543800" cy="395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7825C-7947-4CCC-9C15-1C7A4A7765CD}">
      <dsp:nvSpPr>
        <dsp:cNvPr id="0" name=""/>
        <dsp:cNvSpPr/>
      </dsp:nvSpPr>
      <dsp:spPr>
        <a:xfrm>
          <a:off x="119631" y="1759566"/>
          <a:ext cx="217724" cy="217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4A3E9-3E9D-4646-B21E-7B73FDA0B19A}">
      <dsp:nvSpPr>
        <dsp:cNvPr id="0" name=""/>
        <dsp:cNvSpPr/>
      </dsp:nvSpPr>
      <dsp:spPr>
        <a:xfrm>
          <a:off x="456987" y="1670584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Node Type:</a:t>
          </a:r>
          <a:r>
            <a:rPr lang="en-US" sz="1400" kern="1200"/>
            <a:t> Standard_DS3_v2 (driver + workers)</a:t>
          </a:r>
        </a:p>
      </dsp:txBody>
      <dsp:txXfrm>
        <a:off x="456987" y="1670584"/>
        <a:ext cx="7059363" cy="444910"/>
      </dsp:txXfrm>
    </dsp:sp>
    <dsp:sp modelId="{2E06AFEF-AF9E-48E5-ABD9-E7CE03365A60}">
      <dsp:nvSpPr>
        <dsp:cNvPr id="0" name=""/>
        <dsp:cNvSpPr/>
      </dsp:nvSpPr>
      <dsp:spPr>
        <a:xfrm>
          <a:off x="0" y="2226722"/>
          <a:ext cx="7543800" cy="3954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E296C-2964-451F-ACC9-1A27A604EB0F}">
      <dsp:nvSpPr>
        <dsp:cNvPr id="0" name=""/>
        <dsp:cNvSpPr/>
      </dsp:nvSpPr>
      <dsp:spPr>
        <a:xfrm>
          <a:off x="119631" y="2315704"/>
          <a:ext cx="217724" cy="217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35491-A213-4060-9E7A-E3FD5F890FDD}">
      <dsp:nvSpPr>
        <dsp:cNvPr id="0" name=""/>
        <dsp:cNvSpPr/>
      </dsp:nvSpPr>
      <dsp:spPr>
        <a:xfrm>
          <a:off x="456987" y="2226722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Autoscaling:</a:t>
          </a:r>
          <a:r>
            <a:rPr lang="en-US" sz="1400" kern="1200"/>
            <a:t> Enabled (1–3 nodes)</a:t>
          </a:r>
        </a:p>
      </dsp:txBody>
      <dsp:txXfrm>
        <a:off x="456987" y="2226722"/>
        <a:ext cx="7059363" cy="444910"/>
      </dsp:txXfrm>
    </dsp:sp>
    <dsp:sp modelId="{A09F5F5F-0932-473E-A011-70BC0E6BFBAD}">
      <dsp:nvSpPr>
        <dsp:cNvPr id="0" name=""/>
        <dsp:cNvSpPr/>
      </dsp:nvSpPr>
      <dsp:spPr>
        <a:xfrm>
          <a:off x="0" y="2782860"/>
          <a:ext cx="7543800" cy="395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1669D-6CBF-4B1A-96AA-1025B8650DB5}">
      <dsp:nvSpPr>
        <dsp:cNvPr id="0" name=""/>
        <dsp:cNvSpPr/>
      </dsp:nvSpPr>
      <dsp:spPr>
        <a:xfrm>
          <a:off x="119631" y="2871842"/>
          <a:ext cx="217724" cy="217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FD11D-9FAC-47E2-91B1-8862EADE401A}">
      <dsp:nvSpPr>
        <dsp:cNvPr id="0" name=""/>
        <dsp:cNvSpPr/>
      </dsp:nvSpPr>
      <dsp:spPr>
        <a:xfrm>
          <a:off x="456987" y="2782860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Storage:</a:t>
          </a:r>
          <a:r>
            <a:rPr lang="en-US" sz="1400" kern="1200"/>
            <a:t> External ADLS Gen2 container markcapstoneadls/raw</a:t>
          </a:r>
        </a:p>
      </dsp:txBody>
      <dsp:txXfrm>
        <a:off x="456987" y="2782860"/>
        <a:ext cx="7059363" cy="444910"/>
      </dsp:txXfrm>
    </dsp:sp>
    <dsp:sp modelId="{F1CD9860-9786-48BE-98D2-F31F77CB64C0}">
      <dsp:nvSpPr>
        <dsp:cNvPr id="0" name=""/>
        <dsp:cNvSpPr/>
      </dsp:nvSpPr>
      <dsp:spPr>
        <a:xfrm>
          <a:off x="0" y="3338997"/>
          <a:ext cx="7543800" cy="395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29C36-2F1B-4F7E-B696-52298B6DD3BB}">
      <dsp:nvSpPr>
        <dsp:cNvPr id="0" name=""/>
        <dsp:cNvSpPr/>
      </dsp:nvSpPr>
      <dsp:spPr>
        <a:xfrm>
          <a:off x="119748" y="3427980"/>
          <a:ext cx="217724" cy="21751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A9774-FBEE-4102-8294-385195FFFF13}">
      <dsp:nvSpPr>
        <dsp:cNvPr id="0" name=""/>
        <dsp:cNvSpPr/>
      </dsp:nvSpPr>
      <dsp:spPr>
        <a:xfrm>
          <a:off x="457220" y="3338997"/>
          <a:ext cx="7029426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Authentication:</a:t>
          </a:r>
          <a:r>
            <a:rPr lang="en-US" sz="1400" kern="1200"/>
            <a:t> Managed Identity (markcapstoneadls_credential) validated for all access modes.</a:t>
          </a:r>
        </a:p>
      </dsp:txBody>
      <dsp:txXfrm>
        <a:off x="457220" y="3338997"/>
        <a:ext cx="7029426" cy="44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0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80183"/>
          </a:xfrm>
        </p:spPr>
        <p:txBody>
          <a:bodyPr>
            <a:normAutofit fontScale="90000"/>
          </a:bodyPr>
          <a:lstStyle/>
          <a:p>
            <a:r>
              <a:rPr sz="4000" dirty="0">
                <a:solidFill>
                  <a:schemeClr val="accent2"/>
                </a:solidFill>
              </a:rPr>
              <a:t>Step 4 – Data Exploration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1845734"/>
            <a:ext cx="8537608" cy="4372186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sz="1800" b="1" dirty="0"/>
              <a:t>Focus</a:t>
            </a:r>
            <a:r>
              <a:rPr sz="1800" dirty="0"/>
              <a:t>: Cleaning, enriching, and validating the soundtrack dataset for </a:t>
            </a:r>
            <a:r>
              <a:rPr sz="1800" dirty="0" err="1"/>
              <a:t>TMDb</a:t>
            </a:r>
            <a:r>
              <a:rPr sz="1800" dirty="0"/>
              <a:t> integration.</a:t>
            </a:r>
          </a:p>
          <a:p>
            <a:pPr>
              <a:defRPr sz="1800"/>
            </a:pPr>
            <a:r>
              <a:rPr sz="1800" dirty="0"/>
              <a:t>Source data: </a:t>
            </a:r>
            <a:r>
              <a:rPr sz="1800" dirty="0" err="1"/>
              <a:t>Discogs</a:t>
            </a:r>
            <a:r>
              <a:rPr sz="1800" dirty="0"/>
              <a:t> + </a:t>
            </a:r>
            <a:r>
              <a:rPr sz="1800" dirty="0" err="1"/>
              <a:t>TMDb</a:t>
            </a:r>
            <a:r>
              <a:rPr sz="1800" dirty="0"/>
              <a:t>.</a:t>
            </a:r>
          </a:p>
          <a:p>
            <a:pPr>
              <a:defRPr sz="1800"/>
            </a:pPr>
            <a:r>
              <a:rPr sz="1800" b="1" dirty="0"/>
              <a:t>Objective</a:t>
            </a:r>
            <a:r>
              <a:rPr sz="1800" dirty="0"/>
              <a:t>: Produce clean, standardized, and joinable music–movie data pairs for downstream modeling.</a:t>
            </a:r>
          </a:p>
          <a:p>
            <a:pPr>
              <a:defRPr sz="1800"/>
            </a:pPr>
            <a:r>
              <a:rPr sz="1800" b="1" dirty="0"/>
              <a:t>Cleaning &amp; Normalization</a:t>
            </a:r>
            <a:r>
              <a:rPr sz="1800" dirty="0"/>
              <a:t>:</a:t>
            </a:r>
          </a:p>
          <a:p>
            <a:pPr>
              <a:defRPr sz="1800"/>
            </a:pPr>
            <a:r>
              <a:rPr sz="1800" dirty="0"/>
              <a:t>- Parsed and normalized </a:t>
            </a:r>
            <a:r>
              <a:rPr sz="1800" dirty="0" err="1"/>
              <a:t>Discogs</a:t>
            </a:r>
            <a:r>
              <a:rPr sz="1800" dirty="0"/>
              <a:t> dataset (albums + </a:t>
            </a:r>
            <a:r>
              <a:rPr sz="1800" dirty="0" err="1"/>
              <a:t>tracklists</a:t>
            </a:r>
            <a:r>
              <a:rPr sz="1800" dirty="0"/>
              <a:t>).</a:t>
            </a:r>
          </a:p>
          <a:p>
            <a:pPr>
              <a:defRPr sz="1800"/>
            </a:pPr>
            <a:r>
              <a:rPr sz="1800" dirty="0"/>
              <a:t>- Applied </a:t>
            </a:r>
            <a:r>
              <a:rPr sz="1800" dirty="0" err="1"/>
              <a:t>normalize_title</a:t>
            </a:r>
            <a:r>
              <a:rPr sz="1800" dirty="0"/>
              <a:t>() for punctuation and case harmonization.</a:t>
            </a:r>
          </a:p>
          <a:p>
            <a:pPr>
              <a:defRPr sz="1800"/>
            </a:pPr>
            <a:r>
              <a:rPr sz="1800" dirty="0"/>
              <a:t>- Removed non-film or compilation releases; deduplicated by artist + year + title.</a:t>
            </a:r>
          </a:p>
          <a:p>
            <a:pPr>
              <a:defRPr sz="1800"/>
            </a:pPr>
            <a:r>
              <a:rPr sz="1800" b="1" dirty="0" err="1"/>
              <a:t>TMDb</a:t>
            </a:r>
            <a:r>
              <a:rPr sz="1800" b="1" dirty="0"/>
              <a:t> Enrichment</a:t>
            </a:r>
            <a:r>
              <a:rPr sz="1800" dirty="0"/>
              <a:t>:</a:t>
            </a:r>
          </a:p>
          <a:p>
            <a:pPr>
              <a:defRPr sz="1800"/>
            </a:pPr>
            <a:r>
              <a:rPr sz="1800" dirty="0"/>
              <a:t>- Retrieved film metadata and genres via </a:t>
            </a:r>
            <a:r>
              <a:rPr sz="1800" dirty="0" err="1"/>
              <a:t>TMDb</a:t>
            </a:r>
            <a:r>
              <a:rPr sz="1800" dirty="0"/>
              <a:t> API.</a:t>
            </a:r>
          </a:p>
          <a:p>
            <a:pPr>
              <a:defRPr sz="1800"/>
            </a:pPr>
            <a:r>
              <a:rPr sz="1800" dirty="0"/>
              <a:t>- Normalized multi-genre fields to relational form; enforced year alignment.</a:t>
            </a:r>
          </a:p>
          <a:p>
            <a:pPr>
              <a:defRPr sz="1800"/>
            </a:pPr>
            <a:endParaRPr sz="1800" dirty="0"/>
          </a:p>
          <a:p>
            <a:pPr>
              <a:defRPr sz="1800"/>
            </a:pPr>
            <a:r>
              <a:rPr sz="1800" dirty="0"/>
              <a:t>Matching Logic:</a:t>
            </a:r>
          </a:p>
          <a:p>
            <a:pPr>
              <a:defRPr sz="1800"/>
            </a:pPr>
            <a:r>
              <a:rPr sz="1800" dirty="0"/>
              <a:t>- Used </a:t>
            </a:r>
            <a:r>
              <a:rPr sz="1800" dirty="0" err="1"/>
              <a:t>RapidFuzz</a:t>
            </a:r>
            <a:r>
              <a:rPr sz="1800" dirty="0"/>
              <a:t> scoring for </a:t>
            </a:r>
            <a:r>
              <a:rPr sz="1800" dirty="0" err="1"/>
              <a:t>Discogs</a:t>
            </a:r>
            <a:r>
              <a:rPr sz="1800" dirty="0"/>
              <a:t>–</a:t>
            </a:r>
            <a:r>
              <a:rPr sz="1800" dirty="0" err="1"/>
              <a:t>TMDb</a:t>
            </a:r>
            <a:r>
              <a:rPr sz="1800" dirty="0"/>
              <a:t> pairs with hierarchical filtering (substring → year → fuzzy).</a:t>
            </a:r>
          </a:p>
          <a:p>
            <a:pPr>
              <a:defRPr sz="1800"/>
            </a:pPr>
            <a:r>
              <a:rPr sz="1800" dirty="0"/>
              <a:t>- Stored matches in data/intermediate/discogs_tmdb_matches.csv.</a:t>
            </a:r>
          </a:p>
          <a:p>
            <a:pPr>
              <a:defRPr sz="1800"/>
            </a:pPr>
            <a:endParaRPr sz="1800" dirty="0"/>
          </a:p>
          <a:p>
            <a:pPr>
              <a:defRPr sz="1800"/>
            </a:pPr>
            <a:r>
              <a:rPr sz="1800" dirty="0"/>
              <a:t>Outcome: Clean, deduplicated, enriched </a:t>
            </a:r>
            <a:r>
              <a:rPr sz="1800" dirty="0" err="1"/>
              <a:t>Discogs</a:t>
            </a:r>
            <a:r>
              <a:rPr sz="1800" dirty="0"/>
              <a:t> + </a:t>
            </a:r>
            <a:r>
              <a:rPr sz="1800" dirty="0" err="1"/>
              <a:t>TMDb</a:t>
            </a:r>
            <a:r>
              <a:rPr sz="1800" dirty="0"/>
              <a:t> datasets ready for ETL prototyping.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586C7-492D-ED48-3AF2-20F24710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C8B-79EC-DF5A-75E2-29695FEA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B4D5A6-6A46-27D7-2114-549F83E82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8800" y="2035268"/>
            <a:ext cx="7930682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>
                <a:latin typeface="Calibri (Body)"/>
              </a:rPr>
              <a:t>Step 6 Completion &amp; Evidence Mapping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1" dirty="0">
              <a:latin typeface="Calibri (Body)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PySpark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migration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successfully validated via Databricks execution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Cluster scaling and cloud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demonstrated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ADLS Gen2 + Managed Identity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implemented and verified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Logging, modularity, and OOP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maintained throughout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All rubric deliverables met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— Step 6 completed and deployed to cloud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03221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CD03-D108-8274-919D-56DFB3723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AD51-50B3-86DC-A90D-4D618EA6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981408-3023-2E12-81C5-5A85CB81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22132" y="1820000"/>
            <a:ext cx="6944628" cy="433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06FB9-F380-0E22-770E-C3391E6D520D}"/>
              </a:ext>
            </a:extLst>
          </p:cNvPr>
          <p:cNvSpPr txBox="1"/>
          <p:nvPr/>
        </p:nvSpPr>
        <p:spPr>
          <a:xfrm>
            <a:off x="115503" y="1915427"/>
            <a:ext cx="130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 configuration in Databricks Compute pane.</a:t>
            </a:r>
          </a:p>
        </p:txBody>
      </p:sp>
    </p:spTree>
    <p:extLst>
      <p:ext uri="{BB962C8B-B14F-4D97-AF65-F5344CB8AC3E}">
        <p14:creationId xmlns:p14="http://schemas.microsoft.com/office/powerpoint/2010/main" val="209786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1ED61-A3E4-7C5A-03AC-49502A72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B94B-C7A8-5791-040E-A129A580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1681E-A5A0-57B3-840F-D86231FD1AF0}"/>
              </a:ext>
            </a:extLst>
          </p:cNvPr>
          <p:cNvSpPr txBox="1"/>
          <p:nvPr/>
        </p:nvSpPr>
        <p:spPr>
          <a:xfrm>
            <a:off x="298384" y="1915427"/>
            <a:ext cx="1001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Notebook attached to active Databricks cluster (capstone-blob-cluster).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8CAA-535F-8401-8C02-443A252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76011-5DFD-0BA6-C819-B30C3F7D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27" y="1845734"/>
            <a:ext cx="6587469" cy="42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18458-7F8A-F5A4-1E9F-1684FE6B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401D-4889-542F-2088-3258C01D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9596E-96F5-DF75-240F-718FD4E7539B}"/>
              </a:ext>
            </a:extLst>
          </p:cNvPr>
          <p:cNvSpPr txBox="1"/>
          <p:nvPr/>
        </p:nvSpPr>
        <p:spPr>
          <a:xfrm>
            <a:off x="298384" y="1915427"/>
            <a:ext cx="10010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Parallel Spark jobs confirming multi-node execution.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A3CFE-FA93-E411-A176-5626FFA6B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783" y="1846263"/>
            <a:ext cx="6094433" cy="44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98AC-9E67-EA15-667E-DA1A4E4CD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0D6D-E4AE-2024-B464-4D8D24FE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5B852-6C7C-8276-3ADE-E8C505B8E5D8}"/>
              </a:ext>
            </a:extLst>
          </p:cNvPr>
          <p:cNvSpPr txBox="1"/>
          <p:nvPr/>
        </p:nvSpPr>
        <p:spPr>
          <a:xfrm>
            <a:off x="115503" y="1915427"/>
            <a:ext cx="962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ADLS Gen2 raw container displaying Parquet outputs.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A1EFB-5DEB-2450-726E-1541F859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A4183-EF89-418C-E9D3-C594AB87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29" y="1934257"/>
            <a:ext cx="7608190" cy="29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099435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accent2"/>
                </a:solidFill>
              </a:rPr>
              <a:t>Step 7 – </a:t>
            </a:r>
            <a:r>
              <a:rPr lang="en-US" sz="3600" dirty="0">
                <a:solidFill>
                  <a:schemeClr val="accent2"/>
                </a:solidFill>
              </a:rPr>
              <a:t>Create the Deployment Architecture</a:t>
            </a:r>
            <a:endParaRPr lang="en-US" sz="3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3"/>
            <a:ext cx="5023286" cy="109943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800" b="1" dirty="0"/>
              <a:t>Overview:</a:t>
            </a:r>
            <a:br>
              <a:rPr lang="en-US" sz="1800" dirty="0"/>
            </a:br>
            <a:r>
              <a:rPr lang="en-US" sz="1800" dirty="0"/>
              <a:t>This phase </a:t>
            </a:r>
            <a:r>
              <a:rPr lang="fr-FR" sz="1800" dirty="0" err="1"/>
              <a:t>c</a:t>
            </a:r>
            <a:r>
              <a:rPr lang="fr-FR" dirty="0" err="1"/>
              <a:t>odified</a:t>
            </a:r>
            <a:r>
              <a:rPr lang="fr-FR" dirty="0"/>
              <a:t> Azure environnent </a:t>
            </a:r>
            <a:r>
              <a:rPr lang="fr-FR" dirty="0" err="1"/>
              <a:t>definitions</a:t>
            </a:r>
            <a:r>
              <a:rPr lang="fr-FR" dirty="0"/>
              <a:t> as Infrastructure-as-Code (</a:t>
            </a:r>
            <a:r>
              <a:rPr lang="fr-FR" dirty="0" err="1"/>
              <a:t>Bicep</a:t>
            </a:r>
            <a:r>
              <a:rPr lang="fr-FR" dirty="0"/>
              <a:t>).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E0400-7C52-AF2D-31E7-A665173DE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782-FBD3-CE8C-6F68-F8F0D51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25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Architecture Artifacts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0897C4-776C-52E0-144F-ED604798B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826" y="2273066"/>
            <a:ext cx="830606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Final architecture diagram (exported from Draw.io)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Resource set: Storage Account,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VNet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Key Vault, Databricks Workspace, Function App, Monitoring (Log Analytics).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Logical grouping mirrors ETL flow → data landing, processing, orchestration, logging.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Naming standards documented in infrastructure/naming_conventions.md.</a:t>
            </a:r>
          </a:p>
        </p:txBody>
      </p:sp>
    </p:spTree>
    <p:extLst>
      <p:ext uri="{BB962C8B-B14F-4D97-AF65-F5344CB8AC3E}">
        <p14:creationId xmlns:p14="http://schemas.microsoft.com/office/powerpoint/2010/main" val="126098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A9985-F6D1-8C4A-7747-5EB89AB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BDCE-70FA-3C20-74D6-B5C23D7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25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Infrastructure Folder Structure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DC3514-461E-6731-9F30-88E1C8A52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826" y="1476825"/>
            <a:ext cx="83060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/infrastructure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main.bicep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               ← orchestrator / parent template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storage_account.bicep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    ← defines Azure Storage Account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vnet.bicep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               ← defines Virtual Network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keyvault.bicep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           ← defines Key Vault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databricks.bicep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         ← defines Databricks workspace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functionapp.bicep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        ← defines Azure Function App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└──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monitoring.bicep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         ← defines Log Analytics workspace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Calibri (Body)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Each .bicep file represents one Azure resource.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main.bicep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 links them all and manages dependency order using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dependsOn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All templates were validated locally via the Azure CLI “what-if” command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9548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331F9D-864E-7F85-CABD-747EB55C2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A829-BD88-218E-6D64-85557FF7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62779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Bicep Modules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D7EEBC-BF44-783B-4235-76936FE1F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659193"/>
              </p:ext>
            </p:extLst>
          </p:nvPr>
        </p:nvGraphicFramePr>
        <p:xfrm>
          <a:off x="519765" y="2184936"/>
          <a:ext cx="7824137" cy="3927138"/>
        </p:xfrm>
        <a:graphic>
          <a:graphicData uri="http://schemas.openxmlformats.org/drawingml/2006/table">
            <a:tbl>
              <a:tblPr/>
              <a:tblGrid>
                <a:gridCol w="2266892">
                  <a:extLst>
                    <a:ext uri="{9D8B030D-6E8A-4147-A177-3AD203B41FA5}">
                      <a16:colId xmlns:a16="http://schemas.microsoft.com/office/drawing/2014/main" val="2132660718"/>
                    </a:ext>
                  </a:extLst>
                </a:gridCol>
                <a:gridCol w="3280274">
                  <a:extLst>
                    <a:ext uri="{9D8B030D-6E8A-4147-A177-3AD203B41FA5}">
                      <a16:colId xmlns:a16="http://schemas.microsoft.com/office/drawing/2014/main" val="3373492708"/>
                    </a:ext>
                  </a:extLst>
                </a:gridCol>
                <a:gridCol w="2276971">
                  <a:extLst>
                    <a:ext uri="{9D8B030D-6E8A-4147-A177-3AD203B41FA5}">
                      <a16:colId xmlns:a16="http://schemas.microsoft.com/office/drawing/2014/main" val="2692281586"/>
                    </a:ext>
                  </a:extLst>
                </a:gridCol>
              </a:tblGrid>
              <a:tr h="4481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1" i="0" u="none" strike="noStrike">
                          <a:effectLst/>
                          <a:latin typeface="Calibri (Body)"/>
                        </a:rPr>
                        <a:t>Module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1" i="0" u="none" strike="noStrike" dirty="0">
                          <a:effectLst/>
                          <a:latin typeface="Calibri (Body)"/>
                        </a:rPr>
                        <a:t>Purpose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1" i="0" u="none" strike="noStrike" dirty="0">
                          <a:effectLst/>
                          <a:latin typeface="Calibri (Body)"/>
                          <a:cs typeface="Arial" panose="020B0604020202020204" pitchFamily="34" charset="0"/>
                        </a:rPr>
                        <a:t>Validated via what-if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330536"/>
                  </a:ext>
                </a:extLst>
              </a:tr>
              <a:tr h="5944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Calibri (Body)"/>
                        </a:rPr>
                        <a:t>storage_account.bicep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 dirty="0">
                          <a:effectLst/>
                          <a:latin typeface="Calibri (Body)"/>
                        </a:rPr>
                        <a:t>ADLS Gen2 raw + processed storage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>
                          <a:effectLst/>
                          <a:latin typeface="Calibri (Body)"/>
                        </a:rPr>
                        <a:t>✅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693490"/>
                  </a:ext>
                </a:extLst>
              </a:tr>
              <a:tr h="5944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 dirty="0" err="1">
                          <a:effectLst/>
                          <a:latin typeface="Calibri (Body)"/>
                        </a:rPr>
                        <a:t>vnet.bicep</a:t>
                      </a:r>
                      <a:endParaRPr lang="en-US" sz="1800" b="0" i="0" u="none" strike="noStrike" dirty="0">
                        <a:effectLst/>
                        <a:latin typeface="Calibri (Body)"/>
                      </a:endParaRP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 dirty="0">
                          <a:effectLst/>
                          <a:latin typeface="Calibri (Body)"/>
                        </a:rPr>
                        <a:t>Subnet isolation for Databricks + Functions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Calibri (Body)"/>
                        </a:rPr>
                        <a:t>✅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577439"/>
                  </a:ext>
                </a:extLst>
              </a:tr>
              <a:tr h="3534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 dirty="0" err="1">
                          <a:effectLst/>
                          <a:latin typeface="Calibri (Body)"/>
                        </a:rPr>
                        <a:t>keyvault.bicep</a:t>
                      </a:r>
                      <a:endParaRPr lang="en-US" sz="1800" b="0" i="0" u="none" strike="noStrike" dirty="0">
                        <a:effectLst/>
                        <a:latin typeface="Calibri (Body)"/>
                      </a:endParaRP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 dirty="0">
                          <a:effectLst/>
                          <a:latin typeface="Calibri (Body)"/>
                        </a:rPr>
                        <a:t>Secrets and connection </a:t>
                      </a:r>
                      <a:r>
                        <a:rPr lang="en-US" sz="1800" b="0" i="0" u="none" strike="noStrike" dirty="0" err="1">
                          <a:effectLst/>
                          <a:latin typeface="Calibri (Body)"/>
                        </a:rPr>
                        <a:t>mgmt</a:t>
                      </a:r>
                      <a:endParaRPr lang="en-US" sz="1800" b="0" i="0" u="none" strike="noStrike" dirty="0">
                        <a:effectLst/>
                        <a:latin typeface="Calibri (Body)"/>
                      </a:endParaRP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Calibri (Body)"/>
                        </a:rPr>
                        <a:t>✅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828708"/>
                  </a:ext>
                </a:extLst>
              </a:tr>
              <a:tr h="5944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Calibri (Body)"/>
                        </a:rPr>
                        <a:t>databricks.bicep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 dirty="0">
                          <a:effectLst/>
                          <a:latin typeface="Calibri (Body)"/>
                        </a:rPr>
                        <a:t>Spark compute workspace definition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Calibri (Body)"/>
                        </a:rPr>
                        <a:t>✅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348894"/>
                  </a:ext>
                </a:extLst>
              </a:tr>
              <a:tr h="3534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Calibri (Body)"/>
                        </a:rPr>
                        <a:t>functionapp.bicep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 dirty="0">
                          <a:effectLst/>
                          <a:latin typeface="Calibri (Body)"/>
                        </a:rPr>
                        <a:t>Pipeline trigger/orchestration layer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Calibri (Body)"/>
                        </a:rPr>
                        <a:t>✅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59005"/>
                  </a:ext>
                </a:extLst>
              </a:tr>
              <a:tr h="5944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Calibri (Body)"/>
                        </a:rPr>
                        <a:t>monitoring.bicep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Calibri (Body)"/>
                        </a:rPr>
                        <a:t>Log Analytics stub for future telemetry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>
                          <a:effectLst/>
                          <a:latin typeface="Calibri (Body)"/>
                        </a:rPr>
                        <a:t>✅</a:t>
                      </a:r>
                    </a:p>
                  </a:txBody>
                  <a:tcPr marL="76467" marR="76467" marT="38233" marB="38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0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42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0ADB-2BCA-496B-142C-324184331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4E52-6277-657E-D663-EFF4CEF9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25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Validation Workflow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D02504-141E-6E3D-A9E2-885165FF3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282" y="2319857"/>
            <a:ext cx="79254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All templates tested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 deployment group what-if.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Simulated deployments confirmed no schema errors or dependency conflicts.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Zero cost incurred — no resources provisioned.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Bicep version and Azure CLI validated for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178030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36" y="286605"/>
            <a:ext cx="8345102" cy="1041682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accent2"/>
                </a:solidFill>
              </a:rPr>
              <a:t>Step 5 – Prototype Validation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1845733"/>
            <a:ext cx="8479857" cy="4381812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US" sz="1800" b="1" dirty="0"/>
              <a:t>Goal</a:t>
            </a:r>
            <a:r>
              <a:rPr lang="en-US" sz="1800" dirty="0"/>
              <a:t>: Build a portable, reproducible ETL pipeline with modular stages.</a:t>
            </a:r>
          </a:p>
          <a:p>
            <a:pPr>
              <a:defRPr sz="1800"/>
            </a:pPr>
            <a:r>
              <a:rPr lang="en-US" sz="1800" b="1" dirty="0"/>
              <a:t>Key Milestones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- Refactored pipeline logic into /scripts/ modules.</a:t>
            </a:r>
          </a:p>
          <a:p>
            <a:pPr>
              <a:defRPr sz="1800"/>
            </a:pPr>
            <a:r>
              <a:rPr lang="en-US" sz="1800" dirty="0"/>
              <a:t>- Added dynamic path resolution for cross-system reproducibility.</a:t>
            </a:r>
          </a:p>
          <a:p>
            <a:pPr>
              <a:defRPr sz="1800"/>
            </a:pPr>
            <a:r>
              <a:rPr lang="en-US" sz="1800" dirty="0"/>
              <a:t>- Created validation notebook (evidence/</a:t>
            </a:r>
            <a:r>
              <a:rPr lang="en-US" sz="1800" dirty="0" err="1"/>
              <a:t>validation.ipynb</a:t>
            </a:r>
            <a:r>
              <a:rPr lang="en-US" sz="1800" dirty="0"/>
              <a:t>) using </a:t>
            </a:r>
            <a:r>
              <a:rPr lang="en-US" sz="1800" dirty="0" err="1"/>
              <a:t>config.json</a:t>
            </a:r>
            <a:r>
              <a:rPr lang="en-US" sz="1800" dirty="0"/>
              <a:t> for path loading.</a:t>
            </a:r>
          </a:p>
          <a:p>
            <a:pPr>
              <a:defRPr sz="1800"/>
            </a:pPr>
            <a:r>
              <a:rPr lang="en-US" sz="1800" dirty="0"/>
              <a:t>- Verified reproducibility and match quality (score ≥ 0.8).</a:t>
            </a:r>
          </a:p>
          <a:p>
            <a:pPr>
              <a:defRPr sz="1800"/>
            </a:pPr>
            <a:r>
              <a:rPr lang="en-US" sz="1800" b="1" dirty="0"/>
              <a:t>Validation Results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- ~80% strong </a:t>
            </a:r>
            <a:r>
              <a:rPr lang="en-US" sz="1800" dirty="0" err="1"/>
              <a:t>Discogs</a:t>
            </a:r>
            <a:r>
              <a:rPr lang="en-US" sz="1800" dirty="0"/>
              <a:t>–</a:t>
            </a:r>
            <a:r>
              <a:rPr lang="en-US" sz="1800" dirty="0" err="1"/>
              <a:t>TMDb</a:t>
            </a:r>
            <a:r>
              <a:rPr lang="en-US" sz="1800" dirty="0"/>
              <a:t> matches (≥ 0.8 score).</a:t>
            </a:r>
          </a:p>
          <a:p>
            <a:pPr>
              <a:defRPr sz="1800"/>
            </a:pPr>
            <a:r>
              <a:rPr lang="en-US" sz="1800" dirty="0"/>
              <a:t>- Notebook executed fully from evidence/ without path errors.</a:t>
            </a:r>
          </a:p>
          <a:p>
            <a:pPr>
              <a:defRPr sz="1800"/>
            </a:pPr>
            <a:r>
              <a:rPr lang="en-US" sz="1800" dirty="0"/>
              <a:t>- Exported validation_summary.csv for auditability.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6605C-6E40-7B0F-49F1-3B3890C3F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C0AC-21DF-BA8B-7833-F2200F43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25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Validation Workflow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3D2D8-336C-EA85-77BC-043F0106D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181543"/>
            <a:ext cx="72039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Six Bicep modules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main.bicep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validated green via what-if.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Architecture diagram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IaC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definitions committed to step7-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submission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No runtime cost incurred; environment ready for test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Step 7 rubric requirements fully met.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4648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FD09D-96D7-8DE0-38A8-24ADB268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6ADF-35EE-BFA3-7241-E07EF94D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286605"/>
            <a:ext cx="8345102" cy="1041682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accent2"/>
                </a:solidFill>
              </a:rPr>
              <a:t>Step 5 – Prototype Validation &amp;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1F69-47FA-4B70-8065-C8B977B3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6" y="1845733"/>
            <a:ext cx="8479857" cy="1340229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US" sz="1800" b="1" dirty="0"/>
              <a:t>Validation Results (cont.)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Outcome: Modular ETL pipeline validated and ready for Step 6 scaling (</a:t>
            </a:r>
            <a:r>
              <a:rPr lang="en-US" sz="1800" dirty="0" err="1"/>
              <a:t>PySpark</a:t>
            </a:r>
            <a:r>
              <a:rPr lang="en-US" sz="1800" dirty="0"/>
              <a:t> + Azure).</a:t>
            </a:r>
          </a:p>
        </p:txBody>
      </p:sp>
    </p:spTree>
    <p:extLst>
      <p:ext uri="{BB962C8B-B14F-4D97-AF65-F5344CB8AC3E}">
        <p14:creationId xmlns:p14="http://schemas.microsoft.com/office/powerpoint/2010/main" val="222406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3CF06-06D1-61E6-4CB6-03D5C77C8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3E050-2829-9F5D-CF8F-6EBDC964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400" dirty="0" err="1">
                <a:solidFill>
                  <a:schemeClr val="accent2"/>
                </a:solidFill>
              </a:rPr>
              <a:t>PySpark</a:t>
            </a:r>
            <a:r>
              <a:rPr lang="en-US" sz="3400" dirty="0">
                <a:solidFill>
                  <a:schemeClr val="accent2"/>
                </a:solidFill>
              </a:rPr>
              <a:t> and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DA98-61E7-11F0-A43F-B71A2BCB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800"/>
              <a:t>Following prototype validation in Step 5, this phase scales the ETL pipeline to Databricks </a:t>
            </a:r>
            <a:r>
              <a:rPr lang="en-US" sz="1800" err="1"/>
              <a:t>PySpark</a:t>
            </a:r>
            <a:r>
              <a:rPr lang="en-US" sz="1800"/>
              <a:t> for distributed cloud execution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AD85A-11E4-5F87-6B42-0D58341F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702-3855-F57E-3A0C-9F03D70E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24A7-F8F8-BC81-AB73-172C0190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845735"/>
            <a:ext cx="8104472" cy="3351908"/>
          </a:xfrm>
        </p:spPr>
        <p:txBody>
          <a:bodyPr>
            <a:normAutofit/>
          </a:bodyPr>
          <a:lstStyle/>
          <a:p>
            <a:r>
              <a:rPr lang="en-US" b="1" dirty="0"/>
              <a:t>Key Achievements:</a:t>
            </a:r>
            <a:endParaRPr lang="en-US" dirty="0"/>
          </a:p>
          <a:p>
            <a:r>
              <a:rPr lang="en-US" dirty="0"/>
              <a:t>Migrated legacy Python ETL scripts (extract_tmdb.py, extract_discogs.py) to </a:t>
            </a:r>
            <a:r>
              <a:rPr lang="en-US" dirty="0" err="1"/>
              <a:t>PySpark</a:t>
            </a:r>
            <a:r>
              <a:rPr lang="en-US" dirty="0"/>
              <a:t> equivalents (extract_spark_tmdb.py, extract_spark_discogs.py).</a:t>
            </a:r>
          </a:p>
          <a:p>
            <a:r>
              <a:rPr lang="en-US" dirty="0"/>
              <a:t>Implemented cluster-based execution with Databricks Runtime </a:t>
            </a:r>
            <a:r>
              <a:rPr lang="en-US" b="1" dirty="0"/>
              <a:t>14.3 LTS (Photon + Scala 2.12)</a:t>
            </a:r>
            <a:r>
              <a:rPr lang="en-US" dirty="0"/>
              <a:t> for optimized performance.</a:t>
            </a:r>
          </a:p>
          <a:p>
            <a:r>
              <a:rPr lang="en-US" dirty="0"/>
              <a:t>Integrated with </a:t>
            </a:r>
            <a:r>
              <a:rPr lang="en-US" b="1" dirty="0"/>
              <a:t>Azure Data Lake Storage Gen2 (</a:t>
            </a:r>
            <a:r>
              <a:rPr lang="en-US" b="1" dirty="0" err="1"/>
              <a:t>markcapstoneadls</a:t>
            </a:r>
            <a:r>
              <a:rPr lang="en-US" b="1" dirty="0"/>
              <a:t>)</a:t>
            </a:r>
            <a:r>
              <a:rPr lang="en-US" dirty="0"/>
              <a:t> via </a:t>
            </a:r>
            <a:r>
              <a:rPr lang="en-US" b="1" dirty="0"/>
              <a:t>Managed Identity</a:t>
            </a:r>
            <a:r>
              <a:rPr lang="en-US" dirty="0"/>
              <a:t>, eliminating manual key handling.</a:t>
            </a:r>
          </a:p>
        </p:txBody>
      </p:sp>
    </p:spTree>
    <p:extLst>
      <p:ext uri="{BB962C8B-B14F-4D97-AF65-F5344CB8AC3E}">
        <p14:creationId xmlns:p14="http://schemas.microsoft.com/office/powerpoint/2010/main" val="424684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F2385-F77A-AC44-5BD1-62ECB4ECA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5615-5F19-E213-CC7F-9121CF61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0994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09E65-0828-EF59-ADBA-0A717B7C6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96625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55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CB90C-0F07-DCB0-E3BB-AE248FB75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6AB0-EBC5-894F-2DF3-D7389357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2CDD-DF1A-CC55-9AB9-7ED05E3D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845734"/>
            <a:ext cx="8104472" cy="4102679"/>
          </a:xfrm>
        </p:spPr>
        <p:txBody>
          <a:bodyPr>
            <a:normAutofit/>
          </a:bodyPr>
          <a:lstStyle/>
          <a:p>
            <a:r>
              <a:rPr lang="en-US" b="1" dirty="0"/>
              <a:t>Migration Highlights:</a:t>
            </a:r>
            <a:endParaRPr lang="en-US" dirty="0"/>
          </a:p>
          <a:p>
            <a:r>
              <a:rPr lang="en-US" dirty="0"/>
              <a:t>Converted sequential pandas-based transformations to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operations for distributed execution.</a:t>
            </a:r>
          </a:p>
          <a:p>
            <a:r>
              <a:rPr lang="en-US" dirty="0"/>
              <a:t>Replaced local file writes with abfss:// URIs targeting Azure storage.</a:t>
            </a:r>
          </a:p>
          <a:p>
            <a:r>
              <a:rPr lang="en-US" dirty="0"/>
              <a:t>Added modular Spark jobs with class-based structure (</a:t>
            </a:r>
            <a:r>
              <a:rPr lang="en-US" dirty="0" err="1"/>
              <a:t>ExtractSparkTMDB</a:t>
            </a:r>
            <a:r>
              <a:rPr lang="en-US" dirty="0"/>
              <a:t>, </a:t>
            </a:r>
            <a:r>
              <a:rPr lang="en-US" dirty="0" err="1"/>
              <a:t>ExtractSparkDiscogs</a:t>
            </a:r>
            <a:r>
              <a:rPr lang="en-US" dirty="0"/>
              <a:t>) extending a shared </a:t>
            </a:r>
            <a:r>
              <a:rPr lang="en-US" dirty="0" err="1"/>
              <a:t>BaseStep</a:t>
            </a:r>
            <a:r>
              <a:rPr lang="en-US" dirty="0"/>
              <a:t>.</a:t>
            </a:r>
          </a:p>
          <a:p>
            <a:r>
              <a:rPr lang="en-US" dirty="0"/>
              <a:t>Implemented consistent logging and debug statements using Python’s built-in logging library.</a:t>
            </a:r>
          </a:p>
          <a:p>
            <a:r>
              <a:rPr lang="en-US" dirty="0"/>
              <a:t>Validated job scalability and schema consistency via Parquet inspection commands in Databricks notebooks.</a:t>
            </a:r>
          </a:p>
        </p:txBody>
      </p:sp>
    </p:spTree>
    <p:extLst>
      <p:ext uri="{BB962C8B-B14F-4D97-AF65-F5344CB8AC3E}">
        <p14:creationId xmlns:p14="http://schemas.microsoft.com/office/powerpoint/2010/main" val="137842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B35BC-8102-3974-249C-52AC9A3F4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2E84-47EB-4FAA-71AA-541EFE75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801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6D055D-B7B5-D37D-09C1-42E68ED40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192728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24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415BE-7630-F3CE-BBCC-94CC9D22E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B32F-FF0F-9FA0-3D87-CC559C7D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898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AFE248-0CDF-EA13-609E-099A95C7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68058"/>
              </p:ext>
            </p:extLst>
          </p:nvPr>
        </p:nvGraphicFramePr>
        <p:xfrm>
          <a:off x="822722" y="2426594"/>
          <a:ext cx="7543802" cy="3129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0712">
                  <a:extLst>
                    <a:ext uri="{9D8B030D-6E8A-4147-A177-3AD203B41FA5}">
                      <a16:colId xmlns:a16="http://schemas.microsoft.com/office/drawing/2014/main" val="1589672374"/>
                    </a:ext>
                  </a:extLst>
                </a:gridCol>
                <a:gridCol w="2496545">
                  <a:extLst>
                    <a:ext uri="{9D8B030D-6E8A-4147-A177-3AD203B41FA5}">
                      <a16:colId xmlns:a16="http://schemas.microsoft.com/office/drawing/2014/main" val="3138332270"/>
                    </a:ext>
                  </a:extLst>
                </a:gridCol>
                <a:gridCol w="2496545">
                  <a:extLst>
                    <a:ext uri="{9D8B030D-6E8A-4147-A177-3AD203B41FA5}">
                      <a16:colId xmlns:a16="http://schemas.microsoft.com/office/drawing/2014/main" val="3239743738"/>
                    </a:ext>
                  </a:extLst>
                </a:gridCol>
              </a:tblGrid>
              <a:tr h="681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Metric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Before (Local Python)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After (</a:t>
                      </a:r>
                      <a:r>
                        <a:rPr lang="en-US" sz="1800" b="1" dirty="0" err="1"/>
                        <a:t>PySpark</a:t>
                      </a:r>
                      <a:r>
                        <a:rPr lang="en-US" sz="1800" b="1" dirty="0"/>
                        <a:t> on Databricks)</a:t>
                      </a:r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4108043728"/>
                  </a:ext>
                </a:extLst>
              </a:tr>
              <a:tr h="681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Average extraction time (TMDB)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~4.2 min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1.2 min</a:t>
                      </a:r>
                      <a:endParaRPr lang="en-US" sz="180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2302462209"/>
                  </a:ext>
                </a:extLst>
              </a:tr>
              <a:tr h="681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Average extraction time (Discogs)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~5.1 min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1.6 min</a:t>
                      </a:r>
                      <a:endParaRPr lang="en-US" sz="180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2377291885"/>
                  </a:ext>
                </a:extLst>
              </a:tr>
              <a:tr h="681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Data volume processed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25 MB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1.2 GB</a:t>
                      </a:r>
                      <a:endParaRPr lang="en-US" sz="180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2525744305"/>
                  </a:ext>
                </a:extLst>
              </a:tr>
              <a:tr h="402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Throughput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~100 MB/min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~700 MB/min</a:t>
                      </a:r>
                      <a:endParaRPr lang="en-US" sz="1800" dirty="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1217200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055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1168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Retrospect</vt:lpstr>
      <vt:lpstr>Step 4 – Data Exploration &amp; Enrichment</vt:lpstr>
      <vt:lpstr>Step 5 – Prototype Validation &amp; Automation</vt:lpstr>
      <vt:lpstr>Step 5 – Prototype Validation &amp; Automation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7 – Create the Deployment Architecture</vt:lpstr>
      <vt:lpstr>Step 7 – Architecture Artifacts</vt:lpstr>
      <vt:lpstr>Step 7 – Infrastructure Folder Structure</vt:lpstr>
      <vt:lpstr>Step 7 – Bicep Modules Overview</vt:lpstr>
      <vt:lpstr>Step 7 – Validation Workflow</vt:lpstr>
      <vt:lpstr>Step 7 – Validation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Mark Holahan</cp:lastModifiedBy>
  <cp:revision>15</cp:revision>
  <dcterms:created xsi:type="dcterms:W3CDTF">2013-01-27T09:14:16Z</dcterms:created>
  <dcterms:modified xsi:type="dcterms:W3CDTF">2025-10-22T20:38:04Z</dcterms:modified>
  <cp:category/>
</cp:coreProperties>
</file>