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194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20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1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0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5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5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7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7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9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5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4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080183"/>
          </a:xfrm>
        </p:spPr>
        <p:txBody>
          <a:bodyPr>
            <a:normAutofit fontScale="90000"/>
          </a:bodyPr>
          <a:lstStyle/>
          <a:p>
            <a:r>
              <a:rPr sz="4000" dirty="0"/>
              <a:t>Step 4 – Data Exploration &amp; Enrichment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36" y="1845734"/>
            <a:ext cx="8537608" cy="4372186"/>
          </a:xfrm>
        </p:spPr>
        <p:txBody>
          <a:bodyPr>
            <a:noAutofit/>
          </a:bodyPr>
          <a:lstStyle/>
          <a:p>
            <a:pPr>
              <a:defRPr sz="1800"/>
            </a:pPr>
            <a:r>
              <a:rPr sz="1800" b="1" dirty="0"/>
              <a:t>Focus</a:t>
            </a:r>
            <a:r>
              <a:rPr sz="1800" dirty="0"/>
              <a:t>: Cleaning, enriching, and validating the soundtrack dataset for </a:t>
            </a:r>
            <a:r>
              <a:rPr sz="1800" dirty="0" err="1"/>
              <a:t>TMDb</a:t>
            </a:r>
            <a:r>
              <a:rPr sz="1800" dirty="0"/>
              <a:t> integration.</a:t>
            </a:r>
          </a:p>
          <a:p>
            <a:pPr>
              <a:defRPr sz="1800"/>
            </a:pPr>
            <a:r>
              <a:rPr sz="1800" dirty="0"/>
              <a:t>Source data: </a:t>
            </a:r>
            <a:r>
              <a:rPr sz="1800" dirty="0" err="1"/>
              <a:t>Discogs</a:t>
            </a:r>
            <a:r>
              <a:rPr sz="1800" dirty="0"/>
              <a:t> + </a:t>
            </a:r>
            <a:r>
              <a:rPr sz="1800" dirty="0" err="1"/>
              <a:t>TMDb</a:t>
            </a:r>
            <a:r>
              <a:rPr sz="1800" dirty="0"/>
              <a:t>.</a:t>
            </a:r>
          </a:p>
          <a:p>
            <a:pPr>
              <a:defRPr sz="1800"/>
            </a:pPr>
            <a:r>
              <a:rPr sz="1800" b="1" dirty="0"/>
              <a:t>Objective</a:t>
            </a:r>
            <a:r>
              <a:rPr sz="1800" dirty="0"/>
              <a:t>: Produce clean, standardized, and joinable music–movie data pairs for downstream modeling.</a:t>
            </a:r>
          </a:p>
          <a:p>
            <a:pPr>
              <a:defRPr sz="1800"/>
            </a:pPr>
            <a:r>
              <a:rPr sz="1800" b="1" dirty="0"/>
              <a:t>Cleaning &amp; Normalization</a:t>
            </a:r>
            <a:r>
              <a:rPr sz="1800" dirty="0"/>
              <a:t>:</a:t>
            </a:r>
          </a:p>
          <a:p>
            <a:pPr>
              <a:defRPr sz="1800"/>
            </a:pPr>
            <a:r>
              <a:rPr sz="1800" dirty="0"/>
              <a:t>- Parsed and normalized </a:t>
            </a:r>
            <a:r>
              <a:rPr sz="1800" dirty="0" err="1"/>
              <a:t>Discogs</a:t>
            </a:r>
            <a:r>
              <a:rPr sz="1800" dirty="0"/>
              <a:t> dataset (albums + </a:t>
            </a:r>
            <a:r>
              <a:rPr sz="1800" dirty="0" err="1"/>
              <a:t>tracklists</a:t>
            </a:r>
            <a:r>
              <a:rPr sz="1800" dirty="0"/>
              <a:t>).</a:t>
            </a:r>
          </a:p>
          <a:p>
            <a:pPr>
              <a:defRPr sz="1800"/>
            </a:pPr>
            <a:r>
              <a:rPr sz="1800" dirty="0"/>
              <a:t>- Applied </a:t>
            </a:r>
            <a:r>
              <a:rPr sz="1800" dirty="0" err="1"/>
              <a:t>normalize_title</a:t>
            </a:r>
            <a:r>
              <a:rPr sz="1800" dirty="0"/>
              <a:t>() for punctuation and case harmonization.</a:t>
            </a:r>
          </a:p>
          <a:p>
            <a:pPr>
              <a:defRPr sz="1800"/>
            </a:pPr>
            <a:r>
              <a:rPr sz="1800" dirty="0"/>
              <a:t>- Removed non-film or compilation releases; deduplicated by artist + year + title.</a:t>
            </a:r>
          </a:p>
          <a:p>
            <a:pPr>
              <a:defRPr sz="1800"/>
            </a:pPr>
            <a:r>
              <a:rPr sz="1800" b="1" dirty="0" err="1"/>
              <a:t>TMDb</a:t>
            </a:r>
            <a:r>
              <a:rPr sz="1800" b="1" dirty="0"/>
              <a:t> Enrichment</a:t>
            </a:r>
            <a:r>
              <a:rPr sz="1800" dirty="0"/>
              <a:t>:</a:t>
            </a:r>
          </a:p>
          <a:p>
            <a:pPr>
              <a:defRPr sz="1800"/>
            </a:pPr>
            <a:r>
              <a:rPr sz="1800" dirty="0"/>
              <a:t>- Retrieved film metadata and genres via </a:t>
            </a:r>
            <a:r>
              <a:rPr sz="1800" dirty="0" err="1"/>
              <a:t>TMDb</a:t>
            </a:r>
            <a:r>
              <a:rPr sz="1800" dirty="0"/>
              <a:t> API.</a:t>
            </a:r>
          </a:p>
          <a:p>
            <a:pPr>
              <a:defRPr sz="1800"/>
            </a:pPr>
            <a:r>
              <a:rPr sz="1800" dirty="0"/>
              <a:t>- Normalized multi-genre fields to relational form; enforced year alignment.</a:t>
            </a:r>
          </a:p>
          <a:p>
            <a:pPr>
              <a:defRPr sz="1800"/>
            </a:pPr>
            <a:endParaRPr sz="1800" dirty="0"/>
          </a:p>
          <a:p>
            <a:pPr>
              <a:defRPr sz="1800"/>
            </a:pPr>
            <a:r>
              <a:rPr sz="1800" dirty="0"/>
              <a:t>Matching Logic:</a:t>
            </a:r>
          </a:p>
          <a:p>
            <a:pPr>
              <a:defRPr sz="1800"/>
            </a:pPr>
            <a:r>
              <a:rPr sz="1800" dirty="0"/>
              <a:t>- Used </a:t>
            </a:r>
            <a:r>
              <a:rPr sz="1800" dirty="0" err="1"/>
              <a:t>RapidFuzz</a:t>
            </a:r>
            <a:r>
              <a:rPr sz="1800" dirty="0"/>
              <a:t> scoring for </a:t>
            </a:r>
            <a:r>
              <a:rPr sz="1800" dirty="0" err="1"/>
              <a:t>Discogs</a:t>
            </a:r>
            <a:r>
              <a:rPr sz="1800" dirty="0"/>
              <a:t>–</a:t>
            </a:r>
            <a:r>
              <a:rPr sz="1800" dirty="0" err="1"/>
              <a:t>TMDb</a:t>
            </a:r>
            <a:r>
              <a:rPr sz="1800" dirty="0"/>
              <a:t> pairs with hierarchical filtering (substring → year → fuzzy).</a:t>
            </a:r>
          </a:p>
          <a:p>
            <a:pPr>
              <a:defRPr sz="1800"/>
            </a:pPr>
            <a:r>
              <a:rPr sz="1800" dirty="0"/>
              <a:t>- Stored matches in data/intermediate/discogs_tmdb_matches.csv.</a:t>
            </a:r>
          </a:p>
          <a:p>
            <a:pPr>
              <a:defRPr sz="1800"/>
            </a:pPr>
            <a:endParaRPr sz="1800" dirty="0"/>
          </a:p>
          <a:p>
            <a:pPr>
              <a:defRPr sz="1800"/>
            </a:pPr>
            <a:r>
              <a:rPr sz="1800" dirty="0"/>
              <a:t>Outcome: Clean, deduplicated, enriched </a:t>
            </a:r>
            <a:r>
              <a:rPr sz="1800" dirty="0" err="1"/>
              <a:t>Discogs</a:t>
            </a:r>
            <a:r>
              <a:rPr sz="1800" dirty="0"/>
              <a:t> + </a:t>
            </a:r>
            <a:r>
              <a:rPr sz="1800" dirty="0" err="1"/>
              <a:t>TMDb</a:t>
            </a:r>
            <a:r>
              <a:rPr sz="1800" dirty="0"/>
              <a:t> datasets ready for ETL prototyping.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636" y="286605"/>
            <a:ext cx="8345102" cy="1041682"/>
          </a:xfrm>
        </p:spPr>
        <p:txBody>
          <a:bodyPr>
            <a:normAutofit/>
          </a:bodyPr>
          <a:lstStyle/>
          <a:p>
            <a:r>
              <a:rPr sz="3600" dirty="0"/>
              <a:t>Step 5 – Prototype Validation &amp;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36" y="1845733"/>
            <a:ext cx="8479857" cy="4381812"/>
          </a:xfrm>
        </p:spPr>
        <p:txBody>
          <a:bodyPr>
            <a:noAutofit/>
          </a:bodyPr>
          <a:lstStyle/>
          <a:p>
            <a:pPr>
              <a:defRPr sz="1800"/>
            </a:pPr>
            <a:r>
              <a:rPr lang="en-US" sz="1800" b="1" dirty="0"/>
              <a:t>Goal</a:t>
            </a:r>
            <a:r>
              <a:rPr lang="en-US" sz="1800" dirty="0"/>
              <a:t>: Build a portable, reproducible ETL pipeline with modular stages.</a:t>
            </a:r>
          </a:p>
          <a:p>
            <a:pPr>
              <a:defRPr sz="1800"/>
            </a:pPr>
            <a:r>
              <a:rPr lang="en-US" sz="1800" b="1" dirty="0"/>
              <a:t>Key Milestones</a:t>
            </a:r>
            <a:r>
              <a:rPr lang="en-US" sz="1800" dirty="0"/>
              <a:t>:</a:t>
            </a:r>
          </a:p>
          <a:p>
            <a:pPr>
              <a:defRPr sz="1800"/>
            </a:pPr>
            <a:r>
              <a:rPr lang="en-US" sz="1800" dirty="0"/>
              <a:t>- Refactored pipeline logic into /scripts/ modules.</a:t>
            </a:r>
          </a:p>
          <a:p>
            <a:pPr>
              <a:defRPr sz="1800"/>
            </a:pPr>
            <a:r>
              <a:rPr lang="en-US" sz="1800" dirty="0"/>
              <a:t>- Added dynamic path resolution for cross-system reproducibility.</a:t>
            </a:r>
          </a:p>
          <a:p>
            <a:pPr>
              <a:defRPr sz="1800"/>
            </a:pPr>
            <a:r>
              <a:rPr lang="en-US" sz="1800" dirty="0"/>
              <a:t>- Created validation notebook (evidence/</a:t>
            </a:r>
            <a:r>
              <a:rPr lang="en-US" sz="1800" dirty="0" err="1"/>
              <a:t>validation.ipynb</a:t>
            </a:r>
            <a:r>
              <a:rPr lang="en-US" sz="1800" dirty="0"/>
              <a:t>) using </a:t>
            </a:r>
            <a:r>
              <a:rPr lang="en-US" sz="1800" dirty="0" err="1"/>
              <a:t>config.json</a:t>
            </a:r>
            <a:r>
              <a:rPr lang="en-US" sz="1800" dirty="0"/>
              <a:t> for path loading.</a:t>
            </a:r>
          </a:p>
          <a:p>
            <a:pPr>
              <a:defRPr sz="1800"/>
            </a:pPr>
            <a:r>
              <a:rPr lang="en-US" sz="1800" dirty="0"/>
              <a:t>- Verified reproducibility and match quality (score ≥ 0.8).</a:t>
            </a:r>
          </a:p>
          <a:p>
            <a:pPr>
              <a:defRPr sz="1800"/>
            </a:pPr>
            <a:r>
              <a:rPr lang="en-US" sz="1800" b="1" dirty="0"/>
              <a:t>Validation Results</a:t>
            </a:r>
            <a:r>
              <a:rPr lang="en-US" sz="1800" dirty="0"/>
              <a:t>:</a:t>
            </a:r>
          </a:p>
          <a:p>
            <a:pPr>
              <a:defRPr sz="1800"/>
            </a:pPr>
            <a:r>
              <a:rPr lang="en-US" sz="1800" dirty="0"/>
              <a:t>- ~80% strong </a:t>
            </a:r>
            <a:r>
              <a:rPr lang="en-US" sz="1800" dirty="0" err="1"/>
              <a:t>Discogs</a:t>
            </a:r>
            <a:r>
              <a:rPr lang="en-US" sz="1800" dirty="0"/>
              <a:t>–</a:t>
            </a:r>
            <a:r>
              <a:rPr lang="en-US" sz="1800" dirty="0" err="1"/>
              <a:t>TMDb</a:t>
            </a:r>
            <a:r>
              <a:rPr lang="en-US" sz="1800" dirty="0"/>
              <a:t> matches (≥ 0.8 score).</a:t>
            </a:r>
          </a:p>
          <a:p>
            <a:pPr>
              <a:defRPr sz="1800"/>
            </a:pPr>
            <a:r>
              <a:rPr lang="en-US" sz="1800" dirty="0"/>
              <a:t>- Notebook executed fully from evidence/ without path errors.</a:t>
            </a:r>
          </a:p>
          <a:p>
            <a:pPr>
              <a:defRPr sz="1800"/>
            </a:pPr>
            <a:r>
              <a:rPr lang="en-US" sz="1800" dirty="0"/>
              <a:t>- Exported validation_summary.csv for auditability.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FD09D-96D7-8DE0-38A8-24ADB2687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6ADF-35EE-BFA3-7241-E07EF94D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36" y="286605"/>
            <a:ext cx="8345102" cy="1041682"/>
          </a:xfrm>
        </p:spPr>
        <p:txBody>
          <a:bodyPr>
            <a:normAutofit/>
          </a:bodyPr>
          <a:lstStyle/>
          <a:p>
            <a:r>
              <a:rPr sz="3600" dirty="0"/>
              <a:t>Step 5 – Prototype Validation &amp;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81F69-47FA-4B70-8065-C8B977B30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36" y="1845733"/>
            <a:ext cx="8479857" cy="1340229"/>
          </a:xfrm>
        </p:spPr>
        <p:txBody>
          <a:bodyPr>
            <a:noAutofit/>
          </a:bodyPr>
          <a:lstStyle/>
          <a:p>
            <a:pPr>
              <a:defRPr sz="1800"/>
            </a:pPr>
            <a:r>
              <a:rPr lang="en-US" sz="1800" b="1" dirty="0"/>
              <a:t>Validation Results (cont.)</a:t>
            </a:r>
            <a:r>
              <a:rPr lang="en-US" sz="1800" dirty="0"/>
              <a:t>:</a:t>
            </a:r>
          </a:p>
          <a:p>
            <a:pPr>
              <a:defRPr sz="1800"/>
            </a:pPr>
            <a:r>
              <a:rPr lang="en-US" sz="1800" dirty="0"/>
              <a:t>Outcome: Modular ETL pipeline validated and ready for Step 6 scaling (</a:t>
            </a:r>
            <a:r>
              <a:rPr lang="en-US" sz="1800" dirty="0" err="1"/>
              <a:t>PySpark</a:t>
            </a:r>
            <a:r>
              <a:rPr lang="en-US" sz="1800" dirty="0"/>
              <a:t> + Azure).</a:t>
            </a:r>
          </a:p>
        </p:txBody>
      </p:sp>
    </p:spTree>
    <p:extLst>
      <p:ext uri="{BB962C8B-B14F-4D97-AF65-F5344CB8AC3E}">
        <p14:creationId xmlns:p14="http://schemas.microsoft.com/office/powerpoint/2010/main" val="222406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02302"/>
          </a:xfrm>
        </p:spPr>
        <p:txBody>
          <a:bodyPr>
            <a:normAutofit/>
          </a:bodyPr>
          <a:lstStyle/>
          <a:p>
            <a:r>
              <a:rPr sz="3600" dirty="0"/>
              <a:t>Next Steps – Scaling and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553011"/>
          </a:xfrm>
        </p:spPr>
        <p:txBody>
          <a:bodyPr/>
          <a:lstStyle/>
          <a:p>
            <a:pPr>
              <a:defRPr sz="1800"/>
            </a:pPr>
            <a:r>
              <a:rPr dirty="0"/>
              <a:t>Scale ETL to </a:t>
            </a:r>
            <a:r>
              <a:rPr dirty="0" err="1"/>
              <a:t>PySpark</a:t>
            </a:r>
            <a:r>
              <a:rPr dirty="0"/>
              <a:t> for large-volume </a:t>
            </a:r>
            <a:r>
              <a:rPr dirty="0" err="1"/>
              <a:t>Discogs</a:t>
            </a:r>
            <a:r>
              <a:rPr dirty="0"/>
              <a:t> data.</a:t>
            </a:r>
          </a:p>
          <a:p>
            <a:pPr>
              <a:defRPr sz="1800"/>
            </a:pPr>
            <a:r>
              <a:rPr dirty="0"/>
              <a:t>Store artifacts in Azure Blob Storage.</a:t>
            </a:r>
          </a:p>
          <a:p>
            <a:pPr>
              <a:defRPr sz="1800"/>
            </a:pPr>
            <a:r>
              <a:rPr dirty="0"/>
              <a:t>Deploy pipeline using Azure Resource Manager (ARM) templates and Databricks clusters.</a:t>
            </a:r>
          </a:p>
          <a:p>
            <a:pPr>
              <a:defRPr sz="1800"/>
            </a:pPr>
            <a:r>
              <a:rPr dirty="0"/>
              <a:t>Integrate orchestration via Spark-submit workflows.</a:t>
            </a:r>
          </a:p>
          <a:p>
            <a:pPr>
              <a:defRPr sz="1800"/>
            </a:pPr>
            <a:r>
              <a:rPr b="1" dirty="0"/>
              <a:t>Outcome</a:t>
            </a:r>
            <a:r>
              <a:rPr dirty="0"/>
              <a:t>: Cloud-ready data engineering pipeline with scalable architecture.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</TotalTime>
  <Words>359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Step 4 – Data Exploration &amp; Enrichment</vt:lpstr>
      <vt:lpstr>Step 5 – Prototype Validation &amp; Automation</vt:lpstr>
      <vt:lpstr>Step 5 – Prototype Validation &amp; Automation</vt:lpstr>
      <vt:lpstr>Next Steps – Scaling and Deployment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Mark Holahan</cp:lastModifiedBy>
  <cp:revision>9</cp:revision>
  <dcterms:created xsi:type="dcterms:W3CDTF">2013-01-27T09:14:16Z</dcterms:created>
  <dcterms:modified xsi:type="dcterms:W3CDTF">2025-10-11T03:44:21Z</dcterms:modified>
  <cp:category/>
</cp:coreProperties>
</file>