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47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58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52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57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28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8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5022BA-CC1A-4F5A-8E38-4EADF071C7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BF11AA-18F7-4741-B243-BA13B8A0D6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6470C1-1399-4184-94ED-3106954155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8E01D6-471C-4685-A735-45499DBCC4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5726AB-B2CC-4569-AD7A-50018FE7BD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92A057-9AFC-4898-ADF8-549915967A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A37E1C-58FA-4F0F-B688-A4E839E4DF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5B1C66-3883-4A0D-BD9E-EB3EFF4590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6C43A5-D301-4E20-8197-C8DB902F62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B7E97C-D9FC-4A31-A597-653FF3E264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93EF2E-1CE6-4C10-8110-C4B3E300BDC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EB7556-1649-42D1-9D5F-34E6B427BC8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080" y="0"/>
            <a:ext cx="9142560" cy="6856200"/>
            <a:chOff x="1080" y="0"/>
            <a:chExt cx="9142560" cy="6856200"/>
          </a:xfrm>
        </p:grpSpPr>
        <p:sp>
          <p:nvSpPr>
            <p:cNvPr id="1" name="CustomShape 2"/>
            <p:cNvSpPr/>
            <p:nvPr/>
          </p:nvSpPr>
          <p:spPr>
            <a:xfrm>
              <a:off x="1080" y="0"/>
              <a:ext cx="9142560" cy="6856200"/>
            </a:xfrm>
            <a:prstGeom prst="rect">
              <a:avLst/>
            </a:prstGeom>
            <a:gradFill rotWithShape="0">
              <a:gsLst>
                <a:gs pos="0">
                  <a:srgbClr val="1f4e79"/>
                </a:gs>
                <a:gs pos="100000">
                  <a:srgbClr val="bdd7ee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228240" y="0"/>
              <a:ext cx="8685360" cy="68562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"/>
          <p:cNvGrpSpPr/>
          <p:nvPr/>
        </p:nvGrpSpPr>
        <p:grpSpPr>
          <a:xfrm>
            <a:off x="1080" y="0"/>
            <a:ext cx="9142920" cy="6856560"/>
            <a:chOff x="1080" y="0"/>
            <a:chExt cx="9142920" cy="6856560"/>
          </a:xfrm>
        </p:grpSpPr>
        <p:sp>
          <p:nvSpPr>
            <p:cNvPr id="42" name="CustomShape 2"/>
            <p:cNvSpPr/>
            <p:nvPr/>
          </p:nvSpPr>
          <p:spPr>
            <a:xfrm>
              <a:off x="1080" y="0"/>
              <a:ext cx="9142920" cy="6856560"/>
            </a:xfrm>
            <a:prstGeom prst="rect">
              <a:avLst/>
            </a:prstGeom>
            <a:gradFill rotWithShape="0">
              <a:gsLst>
                <a:gs pos="0">
                  <a:srgbClr val="1f4e79"/>
                </a:gs>
                <a:gs pos="100000">
                  <a:srgbClr val="bdd7ee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CustomShape 3"/>
            <p:cNvSpPr/>
            <p:nvPr/>
          </p:nvSpPr>
          <p:spPr>
            <a:xfrm>
              <a:off x="228240" y="0"/>
              <a:ext cx="8685720" cy="685656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26FE3F-CF90-480E-9524-3DD64E03382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hainm2@vng.com.vn" TargetMode="External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207720" y="76320"/>
            <a:ext cx="8657640" cy="11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000" spc="-1" strike="noStrike">
                <a:solidFill>
                  <a:srgbClr val="843c0b"/>
                </a:solidFill>
                <a:latin typeface="Century Gothic"/>
                <a:ea typeface="DejaVu Sans"/>
              </a:rPr>
              <a:t>Whoami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07720" y="1371600"/>
            <a:ext cx="8657640" cy="487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t">
            <a:normAutofit/>
          </a:bodyPr>
          <a:p>
            <a:pPr lvl="2" marL="339840" indent="-339120" algn="just">
              <a:lnSpc>
                <a:spcPct val="110000"/>
              </a:lnSpc>
              <a:spcBef>
                <a:spcPts val="1800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"/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TS. Nguyễn Minh Hải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(Doctor of Philosophy) from Ho Chi Minh University of Technology (DHBK DHQG-HCM)</a:t>
            </a:r>
            <a:endParaRPr b="0" lang="en-US" sz="2800" spc="-1" strike="noStrike">
              <a:latin typeface="Arial"/>
            </a:endParaRPr>
          </a:p>
          <a:p>
            <a:pPr lvl="3" marL="623160" indent="-339120" algn="just">
              <a:lnSpc>
                <a:spcPct val="110000"/>
              </a:lnSpc>
              <a:spcBef>
                <a:spcPts val="1800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Combine Static and Dynamic method for reconstructing Control Flow Graph of binary (for Malware Analysis)</a:t>
            </a:r>
            <a:endParaRPr b="0" lang="en-US" sz="2400" spc="-1" strike="noStrike">
              <a:latin typeface="Arial"/>
            </a:endParaRPr>
          </a:p>
          <a:p>
            <a:pPr lvl="3" marL="623160" indent="-339120" algn="just">
              <a:lnSpc>
                <a:spcPct val="110000"/>
              </a:lnSpc>
              <a:spcBef>
                <a:spcPts val="1800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Phone: 0903016060</a:t>
            </a:r>
            <a:endParaRPr b="0" lang="en-US" sz="2400" spc="-1" strike="noStrike">
              <a:latin typeface="Arial"/>
            </a:endParaRPr>
          </a:p>
          <a:p>
            <a:pPr lvl="3" marL="623160" indent="-339120" algn="just">
              <a:lnSpc>
                <a:spcPct val="110000"/>
              </a:lnSpc>
              <a:spcBef>
                <a:spcPts val="1800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Email: 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Times New Roman"/>
                <a:ea typeface="DejaVu Sans"/>
                <a:hlinkClick r:id="rId1"/>
              </a:rPr>
              <a:t>hainm2@vng.com.vn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1800"/>
              </a:spcBef>
              <a:spcAft>
                <a:spcPts val="601"/>
              </a:spcAft>
              <a:buNone/>
            </a:pPr>
            <a:r>
              <a:rPr b="0" lang="en-US" sz="28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Technical (Security) Manager of Zalo (VNG)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8035920" y="6400800"/>
            <a:ext cx="82908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b">
            <a:noAutofit/>
          </a:bodyPr>
          <a:p>
            <a:pPr algn="r">
              <a:lnSpc>
                <a:spcPct val="100000"/>
              </a:lnSpc>
              <a:buNone/>
            </a:pPr>
            <a:fld id="{1222BB50-D77B-4725-AF4C-DCB84D003048}" type="slidenum">
              <a:rPr b="0" lang="en-US" sz="1800" spc="-1" strike="noStrike">
                <a:solidFill>
                  <a:srgbClr val="222a35"/>
                </a:solidFill>
                <a:latin typeface="Century Gothic"/>
                <a:ea typeface="DejaVu Sans"/>
              </a:rPr>
              <a:t>1</a:t>
            </a:fld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Tạo file .ts đầu tiên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File: hello.ts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let message: string = "Hello TypeScript!";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console.log(message);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Chạy: tsc hello.ts → tạo file hello.js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Kiểu dữ liệu cơ bản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string: let name: string = 'Alice';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number: let age: number = 20;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boolean: let isActive: boolean = true;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Kiểu null, undefined, void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null: let n: null = null;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undefined: let u: undefined = undefined;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void (hàm không trả về): function log(): void { console.log('Hello'); 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Kiểu đặc biệt: any, unknown, never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any: bỏ qua kiểm tra kiểu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unknown: phải kiểm tra trước khi sử dụng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never: hàm không bao giờ kết thúc (throw hoặc loop)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Mảng và Tuple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Mảng: let nums: number[] = [1, 2, 3];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Tuple: let person: [string, number] = ['Alice', 30];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Enum và Type Alias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Enum: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enum Direction { Up, Down, Left, Right 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Type Alias: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type UserID = string | number;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Hàm: tham số và trả về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function greet(name: string): string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return `Hello, ${name}`;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Tham số tùy chọn và mặc định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function greet(name: string = 'Guest'): void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console.log(`Hello ${name}`);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Rest parameter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function sum(...nums: number[]): number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return nums.reduce((a, b) =&gt; a + b, 0);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Function overloading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function combine(a: number, b: number): number;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function combine(a: string, b: string): string;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function combine(a: any, b: any): any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return a + b;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1143000" y="1340640"/>
            <a:ext cx="6972120" cy="437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Interface vs Type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9000"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interface Person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name: string;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age: number;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type PersonAlias =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name: string;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age: number;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Class và constructor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class Animal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constructor(public name: string) {}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Access modifier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public: truy cập ở mọi nơi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private: chỉ bên trong class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protected: class và lớp con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Kế thừa và triển khai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class Dog extends Animal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bark()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console.log('Woof!');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Lớp trừu tượng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abstract class Shape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abstract area(): number;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Static trong class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class MathUtil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static PI = 3.14;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Literal, Union, Intersection types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type Direction = 'left' | 'right';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type A = { a: string }; type B = { b: number };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type AB = A &amp; B;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Type narrowing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function handle(value: string | number)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if (typeof value === 'string')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console.log(value.toUpperCase());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Discriminated Union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type Shape = { kind: 'circle'; radius: number } | { kind: 'square'; size: number };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Type assertion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const input = document.getElementById('name') as HTMLInputElement;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TypeScript là gì?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TypeScript là một ngôn ngữ lập trình mã nguồn mở do Microsoft phát triển.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Là phần mở rộng của JavaScript, có hỗ trợ kiểu tĩnh.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Giúp phát hiện lỗi sớm và hỗ trợ tốt hơn khi lập trình quy mô lớn.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Generic function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function identity&lt;T&gt;(arg: T): T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return arg;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Generic class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class Box&lt;T&gt;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contents: T;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constructor(value: T) { this.contents = value; 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Giới hạn trong generic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function logLength&lt;T extends { length: number }&gt;(item: T)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console.log(item.length);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Utility Types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Partial&lt;T&gt;, Readonly&lt;T&gt;, Pick&lt;T, K&gt;, Omit&lt;T, K&gt;, Record&lt;K, T&gt;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Import/Export Modules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export function greet() {}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import { greet } from './greet';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Namespace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namespace Geometry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export function area(width: number, height: number)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return width * height;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Kiểu cho Props &amp; State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type Props = { title: string };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const MyComponent: React.FC&lt;Props&gt; = ({ title }) =&gt; &lt;Text&gt;{title}&lt;/Text&gt;;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useState và useEffect với kiểu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const [count, setCount] = useState&lt;number&gt;(0);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useEffect(() =&gt; {}, []);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useReducer và sự kiện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const reducer = (state: State, action: Action): State =&gt; { ... };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8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Kiểu cho điều hướng React Navigation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type RootStackParamList = { Home: undefined; Detail: { id: string } };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Vì sao nên dùng TypeScript?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Kiểu tĩnh giúp bắt lỗi khi biên dịch.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Giao diện tốt hơn với IDE và autocomplete.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Dễ bảo trì với dự án lớn.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Dễ dàng tích hợp với JavaScript.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useNavigation và useRoute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const navigation = useNavigation&lt;StackNavigationProp&lt;RootStackParamList, 'Home'&gt;&gt;();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Gọi API với Axios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const fetchUser = async (): Promise&lt;User&gt; =&gt;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const res = await axios.get&lt;User&gt;('/api/user');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return res.data;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Xử lý lỗi và kiểu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try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await fetchUser();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 catch (error: unknown)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if (error instanceof AxiosError) {}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keyof, typeof, infer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type Keys = keyof Person;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type TypeOfName = typeof name;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Mapped types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type ReadonlyPerson = { [K in keyof Person]: Person[K] };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Conditional &amp; Recursive types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type IsString&lt;T&gt; = T extends string ? true : false;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type JSONValue = string | number | boolean | JSONObject | JSONArray;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Template literal types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type Size = 'small' | 'medium';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type ButtonClass = `btn-${Size}`;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Tạo Context và Reducer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const MyContext = React.createContext&lt;MyContextType | undefined&gt;(undefined);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Custom Hook với kiểu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function useAuth(): AuthContextType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return useContext(AuthContext);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8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@types và định nghĩa kiểu bên ngoài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npm install --save-dev @types/lodash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So sánh TypeScript và JavaScript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TS có kiểm tra kiểu, JS thì không.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TS cần biên dịch sang JS để chạy.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TS hỗ trợ các tính năng mới như interface, generic, decorator...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Tự tạo định nghĩa kiểu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declare module 'my-unknown-lib' 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export function doSomething(): void;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Kiểm tra kiểu và lint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tsc --noEmit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eslint . --ext .ts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ts-node và ts-jest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ts-node src/index.ts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jest --config jest.config.ts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Tối ưu hiệu suất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compilerOptions: { incremental: true, strict: true 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Gợi ý To-do App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Quản lý task, mark completed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Sử dụng navigation, context, và kiểu mạnh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Gợi ý Chat App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Đăng nhập, gửi tin nhắn, lưu lịch sử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Gọi API, dùng Axios, kiểu dữ liệu rõ ràng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Gợi ý E-Commerce UI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Danh sách sản phẩm, giỏ hàng, thanh toán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Component có thể tái sử dụng, props kiểu hóa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Lưu ý với any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Chỉ dùng khi không biết trước kiểu, tránh lạm dụng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Giữ kiểu gọn gàng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Tạo type alias, chia nhỏ interface phức tạp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Tránh kiểu lồng quá sâu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Tách thành nhiều type nhỏ và kết hợp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637200" y="1998000"/>
            <a:ext cx="7895520" cy="321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Tái sử dụng kiểu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Tạo kiểu dùng chung và import lại ở nhiều nơi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618120" y="838800"/>
            <a:ext cx="7934040" cy="520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Cài đặt TypeScript CLI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1. Cài đặt Node.js.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2. Chạy: npm install -g typescript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3. Kiểm tra: tsc --version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Cấu hình tsconfig.json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Chạy: tsc --init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Tạo file tsconfig.json với các tùy chọn: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{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"compilerOptions": { "target": "es6", "outDir": "./dist" },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"include": ["src/**/*"]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Application>LibreOffice/7.3.7.2$Linux_X86_64 LibreOffice_project/30$Build-2</Application>
  <AppVersion>15.0000</AppVersion>
  <Words>1452</Words>
  <Paragraphs>207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2025-08-17T09:46:29Z</dcterms:modified>
  <cp:revision>8</cp:revision>
  <dc:subject/>
  <dc:title>TypeScript là gì?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56</vt:i4>
  </property>
</Properties>
</file>