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2" r:id="rId3"/>
    <p:sldId id="263" r:id="rId4"/>
    <p:sldId id="264" r:id="rId5"/>
    <p:sldId id="270" r:id="rId6"/>
    <p:sldId id="265" r:id="rId7"/>
    <p:sldId id="259" r:id="rId8"/>
    <p:sldId id="269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ning Ou" initials="ZO" lastIdx="2" clrIdx="0">
    <p:extLst>
      <p:ext uri="{19B8F6BF-5375-455C-9EA6-DF929625EA0E}">
        <p15:presenceInfo xmlns:p15="http://schemas.microsoft.com/office/powerpoint/2012/main" userId="S-1-5-21-1599696121-1964574698-334091239-4685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52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B5ACF-ED0B-4107-9A64-937975112B6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C571A-1830-47F0-9738-5581EE64D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4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C571A-1830-47F0-9738-5581EE64DB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22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86B7-716E-4D88-8A66-272216292EB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DFBE-8535-45E8-BD54-56DFEF98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5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86B7-716E-4D88-8A66-272216292EB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DFBE-8535-45E8-BD54-56DFEF98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8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86B7-716E-4D88-8A66-272216292EB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DFBE-8535-45E8-BD54-56DFEF98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4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86B7-716E-4D88-8A66-272216292EB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DFBE-8535-45E8-BD54-56DFEF98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8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86B7-716E-4D88-8A66-272216292EB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DFBE-8535-45E8-BD54-56DFEF98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9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86B7-716E-4D88-8A66-272216292EB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DFBE-8535-45E8-BD54-56DFEF98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86B7-716E-4D88-8A66-272216292EB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DFBE-8535-45E8-BD54-56DFEF98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86B7-716E-4D88-8A66-272216292EB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DFBE-8535-45E8-BD54-56DFEF98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2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86B7-716E-4D88-8A66-272216292EB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DFBE-8535-45E8-BD54-56DFEF98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5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86B7-716E-4D88-8A66-272216292EB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DFBE-8535-45E8-BD54-56DFEF98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6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86B7-716E-4D88-8A66-272216292EB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DFBE-8535-45E8-BD54-56DFEF98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7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386B7-716E-4D88-8A66-272216292EB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DFBE-8535-45E8-BD54-56DFEF98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2486819"/>
            <a:ext cx="11028973" cy="2852737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The Impact of </a:t>
            </a:r>
            <a:r>
              <a:rPr lang="en-US" b="1" dirty="0" err="1"/>
              <a:t>Neurobehavior</a:t>
            </a:r>
            <a:r>
              <a:rPr lang="en-US" b="1" dirty="0"/>
              <a:t> on Feeding Outcomes in </a:t>
            </a:r>
            <a:br>
              <a:rPr lang="en-US" b="1" dirty="0"/>
            </a:br>
            <a:r>
              <a:rPr lang="en-US" b="1" dirty="0"/>
              <a:t>Neonates with Congenital Heart Disease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61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454"/>
          </a:xfrm>
        </p:spPr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46" y="1457136"/>
            <a:ext cx="10515600" cy="2769121"/>
          </a:xfrm>
        </p:spPr>
        <p:txBody>
          <a:bodyPr/>
          <a:lstStyle/>
          <a:p>
            <a:r>
              <a:rPr lang="en-US" dirty="0"/>
              <a:t>For model building purposes, you may combine cardiac anatomy levels single ventricle w/o arch obstruction and two ventricle w/o arch obstruction together. </a:t>
            </a:r>
          </a:p>
        </p:txBody>
      </p:sp>
    </p:spTree>
    <p:extLst>
      <p:ext uri="{BB962C8B-B14F-4D97-AF65-F5344CB8AC3E}">
        <p14:creationId xmlns:p14="http://schemas.microsoft.com/office/powerpoint/2010/main" val="143894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4335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848"/>
          </a:xfrm>
        </p:spPr>
        <p:txBody>
          <a:bodyPr/>
          <a:lstStyle/>
          <a:p>
            <a:r>
              <a:rPr lang="en-US" b="1" dirty="0"/>
              <a:t>Clinical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589" y="1444264"/>
            <a:ext cx="11126821" cy="4351338"/>
          </a:xfrm>
        </p:spPr>
        <p:txBody>
          <a:bodyPr>
            <a:normAutofit/>
          </a:bodyPr>
          <a:lstStyle/>
          <a:p>
            <a:r>
              <a:rPr lang="en-US" dirty="0"/>
              <a:t>Neurodevelopmental delay in neonates with congenital heart disease (CHD) is one of many factors contributing to their difficulty achieving full oral feeds following neonatal cardiac surgery.</a:t>
            </a:r>
          </a:p>
          <a:p>
            <a:r>
              <a:rPr lang="en-US" dirty="0"/>
              <a:t>Neonates undergoing CHD surgery often have abnormal </a:t>
            </a:r>
            <a:r>
              <a:rPr lang="en-US" dirty="0" err="1"/>
              <a:t>neurobehavior</a:t>
            </a:r>
            <a:r>
              <a:rPr lang="en-US" dirty="0"/>
              <a:t>.</a:t>
            </a:r>
          </a:p>
          <a:p>
            <a:r>
              <a:rPr lang="en-US" dirty="0"/>
              <a:t>Poor </a:t>
            </a:r>
            <a:r>
              <a:rPr lang="en-US" b="1" dirty="0"/>
              <a:t>attention</a:t>
            </a:r>
            <a:r>
              <a:rPr lang="en-US" dirty="0"/>
              <a:t> has emerged as a hallmark of neurobehavioral state in neonates with CHD.</a:t>
            </a:r>
          </a:p>
          <a:p>
            <a:r>
              <a:rPr lang="en-US" dirty="0"/>
              <a:t>Neonatal Intensive Care Unit Network Neurobehavioral Scale (NNNS) - standardized assessment that evaluates neonatal neuro-behavior and attention and across 13 subdomains.</a:t>
            </a:r>
          </a:p>
        </p:txBody>
      </p:sp>
    </p:spTree>
    <p:extLst>
      <p:ext uri="{BB962C8B-B14F-4D97-AF65-F5344CB8AC3E}">
        <p14:creationId xmlns:p14="http://schemas.microsoft.com/office/powerpoint/2010/main" val="322657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934" y="187704"/>
            <a:ext cx="10515600" cy="1325563"/>
          </a:xfrm>
        </p:spPr>
        <p:txBody>
          <a:bodyPr/>
          <a:lstStyle/>
          <a:p>
            <a:r>
              <a:rPr lang="en-US" b="1" dirty="0"/>
              <a:t>Research questions as stated by the clinical investigators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9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 want to study the impact of neonatal </a:t>
            </a:r>
            <a:r>
              <a:rPr lang="en-US" b="1" dirty="0"/>
              <a:t>attention</a:t>
            </a:r>
            <a:r>
              <a:rPr lang="en-US" dirty="0"/>
              <a:t> on </a:t>
            </a:r>
            <a:r>
              <a:rPr lang="en-US" b="1" dirty="0"/>
              <a:t>feeding outcomes </a:t>
            </a:r>
            <a:r>
              <a:rPr lang="en-US" dirty="0"/>
              <a:t>among infants undergoing CHD surgery.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particular:</a:t>
            </a:r>
          </a:p>
          <a:p>
            <a:pPr marL="0" indent="0">
              <a:buNone/>
            </a:pPr>
            <a:r>
              <a:rPr lang="en-US" dirty="0"/>
              <a:t>1. Are lower pre- or post-op </a:t>
            </a:r>
            <a:r>
              <a:rPr lang="en-US" b="1" dirty="0"/>
              <a:t>attention</a:t>
            </a:r>
            <a:r>
              <a:rPr lang="en-US" dirty="0"/>
              <a:t> scores associated with lower </a:t>
            </a:r>
            <a:r>
              <a:rPr lang="en-US" b="1" dirty="0"/>
              <a:t>% oral feeds </a:t>
            </a:r>
            <a:r>
              <a:rPr lang="en-US" dirty="0"/>
              <a:t>at discharge?</a:t>
            </a:r>
          </a:p>
          <a:p>
            <a:pPr marL="0" indent="0">
              <a:buNone/>
            </a:pPr>
            <a:r>
              <a:rPr lang="en-US" dirty="0"/>
              <a:t>2. Are lower pre- or post-op </a:t>
            </a:r>
            <a:r>
              <a:rPr lang="en-US" b="1" dirty="0"/>
              <a:t>attention</a:t>
            </a:r>
            <a:r>
              <a:rPr lang="en-US" dirty="0"/>
              <a:t> scores associated with longer </a:t>
            </a:r>
            <a:r>
              <a:rPr lang="en-US" b="1" dirty="0"/>
              <a:t>time to achieve full oral feeds</a:t>
            </a:r>
            <a:r>
              <a:rPr lang="en-US" dirty="0"/>
              <a:t> after cardiac surgery.</a:t>
            </a:r>
          </a:p>
        </p:txBody>
      </p:sp>
    </p:spTree>
    <p:extLst>
      <p:ext uri="{BB962C8B-B14F-4D97-AF65-F5344CB8AC3E}">
        <p14:creationId xmlns:p14="http://schemas.microsoft.com/office/powerpoint/2010/main" val="147554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430" y="324183"/>
            <a:ext cx="10515600" cy="5310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Some analysis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869" y="1101544"/>
            <a:ext cx="10881198" cy="4070957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High rate of </a:t>
            </a:r>
            <a:r>
              <a:rPr lang="en-US" sz="2400" dirty="0" err="1"/>
              <a:t>missingness</a:t>
            </a:r>
            <a:r>
              <a:rPr lang="en-US" sz="2400" dirty="0"/>
              <a:t> in the NNNS attention score 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i="1" dirty="0" err="1"/>
              <a:t>Missingness</a:t>
            </a:r>
            <a:r>
              <a:rPr lang="en-US" sz="2400" i="1" dirty="0"/>
              <a:t> may be due to a variety of factors:</a:t>
            </a: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/>
              <a:t>Infant has sternal precautions, examiner cannot do lifting, crawling etc.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/>
              <a:t>Infant is either too quiet or too active. e.g., too long to response, sleeping, too fussy.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/>
              <a:t>Examiner error or logistical reasons: e.g. skipped by examiner due to holiday, weekend, forgot. </a:t>
            </a:r>
          </a:p>
          <a:p>
            <a:pPr marL="287338" indent="0">
              <a:buNone/>
            </a:pPr>
            <a:r>
              <a:rPr lang="en-US" sz="2400" dirty="0"/>
              <a:t>Note: The NNS has a total of 13 scales, including the attention scale. Some of scales other than attention are correlated with attention and are less likely to be missing. </a:t>
            </a:r>
          </a:p>
          <a:p>
            <a:pPr marL="287338" indent="-287338">
              <a:buNone/>
            </a:pPr>
            <a:r>
              <a:rPr lang="en-US" sz="2400" dirty="0"/>
              <a:t>2. The outcome variable % oral feed is bounded by [0,1], with a substantial fraction of the data falling at the boundaries (exactly 0’s and 1’s). </a:t>
            </a:r>
          </a:p>
          <a:p>
            <a:pPr marL="0" indent="0">
              <a:buNone/>
            </a:pPr>
            <a:r>
              <a:rPr lang="en-US" sz="2400" dirty="0"/>
              <a:t>3. The sample size is relatively small. </a:t>
            </a:r>
          </a:p>
        </p:txBody>
      </p:sp>
    </p:spTree>
    <p:extLst>
      <p:ext uri="{BB962C8B-B14F-4D97-AF65-F5344CB8AC3E}">
        <p14:creationId xmlns:p14="http://schemas.microsoft.com/office/powerpoint/2010/main" val="186504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38" t="1764" r="-538" b="50232"/>
          <a:stretch/>
        </p:blipFill>
        <p:spPr>
          <a:xfrm>
            <a:off x="264160" y="568960"/>
            <a:ext cx="10962640" cy="468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4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2" y="433364"/>
            <a:ext cx="10515600" cy="744893"/>
          </a:xfrm>
        </p:spPr>
        <p:txBody>
          <a:bodyPr/>
          <a:lstStyle/>
          <a:p>
            <a:r>
              <a:rPr lang="en-US" b="1" dirty="0"/>
              <a:t>Other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55" y="1264693"/>
            <a:ext cx="10515600" cy="46213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Single center, retrospective cohort study </a:t>
            </a:r>
          </a:p>
          <a:p>
            <a:r>
              <a:rPr lang="en-US" dirty="0"/>
              <a:t>Neonates/infants, from birth to 4 weeks old.</a:t>
            </a:r>
          </a:p>
          <a:p>
            <a:r>
              <a:rPr lang="en-US" dirty="0"/>
              <a:t>Born with CHD, therefore had neonatal cardiac surgery.</a:t>
            </a:r>
          </a:p>
          <a:p>
            <a:r>
              <a:rPr lang="en-US" dirty="0"/>
              <a:t>NNNS scores obtained before and after surgery. Not everyone has both time points. </a:t>
            </a:r>
          </a:p>
          <a:p>
            <a:r>
              <a:rPr lang="en-US" b="1" dirty="0"/>
              <a:t>Inclusion:</a:t>
            </a:r>
          </a:p>
          <a:p>
            <a:pPr marL="0" indent="0">
              <a:buNone/>
            </a:pPr>
            <a:r>
              <a:rPr lang="en-US" b="1" dirty="0"/>
              <a:t>- </a:t>
            </a:r>
            <a:r>
              <a:rPr lang="en-US" dirty="0"/>
              <a:t>132 neonates with CHD were admitted to the cardiac intensive care unit from 8/2015-10/2017.</a:t>
            </a:r>
          </a:p>
          <a:p>
            <a:r>
              <a:rPr lang="en-US" b="1" dirty="0"/>
              <a:t>Exclusion:</a:t>
            </a:r>
          </a:p>
          <a:p>
            <a:pPr marL="0" indent="0">
              <a:buNone/>
            </a:pPr>
            <a:r>
              <a:rPr lang="en-US" b="1" dirty="0"/>
              <a:t>- </a:t>
            </a:r>
            <a:r>
              <a:rPr lang="en-US" dirty="0"/>
              <a:t>Neurologic or airway anomaly. </a:t>
            </a:r>
          </a:p>
        </p:txBody>
      </p:sp>
    </p:spTree>
    <p:extLst>
      <p:ext uri="{BB962C8B-B14F-4D97-AF65-F5344CB8AC3E}">
        <p14:creationId xmlns:p14="http://schemas.microsoft.com/office/powerpoint/2010/main" val="398072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523" y="1152913"/>
            <a:ext cx="11673254" cy="5139471"/>
          </a:xfrm>
        </p:spPr>
        <p:txBody>
          <a:bodyPr>
            <a:noAutofit/>
          </a:bodyPr>
          <a:lstStyle/>
          <a:p>
            <a:r>
              <a:rPr lang="en-US" dirty="0"/>
              <a:t>Outcomes: </a:t>
            </a:r>
          </a:p>
          <a:p>
            <a:pPr marL="971550" lvl="1" indent="-514350">
              <a:buAutoNum type="arabicPeriod"/>
            </a:pPr>
            <a:r>
              <a:rPr lang="en-US" dirty="0"/>
              <a:t>% oral feed at discharge </a:t>
            </a:r>
          </a:p>
          <a:p>
            <a:pPr marL="971550" lvl="1" indent="-514350">
              <a:buAutoNum type="arabicPeriod"/>
            </a:pPr>
            <a:r>
              <a:rPr lang="en-US" dirty="0"/>
              <a:t>Time to full oral feed</a:t>
            </a:r>
          </a:p>
          <a:p>
            <a:r>
              <a:rPr lang="en-US" dirty="0"/>
              <a:t>For analysis of time to oral feeding: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 follow-up time and censoring variable based on: </a:t>
            </a:r>
          </a:p>
          <a:p>
            <a:pPr marL="457200" lvl="1" indent="0">
              <a:buNone/>
            </a:pPr>
            <a:r>
              <a:rPr lang="en-US" dirty="0"/>
              <a:t>	time-to-full oral feed = "</a:t>
            </a:r>
            <a:r>
              <a:rPr lang="en-US" dirty="0" err="1"/>
              <a:t>Date.PO.feeds.started</a:t>
            </a:r>
            <a:r>
              <a:rPr lang="en-US" dirty="0"/>
              <a:t>" to “</a:t>
            </a:r>
            <a:r>
              <a:rPr lang="en-US" dirty="0" err="1"/>
              <a:t>Date.Reaching.Full.PO</a:t>
            </a:r>
            <a:r>
              <a:rPr lang="en-US" dirty="0"/>
              <a:t>” or "</a:t>
            </a:r>
            <a:r>
              <a:rPr lang="en-US" dirty="0" err="1"/>
              <a:t>Date.Identified.as.not.yet.full.PO</a:t>
            </a:r>
            <a:r>
              <a:rPr lang="en-US" dirty="0"/>
              <a:t>“.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Non-missing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Date.Identified.as.not.yet.full.PO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 indicates censoring</a:t>
            </a:r>
            <a:endParaRPr lang="en-US" dirty="0"/>
          </a:p>
          <a:p>
            <a:r>
              <a:rPr lang="en-US" dirty="0"/>
              <a:t>Data dictionary: 	NNNS_score_data_dictionary.xlsx</a:t>
            </a:r>
          </a:p>
          <a:p>
            <a:r>
              <a:rPr lang="en-US" dirty="0"/>
              <a:t>Data file: 		NNNS_score_data.csv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6523" y="0"/>
            <a:ext cx="10515600" cy="1325563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8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Variables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089" y="1220574"/>
            <a:ext cx="10515600" cy="2746375"/>
          </a:xfrm>
        </p:spPr>
        <p:txBody>
          <a:bodyPr>
            <a:normAutofit/>
          </a:bodyPr>
          <a:lstStyle/>
          <a:p>
            <a:r>
              <a:rPr lang="en-US" b="1" i="1" u="sng" dirty="0"/>
              <a:t>NNNS attention scores (pre-/post-)</a:t>
            </a:r>
            <a:r>
              <a:rPr lang="en-US" dirty="0"/>
              <a:t>, sex, genetic syndrome (Y/N), age at surgery (days), prematurity (gestation&lt;37 </a:t>
            </a:r>
            <a:r>
              <a:rPr lang="en-US" dirty="0" err="1"/>
              <a:t>wk</a:t>
            </a:r>
            <a:r>
              <a:rPr lang="en-US" dirty="0"/>
              <a:t>, Y/N), cardiac anatomy (categorical), length of intubation, length of stay, </a:t>
            </a:r>
            <a:r>
              <a:rPr lang="en-US" dirty="0" err="1"/>
              <a:t>extubation</a:t>
            </a:r>
            <a:r>
              <a:rPr lang="en-US" dirty="0"/>
              <a:t> failure (Y/N), gastrointestinal complications (Y/N).</a:t>
            </a:r>
          </a:p>
          <a:p>
            <a:pPr lvl="0"/>
            <a:r>
              <a:rPr lang="en-US" sz="2600" b="1" i="1" u="sng" dirty="0">
                <a:solidFill>
                  <a:prstClr val="black"/>
                </a:solidFill>
              </a:rPr>
              <a:t>Other variables</a:t>
            </a:r>
            <a:r>
              <a:rPr lang="en-US" sz="2600" dirty="0">
                <a:solidFill>
                  <a:prstClr val="black"/>
                </a:solidFill>
              </a:rPr>
              <a:t>: 12 other NNNS scales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7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Goals of statistical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059975"/>
            <a:ext cx="10950054" cy="52270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 summaries of the pattern of missing data and of the relationships among relevant variables to help decide on one or more appropriate approaches for dealing with missing data </a:t>
            </a:r>
          </a:p>
          <a:p>
            <a:r>
              <a:rPr lang="en-US" dirty="0"/>
              <a:t>Investigate distributions of key analytic variables to help determine appropriate statistical models </a:t>
            </a:r>
          </a:p>
          <a:p>
            <a:r>
              <a:rPr lang="en-US" dirty="0"/>
              <a:t>Fit the appropriate statistical models to address the primary research questions, using an appropriate strategy to handle missing data </a:t>
            </a:r>
          </a:p>
          <a:p>
            <a:r>
              <a:rPr lang="en-US" dirty="0"/>
              <a:t>Provide appropriate evaluations of the assumptions of the statistical models </a:t>
            </a:r>
          </a:p>
          <a:p>
            <a:r>
              <a:rPr lang="en-US" dirty="0"/>
              <a:t>Provide appropriate sensitivity analyses </a:t>
            </a:r>
          </a:p>
          <a:p>
            <a:r>
              <a:rPr lang="en-US" dirty="0"/>
              <a:t>Provide publication ready tables and figures which you believe are appropriate for the manuscript (typically 5-6 total tables and figures)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8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707</Words>
  <Application>Microsoft Office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 The Impact of Neurobehavior on Feeding Outcomes in  Neonates with Congenital Heart Disease </vt:lpstr>
      <vt:lpstr>Clinical Background</vt:lpstr>
      <vt:lpstr>Research questions as stated by the clinical investigators:</vt:lpstr>
      <vt:lpstr>Some analysis challenges</vt:lpstr>
      <vt:lpstr>PowerPoint Presentation</vt:lpstr>
      <vt:lpstr>Other Background</vt:lpstr>
      <vt:lpstr>Data</vt:lpstr>
      <vt:lpstr>Variables of interest</vt:lpstr>
      <vt:lpstr>Goals of statistical analysis </vt:lpstr>
      <vt:lpstr>Additional notes</vt:lpstr>
      <vt:lpstr>End</vt:lpstr>
    </vt:vector>
  </TitlesOfParts>
  <Company>Department of Internal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Neurobehavior on Feeding Outcomes in  Neonates with Congenital Heart Disease</dc:title>
  <dc:creator>Zhining Ou</dc:creator>
  <cp:lastModifiedBy>Tom Greene</cp:lastModifiedBy>
  <cp:revision>60</cp:revision>
  <dcterms:created xsi:type="dcterms:W3CDTF">2019-08-30T17:00:13Z</dcterms:created>
  <dcterms:modified xsi:type="dcterms:W3CDTF">2023-10-25T14:14:06Z</dcterms:modified>
</cp:coreProperties>
</file>