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62" r:id="rId5"/>
    <p:sldId id="263" r:id="rId6"/>
    <p:sldId id="266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10" r:id="rId50"/>
    <p:sldId id="30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3"/>
    <p:restoredTop sz="94620"/>
  </p:normalViewPr>
  <p:slideViewPr>
    <p:cSldViewPr snapToGrid="0" snapToObjects="1">
      <p:cViewPr varScale="1">
        <p:scale>
          <a:sx n="96" d="100"/>
          <a:sy n="96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9DE1A-4176-9543-972C-D863372BC65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70802-899D-FE4F-9BAC-700D8DD0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0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70802-899D-FE4F-9BAC-700D8DD0EE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9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F317-D7D9-8542-9ED8-3C52EC95B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199B6-6E24-7043-B8CE-CAD12BF8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6455-B6C6-8E48-A625-3A40DFDF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3666-FC93-A443-BC72-19B0B8AA4BB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6D6F6-699B-D14B-B943-888750A1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18C89-924F-E54E-AFC2-756A8473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83A2-58CA-444D-937F-5E4E30A72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6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B31-3DA5-314F-A0B2-378F4E03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C62DD-C02F-844D-80A1-1D98C5307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5179-F418-CC4A-94C7-3A7B8824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3666-FC93-A443-BC72-19B0B8AA4BB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9F31-D598-6A48-BA31-729B6ACC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9A52-F0A6-1749-BF6F-27A5626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83A2-58CA-444D-937F-5E4E30A72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7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BD91F-B0B6-B648-AADB-35FA5C797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E97B2-6647-2B41-AEF6-FC68F2C42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CF876-49DA-3C46-A08D-08176BD9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3666-FC93-A443-BC72-19B0B8AA4BB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8FE8-CD35-6049-8BFC-C35D2B89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6B04A-3D27-B84F-803D-341A40D9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83A2-58CA-444D-937F-5E4E30A72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1282-FA8A-6E44-85C1-A2182C04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6CBE-7A4D-C34B-A645-60CD3B8B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5672-CE15-F746-8709-EAD68720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3666-FC93-A443-BC72-19B0B8AA4BB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9C29C-00CF-824A-8BE0-B5175273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10DDC-BF19-FB42-BEF2-8FDE0C24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83A2-58CA-444D-937F-5E4E30A72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0AD2-12B7-0347-B79C-733FEAAA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B2D16-297D-0141-B480-4AC1DD13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A3147-1EA7-7649-9648-B7B8742F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3666-FC93-A443-BC72-19B0B8AA4BB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0B5A7-6A98-7448-A75C-3B2A4FB9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DD606-76F7-8B49-86B3-42F37A24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83A2-58CA-444D-937F-5E4E30A72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CFE2-BCD3-F14B-B8EA-9952EB17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EDF7-2917-394A-9971-DEF665FF9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DB8E6-C1A6-7E4D-9C79-3E8CD0E0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26C3F-7961-9F45-8BFA-DDC7FD45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3666-FC93-A443-BC72-19B0B8AA4BB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CD023-3B1B-9147-AF74-0D38C6C8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6AEC8-2993-9942-8E33-B1C080D6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83A2-58CA-444D-937F-5E4E30A72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B2CA-FA7A-8E4E-BDA2-20F12B10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9FA9A-6E9F-A54B-A8CD-1EDF33CC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F545D-53F7-B745-885D-D5C4B27E1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4E9F4-F865-B948-9D1C-1AA978119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A155E-D33F-024C-8122-5EB338AD7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3DDF5-4BEA-4144-8408-23AE7E47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3666-FC93-A443-BC72-19B0B8AA4BB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2777F-ECB8-E345-AB52-62436BB5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8C028-3B8F-DE4C-B3B1-C4A8D510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83A2-58CA-444D-937F-5E4E30A72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2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EE3E-C31C-5A4C-9186-BF4C2A3C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A0C6-0517-114A-995F-F902B36D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3666-FC93-A443-BC72-19B0B8AA4BB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68CC7-5D13-A34F-A020-93775845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02A1E-8443-6047-867D-39F35D24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83A2-58CA-444D-937F-5E4E30A72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CCADF-9249-4A4C-A640-00D50546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3666-FC93-A443-BC72-19B0B8AA4BB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C5642-C2BC-C74B-B645-4234A3AB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8D660-FFFB-8041-9FB7-D23E9F9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83A2-58CA-444D-937F-5E4E30A72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1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DD26-CFBF-0A4C-AA20-4022942F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F60B-0BAD-F64C-AEE4-43C8395D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E7F21-AA4E-8649-80C8-344799D1A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A641C-69A8-AA40-A66C-15090712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3666-FC93-A443-BC72-19B0B8AA4BB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3CCE6-4CFC-BC43-9957-F9F4296D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292D8-A0E8-AE46-83D4-5C667CD0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83A2-58CA-444D-937F-5E4E30A72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549D-668E-EF4C-9322-D1E2C2A2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6FF31-2B40-214C-AAB8-697EB167C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5E1F3-A367-5D4D-A6F5-A70349C65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37568-4256-8540-8663-A1CE2065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3666-FC93-A443-BC72-19B0B8AA4BB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9419E-2A76-0143-A1A9-D59BC486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07F17-CB03-A54F-8D1B-4A870D97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83A2-58CA-444D-937F-5E4E30A72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6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181DE-F5C7-A148-B214-8410094F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1E6F7-9461-E34C-AA5D-79EC60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E085-EAA4-8942-8315-8A702429D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13666-FC93-A443-BC72-19B0B8AA4BB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ED5FB-D1EE-5841-A63E-17D2C720C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E9622-A515-0347-82DD-CA37F1657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F83A2-58CA-444D-937F-5E4E30A72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F15A-FB1C-1E42-A20D-361878083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5A753-47A3-D94B-85AD-525759906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Samoa </a:t>
            </a:r>
            <a:r>
              <a:rPr lang="en-US" sz="3000" b="0" i="0" u="none" strike="noStrike">
                <a:effectLst/>
                <a:latin typeface="Avenir Book" panose="02000503020000020003" pitchFamily="2" charset="0"/>
              </a:rPr>
              <a:t>by 4.5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Russia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Samoa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1954)	(ELOR 2044)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Russia vs Samoa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47.9%		52.1%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5696712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5854723" y="3382433"/>
            <a:ext cx="6190488" cy="13716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5691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Russia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5849112" y="3912628"/>
            <a:ext cx="6259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Samoa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8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</a:t>
            </a:r>
            <a:r>
              <a:rPr lang="en-US" sz="3000" dirty="0">
                <a:latin typeface="Avenir Book" panose="02000503020000020003" pitchFamily="2" charset="0"/>
              </a:rPr>
              <a:t>Fiji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by 36.5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Fiji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Uruguay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2299)	(ELOR 2015)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Fiji vs Uruguay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88.7%		11.3%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0543032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0695431" y="3382433"/>
            <a:ext cx="1349779" cy="1371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0537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Fiji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10695430" y="3912628"/>
            <a:ext cx="1412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Uruguay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807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Italy by </a:t>
            </a:r>
            <a:r>
              <a:rPr lang="en-US" sz="3000" dirty="0">
                <a:latin typeface="Avenir Book" panose="02000503020000020003" pitchFamily="2" charset="0"/>
              </a:rPr>
              <a:t>27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.5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Italy vs Canada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2099)	(ELOR 1781)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Italy vs </a:t>
            </a:r>
            <a:r>
              <a:rPr lang="en-US" sz="3000" dirty="0">
                <a:latin typeface="Avenir Book" panose="02000503020000020003" pitchFamily="2" charset="0"/>
              </a:rPr>
              <a:t>Canada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90.6%		9.4%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0771632" cy="1371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0924032" y="3382433"/>
            <a:ext cx="1121178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07660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Italy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10924032" y="3912628"/>
            <a:ext cx="1184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Canada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057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</a:t>
            </a:r>
            <a:r>
              <a:rPr lang="en-US" sz="3000" dirty="0">
                <a:latin typeface="Avenir Book" panose="02000503020000020003" pitchFamily="2" charset="0"/>
              </a:rPr>
              <a:t>England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by </a:t>
            </a:r>
            <a:r>
              <a:rPr lang="en-US" sz="3000" dirty="0">
                <a:latin typeface="Avenir Book" panose="02000503020000020003" pitchFamily="2" charset="0"/>
              </a:rPr>
              <a:t>19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England vs USA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2811)	(ELOR 2215)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England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USA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97.9%		2.1%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1640312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1792712" y="3382433"/>
            <a:ext cx="252498" cy="1371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1634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England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 rot="5400000">
            <a:off x="11250485" y="3885503"/>
            <a:ext cx="1336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USA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6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Argentina by 10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Argentina vs Tonga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2186)	(ELOR 2094)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Argentina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Tonga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72.3%		27.7%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8595360" cy="1371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8747760" y="3383185"/>
            <a:ext cx="3297450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85897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Argentina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8747761" y="3885503"/>
            <a:ext cx="3297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Tonga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31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</a:t>
            </a:r>
            <a:r>
              <a:rPr lang="en-US" sz="3000" dirty="0">
                <a:latin typeface="Avenir Book" panose="02000503020000020003" pitchFamily="2" charset="0"/>
              </a:rPr>
              <a:t>Ireland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by 18.5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Japan vs Ireland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2325)	(ELOR 2792)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Japan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Ireland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9.5%		90.5%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98224"/>
            <a:ext cx="1115568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267968" y="3394790"/>
            <a:ext cx="10762488" cy="1371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109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Japan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1267968" y="3912628"/>
            <a:ext cx="10840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Ireland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69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South Africa by </a:t>
            </a:r>
            <a:r>
              <a:rPr lang="en-US" sz="3000" dirty="0">
                <a:latin typeface="Avenir Book" panose="02000503020000020003" pitchFamily="2" charset="0"/>
              </a:rPr>
              <a:t>69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.5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South Africa vs Namibia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2633)	(ELOR 1866)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South Africa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Namibia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99.2%		.8%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1795760" cy="1371600"/>
          </a:xfrm>
          <a:prstGeom prst="rect">
            <a:avLst/>
          </a:prstGeom>
          <a:solidFill>
            <a:srgbClr val="0090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1948159" y="3382433"/>
            <a:ext cx="97051" cy="1371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1790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South Africa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 rot="5400000">
            <a:off x="11325860" y="3869724"/>
            <a:ext cx="137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Namibia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726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Georgia by </a:t>
            </a:r>
            <a:r>
              <a:rPr lang="en-US" sz="3000" dirty="0">
                <a:latin typeface="Avenir Book" panose="02000503020000020003" pitchFamily="2" charset="0"/>
              </a:rPr>
              <a:t>1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Georgia vs Uruguay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2178)	(ELOR 2064)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Georgia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Uruguay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65.8%		34.2%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7818120" cy="1371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7970520" y="3385265"/>
            <a:ext cx="4074690" cy="1371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7812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Georgia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7970521" y="3885503"/>
            <a:ext cx="4074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Uruguay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929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Wales by </a:t>
            </a:r>
            <a:r>
              <a:rPr lang="en-US" sz="3000" dirty="0">
                <a:latin typeface="Avenir Book" panose="02000503020000020003" pitchFamily="2" charset="0"/>
              </a:rPr>
              <a:t>5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Australia vs Wales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2567)	(ELOR 2717)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Australia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Wales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29.7%		70.3%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3529584" cy="1371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3681984" y="3385265"/>
            <a:ext cx="8363226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3523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Australia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3681985" y="3885503"/>
            <a:ext cx="8363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Wales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904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Scotland by </a:t>
            </a:r>
            <a:r>
              <a:rPr lang="en-US" sz="3000" dirty="0">
                <a:latin typeface="Avenir Book" panose="02000503020000020003" pitchFamily="2" charset="0"/>
              </a:rPr>
              <a:t>12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Scotland vs Samoa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2450)	(ELOR 2104)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Scotland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Samoa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65.8%		34.2%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7818120" cy="137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7970520" y="3385265"/>
            <a:ext cx="407469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781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Scotland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7970521" y="3885503"/>
            <a:ext cx="4074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Samoa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279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Japan by 20.5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4673175" y="302659"/>
            <a:ext cx="28456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Japan vs Russia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4369405" y="856657"/>
            <a:ext cx="3453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venir Book" panose="02000503020000020003" pitchFamily="2" charset="0"/>
              </a:rPr>
              <a:t>(ELOR 2316)	(ELOR 1954)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4673175" y="1882570"/>
            <a:ext cx="28456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Japan vs Russia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4718058" y="2423234"/>
            <a:ext cx="27446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Avenir Book" panose="02000503020000020003" pitchFamily="2" charset="0"/>
              </a:rPr>
              <a:t>92.5%		7.5%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1000232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1152632" y="3385867"/>
            <a:ext cx="896112" cy="137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0139" y="3871612"/>
            <a:ext cx="11000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Japan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11154893" y="3912628"/>
            <a:ext cx="893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Russia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077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France by </a:t>
            </a:r>
            <a:r>
              <a:rPr lang="en-US" sz="3000" dirty="0">
                <a:latin typeface="Avenir Book" panose="02000503020000020003" pitchFamily="2" charset="0"/>
              </a:rPr>
              <a:t>10.5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France vs USA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2442)	(ELOR 2212)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France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USA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85.3%		14.7%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0140696" cy="137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0293096" y="3385265"/>
            <a:ext cx="1752114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0135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France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10293096" y="3885503"/>
            <a:ext cx="17521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USA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785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New Zealand by </a:t>
            </a:r>
            <a:r>
              <a:rPr lang="en-US" sz="3000" dirty="0">
                <a:latin typeface="Avenir Book" panose="02000503020000020003" pitchFamily="2" charset="0"/>
              </a:rPr>
              <a:t>74.5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New Zealand vs Canada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2848)	(ELOR 1751)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New Zealand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Canada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99.9%		.1%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399" y="3385867"/>
            <a:ext cx="11875975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1870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New Zealand</a:t>
            </a:r>
          </a:p>
        </p:txBody>
      </p:sp>
    </p:spTree>
    <p:extLst>
      <p:ext uri="{BB962C8B-B14F-4D97-AF65-F5344CB8AC3E}">
        <p14:creationId xmlns:p14="http://schemas.microsoft.com/office/powerpoint/2010/main" val="2514187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Fiji by 3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Georgia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Fiji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2211)	(ELOR 2249)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Georgia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Fiji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44.6%		55.4%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5303520" cy="1371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5455920" y="3385265"/>
            <a:ext cx="658929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52979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Georgia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5455921" y="3885503"/>
            <a:ext cx="65892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Fiji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7993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Ireland by 53.5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Ireland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Russia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2717)	(ELOR 1884)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Ireland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Russia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99.2%		.8%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1795760" cy="1371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1948160" y="3385265"/>
            <a:ext cx="97050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179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Ireland</a:t>
            </a:r>
          </a:p>
        </p:txBody>
      </p:sp>
    </p:spTree>
    <p:extLst>
      <p:ext uri="{BB962C8B-B14F-4D97-AF65-F5344CB8AC3E}">
        <p14:creationId xmlns:p14="http://schemas.microsoft.com/office/powerpoint/2010/main" val="323161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South Africa by 21.5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South Africa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Italy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2636)	(ELOR 2129)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South Africa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Italy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94.9%		5.1%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1283696" cy="1371600"/>
          </a:xfrm>
          <a:prstGeom prst="rect">
            <a:avLst/>
          </a:prstGeom>
          <a:solidFill>
            <a:srgbClr val="0090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1436096" y="3385265"/>
            <a:ext cx="609114" cy="1371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1278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South Africa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 rot="5400000">
            <a:off x="11077205" y="3871010"/>
            <a:ext cx="137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Italy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41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Australia by </a:t>
            </a:r>
            <a:r>
              <a:rPr lang="en-US" sz="3000" dirty="0">
                <a:latin typeface="Avenir Book" panose="02000503020000020003" pitchFamily="2" charset="0"/>
              </a:rPr>
              <a:t>48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Australia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Uruguay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2542)	(ELOR 2031)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Australia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Uruguay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95%		5%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1292840" cy="1371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1445240" y="3385265"/>
            <a:ext cx="599970" cy="1371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09" y="3880535"/>
            <a:ext cx="11292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Australia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 rot="5400000">
            <a:off x="11058225" y="3871011"/>
            <a:ext cx="1371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Uruguay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84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Eng</a:t>
            </a:r>
            <a:r>
              <a:rPr lang="en-US" sz="3000" dirty="0">
                <a:latin typeface="Avenir Book" panose="02000503020000020003" pitchFamily="2" charset="0"/>
              </a:rPr>
              <a:t>land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by </a:t>
            </a:r>
            <a:r>
              <a:rPr lang="en-US" sz="3000" dirty="0">
                <a:latin typeface="Avenir Book" panose="02000503020000020003" pitchFamily="2" charset="0"/>
              </a:rPr>
              <a:t>18.5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England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Argentina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2814)	(ELOR 2217)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England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Argentina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96.9%		3.1%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152144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1673840" y="3385265"/>
            <a:ext cx="371370" cy="1371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1515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England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 rot="5400000">
            <a:off x="11188096" y="3871011"/>
            <a:ext cx="1371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Argentina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035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Japan by </a:t>
            </a:r>
            <a:r>
              <a:rPr lang="en-US" sz="3000" dirty="0">
                <a:latin typeface="Avenir Book" panose="02000503020000020003" pitchFamily="2" charset="0"/>
              </a:rPr>
              <a:t>16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Japan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Samoa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2401)	(ELOR 2080)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Japan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Samoa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86.4%		13.6%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0268712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0421112" y="3385265"/>
            <a:ext cx="1624098" cy="1371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02631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Japan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10421112" y="3885503"/>
            <a:ext cx="1624098" cy="4023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Samoa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96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New Zealand by </a:t>
            </a:r>
            <a:r>
              <a:rPr lang="en-US" sz="3000" dirty="0">
                <a:latin typeface="Avenir Book" panose="02000503020000020003" pitchFamily="2" charset="0"/>
              </a:rPr>
              <a:t>51.5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 New Zealand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Namibia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2849)	(ELOR 1864)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New Zealand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Namibia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99.7%		.3%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1850624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1999490" y="3385265"/>
            <a:ext cx="45719" cy="137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1841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New Zealand</a:t>
            </a:r>
          </a:p>
        </p:txBody>
      </p:sp>
    </p:spTree>
    <p:extLst>
      <p:ext uri="{BB962C8B-B14F-4D97-AF65-F5344CB8AC3E}">
        <p14:creationId xmlns:p14="http://schemas.microsoft.com/office/powerpoint/2010/main" val="317995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France by 18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France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Tonga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2461)	(ELOR 2062)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France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</a:t>
            </a:r>
            <a:r>
              <a:rPr lang="en-US" sz="3000" dirty="0">
                <a:latin typeface="Avenir Book" panose="02000503020000020003" pitchFamily="2" charset="0"/>
              </a:rPr>
              <a:t>Tonga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90.8%		9.2%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0789920" cy="137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0942320" y="3385265"/>
            <a:ext cx="1102890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0784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France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10942320" y="3885503"/>
            <a:ext cx="11028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Tonga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77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Australia by </a:t>
            </a:r>
            <a:r>
              <a:rPr lang="en-US" sz="3000" dirty="0">
                <a:latin typeface="Avenir Book" panose="02000503020000020003" pitchFamily="2" charset="0"/>
              </a:rPr>
              <a:t>15.5</a:t>
            </a:r>
            <a:endParaRPr lang="en-US" sz="3000" b="0" i="0" u="none" strike="noStrike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Australia vs Fiji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2550)	(ELOR 2316)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Australia vs Fiji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latin typeface="Avenir Book" panose="02000503020000020003" pitchFamily="2" charset="0"/>
              </a:rPr>
              <a:t>85.6%		14.4%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0177272" cy="1371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0314963" y="3385867"/>
            <a:ext cx="1709928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41177" y="3871612"/>
            <a:ext cx="10177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Australia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10329672" y="3912628"/>
            <a:ext cx="1704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Fiji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0257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South Africa by </a:t>
            </a:r>
            <a:r>
              <a:rPr lang="en-US" sz="3000" dirty="0">
                <a:latin typeface="Avenir Book" panose="02000503020000020003" pitchFamily="2" charset="0"/>
              </a:rPr>
              <a:t>47.5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South Africa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Canada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 2648)	(ELOR 1751)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South Africa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</a:t>
            </a:r>
            <a:r>
              <a:rPr lang="en-US" sz="3000" dirty="0">
                <a:latin typeface="Avenir Book" panose="02000503020000020003" pitchFamily="2" charset="0"/>
              </a:rPr>
              <a:t>Canada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99.4%		.6%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1814048" cy="1371600"/>
          </a:xfrm>
          <a:prstGeom prst="rect">
            <a:avLst/>
          </a:prstGeom>
          <a:solidFill>
            <a:srgbClr val="0090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1966448" y="3385265"/>
            <a:ext cx="78762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1808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South Africa</a:t>
            </a:r>
          </a:p>
        </p:txBody>
      </p:sp>
    </p:spTree>
    <p:extLst>
      <p:ext uri="{BB962C8B-B14F-4D97-AF65-F5344CB8AC3E}">
        <p14:creationId xmlns:p14="http://schemas.microsoft.com/office/powerpoint/2010/main" val="3667529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Argentina by 2.5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Argentina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USA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2211)	(ELOR 2193)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Argentina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</a:t>
            </a:r>
            <a:r>
              <a:rPr lang="en-US" sz="3000" dirty="0">
                <a:latin typeface="Avenir Book" panose="02000503020000020003" pitchFamily="2" charset="0"/>
              </a:rPr>
              <a:t>USA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8056" cy="4770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52.6%		47.4%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6254496" cy="1371600"/>
          </a:xfrm>
          <a:prstGeom prst="rect">
            <a:avLst/>
          </a:prstGeom>
          <a:solidFill>
            <a:srgbClr val="76D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6406896" y="3385265"/>
            <a:ext cx="5638314" cy="1371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6248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Argentina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6406897" y="3885503"/>
            <a:ext cx="5638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USA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58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Scotland by 44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Scotland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Russia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2475)	(ELOR 1883)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Scotland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</a:t>
            </a:r>
            <a:r>
              <a:rPr lang="en-US" sz="3000" dirty="0">
                <a:latin typeface="Avenir Book" panose="02000503020000020003" pitchFamily="2" charset="0"/>
              </a:rPr>
              <a:t>Russia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96.8%		3.2%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1503152" cy="13716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1655552" y="3385265"/>
            <a:ext cx="389658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1497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Scotland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 rot="5400000">
            <a:off x="11170519" y="3871013"/>
            <a:ext cx="1371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Russia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0719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Wales by </a:t>
            </a:r>
            <a:r>
              <a:rPr lang="en-US" sz="3000" dirty="0">
                <a:latin typeface="Avenir Book" panose="02000503020000020003" pitchFamily="2" charset="0"/>
              </a:rPr>
              <a:t>9.5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Wales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Fiji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2743)	(ELOR 2298)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Wales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</a:t>
            </a:r>
            <a:r>
              <a:rPr lang="en-US" sz="3000" dirty="0">
                <a:latin typeface="Avenir Book" panose="02000503020000020003" pitchFamily="2" charset="0"/>
              </a:rPr>
              <a:t>Fiji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92.8%		7.2%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1027664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1180064" y="3385265"/>
            <a:ext cx="865146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1022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Wales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11180064" y="3885503"/>
            <a:ext cx="8651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Fiji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9479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Australia by 16.5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Australia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Georgia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2546)	(ELOR 2162)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Australia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</a:t>
            </a:r>
            <a:r>
              <a:rPr lang="en-US" sz="3000" dirty="0">
                <a:latin typeface="Avenir Book" panose="02000503020000020003" pitchFamily="2" charset="0"/>
              </a:rPr>
              <a:t>Georgia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90.1%		9.9%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0707624" cy="1371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0860024" y="3385265"/>
            <a:ext cx="1185186" cy="1371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0702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Australia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10860024" y="3885503"/>
            <a:ext cx="1185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Georgia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41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New Zealand by 46.5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New Zealand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Italy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2850)	(ELOR 2117)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New Zealand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</a:t>
            </a:r>
            <a:r>
              <a:rPr lang="en-US" sz="3000" dirty="0">
                <a:latin typeface="Avenir Book" panose="02000503020000020003" pitchFamily="2" charset="0"/>
              </a:rPr>
              <a:t>Italy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98.5%		1.5%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1713464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1865864" y="3385265"/>
            <a:ext cx="179346" cy="1371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1707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New Zealand</a:t>
            </a:r>
          </a:p>
        </p:txBody>
      </p:sp>
    </p:spTree>
    <p:extLst>
      <p:ext uri="{BB962C8B-B14F-4D97-AF65-F5344CB8AC3E}">
        <p14:creationId xmlns:p14="http://schemas.microsoft.com/office/powerpoint/2010/main" val="908154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England by 16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England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France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2821)	(ELOR 2464)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England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</a:t>
            </a:r>
            <a:r>
              <a:rPr lang="en-US" sz="3000" dirty="0">
                <a:latin typeface="Avenir Book" panose="02000503020000020003" pitchFamily="2" charset="0"/>
              </a:rPr>
              <a:t>France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88.7%		11.3%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0543032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0695432" y="3385265"/>
            <a:ext cx="1349778" cy="1371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0537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England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10695432" y="3885503"/>
            <a:ext cx="1349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France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04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Ireland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by </a:t>
            </a:r>
            <a:r>
              <a:rPr lang="en-US" sz="3000" dirty="0">
                <a:latin typeface="Avenir Book" panose="02000503020000020003" pitchFamily="2" charset="0"/>
              </a:rPr>
              <a:t>15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Ireland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Samoa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2718)	(ELOR 2069)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Ireland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</a:t>
            </a:r>
            <a:r>
              <a:rPr lang="en-US" sz="3000" dirty="0">
                <a:latin typeface="Avenir Book" panose="02000503020000020003" pitchFamily="2" charset="0"/>
              </a:rPr>
              <a:t>Samoa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97.7%		2.3%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1612880" cy="1371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1765280" y="3385265"/>
            <a:ext cx="279930" cy="1371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16072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Ireland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 rot="5400000">
            <a:off x="11218645" y="3871011"/>
            <a:ext cx="1371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Samoa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37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Namibia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by </a:t>
            </a:r>
            <a:r>
              <a:rPr lang="en-US" sz="3000" dirty="0">
                <a:latin typeface="Avenir Book" panose="02000503020000020003" pitchFamily="2" charset="0"/>
              </a:rPr>
              <a:t>7.5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Namibia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Canada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1863)	(ELOR 1750)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Namibia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</a:t>
            </a:r>
            <a:r>
              <a:rPr lang="en-US" sz="3000" dirty="0">
                <a:latin typeface="Avenir Book" panose="02000503020000020003" pitchFamily="2" charset="0"/>
              </a:rPr>
              <a:t>Canada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65.7%		34.3%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7808976" cy="1371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7961376" y="3385265"/>
            <a:ext cx="4083834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7803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Namibia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7961377" y="3885503"/>
            <a:ext cx="4083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Canada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6519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USA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by </a:t>
            </a:r>
            <a:r>
              <a:rPr lang="en-US" sz="3000" dirty="0">
                <a:latin typeface="Avenir Book" panose="02000503020000020003" pitchFamily="2" charset="0"/>
              </a:rPr>
              <a:t>6.5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USA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Tonga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2142)	(ELOR 2060)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USA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</a:t>
            </a:r>
            <a:r>
              <a:rPr lang="en-US" sz="3000" dirty="0">
                <a:latin typeface="Avenir Book" panose="02000503020000020003" pitchFamily="2" charset="0"/>
              </a:rPr>
              <a:t>Tonga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61.6%		38.4%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7324344" cy="1371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7476744" y="3385265"/>
            <a:ext cx="4568466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7318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USA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7476745" y="3885503"/>
            <a:ext cx="4568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Tonga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024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France by 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Argentina vs France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2199)	(ELOR 2430)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Argentina vs France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latin typeface="Avenir Book" panose="02000503020000020003" pitchFamily="2" charset="0"/>
              </a:rPr>
              <a:t>29%		71%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3447288" cy="1371600"/>
          </a:xfrm>
          <a:prstGeom prst="rect">
            <a:avLst/>
          </a:prstGeom>
          <a:solidFill>
            <a:srgbClr val="76D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3617409" y="3385867"/>
            <a:ext cx="8439912" cy="13716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41177" y="3871612"/>
            <a:ext cx="3447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Argentina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3617409" y="3912628"/>
            <a:ext cx="84165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France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11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Wales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by </a:t>
            </a:r>
            <a:r>
              <a:rPr lang="en-US" sz="3000" dirty="0">
                <a:latin typeface="Avenir Book" panose="02000503020000020003" pitchFamily="2" charset="0"/>
              </a:rPr>
              <a:t>46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Wales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Uruguay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 2754)	(ELOR 2026)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Wales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</a:t>
            </a:r>
            <a:r>
              <a:rPr lang="en-US" sz="3000" dirty="0">
                <a:latin typeface="Avenir Book" panose="02000503020000020003" pitchFamily="2" charset="0"/>
              </a:rPr>
              <a:t>Uruguay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98.5%		1.5%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1713464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1865864" y="3385265"/>
            <a:ext cx="179346" cy="1371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1707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Wales</a:t>
            </a:r>
          </a:p>
        </p:txBody>
      </p:sp>
    </p:spTree>
    <p:extLst>
      <p:ext uri="{BB962C8B-B14F-4D97-AF65-F5344CB8AC3E}">
        <p14:creationId xmlns:p14="http://schemas.microsoft.com/office/powerpoint/2010/main" val="1772966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Japan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by </a:t>
            </a:r>
            <a:r>
              <a:rPr lang="en-US" sz="3000" dirty="0">
                <a:latin typeface="Avenir Book" panose="02000503020000020003" pitchFamily="2" charset="0"/>
              </a:rPr>
              <a:t>.5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Japan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Scotland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2487)	(ELOR 2483)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Japan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</a:t>
            </a:r>
            <a:r>
              <a:rPr lang="en-US" sz="3000" dirty="0">
                <a:latin typeface="Avenir Book" panose="02000503020000020003" pitchFamily="2" charset="0"/>
              </a:rPr>
              <a:t>Scotland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50.5%		49.5%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6007608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6160008" y="3385265"/>
            <a:ext cx="5885202" cy="13716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6001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Japan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6160009" y="3885503"/>
            <a:ext cx="58852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Scotland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264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DCF7658D-6218-F54F-B283-B8630A3D2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992" y="919255"/>
            <a:ext cx="875312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296195-09B3-3E4A-AF89-4DC8490F7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84923"/>
              </p:ext>
            </p:extLst>
          </p:nvPr>
        </p:nvGraphicFramePr>
        <p:xfrm>
          <a:off x="7577592" y="579854"/>
          <a:ext cx="2630116" cy="550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058">
                  <a:extLst>
                    <a:ext uri="{9D8B030D-6E8A-4147-A177-3AD203B41FA5}">
                      <a16:colId xmlns:a16="http://schemas.microsoft.com/office/drawing/2014/main" val="3283657354"/>
                    </a:ext>
                  </a:extLst>
                </a:gridCol>
                <a:gridCol w="1315058">
                  <a:extLst>
                    <a:ext uri="{9D8B030D-6E8A-4147-A177-3AD203B41FA5}">
                      <a16:colId xmlns:a16="http://schemas.microsoft.com/office/drawing/2014/main" val="3899187809"/>
                    </a:ext>
                  </a:extLst>
                </a:gridCol>
              </a:tblGrid>
              <a:tr h="136134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431077160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New Zealand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1840703078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Wales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3006987704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England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3688252869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Ireland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1809199695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South Africa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2781055513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Australia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170946786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Japan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3592457260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France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1087423909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Scotland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1000422734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Argentina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3581366768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Fiji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2227121422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Italy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1456389155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Tonga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1997032617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Georgia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305524880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Samoa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3360160583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USA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1422846897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Uruguay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2572303369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Russia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280899782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Canada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3845727709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Namibia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4443455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FDC6F4-8422-5D44-9804-BB92A311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58971"/>
              </p:ext>
            </p:extLst>
          </p:nvPr>
        </p:nvGraphicFramePr>
        <p:xfrm>
          <a:off x="4717757" y="579854"/>
          <a:ext cx="2630116" cy="550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058">
                  <a:extLst>
                    <a:ext uri="{9D8B030D-6E8A-4147-A177-3AD203B41FA5}">
                      <a16:colId xmlns:a16="http://schemas.microsoft.com/office/drawing/2014/main" val="3283657354"/>
                    </a:ext>
                  </a:extLst>
                </a:gridCol>
                <a:gridCol w="1315058">
                  <a:extLst>
                    <a:ext uri="{9D8B030D-6E8A-4147-A177-3AD203B41FA5}">
                      <a16:colId xmlns:a16="http://schemas.microsoft.com/office/drawing/2014/main" val="3899187809"/>
                    </a:ext>
                  </a:extLst>
                </a:gridCol>
              </a:tblGrid>
              <a:tr h="136134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431077160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New Zealand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2850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1840703078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England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2821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3006987704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Wales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2757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3688252869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Ireland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2720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1809199695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South Africa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2649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2781055513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Australia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2554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170946786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France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2464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3592457260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Japan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2453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1087423909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Scotland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2442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1000422734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Fiji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2288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3581366768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Argentina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2261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2227121422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Georgia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2154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1456389155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Italy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2117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1997032617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Tonga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2112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305524880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USA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2090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3360160583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Samoa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2066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1422846897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Uruguay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2023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2572303369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Russia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1875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280899782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Namibia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1863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3845727709"/>
                  </a:ext>
                </a:extLst>
              </a:tr>
              <a:tr h="136134">
                <a:tc>
                  <a:txBody>
                    <a:bodyPr/>
                    <a:lstStyle/>
                    <a:p>
                      <a:r>
                        <a:rPr lang="en-US" sz="1300" dirty="0"/>
                        <a:t>Canada</a:t>
                      </a:r>
                    </a:p>
                  </a:txBody>
                  <a:tcPr marL="64006" marR="64006" marT="32003" marB="3200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1750</a:t>
                      </a:r>
                    </a:p>
                  </a:txBody>
                  <a:tcPr marL="64006" marR="64006" marT="32003" marB="32003"/>
                </a:tc>
                <a:extLst>
                  <a:ext uri="{0D108BD9-81ED-4DB2-BD59-A6C34878D82A}">
                    <a16:rowId xmlns:a16="http://schemas.microsoft.com/office/drawing/2014/main" val="44434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594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South Africa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by 7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Japan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South Africa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2453)	(ELOR 2648)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Japan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</a:t>
            </a:r>
            <a:r>
              <a:rPr lang="en-US" sz="3000" dirty="0">
                <a:latin typeface="Avenir Book" panose="02000503020000020003" pitchFamily="2" charset="0"/>
              </a:rPr>
              <a:t>South Africa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33.2%		66.8%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3950208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4102608" y="3384140"/>
            <a:ext cx="7942602" cy="1371600"/>
          </a:xfrm>
          <a:prstGeom prst="rect">
            <a:avLst/>
          </a:prstGeom>
          <a:solidFill>
            <a:srgbClr val="0090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3944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Japan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4102608" y="3885503"/>
            <a:ext cx="79426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South Africa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037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England by </a:t>
            </a:r>
            <a:r>
              <a:rPr lang="en-US" sz="3000" dirty="0">
                <a:latin typeface="Avenir Book" panose="02000503020000020003" pitchFamily="2" charset="0"/>
              </a:rPr>
              <a:t>17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England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Australia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2821)	(ELOR 2554)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England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</a:t>
            </a:r>
            <a:r>
              <a:rPr lang="en-US" sz="3000" dirty="0">
                <a:latin typeface="Avenir Book" panose="02000503020000020003" pitchFamily="2" charset="0"/>
              </a:rPr>
              <a:t>Australia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82.3%		17.7%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978408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9936480" y="3385265"/>
            <a:ext cx="2108730" cy="1371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97784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England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9936479" y="3885503"/>
            <a:ext cx="2108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Australia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1989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Wales by 6.5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Wales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France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2757)	(ELOR 2464)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Wales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</a:t>
            </a:r>
            <a:r>
              <a:rPr lang="en-US" sz="3000" dirty="0">
                <a:latin typeface="Avenir Book" panose="02000503020000020003" pitchFamily="2" charset="0"/>
              </a:rPr>
              <a:t>France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84.4%		15.6%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0030968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0183368" y="3385265"/>
            <a:ext cx="1861842" cy="1371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10025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Wales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10183367" y="3885503"/>
            <a:ext cx="18618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France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714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New Zealand by </a:t>
            </a:r>
            <a:r>
              <a:rPr lang="en-US" sz="3000" dirty="0">
                <a:latin typeface="Avenir Book" panose="02000503020000020003" pitchFamily="2" charset="0"/>
              </a:rPr>
              <a:t>8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New Zealand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</a:t>
            </a:r>
            <a:r>
              <a:rPr lang="en-US" sz="3000" dirty="0">
                <a:latin typeface="Avenir Book" panose="02000503020000020003" pitchFamily="2" charset="0"/>
              </a:rPr>
              <a:t>Ireland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2850)	(ELOR 2720)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New Zealand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</a:t>
            </a:r>
            <a:r>
              <a:rPr lang="en-US" sz="3000" dirty="0">
                <a:latin typeface="Avenir Book" panose="02000503020000020003" pitchFamily="2" charset="0"/>
              </a:rPr>
              <a:t>Ireland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67.9%		32.1%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8074152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8226552" y="3385265"/>
            <a:ext cx="3818658" cy="1371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8068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New Zealand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8226551" y="3885503"/>
            <a:ext cx="3818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Ireland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2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Wales by 10.5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Wales vs South Africa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2763)	(ELOR 2691)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Wales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South Africa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60.1%		39.9%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7141464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7293864" y="3385265"/>
            <a:ext cx="4751346" cy="1371600"/>
          </a:xfrm>
          <a:prstGeom prst="rect">
            <a:avLst/>
          </a:prstGeom>
          <a:solidFill>
            <a:srgbClr val="0090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71358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Wales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7293865" y="3885503"/>
            <a:ext cx="4751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South Africa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28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New Zealand by 11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New Zealand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</a:t>
            </a:r>
            <a:r>
              <a:rPr lang="en-US" sz="3000" dirty="0">
                <a:latin typeface="Avenir Book" panose="02000503020000020003" pitchFamily="2" charset="0"/>
              </a:rPr>
              <a:t>England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2909)	(ELOR 2853)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New Zealand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</a:t>
            </a:r>
            <a:r>
              <a:rPr lang="en-US" sz="3000" dirty="0">
                <a:latin typeface="Avenir Book" panose="02000503020000020003" pitchFamily="2" charset="0"/>
              </a:rPr>
              <a:t>England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58.0%		42.0%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6894576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7046976" y="3385265"/>
            <a:ext cx="4998234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68889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New Zealand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7046977" y="3885503"/>
            <a:ext cx="49982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England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4558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New Zealand by 14.5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Wales vs New Zealand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2735)	(ELOR 2860)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Wales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New Zealand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32.8%		67.2%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7141464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4042132" y="3381188"/>
            <a:ext cx="7991856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3872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Wales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4042132" y="3885503"/>
            <a:ext cx="8003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New Zealand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9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New Zealand by 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New Zealand vs South Africa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2831)	(ELOR 2651)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New Zealand vs South Africa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latin typeface="Avenir Book" panose="02000503020000020003" pitchFamily="2" charset="0"/>
              </a:rPr>
              <a:t>81.3%		18.7%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9665208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9811996" y="3385867"/>
            <a:ext cx="2221992" cy="1371600"/>
          </a:xfrm>
          <a:prstGeom prst="rect">
            <a:avLst/>
          </a:prstGeom>
          <a:solidFill>
            <a:srgbClr val="0090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41176" y="3871612"/>
            <a:ext cx="9665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New Zealand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9811996" y="3912628"/>
            <a:ext cx="2221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South Africa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04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England by 13.5</a:t>
            </a:r>
            <a:r>
              <a:rPr lang="en-US" sz="3000" dirty="0">
                <a:latin typeface="Avenir Book" panose="02000503020000020003" pitchFamily="2" charset="0"/>
              </a:rPr>
              <a:t>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South Africa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</a:t>
            </a:r>
            <a:r>
              <a:rPr lang="en-US" sz="3000" dirty="0">
                <a:latin typeface="Avenir Book" panose="02000503020000020003" pitchFamily="2" charset="0"/>
              </a:rPr>
              <a:t>England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2719)	(ELOR 2901)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South Africa 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vs </a:t>
            </a:r>
            <a:r>
              <a:rPr lang="en-US" sz="3000" dirty="0">
                <a:latin typeface="Avenir Book" panose="02000503020000020003" pitchFamily="2" charset="0"/>
              </a:rPr>
              <a:t>England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25.9%		74.1%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3075916" cy="1371600"/>
          </a:xfrm>
          <a:prstGeom prst="rect">
            <a:avLst/>
          </a:prstGeom>
          <a:solidFill>
            <a:srgbClr val="0090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3228316" y="3381180"/>
            <a:ext cx="8805672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58010" y="3880535"/>
            <a:ext cx="3070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South Africa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3239539" y="3885503"/>
            <a:ext cx="8805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England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054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Italy by </a:t>
            </a:r>
            <a:r>
              <a:rPr lang="en-US" sz="3000" dirty="0">
                <a:latin typeface="Avenir Book" panose="02000503020000020003" pitchFamily="2" charset="0"/>
              </a:rPr>
              <a:t>7.5</a:t>
            </a:r>
            <a:endParaRPr lang="en-US" sz="3000" b="0" i="0" u="none" strike="noStrike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Italy vs Namibia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2075)	(ELOR 1890)</a:t>
            </a:r>
          </a:p>
          <a:p>
            <a:pPr algn="ctr"/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Italy vs Namibia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81.7%		18.3%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9710928" cy="1371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9868939" y="3385867"/>
            <a:ext cx="2176272" cy="137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41176" y="3871612"/>
            <a:ext cx="9710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Italy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9874552" y="3912628"/>
            <a:ext cx="2233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Namibia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2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Ireland by </a:t>
            </a:r>
            <a:r>
              <a:rPr lang="en-US" sz="3000" dirty="0">
                <a:latin typeface="Avenir Book" panose="02000503020000020003" pitchFamily="2" charset="0"/>
              </a:rPr>
              <a:t>11.5</a:t>
            </a:r>
            <a:endParaRPr lang="en-US" sz="3000" b="0" i="0" u="none" strike="noStrike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Ireland vs Scotland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2780)	(ELOR 2463)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Ireland vs Scotland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90.6%		9.4%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0771632" cy="1371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0921226" y="3385867"/>
            <a:ext cx="1115568" cy="137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41176" y="3871612"/>
            <a:ext cx="10780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Ireland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10873948" y="3912628"/>
            <a:ext cx="1234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Scotland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5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England by </a:t>
            </a:r>
            <a:r>
              <a:rPr lang="en-US" sz="3000" dirty="0">
                <a:latin typeface="Avenir Book" panose="02000503020000020003" pitchFamily="2" charset="0"/>
              </a:rPr>
              <a:t>18.5</a:t>
            </a:r>
            <a:endParaRPr lang="en-US" sz="3000" b="0" i="0" u="none" strike="noStrike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England vs Tonga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000" dirty="0">
                <a:latin typeface="Avenir Book" panose="02000503020000020003" pitchFamily="2" charset="0"/>
              </a:rPr>
              <a:t>(ELOR 2810)	(ELOR 2095)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England vs Tonga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99%		1%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11768328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11917922" y="3385867"/>
            <a:ext cx="118872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>
            <a:off x="141176" y="3871612"/>
            <a:ext cx="9665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England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 rot="5400000">
            <a:off x="10899396" y="3879584"/>
            <a:ext cx="2221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Tonga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275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48ADA4-F91D-2C43-8350-9CF0755DB14F}"/>
              </a:ext>
            </a:extLst>
          </p:cNvPr>
          <p:cNvSpPr/>
          <p:nvPr/>
        </p:nvSpPr>
        <p:spPr>
          <a:xfrm>
            <a:off x="146789" y="5447345"/>
            <a:ext cx="1188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Predicted Margin: Wales by 18.5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BF2EE-2A15-9443-B7E4-15C80FC1D985}"/>
              </a:ext>
            </a:extLst>
          </p:cNvPr>
          <p:cNvSpPr/>
          <p:nvPr/>
        </p:nvSpPr>
        <p:spPr>
          <a:xfrm>
            <a:off x="152400" y="79075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E158F-7E63-3B4B-A51A-95C0493C2E74}"/>
              </a:ext>
            </a:extLst>
          </p:cNvPr>
          <p:cNvSpPr/>
          <p:nvPr/>
        </p:nvSpPr>
        <p:spPr>
          <a:xfrm>
            <a:off x="152400" y="1732471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6AF8-7531-7C4E-A5C4-57FD306EADAF}"/>
              </a:ext>
            </a:extLst>
          </p:cNvPr>
          <p:cNvSpPr/>
          <p:nvPr/>
        </p:nvSpPr>
        <p:spPr>
          <a:xfrm>
            <a:off x="152400" y="5039263"/>
            <a:ext cx="1188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50C23-6F78-C748-BB52-12D5C7C01A6C}"/>
              </a:ext>
            </a:extLst>
          </p:cNvPr>
          <p:cNvSpPr/>
          <p:nvPr/>
        </p:nvSpPr>
        <p:spPr>
          <a:xfrm>
            <a:off x="146788" y="302659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Avenir Book" panose="02000503020000020003" pitchFamily="2" charset="0"/>
              </a:rPr>
              <a:t>Georgia</a:t>
            </a:r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 vs Wales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B16EA-3182-374C-BB80-1952245B16D3}"/>
              </a:ext>
            </a:extLst>
          </p:cNvPr>
          <p:cNvSpPr/>
          <p:nvPr/>
        </p:nvSpPr>
        <p:spPr>
          <a:xfrm>
            <a:off x="152399" y="856657"/>
            <a:ext cx="1189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(ELOR 2187)	(ELOR 2708)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B5FDC-2782-E943-A23E-D784377A8407}"/>
              </a:ext>
            </a:extLst>
          </p:cNvPr>
          <p:cNvSpPr/>
          <p:nvPr/>
        </p:nvSpPr>
        <p:spPr>
          <a:xfrm>
            <a:off x="158011" y="1882570"/>
            <a:ext cx="1188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effectLst/>
                <a:latin typeface="Avenir Book" panose="02000503020000020003" pitchFamily="2" charset="0"/>
              </a:rPr>
              <a:t>Georgia vs Wales</a:t>
            </a:r>
            <a:endParaRPr lang="en-US" sz="3000" dirty="0"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BAAC6-0F03-D44D-B6D0-F8EBE30BB9BB}"/>
              </a:ext>
            </a:extLst>
          </p:cNvPr>
          <p:cNvSpPr/>
          <p:nvPr/>
        </p:nvSpPr>
        <p:spPr>
          <a:xfrm>
            <a:off x="158012" y="2423234"/>
            <a:ext cx="118759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500" dirty="0">
                <a:latin typeface="Avenir Book" panose="02000503020000020003" pitchFamily="2" charset="0"/>
              </a:rPr>
              <a:t>7.1%		92.9%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250C-9EC4-F04F-A8F0-B73A981EB970}"/>
              </a:ext>
            </a:extLst>
          </p:cNvPr>
          <p:cNvSpPr/>
          <p:nvPr/>
        </p:nvSpPr>
        <p:spPr>
          <a:xfrm>
            <a:off x="152400" y="3385867"/>
            <a:ext cx="841248" cy="1371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C428-7217-964F-A54B-AEF7F5943F8D}"/>
              </a:ext>
            </a:extLst>
          </p:cNvPr>
          <p:cNvSpPr/>
          <p:nvPr/>
        </p:nvSpPr>
        <p:spPr>
          <a:xfrm>
            <a:off x="993648" y="3385867"/>
            <a:ext cx="11043146" cy="137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9FCDB-84F0-BC4D-9346-78EB3C2F8BFC}"/>
              </a:ext>
            </a:extLst>
          </p:cNvPr>
          <p:cNvSpPr/>
          <p:nvPr/>
        </p:nvSpPr>
        <p:spPr>
          <a:xfrm rot="16200000">
            <a:off x="-103852" y="3880535"/>
            <a:ext cx="1353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Georgia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5F880-1550-6C45-9873-A311641CA5A6}"/>
              </a:ext>
            </a:extLst>
          </p:cNvPr>
          <p:cNvSpPr/>
          <p:nvPr/>
        </p:nvSpPr>
        <p:spPr>
          <a:xfrm>
            <a:off x="993648" y="3912628"/>
            <a:ext cx="11114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Wales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0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1554</Words>
  <Application>Microsoft Macintosh PowerPoint</Application>
  <PresentationFormat>Widescreen</PresentationFormat>
  <Paragraphs>393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Avenir Book</vt:lpstr>
      <vt:lpstr>Calibri</vt:lpstr>
      <vt:lpstr>Calibri Light</vt:lpstr>
      <vt:lpstr>Office Theme</vt:lpstr>
      <vt:lpstr>GameDay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GameDay</dc:title>
  <dc:creator>Marcus Thuillier</dc:creator>
  <cp:lastModifiedBy>Marcus Thuillier</cp:lastModifiedBy>
  <cp:revision>209</cp:revision>
  <dcterms:created xsi:type="dcterms:W3CDTF">2019-09-19T17:01:58Z</dcterms:created>
  <dcterms:modified xsi:type="dcterms:W3CDTF">2019-10-29T20:01:09Z</dcterms:modified>
</cp:coreProperties>
</file>