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896ac6bf3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896ac6bf3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8c2fd99b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8c2fd99b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896ac6bf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896ac6bf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96ac6bf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96ac6bf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896ac6bf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96ac6bf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896ac6bf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896ac6bf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896ac6bf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896ac6bf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96ac6bf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896ac6bf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896ac6bf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896ac6bf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i.org/10.5281/zenodo.167569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aprimad/RedScrap/blob/main/RedScrap.py" TargetMode="External"/><Relationship Id="rId4" Type="http://schemas.openxmlformats.org/officeDocument/2006/relationships/hyperlink" Target="http://investing.com" TargetMode="External"/><Relationship Id="rId5" Type="http://schemas.openxmlformats.org/officeDocument/2006/relationships/hyperlink" Target="https://github.com/cjhutto/vaderSentiment" TargetMode="External"/><Relationship Id="rId6" Type="http://schemas.openxmlformats.org/officeDocument/2006/relationships/image" Target="../media/image6.png"/><Relationship Id="rId7" Type="http://schemas.openxmlformats.org/officeDocument/2006/relationships/image" Target="../media/image3.jpg"/><Relationship Id="rId8"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investing.com"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saprimad/RedScrap/blob/main/README_updated.md" TargetMode="External"/><Relationship Id="rId4" Type="http://schemas.openxmlformats.org/officeDocument/2006/relationships/hyperlink" Target="http://choosealicense.com/" TargetMode="External"/><Relationship Id="rId5" Type="http://schemas.openxmlformats.org/officeDocument/2006/relationships/hyperlink" Target="https://github.com/cjhutto/vaderSentiment/blob/master/README.r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hyperlink" Target="http://drive.google.com/file/d/1-_dFB1OLNrDj5YD9fqbLfyKuptI2LnLA/view" TargetMode="External"/><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Reddit Sentiment in Market Behavior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Matt Thurston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199" name="Google Shape;19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1117"/>
                </a:solidFill>
                <a:latin typeface="Arial"/>
                <a:ea typeface="Arial"/>
                <a:cs typeface="Arial"/>
                <a:sym typeface="Arial"/>
              </a:rPr>
              <a:t>Tumiran, M. S., Abd Wahab, M. S., Jamal, J. A., &amp; Othman, N. (2025). RedScrap: Python Tool for Netnographic Data Collection (v1.0.0). Zenodo. </a:t>
            </a:r>
            <a:r>
              <a:rPr lang="en" sz="1200">
                <a:solidFill>
                  <a:srgbClr val="0D1117"/>
                </a:solidFill>
                <a:uFill>
                  <a:noFill/>
                </a:uFill>
                <a:latin typeface="Arial"/>
                <a:ea typeface="Arial"/>
                <a:cs typeface="Arial"/>
                <a:sym typeface="Arial"/>
                <a:hlinkClick r:id="rId3">
                  <a:extLst>
                    <a:ext uri="{A12FA001-AC4F-418D-AE19-62706E023703}">
                      <ahyp:hlinkClr val="tx"/>
                    </a:ext>
                  </a:extLst>
                </a:hlinkClick>
              </a:rPr>
              <a:t>https://doi.org/10.5281/zenodo.16756945</a:t>
            </a:r>
            <a:br>
              <a:rPr lang="en"/>
            </a:br>
            <a:br>
              <a:rPr lang="en"/>
            </a:br>
            <a:endParaRPr/>
          </a:p>
          <a:p>
            <a:pPr indent="0" lvl="0" marL="0" rtl="0" algn="l">
              <a:spcBef>
                <a:spcPts val="1200"/>
              </a:spcBef>
              <a:spcAft>
                <a:spcPts val="1200"/>
              </a:spcAft>
              <a:buNone/>
            </a:pPr>
            <a:r>
              <a:rPr lang="en" sz="1200">
                <a:solidFill>
                  <a:srgbClr val="0D1117"/>
                </a:solidFill>
                <a:latin typeface="Arial"/>
                <a:ea typeface="Arial"/>
                <a:cs typeface="Arial"/>
                <a:sym typeface="Arial"/>
              </a:rPr>
              <a:t>Hutto, C.J. &amp; Gilbert, E.E. (2014). VADER: A Parsimonious Rule-based Model for Sentiment Analysis of Social Media Text. Eighth International Conference on Weblogs and Social Media (ICWSM-14). Ann Arbor, MI, June 2014.</a:t>
            </a:r>
            <a:br>
              <a:rPr lang="en"/>
            </a:b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35" name="Google Shape;135;p14"/>
          <p:cNvSpPr txBox="1"/>
          <p:nvPr/>
        </p:nvSpPr>
        <p:spPr>
          <a:xfrm>
            <a:off x="330175" y="1005225"/>
            <a:ext cx="7994700" cy="3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Calibri"/>
                <a:ea typeface="Calibri"/>
                <a:cs typeface="Calibri"/>
                <a:sym typeface="Calibri"/>
              </a:rPr>
              <a:t>H-Null:</a:t>
            </a:r>
            <a:r>
              <a:rPr b="1" lang="en" sz="1200">
                <a:solidFill>
                  <a:schemeClr val="dk2"/>
                </a:solidFill>
                <a:latin typeface="Calibri"/>
                <a:ea typeface="Calibri"/>
                <a:cs typeface="Calibri"/>
                <a:sym typeface="Calibri"/>
              </a:rPr>
              <a:t> </a:t>
            </a:r>
            <a:r>
              <a:rPr lang="en" sz="1200">
                <a:solidFill>
                  <a:schemeClr val="dk2"/>
                </a:solidFill>
                <a:latin typeface="Calibri"/>
                <a:ea typeface="Calibri"/>
                <a:cs typeface="Calibri"/>
                <a:sym typeface="Calibri"/>
              </a:rPr>
              <a:t>Investor sentiment expressed on Reddit does not correlate with daily movements in stock prices or S&amp;P 500</a:t>
            </a:r>
            <a:endParaRPr sz="12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rPr b="1" lang="en" sz="1200">
                <a:solidFill>
                  <a:schemeClr val="dk2"/>
                </a:solidFill>
                <a:latin typeface="Calibri"/>
                <a:ea typeface="Calibri"/>
                <a:cs typeface="Calibri"/>
                <a:sym typeface="Calibri"/>
              </a:rPr>
              <a:t>H-Alt: </a:t>
            </a:r>
            <a:r>
              <a:rPr lang="en" sz="1200">
                <a:solidFill>
                  <a:schemeClr val="dk2"/>
                </a:solidFill>
                <a:latin typeface="Calibri"/>
                <a:ea typeface="Calibri"/>
                <a:cs typeface="Calibri"/>
                <a:sym typeface="Calibri"/>
              </a:rPr>
              <a:t>Investor sentiment expressed on Reddit does correlate with daily movements in stock prices or S&amp;P 500</a:t>
            </a:r>
            <a:endParaRPr sz="12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rPr b="1" lang="en" sz="1200">
                <a:solidFill>
                  <a:schemeClr val="dk2"/>
                </a:solidFill>
                <a:latin typeface="Calibri"/>
                <a:ea typeface="Calibri"/>
                <a:cs typeface="Calibri"/>
                <a:sym typeface="Calibri"/>
              </a:rPr>
              <a:t>Process:</a:t>
            </a:r>
            <a:r>
              <a:rPr lang="en" sz="1200">
                <a:solidFill>
                  <a:schemeClr val="dk2"/>
                </a:solidFill>
                <a:latin typeface="Calibri"/>
                <a:ea typeface="Calibri"/>
                <a:cs typeface="Calibri"/>
                <a:sym typeface="Calibri"/>
              </a:rPr>
              <a:t> Measure how positive or negative discussions around specific stocks reflect, or possibly anticipate, market trends</a:t>
            </a:r>
            <a:endParaRPr sz="12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t/>
            </a:r>
            <a:endParaRPr sz="100">
              <a:solidFill>
                <a:schemeClr val="dk2"/>
              </a:solidFill>
              <a:latin typeface="Calibri"/>
              <a:ea typeface="Calibri"/>
              <a:cs typeface="Calibri"/>
              <a:sym typeface="Calibri"/>
            </a:endParaRPr>
          </a:p>
          <a:p>
            <a:pPr indent="0" lvl="0" marL="0" rtl="0" algn="l">
              <a:spcBef>
                <a:spcPts val="0"/>
              </a:spcBef>
              <a:spcAft>
                <a:spcPts val="0"/>
              </a:spcAft>
              <a:buNone/>
            </a:pPr>
            <a:r>
              <a:rPr b="1" lang="en" sz="1200">
                <a:solidFill>
                  <a:schemeClr val="dk2"/>
                </a:solidFill>
                <a:latin typeface="Calibri"/>
                <a:ea typeface="Calibri"/>
                <a:cs typeface="Calibri"/>
                <a:sym typeface="Calibri"/>
              </a:rPr>
              <a:t>Goal:</a:t>
            </a:r>
            <a:r>
              <a:rPr lang="en" sz="1200">
                <a:solidFill>
                  <a:schemeClr val="dk2"/>
                </a:solidFill>
                <a:latin typeface="Calibri"/>
                <a:ea typeface="Calibri"/>
                <a:cs typeface="Calibri"/>
                <a:sym typeface="Calibri"/>
              </a:rPr>
              <a:t> Get rich like Scrooge McDuck</a:t>
            </a:r>
            <a:endParaRPr sz="12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36" name="Google Shape;136;p14" title="Scrooge.jpg"/>
          <p:cNvPicPr preferRelativeResize="0"/>
          <p:nvPr/>
        </p:nvPicPr>
        <p:blipFill>
          <a:blip r:embed="rId3">
            <a:alphaModFix/>
          </a:blip>
          <a:stretch>
            <a:fillRect/>
          </a:stretch>
        </p:blipFill>
        <p:spPr>
          <a:xfrm>
            <a:off x="1572700" y="2401925"/>
            <a:ext cx="5998575" cy="2413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2" name="Google Shape;142;p15"/>
          <p:cNvSpPr txBox="1"/>
          <p:nvPr/>
        </p:nvSpPr>
        <p:spPr>
          <a:xfrm>
            <a:off x="454925" y="1203325"/>
            <a:ext cx="3756600" cy="331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Used </a:t>
            </a:r>
            <a:r>
              <a:rPr lang="en" sz="1300" u="sng">
                <a:solidFill>
                  <a:schemeClr val="hlink"/>
                </a:solidFill>
                <a:latin typeface="Calibri"/>
                <a:ea typeface="Calibri"/>
                <a:cs typeface="Calibri"/>
                <a:sym typeface="Calibri"/>
                <a:hlinkClick r:id="rId3"/>
              </a:rPr>
              <a:t>RedScrap</a:t>
            </a:r>
            <a:r>
              <a:rPr lang="en" sz="1300">
                <a:solidFill>
                  <a:schemeClr val="dk2"/>
                </a:solidFill>
                <a:latin typeface="Calibri"/>
                <a:ea typeface="Calibri"/>
                <a:cs typeface="Calibri"/>
                <a:sym typeface="Calibri"/>
              </a:rPr>
              <a:t> to collect over 90 thousand comments across 3 different subreddits to gain investor sentiment</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Scraped daily Financial Data from </a:t>
            </a:r>
            <a:r>
              <a:rPr lang="en" sz="1300" u="sng">
                <a:solidFill>
                  <a:schemeClr val="hlink"/>
                </a:solidFill>
                <a:latin typeface="Calibri"/>
                <a:ea typeface="Calibri"/>
                <a:cs typeface="Calibri"/>
                <a:sym typeface="Calibri"/>
                <a:hlinkClick r:id="rId4"/>
              </a:rPr>
              <a:t>investing.com</a:t>
            </a:r>
            <a:r>
              <a:rPr lang="en" sz="1300">
                <a:solidFill>
                  <a:schemeClr val="dk2"/>
                </a:solidFill>
                <a:latin typeface="Calibri"/>
                <a:ea typeface="Calibri"/>
                <a:cs typeface="Calibri"/>
                <a:sym typeface="Calibri"/>
              </a:rPr>
              <a:t> to track stock and S&amp;P </a:t>
            </a:r>
            <a:r>
              <a:rPr lang="en" sz="1300">
                <a:solidFill>
                  <a:schemeClr val="dk2"/>
                </a:solidFill>
                <a:latin typeface="Calibri"/>
                <a:ea typeface="Calibri"/>
                <a:cs typeface="Calibri"/>
                <a:sym typeface="Calibri"/>
              </a:rPr>
              <a:t>performance</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r/investing; r/stocks; r/wallstreetbets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Focused in on key words (e.g. S&amp;P 500, AAPL, AMZN, MSFT, NVDA, TSLA)</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Used </a:t>
            </a:r>
            <a:r>
              <a:rPr lang="en" sz="1300" u="sng">
                <a:solidFill>
                  <a:schemeClr val="hlink"/>
                </a:solidFill>
                <a:latin typeface="Calibri"/>
                <a:ea typeface="Calibri"/>
                <a:cs typeface="Calibri"/>
                <a:sym typeface="Calibri"/>
                <a:hlinkClick r:id="rId5"/>
              </a:rPr>
              <a:t>VADER</a:t>
            </a:r>
            <a:r>
              <a:rPr lang="en" sz="1300">
                <a:solidFill>
                  <a:schemeClr val="dk2"/>
                </a:solidFill>
                <a:latin typeface="Calibri"/>
                <a:ea typeface="Calibri"/>
                <a:cs typeface="Calibri"/>
                <a:sym typeface="Calibri"/>
              </a:rPr>
              <a:t> to score and rate sentiment from comments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descr="File:Reddit wordmark.svg - Wikimedia Commons" id="143" name="Google Shape;143;p15"/>
          <p:cNvPicPr preferRelativeResize="0"/>
          <p:nvPr/>
        </p:nvPicPr>
        <p:blipFill>
          <a:blip r:embed="rId6">
            <a:alphaModFix/>
          </a:blip>
          <a:stretch>
            <a:fillRect/>
          </a:stretch>
        </p:blipFill>
        <p:spPr>
          <a:xfrm>
            <a:off x="5268225" y="433475"/>
            <a:ext cx="3134674" cy="907650"/>
          </a:xfrm>
          <a:prstGeom prst="rect">
            <a:avLst/>
          </a:prstGeom>
          <a:noFill/>
          <a:ln>
            <a:noFill/>
          </a:ln>
        </p:spPr>
      </p:pic>
      <p:pic>
        <p:nvPicPr>
          <p:cNvPr descr="File:Stocks-market.jpg - Wikimedia Commons" id="144" name="Google Shape;144;p15"/>
          <p:cNvPicPr preferRelativeResize="0"/>
          <p:nvPr/>
        </p:nvPicPr>
        <p:blipFill>
          <a:blip r:embed="rId7">
            <a:alphaModFix/>
          </a:blip>
          <a:stretch>
            <a:fillRect/>
          </a:stretch>
        </p:blipFill>
        <p:spPr>
          <a:xfrm>
            <a:off x="5461775" y="1841425"/>
            <a:ext cx="2747551" cy="1050850"/>
          </a:xfrm>
          <a:prstGeom prst="rect">
            <a:avLst/>
          </a:prstGeom>
          <a:noFill/>
          <a:ln>
            <a:noFill/>
          </a:ln>
        </p:spPr>
      </p:pic>
      <p:pic>
        <p:nvPicPr>
          <p:cNvPr descr="File:The Difference Between Bull vs Bear Markets in Investment.jpg ..." id="145" name="Google Shape;145;p15"/>
          <p:cNvPicPr preferRelativeResize="0"/>
          <p:nvPr/>
        </p:nvPicPr>
        <p:blipFill>
          <a:blip r:embed="rId8">
            <a:alphaModFix/>
          </a:blip>
          <a:stretch>
            <a:fillRect/>
          </a:stretch>
        </p:blipFill>
        <p:spPr>
          <a:xfrm>
            <a:off x="5500637" y="3067025"/>
            <a:ext cx="2669875" cy="1632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Data</a:t>
            </a:r>
            <a:endParaRPr/>
          </a:p>
        </p:txBody>
      </p:sp>
      <p:sp>
        <p:nvSpPr>
          <p:cNvPr id="151" name="Google Shape;151;p16"/>
          <p:cNvSpPr txBox="1"/>
          <p:nvPr/>
        </p:nvSpPr>
        <p:spPr>
          <a:xfrm>
            <a:off x="447575" y="913500"/>
            <a:ext cx="3756600" cy="331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 stored cleaned and organized the datasets in CSV/xlsx files, which were later used to generate time-series plots and sentiment trend visualizations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By using the date column from both Reddit and </a:t>
            </a:r>
            <a:r>
              <a:rPr lang="en" sz="1300" u="sng">
                <a:solidFill>
                  <a:schemeClr val="hlink"/>
                </a:solidFill>
                <a:latin typeface="Calibri"/>
                <a:ea typeface="Calibri"/>
                <a:cs typeface="Calibri"/>
                <a:sym typeface="Calibri"/>
                <a:hlinkClick r:id="rId3"/>
              </a:rPr>
              <a:t>Investing.com</a:t>
            </a:r>
            <a:r>
              <a:rPr lang="en" sz="1300">
                <a:solidFill>
                  <a:schemeClr val="dk2"/>
                </a:solidFill>
                <a:latin typeface="Calibri"/>
                <a:ea typeface="Calibri"/>
                <a:cs typeface="Calibri"/>
                <a:sym typeface="Calibri"/>
              </a:rPr>
              <a:t> data, I was able to align sentiment data with daily stock and index prices, allowing for direct day-to-day comparisons</a:t>
            </a:r>
            <a:br>
              <a:rPr lang="en" sz="1300">
                <a:solidFill>
                  <a:schemeClr val="dk2"/>
                </a:solidFill>
                <a:latin typeface="Calibri"/>
                <a:ea typeface="Calibri"/>
                <a:cs typeface="Calibri"/>
                <a:sym typeface="Calibri"/>
              </a:rPr>
            </a:b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This alignment made it possible to visualize relationships between investor tone and market movement across multiple stocks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Both text (sentiment) and numeric (price) data were standardized on the same time scale, ensuring consistency across data</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52" name="Google Shape;152;p16" title="Screenshot 2025-10-08 at 11.39.49 PM.png"/>
          <p:cNvPicPr preferRelativeResize="0"/>
          <p:nvPr/>
        </p:nvPicPr>
        <p:blipFill>
          <a:blip r:embed="rId4">
            <a:alphaModFix/>
          </a:blip>
          <a:stretch>
            <a:fillRect/>
          </a:stretch>
        </p:blipFill>
        <p:spPr>
          <a:xfrm>
            <a:off x="5515875" y="657750"/>
            <a:ext cx="2577122" cy="3572248"/>
          </a:xfrm>
          <a:prstGeom prst="rect">
            <a:avLst/>
          </a:prstGeom>
          <a:noFill/>
          <a:ln>
            <a:noFill/>
          </a:ln>
        </p:spPr>
      </p:pic>
      <p:sp>
        <p:nvSpPr>
          <p:cNvPr id="153" name="Google Shape;153;p16"/>
          <p:cNvSpPr txBox="1"/>
          <p:nvPr/>
        </p:nvSpPr>
        <p:spPr>
          <a:xfrm>
            <a:off x="5515875" y="4263000"/>
            <a:ext cx="29277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Calibri"/>
                <a:ea typeface="Calibri"/>
                <a:cs typeface="Calibri"/>
                <a:sym typeface="Calibri"/>
              </a:rPr>
              <a:t>Screenshot from Excel of Comments for Tesla just from June-October</a:t>
            </a:r>
            <a:br>
              <a:rPr lang="en" sz="700">
                <a:solidFill>
                  <a:schemeClr val="dk2"/>
                </a:solidFill>
                <a:latin typeface="Calibri"/>
                <a:ea typeface="Calibri"/>
                <a:cs typeface="Calibri"/>
                <a:sym typeface="Calibri"/>
              </a:rPr>
            </a:br>
            <a:br>
              <a:rPr lang="en" sz="700">
                <a:solidFill>
                  <a:schemeClr val="dk2"/>
                </a:solidFill>
                <a:latin typeface="Calibri"/>
                <a:ea typeface="Calibri"/>
                <a:cs typeface="Calibri"/>
                <a:sym typeface="Calibri"/>
              </a:rPr>
            </a:br>
            <a:r>
              <a:rPr lang="en" sz="700">
                <a:solidFill>
                  <a:schemeClr val="dk2"/>
                </a:solidFill>
                <a:latin typeface="Calibri"/>
                <a:ea typeface="Calibri"/>
                <a:cs typeface="Calibri"/>
                <a:sym typeface="Calibri"/>
              </a:rPr>
              <a:t>15 other files for the other stocks and S&amp;P</a:t>
            </a:r>
            <a:endParaRPr sz="7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Data Data</a:t>
            </a:r>
            <a:endParaRPr/>
          </a:p>
        </p:txBody>
      </p:sp>
      <p:pic>
        <p:nvPicPr>
          <p:cNvPr id="159" name="Google Shape;159;p17" title="Screenshot 2025-10-06 at 1.27.51 PM.png"/>
          <p:cNvPicPr preferRelativeResize="0"/>
          <p:nvPr/>
        </p:nvPicPr>
        <p:blipFill>
          <a:blip r:embed="rId3">
            <a:alphaModFix/>
          </a:blip>
          <a:stretch>
            <a:fillRect/>
          </a:stretch>
        </p:blipFill>
        <p:spPr>
          <a:xfrm>
            <a:off x="4880100" y="842288"/>
            <a:ext cx="3582299" cy="2057998"/>
          </a:xfrm>
          <a:prstGeom prst="rect">
            <a:avLst/>
          </a:prstGeom>
          <a:noFill/>
          <a:ln>
            <a:noFill/>
          </a:ln>
        </p:spPr>
      </p:pic>
      <p:pic>
        <p:nvPicPr>
          <p:cNvPr id="160" name="Google Shape;160;p17" title="Screenshot 2025-10-06 at 1.28.01 PM.png"/>
          <p:cNvPicPr preferRelativeResize="0"/>
          <p:nvPr/>
        </p:nvPicPr>
        <p:blipFill>
          <a:blip r:embed="rId4">
            <a:alphaModFix/>
          </a:blip>
          <a:stretch>
            <a:fillRect/>
          </a:stretch>
        </p:blipFill>
        <p:spPr>
          <a:xfrm>
            <a:off x="577950" y="868647"/>
            <a:ext cx="3582301" cy="2005274"/>
          </a:xfrm>
          <a:prstGeom prst="rect">
            <a:avLst/>
          </a:prstGeom>
          <a:noFill/>
          <a:ln>
            <a:noFill/>
          </a:ln>
        </p:spPr>
      </p:pic>
      <p:pic>
        <p:nvPicPr>
          <p:cNvPr id="161" name="Google Shape;161;p17" title="Screenshot 2025-10-06 at 3.40.58 PM.png"/>
          <p:cNvPicPr preferRelativeResize="0"/>
          <p:nvPr/>
        </p:nvPicPr>
        <p:blipFill>
          <a:blip r:embed="rId5">
            <a:alphaModFix/>
          </a:blip>
          <a:stretch>
            <a:fillRect/>
          </a:stretch>
        </p:blipFill>
        <p:spPr>
          <a:xfrm>
            <a:off x="233100" y="2873925"/>
            <a:ext cx="4272026" cy="1781225"/>
          </a:xfrm>
          <a:prstGeom prst="rect">
            <a:avLst/>
          </a:prstGeom>
          <a:noFill/>
          <a:ln>
            <a:noFill/>
          </a:ln>
        </p:spPr>
      </p:pic>
      <p:pic>
        <p:nvPicPr>
          <p:cNvPr id="162" name="Google Shape;162;p17" title="Screenshot 2025-10-06 at 4.16.46 PM.png"/>
          <p:cNvPicPr preferRelativeResize="0"/>
          <p:nvPr/>
        </p:nvPicPr>
        <p:blipFill>
          <a:blip r:embed="rId6">
            <a:alphaModFix/>
          </a:blip>
          <a:stretch>
            <a:fillRect/>
          </a:stretch>
        </p:blipFill>
        <p:spPr>
          <a:xfrm>
            <a:off x="4395275" y="2873925"/>
            <a:ext cx="4551949" cy="178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a:t>
            </a:r>
            <a:endParaRPr/>
          </a:p>
        </p:txBody>
      </p:sp>
      <p:sp>
        <p:nvSpPr>
          <p:cNvPr id="168" name="Google Shape;168;p18"/>
          <p:cNvSpPr txBox="1"/>
          <p:nvPr/>
        </p:nvSpPr>
        <p:spPr>
          <a:xfrm>
            <a:off x="467950" y="968525"/>
            <a:ext cx="5011500" cy="372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Comments sentiment for Stocks are looped in </a:t>
            </a:r>
            <a:r>
              <a:rPr lang="en" sz="1300">
                <a:solidFill>
                  <a:schemeClr val="dk2"/>
                </a:solidFill>
                <a:latin typeface="Calibri"/>
                <a:ea typeface="Calibri"/>
                <a:cs typeface="Calibri"/>
                <a:sym typeface="Calibri"/>
              </a:rPr>
              <a:t>together</a:t>
            </a:r>
            <a:r>
              <a:rPr lang="en" sz="1300">
                <a:solidFill>
                  <a:schemeClr val="dk2"/>
                </a:solidFill>
                <a:latin typeface="Calibri"/>
                <a:ea typeface="Calibri"/>
                <a:cs typeface="Calibri"/>
                <a:sym typeface="Calibri"/>
              </a:rPr>
              <a:t> due to lack of continuance of date.</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 could have scraped comments from other sites/threads to give a more concise view of sentiment by investment</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Was only able to mass scrape for the current year</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If I were to work further on this project I would figure out how to gain access to historical comment data</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This would of allowed for a better analysis of effects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 could loop in an event variable that would coincide with sentiment</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So rather than scraping data based off the stock itself I could have scraped comments about a new product or promotion</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This approach may yield better correlation and could be more </a:t>
            </a:r>
            <a:r>
              <a:rPr lang="en" sz="1300">
                <a:solidFill>
                  <a:schemeClr val="dk2"/>
                </a:solidFill>
                <a:latin typeface="Calibri"/>
                <a:ea typeface="Calibri"/>
                <a:cs typeface="Calibri"/>
                <a:sym typeface="Calibri"/>
              </a:rPr>
              <a:t>confidently</a:t>
            </a:r>
            <a:r>
              <a:rPr lang="en" sz="1300">
                <a:solidFill>
                  <a:schemeClr val="dk2"/>
                </a:solidFill>
                <a:latin typeface="Calibri"/>
                <a:ea typeface="Calibri"/>
                <a:cs typeface="Calibri"/>
                <a:sym typeface="Calibri"/>
              </a:rPr>
              <a:t> used for prediction</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There's</a:t>
            </a:r>
            <a:r>
              <a:rPr lang="en" sz="1300">
                <a:solidFill>
                  <a:schemeClr val="dk2"/>
                </a:solidFill>
                <a:latin typeface="Calibri"/>
                <a:ea typeface="Calibri"/>
                <a:cs typeface="Calibri"/>
                <a:sym typeface="Calibri"/>
              </a:rPr>
              <a:t> a lot of “Noise” on these subreddits, if I really wanted to apply this model I would try to limit nonsense comments</a:t>
            </a:r>
            <a:endParaRPr sz="1300">
              <a:solidFill>
                <a:schemeClr val="dk2"/>
              </a:solidFill>
              <a:latin typeface="Calibri"/>
              <a:ea typeface="Calibri"/>
              <a:cs typeface="Calibri"/>
              <a:sym typeface="Calibri"/>
            </a:endParaRPr>
          </a:p>
        </p:txBody>
      </p:sp>
      <p:pic>
        <p:nvPicPr>
          <p:cNvPr id="169" name="Google Shape;169;p18" title="facepalm.jpg"/>
          <p:cNvPicPr preferRelativeResize="0"/>
          <p:nvPr/>
        </p:nvPicPr>
        <p:blipFill>
          <a:blip r:embed="rId3">
            <a:alphaModFix/>
          </a:blip>
          <a:stretch>
            <a:fillRect/>
          </a:stretch>
        </p:blipFill>
        <p:spPr>
          <a:xfrm>
            <a:off x="5633500" y="1395650"/>
            <a:ext cx="3240702" cy="23522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 Beware, Scare! </a:t>
            </a:r>
            <a:endParaRPr/>
          </a:p>
        </p:txBody>
      </p:sp>
      <p:sp>
        <p:nvSpPr>
          <p:cNvPr id="175" name="Google Shape;175;p19"/>
          <p:cNvSpPr txBox="1"/>
          <p:nvPr/>
        </p:nvSpPr>
        <p:spPr>
          <a:xfrm>
            <a:off x="667700" y="961200"/>
            <a:ext cx="3859500" cy="37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Those Possibly </a:t>
            </a:r>
            <a:r>
              <a:rPr lang="en" sz="1300">
                <a:solidFill>
                  <a:schemeClr val="dk2"/>
                </a:solidFill>
                <a:latin typeface="Calibri"/>
                <a:ea typeface="Calibri"/>
                <a:cs typeface="Calibri"/>
                <a:sym typeface="Calibri"/>
              </a:rPr>
              <a:t>Affected</a:t>
            </a:r>
            <a:r>
              <a:rPr lang="en" sz="1300">
                <a:solidFill>
                  <a:schemeClr val="dk2"/>
                </a:solidFill>
                <a:latin typeface="Calibri"/>
                <a:ea typeface="Calibri"/>
                <a:cs typeface="Calibri"/>
                <a:sym typeface="Calibri"/>
              </a:rPr>
              <a:t>: </a:t>
            </a:r>
            <a:br>
              <a:rPr lang="en" sz="1300">
                <a:solidFill>
                  <a:schemeClr val="dk2"/>
                </a:solidFill>
                <a:latin typeface="Calibri"/>
                <a:ea typeface="Calibri"/>
                <a:cs typeface="Calibri"/>
                <a:sym typeface="Calibri"/>
              </a:rPr>
            </a:b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All investors:</a:t>
            </a:r>
            <a:r>
              <a:rPr lang="en" sz="1300">
                <a:solidFill>
                  <a:schemeClr val="dk2"/>
                </a:solidFill>
                <a:latin typeface="Calibri"/>
                <a:ea typeface="Calibri"/>
                <a:cs typeface="Calibri"/>
                <a:sym typeface="Calibri"/>
              </a:rPr>
              <a:t> If this model proved true those who used it would have an advantage in trading</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Companies:</a:t>
            </a:r>
            <a:r>
              <a:rPr lang="en" sz="1300">
                <a:solidFill>
                  <a:schemeClr val="dk2"/>
                </a:solidFill>
                <a:latin typeface="Calibri"/>
                <a:ea typeface="Calibri"/>
                <a:cs typeface="Calibri"/>
                <a:sym typeface="Calibri"/>
              </a:rPr>
              <a:t> I think if this worked in theory with better tech, events like what happened with GME and AMC would happen far more frequently</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Me: </a:t>
            </a:r>
            <a:r>
              <a:rPr lang="en" sz="1300">
                <a:solidFill>
                  <a:schemeClr val="dk2"/>
                </a:solidFill>
                <a:latin typeface="Calibri"/>
                <a:ea typeface="Calibri"/>
                <a:cs typeface="Calibri"/>
                <a:sym typeface="Calibri"/>
              </a:rPr>
              <a:t>If it does play a role in the markets, possible SEC involvement, possible insider trading charges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You:</a:t>
            </a:r>
            <a:r>
              <a:rPr lang="en" sz="1300">
                <a:solidFill>
                  <a:schemeClr val="dk2"/>
                </a:solidFill>
                <a:latin typeface="Calibri"/>
                <a:ea typeface="Calibri"/>
                <a:cs typeface="Calibri"/>
                <a:sym typeface="Calibri"/>
              </a:rPr>
              <a:t> Warning! any financial decisions you make based off this presentation, if investigated could lead to investigation </a:t>
            </a:r>
            <a:br>
              <a:rPr lang="en" sz="1300">
                <a:solidFill>
                  <a:schemeClr val="dk2"/>
                </a:solidFill>
                <a:latin typeface="Calibri"/>
                <a:ea typeface="Calibri"/>
                <a:cs typeface="Calibri"/>
                <a:sym typeface="Calibri"/>
              </a:rPr>
            </a:br>
            <a:br>
              <a:rPr lang="en" sz="1300">
                <a:solidFill>
                  <a:schemeClr val="dk2"/>
                </a:solidFill>
                <a:latin typeface="Calibri"/>
                <a:ea typeface="Calibri"/>
                <a:cs typeface="Calibri"/>
                <a:sym typeface="Calibri"/>
              </a:rPr>
            </a:br>
            <a:endParaRPr sz="1300">
              <a:solidFill>
                <a:schemeClr val="dk2"/>
              </a:solidFill>
              <a:latin typeface="Calibri"/>
              <a:ea typeface="Calibri"/>
              <a:cs typeface="Calibri"/>
              <a:sym typeface="Calibri"/>
            </a:endParaRPr>
          </a:p>
        </p:txBody>
      </p:sp>
      <p:pic>
        <p:nvPicPr>
          <p:cNvPr descr="File:Warning.svg - Wikimedia Commons" id="176" name="Google Shape;176;p19"/>
          <p:cNvPicPr preferRelativeResize="0"/>
          <p:nvPr/>
        </p:nvPicPr>
        <p:blipFill>
          <a:blip r:embed="rId3">
            <a:alphaModFix/>
          </a:blip>
          <a:stretch>
            <a:fillRect/>
          </a:stretch>
        </p:blipFill>
        <p:spPr>
          <a:xfrm>
            <a:off x="5001450" y="1049775"/>
            <a:ext cx="3865001" cy="3572251"/>
          </a:xfrm>
          <a:prstGeom prst="rect">
            <a:avLst/>
          </a:prstGeom>
          <a:noFill/>
          <a:ln>
            <a:noFill/>
          </a:ln>
        </p:spPr>
      </p:pic>
      <p:sp>
        <p:nvSpPr>
          <p:cNvPr id="177" name="Google Shape;177;p19"/>
          <p:cNvSpPr txBox="1"/>
          <p:nvPr/>
        </p:nvSpPr>
        <p:spPr>
          <a:xfrm>
            <a:off x="2942100" y="1848000"/>
            <a:ext cx="3259800" cy="14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9900"/>
                </a:solidFill>
                <a:latin typeface="Calibri"/>
                <a:ea typeface="Calibri"/>
                <a:cs typeface="Calibri"/>
                <a:sym typeface="Calibri"/>
              </a:rPr>
              <a:t>BOO!</a:t>
            </a:r>
            <a:endParaRPr sz="9600">
              <a:solidFill>
                <a:srgbClr val="FF99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31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Legal, Societal </a:t>
            </a:r>
            <a:r>
              <a:rPr lang="en"/>
              <a:t>Implications</a:t>
            </a:r>
            <a:r>
              <a:rPr lang="en"/>
              <a:t>.</a:t>
            </a:r>
            <a:endParaRPr/>
          </a:p>
        </p:txBody>
      </p:sp>
      <p:sp>
        <p:nvSpPr>
          <p:cNvPr id="183" name="Google Shape;183;p20"/>
          <p:cNvSpPr txBox="1"/>
          <p:nvPr/>
        </p:nvSpPr>
        <p:spPr>
          <a:xfrm>
            <a:off x="770425" y="1100600"/>
            <a:ext cx="75057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0F6FC"/>
                </a:solidFill>
                <a:highlight>
                  <a:srgbClr val="0D1117"/>
                </a:highlight>
              </a:rPr>
              <a:t>“Originally developed as part of doctoral research in Pharmacy Practice at Universiti Teknologi MARA, RedScrap follows ethical practices aligned with Reddit’s developer policies. It is published under version v1.0.0 via Zenodo.” </a:t>
            </a:r>
            <a:r>
              <a:rPr lang="en" sz="1200">
                <a:solidFill>
                  <a:srgbClr val="0D1117"/>
                </a:solidFill>
              </a:rPr>
              <a:t> - </a:t>
            </a:r>
            <a:r>
              <a:rPr b="1" lang="en" sz="500" u="sng">
                <a:solidFill>
                  <a:schemeClr val="hlink"/>
                </a:solidFill>
                <a:hlinkClick r:id="rId3"/>
              </a:rPr>
              <a:t>https://github.com/saprimad/RedScrap/blob/main/README_updated.md</a:t>
            </a:r>
            <a:endParaRPr b="1" sz="600">
              <a:solidFill>
                <a:srgbClr val="0D1117"/>
              </a:solidFill>
              <a:latin typeface="Calibri"/>
              <a:ea typeface="Calibri"/>
              <a:cs typeface="Calibri"/>
              <a:sym typeface="Calibri"/>
            </a:endParaRPr>
          </a:p>
          <a:p>
            <a:pPr indent="0" lvl="0" marL="0" rtl="0" algn="l">
              <a:spcBef>
                <a:spcPts val="0"/>
              </a:spcBef>
              <a:spcAft>
                <a:spcPts val="0"/>
              </a:spcAft>
              <a:buNone/>
            </a:pPr>
            <a:r>
              <a:t/>
            </a:r>
            <a:endParaRPr b="1" sz="600">
              <a:solidFill>
                <a:srgbClr val="0D1117"/>
              </a:solidFill>
              <a:latin typeface="Calibri"/>
              <a:ea typeface="Calibri"/>
              <a:cs typeface="Calibri"/>
              <a:sym typeface="Calibri"/>
            </a:endParaRPr>
          </a:p>
          <a:p>
            <a:pPr indent="0" lvl="0" marL="0" rtl="0" algn="l">
              <a:spcBef>
                <a:spcPts val="0"/>
              </a:spcBef>
              <a:spcAft>
                <a:spcPts val="0"/>
              </a:spcAft>
              <a:buNone/>
            </a:pPr>
            <a:br>
              <a:rPr b="1" lang="en" sz="1200">
                <a:solidFill>
                  <a:srgbClr val="0D1117"/>
                </a:solidFill>
                <a:latin typeface="Calibri"/>
                <a:ea typeface="Calibri"/>
                <a:cs typeface="Calibri"/>
                <a:sym typeface="Calibri"/>
              </a:rPr>
            </a:br>
            <a:r>
              <a:rPr lang="en" sz="1200">
                <a:solidFill>
                  <a:srgbClr val="F0F6FC"/>
                </a:solidFill>
                <a:highlight>
                  <a:srgbClr val="0D1117"/>
                </a:highlight>
              </a:rPr>
              <a:t>VADER (Valence Aware Dictionary and sEntiment Reasoner) is a lexicon and rule-based sentiment analysis tool that is </a:t>
            </a:r>
            <a:r>
              <a:rPr i="1" lang="en" sz="1200">
                <a:solidFill>
                  <a:srgbClr val="F0F6FC"/>
                </a:solidFill>
                <a:highlight>
                  <a:srgbClr val="0D1117"/>
                </a:highlight>
              </a:rPr>
              <a:t>specifically attuned to sentiments expressed in social media</a:t>
            </a:r>
            <a:r>
              <a:rPr lang="en" sz="1200">
                <a:solidFill>
                  <a:srgbClr val="F0F6FC"/>
                </a:solidFill>
                <a:highlight>
                  <a:srgbClr val="0D1117"/>
                </a:highlight>
              </a:rPr>
              <a:t>. It is fully open-sourced under the </a:t>
            </a:r>
            <a:r>
              <a:rPr lang="en" sz="1200" u="sng">
                <a:solidFill>
                  <a:srgbClr val="4493F8"/>
                </a:solidFill>
                <a:highlight>
                  <a:srgbClr val="0D1117"/>
                </a:highlight>
                <a:hlinkClick r:id="rId4">
                  <a:extLst>
                    <a:ext uri="{A12FA001-AC4F-418D-AE19-62706E023703}">
                      <ahyp:hlinkClr val="tx"/>
                    </a:ext>
                  </a:extLst>
                </a:hlinkClick>
              </a:rPr>
              <a:t>[MIT License]</a:t>
            </a:r>
            <a:r>
              <a:rPr lang="en" sz="1200">
                <a:solidFill>
                  <a:srgbClr val="F0F6FC"/>
                </a:solidFill>
                <a:highlight>
                  <a:srgbClr val="0D1117"/>
                </a:highlight>
              </a:rPr>
              <a:t> (we sincerely appreciate all attributions and readily accept most contributions, but please don't hold us liable).</a:t>
            </a:r>
            <a:r>
              <a:rPr lang="en" sz="1200">
                <a:solidFill>
                  <a:srgbClr val="0D1117"/>
                </a:solidFill>
              </a:rPr>
              <a:t> - </a:t>
            </a:r>
            <a:r>
              <a:rPr b="1" lang="en" sz="500" u="sng">
                <a:solidFill>
                  <a:schemeClr val="hlink"/>
                </a:solidFill>
                <a:hlinkClick r:id="rId5"/>
              </a:rPr>
              <a:t>https://github.com/cjhutto/vaderSentiment/blob/master/README.rst</a:t>
            </a:r>
            <a:endParaRPr b="1" sz="500">
              <a:solidFill>
                <a:srgbClr val="0D1117"/>
              </a:solidFill>
              <a:latin typeface="Calibri"/>
              <a:ea typeface="Calibri"/>
              <a:cs typeface="Calibri"/>
              <a:sym typeface="Calibri"/>
            </a:endParaRPr>
          </a:p>
        </p:txBody>
      </p:sp>
      <p:sp>
        <p:nvSpPr>
          <p:cNvPr id="184" name="Google Shape;184;p20"/>
          <p:cNvSpPr txBox="1"/>
          <p:nvPr/>
        </p:nvSpPr>
        <p:spPr>
          <a:xfrm>
            <a:off x="888225" y="3121400"/>
            <a:ext cx="75057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A6884B"/>
                </a:solidFill>
                <a:latin typeface="Nunito"/>
                <a:ea typeface="Nunito"/>
                <a:cs typeface="Nunito"/>
                <a:sym typeface="Nunito"/>
              </a:rPr>
              <a:t>Questions -</a:t>
            </a:r>
            <a:r>
              <a:rPr lang="en" sz="1300">
                <a:solidFill>
                  <a:srgbClr val="A6884B"/>
                </a:solidFill>
                <a:latin typeface="Calibri"/>
                <a:ea typeface="Calibri"/>
                <a:cs typeface="Calibri"/>
                <a:sym typeface="Calibri"/>
              </a:rPr>
              <a:t> </a:t>
            </a:r>
            <a:endParaRPr sz="1300">
              <a:solidFill>
                <a:srgbClr val="A6884B"/>
              </a:solidFill>
              <a:latin typeface="Calibri"/>
              <a:ea typeface="Calibri"/>
              <a:cs typeface="Calibri"/>
              <a:sym typeface="Calibri"/>
            </a:endParaRPr>
          </a:p>
          <a:p>
            <a:pPr indent="0" lvl="0" marL="0" rtl="0" algn="l">
              <a:spcBef>
                <a:spcPts val="0"/>
              </a:spcBef>
              <a:spcAft>
                <a:spcPts val="0"/>
              </a:spcAft>
              <a:buNone/>
            </a:pPr>
            <a:r>
              <a:t/>
            </a:r>
            <a:endParaRPr sz="1300">
              <a:solidFill>
                <a:srgbClr val="A6884B"/>
              </a:solidFill>
              <a:latin typeface="Calibri"/>
              <a:ea typeface="Calibri"/>
              <a:cs typeface="Calibri"/>
              <a:sym typeface="Calibri"/>
            </a:endParaRPr>
          </a:p>
          <a:p>
            <a:pPr indent="0" lvl="0" marL="0" rtl="0" algn="l">
              <a:spcBef>
                <a:spcPts val="0"/>
              </a:spcBef>
              <a:spcAft>
                <a:spcPts val="0"/>
              </a:spcAft>
              <a:buNone/>
            </a:pPr>
            <a:r>
              <a:rPr lang="en" sz="1300">
                <a:solidFill>
                  <a:srgbClr val="A6884B"/>
                </a:solidFill>
                <a:latin typeface="Calibri"/>
                <a:ea typeface="Calibri"/>
                <a:cs typeface="Calibri"/>
                <a:sym typeface="Calibri"/>
              </a:rPr>
              <a:t>If this type of experiment was done at the max scale with more advanced models, would that still be ethical?</a:t>
            </a:r>
            <a:br>
              <a:rPr lang="en" sz="1300">
                <a:solidFill>
                  <a:srgbClr val="A6884B"/>
                </a:solidFill>
                <a:latin typeface="Calibri"/>
                <a:ea typeface="Calibri"/>
                <a:cs typeface="Calibri"/>
                <a:sym typeface="Calibri"/>
              </a:rPr>
            </a:br>
            <a:br>
              <a:rPr lang="en" sz="1300">
                <a:solidFill>
                  <a:srgbClr val="A6884B"/>
                </a:solidFill>
                <a:latin typeface="Calibri"/>
                <a:ea typeface="Calibri"/>
                <a:cs typeface="Calibri"/>
                <a:sym typeface="Calibri"/>
              </a:rPr>
            </a:br>
            <a:r>
              <a:rPr lang="en" sz="1300">
                <a:solidFill>
                  <a:srgbClr val="A6884B"/>
                </a:solidFill>
                <a:latin typeface="Calibri"/>
                <a:ea typeface="Calibri"/>
                <a:cs typeface="Calibri"/>
                <a:sym typeface="Calibri"/>
              </a:rPr>
              <a:t>What would the effects on the markets be if my hypothesis fails?</a:t>
            </a:r>
            <a:endParaRPr sz="1300">
              <a:solidFill>
                <a:srgbClr val="A6884B"/>
              </a:solidFill>
              <a:latin typeface="Calibri"/>
              <a:ea typeface="Calibri"/>
              <a:cs typeface="Calibri"/>
              <a:sym typeface="Calibri"/>
            </a:endParaRPr>
          </a:p>
          <a:p>
            <a:pPr indent="0" lvl="0" marL="0" rtl="0" algn="l">
              <a:spcBef>
                <a:spcPts val="0"/>
              </a:spcBef>
              <a:spcAft>
                <a:spcPts val="0"/>
              </a:spcAft>
              <a:buNone/>
            </a:pPr>
            <a:r>
              <a:t/>
            </a:r>
            <a:endParaRPr sz="1300">
              <a:solidFill>
                <a:srgbClr val="A6884B"/>
              </a:solidFill>
              <a:latin typeface="Calibri"/>
              <a:ea typeface="Calibri"/>
              <a:cs typeface="Calibri"/>
              <a:sym typeface="Calibri"/>
            </a:endParaRPr>
          </a:p>
          <a:p>
            <a:pPr indent="0" lvl="0" marL="0" rtl="0" algn="l">
              <a:spcBef>
                <a:spcPts val="0"/>
              </a:spcBef>
              <a:spcAft>
                <a:spcPts val="0"/>
              </a:spcAft>
              <a:buNone/>
            </a:pPr>
            <a:r>
              <a:rPr lang="en" sz="1300">
                <a:solidFill>
                  <a:srgbClr val="A6884B"/>
                </a:solidFill>
                <a:latin typeface="Calibri"/>
                <a:ea typeface="Calibri"/>
                <a:cs typeface="Calibri"/>
                <a:sym typeface="Calibri"/>
              </a:rPr>
              <a:t>Do you think people if people realized how the population acted as a whole online effected their financial investments we would rethink how we use technology in our day to day lives?</a:t>
            </a:r>
            <a:endParaRPr sz="1300">
              <a:solidFill>
                <a:srgbClr val="A6884B"/>
              </a:solidFill>
              <a:latin typeface="Calibri"/>
              <a:ea typeface="Calibri"/>
              <a:cs typeface="Calibri"/>
              <a:sym typeface="Calibri"/>
            </a:endParaRPr>
          </a:p>
          <a:p>
            <a:pPr indent="0" lvl="0" marL="0" rtl="0" algn="l">
              <a:spcBef>
                <a:spcPts val="0"/>
              </a:spcBef>
              <a:spcAft>
                <a:spcPts val="0"/>
              </a:spcAft>
              <a:buNone/>
            </a:pPr>
            <a:r>
              <a:t/>
            </a:r>
            <a:endParaRPr sz="1300">
              <a:solidFill>
                <a:srgbClr val="A6884B"/>
              </a:solidFill>
              <a:latin typeface="Calibri"/>
              <a:ea typeface="Calibri"/>
              <a:cs typeface="Calibri"/>
              <a:sym typeface="Calibri"/>
            </a:endParaRPr>
          </a:p>
          <a:p>
            <a:pPr indent="0" lvl="0" marL="0" rtl="0" algn="l">
              <a:spcBef>
                <a:spcPts val="0"/>
              </a:spcBef>
              <a:spcAft>
                <a:spcPts val="0"/>
              </a:spcAft>
              <a:buNone/>
            </a:pPr>
            <a:r>
              <a:t/>
            </a:r>
            <a:endParaRPr sz="1300">
              <a:solidFill>
                <a:srgbClr val="A6884B"/>
              </a:solidFill>
              <a:latin typeface="Calibri"/>
              <a:ea typeface="Calibri"/>
              <a:cs typeface="Calibri"/>
              <a:sym typeface="Calibri"/>
            </a:endParaRPr>
          </a:p>
          <a:p>
            <a:pPr indent="0" lvl="0" marL="0" rtl="0" algn="l">
              <a:spcBef>
                <a:spcPts val="0"/>
              </a:spcBef>
              <a:spcAft>
                <a:spcPts val="0"/>
              </a:spcAft>
              <a:buNone/>
            </a:pPr>
            <a:r>
              <a:t/>
            </a:r>
            <a:endParaRPr sz="1300">
              <a:solidFill>
                <a:srgbClr val="A6884B"/>
              </a:solidFill>
              <a:latin typeface="Calibri"/>
              <a:ea typeface="Calibri"/>
              <a:cs typeface="Calibri"/>
              <a:sym typeface="Calibri"/>
            </a:endParaRPr>
          </a:p>
          <a:p>
            <a:pPr indent="0" lvl="0" marL="0" rtl="0" algn="l">
              <a:spcBef>
                <a:spcPts val="0"/>
              </a:spcBef>
              <a:spcAft>
                <a:spcPts val="0"/>
              </a:spcAft>
              <a:buNone/>
            </a:pPr>
            <a:br>
              <a:rPr lang="en" sz="1300">
                <a:solidFill>
                  <a:srgbClr val="A6884B"/>
                </a:solidFill>
                <a:latin typeface="Calibri"/>
                <a:ea typeface="Calibri"/>
                <a:cs typeface="Calibri"/>
                <a:sym typeface="Calibri"/>
              </a:rPr>
            </a:br>
            <a:br>
              <a:rPr lang="en" sz="1300">
                <a:solidFill>
                  <a:srgbClr val="A6884B"/>
                </a:solidFill>
                <a:latin typeface="Calibri"/>
                <a:ea typeface="Calibri"/>
                <a:cs typeface="Calibri"/>
                <a:sym typeface="Calibri"/>
              </a:rPr>
            </a:br>
            <a:br>
              <a:rPr lang="en" sz="1300">
                <a:solidFill>
                  <a:srgbClr val="A6884B"/>
                </a:solidFill>
                <a:latin typeface="Calibri"/>
                <a:ea typeface="Calibri"/>
                <a:cs typeface="Calibri"/>
                <a:sym typeface="Calibri"/>
              </a:rPr>
            </a:br>
            <a:br>
              <a:rPr lang="en" sz="1300">
                <a:solidFill>
                  <a:srgbClr val="A6884B"/>
                </a:solidFill>
                <a:latin typeface="Calibri"/>
                <a:ea typeface="Calibri"/>
                <a:cs typeface="Calibri"/>
                <a:sym typeface="Calibri"/>
              </a:rPr>
            </a:br>
            <a:endParaRPr sz="1300">
              <a:solidFill>
                <a:srgbClr val="A6884B"/>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1" title="fallout-thumbs-up-featured (1).jpg"/>
          <p:cNvPicPr preferRelativeResize="0"/>
          <p:nvPr/>
        </p:nvPicPr>
        <p:blipFill>
          <a:blip r:embed="rId3">
            <a:alphaModFix/>
          </a:blip>
          <a:stretch>
            <a:fillRect/>
          </a:stretch>
        </p:blipFill>
        <p:spPr>
          <a:xfrm>
            <a:off x="0" y="0"/>
            <a:ext cx="9144000" cy="5143505"/>
          </a:xfrm>
          <a:prstGeom prst="rect">
            <a:avLst/>
          </a:prstGeom>
          <a:noFill/>
          <a:ln>
            <a:noFill/>
          </a:ln>
        </p:spPr>
      </p:pic>
      <p:pic>
        <p:nvPicPr>
          <p:cNvPr id="190" name="Google Shape;190;p21" title="25739-9-stock-market-transparent-image.png"/>
          <p:cNvPicPr preferRelativeResize="0"/>
          <p:nvPr/>
        </p:nvPicPr>
        <p:blipFill>
          <a:blip r:embed="rId4">
            <a:alphaModFix/>
          </a:blip>
          <a:stretch>
            <a:fillRect/>
          </a:stretch>
        </p:blipFill>
        <p:spPr>
          <a:xfrm>
            <a:off x="1166625" y="2398025"/>
            <a:ext cx="2575424" cy="1929225"/>
          </a:xfrm>
          <a:prstGeom prst="rect">
            <a:avLst/>
          </a:prstGeom>
          <a:noFill/>
          <a:ln>
            <a:noFill/>
          </a:ln>
        </p:spPr>
      </p:pic>
      <p:pic>
        <p:nvPicPr>
          <p:cNvPr id="191" name="Google Shape;191;p21" title="FNV_Bottle_cap_caravan.png"/>
          <p:cNvPicPr preferRelativeResize="0"/>
          <p:nvPr/>
        </p:nvPicPr>
        <p:blipFill>
          <a:blip r:embed="rId5">
            <a:alphaModFix/>
          </a:blip>
          <a:stretch>
            <a:fillRect/>
          </a:stretch>
        </p:blipFill>
        <p:spPr>
          <a:xfrm rot="-1367285">
            <a:off x="3895649" y="1761000"/>
            <a:ext cx="647900" cy="495975"/>
          </a:xfrm>
          <a:prstGeom prst="rect">
            <a:avLst/>
          </a:prstGeom>
          <a:noFill/>
          <a:ln>
            <a:noFill/>
          </a:ln>
        </p:spPr>
      </p:pic>
      <p:sp>
        <p:nvSpPr>
          <p:cNvPr id="192" name="Google Shape;192;p21"/>
          <p:cNvSpPr txBox="1"/>
          <p:nvPr/>
        </p:nvSpPr>
        <p:spPr>
          <a:xfrm>
            <a:off x="102725" y="0"/>
            <a:ext cx="2656200" cy="9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rPr>
              <a:t>FIN.</a:t>
            </a:r>
            <a:endParaRPr b="1" sz="6000">
              <a:solidFill>
                <a:schemeClr val="dk1"/>
              </a:solidFill>
            </a:endParaRPr>
          </a:p>
        </p:txBody>
      </p:sp>
      <p:pic>
        <p:nvPicPr>
          <p:cNvPr id="193" name="Google Shape;193;p21" title="we did it kid.wav">
            <a:hlinkClick r:id="rId6"/>
          </p:cNvPr>
          <p:cNvPicPr preferRelativeResize="0"/>
          <p:nvPr/>
        </p:nvPicPr>
        <p:blipFill>
          <a:blip r:embed="rId7">
            <a:alphaModFix/>
          </a:blip>
          <a:stretch>
            <a:fillRect/>
          </a:stretch>
        </p:blipFill>
        <p:spPr>
          <a:xfrm>
            <a:off x="8641080" y="4626864"/>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800" fill="hold"/>
                                        <p:tgtEl>
                                          <p:spTgt spid="191"/>
                                        </p:tgtEl>
                                        <p:attrNameLst>
                                          <p:attrName>r</p:attrName>
                                        </p:attrNameLst>
                                      </p:cBhvr>
                                    </p:animRot>
                                  </p:childTnLst>
                                </p:cTn>
                              </p:par>
                              <p:par>
                                <p:cTn fill="hold" nodeType="withEffect" presetClass="exit" presetID="2" presetSubtype="1">
                                  <p:stCondLst>
                                    <p:cond delay="0"/>
                                  </p:stCondLst>
                                  <p:childTnLst>
                                    <p:anim calcmode="lin" valueType="num">
                                      <p:cBhvr additive="base">
                                        <p:cTn dur="1800"/>
                                        <p:tgtEl>
                                          <p:spTgt spid="191"/>
                                        </p:tgtEl>
                                        <p:attrNameLst>
                                          <p:attrName>ppt_y</p:attrName>
                                        </p:attrNameLst>
                                      </p:cBhvr>
                                      <p:tavLst>
                                        <p:tav fmla="" tm="0">
                                          <p:val>
                                            <p:strVal val="#ppt_y"/>
                                          </p:val>
                                        </p:tav>
                                        <p:tav fmla="" tm="100000">
                                          <p:val>
                                            <p:strVal val="#ppt_y-1"/>
                                          </p:val>
                                        </p:tav>
                                      </p:tavLst>
                                    </p:anim>
                                    <p:set>
                                      <p:cBhvr>
                                        <p:cTn dur="1" fill="hold">
                                          <p:stCondLst>
                                            <p:cond delay="1800"/>
                                          </p:stCondLst>
                                        </p:cTn>
                                        <p:tgtEl>
                                          <p:spTgt spid="1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