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375" r:id="rId3"/>
    <p:sldId id="445" r:id="rId4"/>
    <p:sldId id="446" r:id="rId5"/>
    <p:sldId id="441" r:id="rId6"/>
    <p:sldId id="442" r:id="rId7"/>
    <p:sldId id="451" r:id="rId8"/>
    <p:sldId id="460" r:id="rId9"/>
    <p:sldId id="453" r:id="rId10"/>
    <p:sldId id="454" r:id="rId11"/>
    <p:sldId id="456" r:id="rId12"/>
    <p:sldId id="457" r:id="rId13"/>
    <p:sldId id="455" r:id="rId14"/>
    <p:sldId id="461" r:id="rId15"/>
    <p:sldId id="459" r:id="rId16"/>
    <p:sldId id="463" r:id="rId17"/>
    <p:sldId id="462" r:id="rId18"/>
    <p:sldId id="464" r:id="rId19"/>
    <p:sldId id="267" r:id="rId20"/>
  </p:sldIdLst>
  <p:sldSz cx="9144000" cy="5143500" type="screen16x9"/>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EADA"/>
    <a:srgbClr val="F2DCDB"/>
    <a:srgbClr val="E6E0EC"/>
    <a:srgbClr val="1C81CA"/>
    <a:srgbClr val="808080"/>
    <a:srgbClr val="3890C1"/>
    <a:srgbClr val="1E95D4"/>
    <a:srgbClr val="E6E6E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4757" autoAdjust="0"/>
  </p:normalViewPr>
  <p:slideViewPr>
    <p:cSldViewPr snapToGrid="0" snapToObjects="1">
      <p:cViewPr varScale="1">
        <p:scale>
          <a:sx n="97" d="100"/>
          <a:sy n="97" d="100"/>
        </p:scale>
        <p:origin x="498" y="66"/>
      </p:cViewPr>
      <p:guideLst>
        <p:guide orient="horz" pos="2897"/>
        <p:guide pos="2880"/>
      </p:guideLst>
    </p:cSldViewPr>
  </p:slideViewPr>
  <p:outlineViewPr>
    <p:cViewPr>
      <p:scale>
        <a:sx n="33" d="100"/>
        <a:sy n="33" d="100"/>
      </p:scale>
      <p:origin x="0" y="2886"/>
    </p:cViewPr>
  </p:outlineViewPr>
  <p:notesTextViewPr>
    <p:cViewPr>
      <p:scale>
        <a:sx n="100" d="100"/>
        <a:sy n="100" d="100"/>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7047" cy="3403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9992" y="0"/>
            <a:ext cx="4307047" cy="340360"/>
          </a:xfrm>
          <a:prstGeom prst="rect">
            <a:avLst/>
          </a:prstGeom>
        </p:spPr>
        <p:txBody>
          <a:bodyPr vert="horz" lIns="91440" tIns="45720" rIns="91440" bIns="45720" rtlCol="0"/>
          <a:lstStyle>
            <a:lvl1pPr algn="r">
              <a:defRPr sz="1200"/>
            </a:lvl1pPr>
          </a:lstStyle>
          <a:p>
            <a:fld id="{B61FC242-5E5E-6F44-AED2-AD43D698D102}" type="datetimeFigureOut">
              <a:rPr lang="en-US" smtClean="0"/>
              <a:pPr/>
              <a:t>3/9/2020</a:t>
            </a:fld>
            <a:endParaRPr lang="en-US" dirty="0"/>
          </a:p>
        </p:txBody>
      </p:sp>
      <p:sp>
        <p:nvSpPr>
          <p:cNvPr id="4" name="Footer Placeholder 3"/>
          <p:cNvSpPr>
            <a:spLocks noGrp="1"/>
          </p:cNvSpPr>
          <p:nvPr>
            <p:ph type="ftr" sz="quarter" idx="2"/>
          </p:nvPr>
        </p:nvSpPr>
        <p:spPr>
          <a:xfrm>
            <a:off x="1" y="6465659"/>
            <a:ext cx="4307047" cy="34036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9992" y="6465659"/>
            <a:ext cx="4307047" cy="340360"/>
          </a:xfrm>
          <a:prstGeom prst="rect">
            <a:avLst/>
          </a:prstGeom>
        </p:spPr>
        <p:txBody>
          <a:bodyPr vert="horz" lIns="91440" tIns="45720" rIns="91440" bIns="45720" rtlCol="0" anchor="b"/>
          <a:lstStyle>
            <a:lvl1pPr algn="r">
              <a:defRPr sz="1200"/>
            </a:lvl1pPr>
          </a:lstStyle>
          <a:p>
            <a:fld id="{5B9A75F5-0142-2542-BED4-E5AB0804C14C}" type="slidenum">
              <a:rPr lang="en-US" smtClean="0"/>
              <a:pPr/>
              <a:t>‹#›</a:t>
            </a:fld>
            <a:endParaRPr lang="en-US" dirty="0"/>
          </a:p>
        </p:txBody>
      </p:sp>
    </p:spTree>
    <p:extLst>
      <p:ext uri="{BB962C8B-B14F-4D97-AF65-F5344CB8AC3E}">
        <p14:creationId xmlns:p14="http://schemas.microsoft.com/office/powerpoint/2010/main" val="42639137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7047" cy="3403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9992" y="0"/>
            <a:ext cx="4307047" cy="340360"/>
          </a:xfrm>
          <a:prstGeom prst="rect">
            <a:avLst/>
          </a:prstGeom>
        </p:spPr>
        <p:txBody>
          <a:bodyPr vert="horz" lIns="91440" tIns="45720" rIns="91440" bIns="45720" rtlCol="0"/>
          <a:lstStyle>
            <a:lvl1pPr algn="r">
              <a:defRPr sz="1200"/>
            </a:lvl1pPr>
          </a:lstStyle>
          <a:p>
            <a:fld id="{9A47F7B0-913D-9048-928E-95F6A38C6D49}" type="datetimeFigureOut">
              <a:rPr lang="en-US" smtClean="0"/>
              <a:pPr/>
              <a:t>3/9/2020</a:t>
            </a:fld>
            <a:endParaRPr lang="en-US" dirty="0"/>
          </a:p>
        </p:txBody>
      </p:sp>
      <p:sp>
        <p:nvSpPr>
          <p:cNvPr id="4" name="Slide Image Placeholder 3"/>
          <p:cNvSpPr>
            <a:spLocks noGrp="1" noRot="1" noChangeAspect="1"/>
          </p:cNvSpPr>
          <p:nvPr>
            <p:ph type="sldImg" idx="2"/>
          </p:nvPr>
        </p:nvSpPr>
        <p:spPr>
          <a:xfrm>
            <a:off x="2701925" y="511175"/>
            <a:ext cx="4535488" cy="25511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3934" y="3233420"/>
            <a:ext cx="7951470" cy="30632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65659"/>
            <a:ext cx="4307047" cy="3403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9992" y="6465659"/>
            <a:ext cx="4307047" cy="340360"/>
          </a:xfrm>
          <a:prstGeom prst="rect">
            <a:avLst/>
          </a:prstGeom>
        </p:spPr>
        <p:txBody>
          <a:bodyPr vert="horz" lIns="91440" tIns="45720" rIns="91440" bIns="45720" rtlCol="0" anchor="b"/>
          <a:lstStyle>
            <a:lvl1pPr algn="r">
              <a:defRPr sz="1200"/>
            </a:lvl1pPr>
          </a:lstStyle>
          <a:p>
            <a:fld id="{B1BE07DF-D649-914A-AB93-C80E463FBF5A}" type="slidenum">
              <a:rPr lang="en-US" smtClean="0"/>
              <a:pPr/>
              <a:t>‹#›</a:t>
            </a:fld>
            <a:endParaRPr lang="en-US" dirty="0"/>
          </a:p>
        </p:txBody>
      </p:sp>
    </p:spTree>
    <p:extLst>
      <p:ext uri="{BB962C8B-B14F-4D97-AF65-F5344CB8AC3E}">
        <p14:creationId xmlns:p14="http://schemas.microsoft.com/office/powerpoint/2010/main" val="19326502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8318" y="959088"/>
            <a:ext cx="7188352" cy="1414028"/>
          </a:xfrm>
          <a:prstGeom prst="rect">
            <a:avLst/>
          </a:prstGeom>
          <a:noFill/>
          <a:ln w="76200" cmpd="sng">
            <a:noFill/>
          </a:ln>
        </p:spPr>
        <p:txBody>
          <a:bodyPr anchor="ctr">
            <a:normAutofit/>
          </a:bodyPr>
          <a:lstStyle>
            <a:lvl1pPr algn="r">
              <a:lnSpc>
                <a:spcPct val="150000"/>
              </a:lnSpc>
              <a:defRPr sz="3500" b="1">
                <a:latin typeface="メイリオ"/>
                <a:ea typeface="メイリオ"/>
                <a:cs typeface="メイリオ"/>
              </a:defRPr>
            </a:lvl1pPr>
          </a:lstStyle>
          <a:p>
            <a:r>
              <a:rPr lang="en-US" dirty="0" smtClean="0"/>
              <a:t>Cover page format</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965870" y="2856092"/>
            <a:ext cx="6400800" cy="584336"/>
          </a:xfrm>
          <a:prstGeom prst="rect">
            <a:avLst/>
          </a:prstGeom>
        </p:spPr>
        <p:txBody>
          <a:bodyPr anchor="ctr">
            <a:normAutofit/>
          </a:bodyPr>
          <a:lstStyle>
            <a:lvl1pPr marL="0" indent="0" algn="r">
              <a:buNone/>
              <a:defRPr sz="2000">
                <a:solidFill>
                  <a:schemeClr val="tx1">
                    <a:tint val="75000"/>
                  </a:schemeClr>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9" name="Straight Connector 8"/>
          <p:cNvCxnSpPr/>
          <p:nvPr userDrawn="1"/>
        </p:nvCxnSpPr>
        <p:spPr>
          <a:xfrm>
            <a:off x="1001672" y="2683176"/>
            <a:ext cx="7364998" cy="0"/>
          </a:xfrm>
          <a:prstGeom prst="line">
            <a:avLst/>
          </a:prstGeom>
          <a:ln>
            <a:solidFill>
              <a:srgbClr val="1C81CA"/>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4767263"/>
            <a:ext cx="9143999" cy="3762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テキスト プレースホルダー 10"/>
          <p:cNvSpPr>
            <a:spLocks noGrp="1"/>
          </p:cNvSpPr>
          <p:nvPr>
            <p:ph type="body" sz="quarter" idx="10" hasCustomPrompt="1"/>
          </p:nvPr>
        </p:nvSpPr>
        <p:spPr>
          <a:xfrm>
            <a:off x="4062846" y="3492383"/>
            <a:ext cx="4303824" cy="892581"/>
          </a:xfrm>
          <a:prstGeom prst="rect">
            <a:avLst/>
          </a:prstGeom>
        </p:spPr>
        <p:txBody>
          <a:bodyPr tIns="46800"/>
          <a:lstStyle>
            <a:lvl1pPr marL="0" indent="0" algn="r">
              <a:buNone/>
              <a:defRPr sz="1600" baseline="0">
                <a:latin typeface="メイリオ" panose="020B0604030504040204" pitchFamily="50" charset="-128"/>
                <a:ea typeface="メイリオ" panose="020B0604030504040204" pitchFamily="50" charset="-128"/>
                <a:cs typeface="メイリオ" panose="020B0604030504040204" pitchFamily="50" charset="-128"/>
              </a:defRPr>
            </a:lvl1pPr>
          </a:lstStyle>
          <a:p>
            <a:pPr algn="r">
              <a:lnSpc>
                <a:spcPct val="100000"/>
              </a:lnSpc>
            </a:pPr>
            <a:r>
              <a:rPr kumimoji="1" lang="en-US" altLang="ja-JP" sz="1400" dirty="0" smtClean="0"/>
              <a:t>Click to edit Master Name style</a:t>
            </a:r>
          </a:p>
        </p:txBody>
      </p:sp>
      <p:sp>
        <p:nvSpPr>
          <p:cNvPr id="8" name="Rectangle 8"/>
          <p:cNvSpPr/>
          <p:nvPr userDrawn="1"/>
        </p:nvSpPr>
        <p:spPr>
          <a:xfrm>
            <a:off x="1" y="0"/>
            <a:ext cx="455570" cy="5143499"/>
          </a:xfrm>
          <a:prstGeom prst="rect">
            <a:avLst/>
          </a:prstGeom>
          <a:solidFill>
            <a:srgbClr val="1C81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1C81CA"/>
              </a:solidFill>
            </a:endParaRPr>
          </a:p>
        </p:txBody>
      </p:sp>
      <p:sp>
        <p:nvSpPr>
          <p:cNvPr id="10" name="テキスト ボックス 9"/>
          <p:cNvSpPr txBox="1"/>
          <p:nvPr userDrawn="1"/>
        </p:nvSpPr>
        <p:spPr>
          <a:xfrm rot="16200000">
            <a:off x="-1392856" y="2367742"/>
            <a:ext cx="3206008" cy="408015"/>
          </a:xfrm>
          <a:prstGeom prst="rect">
            <a:avLst/>
          </a:prstGeom>
        </p:spPr>
        <p:txBody>
          <a:bodyPr wrap="none" rtlCol="0" anchor="ctr">
            <a:noAutofit/>
          </a:bodyPr>
          <a:lstStyle/>
          <a:p>
            <a:pPr algn="ctr"/>
            <a:r>
              <a:rPr kumimoji="1" lang="en-US" altLang="ja-JP" sz="1800" b="1" dirty="0" smtClean="0">
                <a:solidFill>
                  <a:schemeClr val="bg1"/>
                </a:solidFill>
              </a:rPr>
              <a:t>Innovation-Leading Company</a:t>
            </a:r>
            <a:endParaRPr kumimoji="1" lang="ja-JP" altLang="en-US" sz="1800" b="1" dirty="0" err="1" smtClean="0">
              <a:solidFill>
                <a:schemeClr val="bg1"/>
              </a:solidFill>
            </a:endParaRPr>
          </a:p>
        </p:txBody>
      </p:sp>
      <p:pic>
        <p:nvPicPr>
          <p:cNvPr id="11" name="Picture 3" descr="nissho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409618" y="241128"/>
            <a:ext cx="1455430" cy="252000"/>
          </a:xfrm>
          <a:prstGeom prst="rect">
            <a:avLst/>
          </a:prstGeom>
        </p:spPr>
      </p:pic>
    </p:spTree>
    <p:extLst>
      <p:ext uri="{BB962C8B-B14F-4D97-AF65-F5344CB8AC3E}">
        <p14:creationId xmlns:p14="http://schemas.microsoft.com/office/powerpoint/2010/main" val="41548430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bray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992817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695553"/>
          </a:xfrm>
          <a:prstGeom prst="rect">
            <a:avLst/>
          </a:prstGeom>
        </p:spPr>
        <p:txBody>
          <a:bodyPr anchor="ctr"/>
          <a:lstStyle>
            <a:lvl1pPr algn="l">
              <a:lnSpc>
                <a:spcPct val="130000"/>
              </a:lnSpc>
              <a:defRPr sz="1500" b="0">
                <a:solidFill>
                  <a:srgbClr val="4D94C9"/>
                </a:solidFill>
                <a:latin typeface="メイリオ"/>
                <a:ea typeface="メイリオ"/>
                <a:cs typeface="メイリオ"/>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a:prstGeom prst="rect">
            <a:avLst/>
          </a:prstGeom>
        </p:spPr>
        <p:txBody>
          <a:bodyPr/>
          <a:lstStyle>
            <a:lvl1pPr>
              <a:lnSpc>
                <a:spcPct val="130000"/>
              </a:lnSpc>
              <a:defRPr sz="2000">
                <a:solidFill>
                  <a:srgbClr val="4D94C9"/>
                </a:solidFill>
                <a:latin typeface="メイリオ"/>
                <a:ea typeface="メイリオ"/>
                <a:cs typeface="メイリオ"/>
              </a:defRPr>
            </a:lvl1pPr>
            <a:lvl2pPr>
              <a:lnSpc>
                <a:spcPct val="130000"/>
              </a:lnSpc>
              <a:defRPr sz="2000">
                <a:solidFill>
                  <a:schemeClr val="bg1">
                    <a:lumMod val="50000"/>
                  </a:schemeClr>
                </a:solidFill>
                <a:latin typeface="メイリオ"/>
                <a:ea typeface="メイリオ"/>
                <a:cs typeface="メイリオ"/>
              </a:defRPr>
            </a:lvl2pPr>
            <a:lvl3pPr>
              <a:lnSpc>
                <a:spcPct val="130000"/>
              </a:lnSpc>
              <a:defRPr sz="1500">
                <a:solidFill>
                  <a:srgbClr val="4D94C9"/>
                </a:solidFill>
                <a:latin typeface="メイリオ"/>
                <a:ea typeface="メイリオ"/>
                <a:cs typeface="メイリオ"/>
              </a:defRPr>
            </a:lvl3pPr>
            <a:lvl4pPr>
              <a:lnSpc>
                <a:spcPct val="130000"/>
              </a:lnSpc>
              <a:defRPr sz="1000">
                <a:solidFill>
                  <a:schemeClr val="bg1">
                    <a:lumMod val="50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bg1">
                    <a:lumMod val="50000"/>
                  </a:schemeClr>
                </a:solidFill>
                <a:latin typeface="メイリオ"/>
                <a:ea typeface="メイリオ"/>
                <a:cs typeface="メイリオ"/>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19608"/>
            <a:ext cx="3008313" cy="3575016"/>
          </a:xfrm>
          <a:prstGeom prst="rect">
            <a:avLst/>
          </a:prstGeom>
        </p:spPr>
        <p:txBody>
          <a:bodyPr/>
          <a:lstStyle>
            <a:lvl1pPr marL="0" indent="0">
              <a:lnSpc>
                <a:spcPct val="130000"/>
              </a:lnSpc>
              <a:buNone/>
              <a:defRPr sz="1500">
                <a:solidFill>
                  <a:schemeClr val="bg1">
                    <a:lumMod val="50000"/>
                  </a:schemeClr>
                </a:solidFill>
                <a:latin typeface="メイリオ"/>
                <a:ea typeface="メイリオ"/>
                <a:cs typeface="メイリオ"/>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8" name="Straight Connector 7"/>
          <p:cNvCxnSpPr/>
          <p:nvPr userDrawn="1"/>
        </p:nvCxnSpPr>
        <p:spPr>
          <a:xfrm>
            <a:off x="457200" y="900340"/>
            <a:ext cx="3008314" cy="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7089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userDrawn="1"/>
        </p:nvSpPr>
        <p:spPr>
          <a:xfrm>
            <a:off x="0" y="0"/>
            <a:ext cx="9144000" cy="4767263"/>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gray0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4767263"/>
          </a:xfrm>
          <a:prstGeom prst="rect">
            <a:avLst/>
          </a:prstGeom>
        </p:spPr>
      </p:pic>
      <p:sp>
        <p:nvSpPr>
          <p:cNvPr id="2" name="Title 1"/>
          <p:cNvSpPr>
            <a:spLocks noGrp="1"/>
          </p:cNvSpPr>
          <p:nvPr>
            <p:ph type="title"/>
          </p:nvPr>
        </p:nvSpPr>
        <p:spPr>
          <a:xfrm>
            <a:off x="1792288" y="3600450"/>
            <a:ext cx="5486400" cy="425054"/>
          </a:xfrm>
          <a:prstGeom prst="rect">
            <a:avLst/>
          </a:prstGeom>
        </p:spPr>
        <p:txBody>
          <a:bodyPr anchor="ctr"/>
          <a:lstStyle>
            <a:lvl1pPr algn="l">
              <a:defRPr sz="1500" b="0">
                <a:solidFill>
                  <a:srgbClr val="4D94C9"/>
                </a:solidFill>
                <a:latin typeface="メイリオ"/>
                <a:ea typeface="メイリオ"/>
                <a:cs typeface="メイリオ"/>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nchor="t"/>
          <a:lstStyle>
            <a:lvl1pPr marL="0" indent="0">
              <a:buNone/>
              <a:defRPr sz="1000">
                <a:solidFill>
                  <a:schemeClr val="bg1">
                    <a:lumMod val="50000"/>
                  </a:schemeClr>
                </a:solidFill>
                <a:latin typeface="メイリオ"/>
                <a:ea typeface="メイリオ"/>
                <a:cs typeface="メイリオ"/>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617570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457200" y="748145"/>
            <a:ext cx="8229600" cy="3846478"/>
          </a:xfrm>
          <a:prstGeom prst="rect">
            <a:avLst/>
          </a:prstGeom>
        </p:spPr>
        <p:txBody>
          <a:bodyPr vert="eaVert"/>
          <a:lstStyle>
            <a:lvl1pPr>
              <a:lnSpc>
                <a:spcPct val="130000"/>
              </a:lnSpc>
              <a:defRPr sz="2500">
                <a:solidFill>
                  <a:srgbClr val="4D94C9"/>
                </a:solidFill>
                <a:latin typeface="メイリオ"/>
                <a:ea typeface="メイリオ"/>
                <a:cs typeface="メイリオ"/>
              </a:defRPr>
            </a:lvl1pPr>
            <a:lvl2pPr>
              <a:lnSpc>
                <a:spcPct val="130000"/>
              </a:lnSpc>
              <a:defRPr sz="2000">
                <a:solidFill>
                  <a:schemeClr val="bg1">
                    <a:lumMod val="50000"/>
                  </a:schemeClr>
                </a:solidFill>
                <a:latin typeface="メイリオ"/>
                <a:ea typeface="メイリオ"/>
                <a:cs typeface="メイリオ"/>
              </a:defRPr>
            </a:lvl2pPr>
            <a:lvl3pPr>
              <a:lnSpc>
                <a:spcPct val="130000"/>
              </a:lnSpc>
              <a:defRPr sz="1500">
                <a:solidFill>
                  <a:srgbClr val="4D94C9"/>
                </a:solidFill>
                <a:latin typeface="メイリオ"/>
                <a:ea typeface="メイリオ"/>
                <a:cs typeface="メイリオ"/>
              </a:defRPr>
            </a:lvl3pPr>
            <a:lvl4pPr>
              <a:lnSpc>
                <a:spcPct val="130000"/>
              </a:lnSpc>
              <a:defRPr sz="1000">
                <a:solidFill>
                  <a:schemeClr val="bg1">
                    <a:lumMod val="50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bg1">
                    <a:lumMod val="50000"/>
                  </a:schemeClr>
                </a:solidFill>
                <a:latin typeface="メイリオ"/>
                <a:ea typeface="メイリオ"/>
                <a:cs typeface="メイリオ"/>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a:off x="457200" y="615340"/>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457199" y="90867"/>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88668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199" y="205979"/>
            <a:ext cx="7629897" cy="4388644"/>
          </a:xfrm>
          <a:prstGeom prst="rect">
            <a:avLst/>
          </a:prstGeom>
        </p:spPr>
        <p:txBody>
          <a:bodyPr vert="eaVert"/>
          <a:lstStyle>
            <a:lvl1pPr>
              <a:lnSpc>
                <a:spcPct val="130000"/>
              </a:lnSpc>
              <a:defRPr sz="2000">
                <a:solidFill>
                  <a:srgbClr val="4D94C9"/>
                </a:solidFill>
                <a:latin typeface="メイリオ"/>
                <a:ea typeface="メイリオ"/>
                <a:cs typeface="メイリオ"/>
              </a:defRPr>
            </a:lvl1pPr>
            <a:lvl2pPr>
              <a:lnSpc>
                <a:spcPct val="130000"/>
              </a:lnSpc>
              <a:defRPr sz="2000">
                <a:solidFill>
                  <a:schemeClr val="bg1">
                    <a:lumMod val="50000"/>
                  </a:schemeClr>
                </a:solidFill>
                <a:latin typeface="メイリオ"/>
                <a:ea typeface="メイリオ"/>
                <a:cs typeface="メイリオ"/>
              </a:defRPr>
            </a:lvl2pPr>
            <a:lvl3pPr>
              <a:lnSpc>
                <a:spcPct val="130000"/>
              </a:lnSpc>
              <a:defRPr sz="2000">
                <a:solidFill>
                  <a:srgbClr val="4D94C9"/>
                </a:solidFill>
                <a:latin typeface="メイリオ"/>
                <a:ea typeface="メイリオ"/>
                <a:cs typeface="メイリオ"/>
              </a:defRPr>
            </a:lvl3pPr>
            <a:lvl4pPr>
              <a:lnSpc>
                <a:spcPct val="130000"/>
              </a:lnSpc>
              <a:defRPr sz="1000">
                <a:solidFill>
                  <a:schemeClr val="bg1">
                    <a:lumMod val="50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bg1">
                    <a:lumMod val="50000"/>
                  </a:schemeClr>
                </a:solidFill>
                <a:latin typeface="メイリオ"/>
                <a:ea typeface="メイリオ"/>
                <a:cs typeface="メイリオ"/>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a:off x="8230027" y="205979"/>
            <a:ext cx="0" cy="4403736"/>
          </a:xfrm>
          <a:prstGeom prst="line">
            <a:avLst/>
          </a:prstGeom>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rot="5400000">
            <a:off x="6357400" y="2154700"/>
            <a:ext cx="4403736" cy="506299"/>
          </a:xfrm>
          <a:prstGeom prst="rect">
            <a:avLst/>
          </a:prstGeom>
        </p:spPr>
        <p:txBody>
          <a:bodyPr anchor="ctr">
            <a:normAutofit/>
          </a:bodyPr>
          <a:lstStyle>
            <a:lvl1pPr algn="ctr">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5606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Rectangle 8"/>
          <p:cNvSpPr/>
          <p:nvPr userDrawn="1"/>
        </p:nvSpPr>
        <p:spPr>
          <a:xfrm>
            <a:off x="0" y="0"/>
            <a:ext cx="9144000" cy="4797631"/>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7" descr="gray02.png"/>
          <p:cNvPicPr>
            <a:picLocks noChangeAspect="1"/>
          </p:cNvPicPr>
          <p:nvPr userDrawn="1"/>
        </p:nvPicPr>
        <p:blipFill rotWithShape="1">
          <a:blip r:embed="rId2">
            <a:extLst>
              <a:ext uri="{28A0092B-C50C-407E-A947-70E740481C1C}">
                <a14:useLocalDpi xmlns:a14="http://schemas.microsoft.com/office/drawing/2010/main"/>
              </a:ext>
            </a:extLst>
          </a:blip>
          <a:srcRect l="3401" r="3914"/>
          <a:stretch/>
        </p:blipFill>
        <p:spPr>
          <a:xfrm>
            <a:off x="0" y="0"/>
            <a:ext cx="9144000" cy="4797631"/>
          </a:xfrm>
          <a:prstGeom prst="rect">
            <a:avLst/>
          </a:prstGeom>
        </p:spPr>
      </p:pic>
      <p:sp>
        <p:nvSpPr>
          <p:cNvPr id="7" name="Rectangle 8"/>
          <p:cNvSpPr/>
          <p:nvPr userDrawn="1"/>
        </p:nvSpPr>
        <p:spPr>
          <a:xfrm>
            <a:off x="1" y="0"/>
            <a:ext cx="455570" cy="4797631"/>
          </a:xfrm>
          <a:prstGeom prst="rect">
            <a:avLst/>
          </a:prstGeom>
          <a:solidFill>
            <a:srgbClr val="1C81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1C81CA"/>
              </a:solidFill>
            </a:endParaRPr>
          </a:p>
        </p:txBody>
      </p:sp>
      <p:sp>
        <p:nvSpPr>
          <p:cNvPr id="8" name="テキスト ボックス 7"/>
          <p:cNvSpPr txBox="1"/>
          <p:nvPr userDrawn="1"/>
        </p:nvSpPr>
        <p:spPr>
          <a:xfrm rot="16200000">
            <a:off x="-1350324" y="2157238"/>
            <a:ext cx="3206008" cy="408015"/>
          </a:xfrm>
          <a:prstGeom prst="rect">
            <a:avLst/>
          </a:prstGeom>
        </p:spPr>
        <p:txBody>
          <a:bodyPr vert="horz" wrap="none" rtlCol="0" anchor="ctr">
            <a:noAutofit/>
          </a:bodyPr>
          <a:lstStyle/>
          <a:p>
            <a:pPr algn="ctr"/>
            <a:r>
              <a:rPr kumimoji="1" lang="ja-JP" altLang="en-US" sz="1800" b="0" spc="500" dirty="0" smtClean="0">
                <a:solidFill>
                  <a:schemeClr val="bg1"/>
                </a:solidFill>
                <a:latin typeface="メイリオ"/>
                <a:ea typeface="メイリオ"/>
                <a:cs typeface="メイリオ"/>
              </a:rPr>
              <a:t>関連製品情報</a:t>
            </a:r>
          </a:p>
        </p:txBody>
      </p:sp>
    </p:spTree>
    <p:extLst>
      <p:ext uri="{BB962C8B-B14F-4D97-AF65-F5344CB8AC3E}">
        <p14:creationId xmlns:p14="http://schemas.microsoft.com/office/powerpoint/2010/main" val="2785397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3" name="Rectangle 8"/>
          <p:cNvSpPr/>
          <p:nvPr userDrawn="1"/>
        </p:nvSpPr>
        <p:spPr>
          <a:xfrm>
            <a:off x="1" y="1"/>
            <a:ext cx="455570" cy="4735575"/>
          </a:xfrm>
          <a:prstGeom prst="rect">
            <a:avLst/>
          </a:prstGeom>
          <a:solidFill>
            <a:srgbClr val="1C81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1C81CA"/>
              </a:solidFill>
            </a:endParaRPr>
          </a:p>
        </p:txBody>
      </p:sp>
      <p:cxnSp>
        <p:nvCxnSpPr>
          <p:cNvPr id="4" name="Straight Connector 8"/>
          <p:cNvCxnSpPr/>
          <p:nvPr userDrawn="1"/>
        </p:nvCxnSpPr>
        <p:spPr>
          <a:xfrm>
            <a:off x="443547" y="569426"/>
            <a:ext cx="8712000" cy="0"/>
          </a:xfrm>
          <a:prstGeom prst="line">
            <a:avLst/>
          </a:prstGeom>
          <a:ln>
            <a:solidFill>
              <a:srgbClr val="1C81CA"/>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hasCustomPrompt="1"/>
          </p:nvPr>
        </p:nvSpPr>
        <p:spPr>
          <a:xfrm>
            <a:off x="718450" y="712519"/>
            <a:ext cx="7943743" cy="3882104"/>
          </a:xfrm>
          <a:prstGeom prst="rect">
            <a:avLst/>
          </a:prstGeom>
        </p:spPr>
        <p:txBody>
          <a:bodyPr/>
          <a:lstStyle>
            <a:lvl1pPr>
              <a:lnSpc>
                <a:spcPct val="130000"/>
              </a:lnSpc>
              <a:buClr>
                <a:srgbClr val="1C81CA"/>
              </a:buClr>
              <a:defRPr sz="2500">
                <a:solidFill>
                  <a:srgbClr val="1C81CA"/>
                </a:solidFill>
                <a:latin typeface="メイリオ"/>
                <a:ea typeface="メイリオ"/>
                <a:cs typeface="メイリオ"/>
              </a:defRPr>
            </a:lvl1pPr>
            <a:lvl2pPr marL="457200" indent="0">
              <a:lnSpc>
                <a:spcPct val="130000"/>
              </a:lnSpc>
              <a:buFontTx/>
              <a:buNone/>
              <a:defRPr>
                <a:solidFill>
                  <a:srgbClr val="666666"/>
                </a:solidFill>
                <a:latin typeface="メイリオ"/>
                <a:ea typeface="メイリオ"/>
                <a:cs typeface="メイリオ"/>
              </a:defRPr>
            </a:lvl2pPr>
            <a:lvl3pPr>
              <a:lnSpc>
                <a:spcPct val="130000"/>
              </a:lnSpc>
              <a:defRPr sz="1500">
                <a:solidFill>
                  <a:srgbClr val="1C81CA"/>
                </a:solidFill>
                <a:latin typeface="メイリオ"/>
                <a:ea typeface="メイリオ"/>
                <a:cs typeface="メイリオ"/>
              </a:defRPr>
            </a:lvl3pPr>
            <a:lvl4pPr>
              <a:lnSpc>
                <a:spcPct val="130000"/>
              </a:lnSpc>
              <a:defRPr sz="1000">
                <a:solidFill>
                  <a:schemeClr val="tx1">
                    <a:lumMod val="75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tx1">
                    <a:lumMod val="75000"/>
                  </a:schemeClr>
                </a:solidFill>
                <a:latin typeface="メイリオ"/>
                <a:ea typeface="メイリオ"/>
                <a:cs typeface="メイリオ"/>
              </a:defRPr>
            </a:lvl5pPr>
          </a:lstStyle>
          <a:p>
            <a:pPr lvl="0"/>
            <a:r>
              <a:rPr lang="ja-JP" altLang="en-US" dirty="0" smtClean="0"/>
              <a:t>第一レベル文章を入れて</a:t>
            </a:r>
            <a:r>
              <a:rPr lang="en-US" altLang="ja-JP" dirty="0" smtClean="0"/>
              <a:t>TAB</a:t>
            </a:r>
            <a:r>
              <a:rPr lang="ja-JP" altLang="en-US" dirty="0" smtClean="0"/>
              <a:t>をクリック</a:t>
            </a:r>
            <a:endParaRPr lang="en-US" dirty="0" smtClean="0"/>
          </a:p>
          <a:p>
            <a:pPr lvl="1"/>
            <a:r>
              <a:rPr lang="ja-JP" altLang="en-US" dirty="0" smtClean="0"/>
              <a:t>第二レベル（</a:t>
            </a:r>
            <a:r>
              <a:rPr lang="en-US" altLang="ja-JP" dirty="0" smtClean="0"/>
              <a:t>20pt</a:t>
            </a:r>
            <a:r>
              <a:rPr lang="ja-JP" altLang="en-US" dirty="0" smtClean="0"/>
              <a:t>：文頭で</a:t>
            </a:r>
            <a:r>
              <a:rPr lang="en-US" altLang="ja-JP" dirty="0" smtClean="0"/>
              <a:t>TAB</a:t>
            </a:r>
            <a:r>
              <a:rPr lang="ja-JP" altLang="en-US" dirty="0" smtClean="0"/>
              <a:t>ボタン）</a:t>
            </a:r>
            <a:endParaRPr lang="en-US" dirty="0" smtClean="0"/>
          </a:p>
          <a:p>
            <a:pPr lvl="2"/>
            <a:r>
              <a:rPr lang="ja-JP" altLang="en-US" dirty="0" smtClean="0"/>
              <a:t>第三レベル（</a:t>
            </a:r>
            <a:r>
              <a:rPr lang="en-US" altLang="ja-JP" dirty="0" smtClean="0"/>
              <a:t>15pt</a:t>
            </a:r>
            <a:r>
              <a:rPr lang="ja-JP" altLang="en-US" dirty="0" smtClean="0"/>
              <a:t>：文字を選択し</a:t>
            </a:r>
            <a:r>
              <a:rPr lang="en-US" altLang="ja-JP" dirty="0" smtClean="0"/>
              <a:t>TAB</a:t>
            </a:r>
            <a:r>
              <a:rPr lang="ja-JP" altLang="en-US" dirty="0" smtClean="0"/>
              <a:t>ボタン）</a:t>
            </a:r>
            <a:endParaRPr lang="en-US" dirty="0" smtClean="0"/>
          </a:p>
          <a:p>
            <a:pPr lvl="3"/>
            <a:r>
              <a:rPr lang="en-US" dirty="0" smtClean="0"/>
              <a:t>	</a:t>
            </a:r>
            <a:r>
              <a:rPr lang="ja-JP" altLang="en-US" dirty="0" smtClean="0"/>
              <a:t>第四レベル（</a:t>
            </a:r>
            <a:r>
              <a:rPr lang="en-US" altLang="ja-JP" dirty="0" smtClean="0"/>
              <a:t>10pt</a:t>
            </a:r>
            <a:r>
              <a:rPr lang="ja-JP" altLang="en-US" dirty="0" smtClean="0"/>
              <a:t>／ブラック：文字を選択し</a:t>
            </a:r>
            <a:r>
              <a:rPr lang="en-US" altLang="ja-JP" dirty="0" smtClean="0"/>
              <a:t>TAB</a:t>
            </a:r>
            <a:r>
              <a:rPr lang="ja-JP" altLang="en-US" dirty="0" smtClean="0"/>
              <a:t>を二回）</a:t>
            </a:r>
            <a:endParaRPr lang="en-US" dirty="0" smtClean="0"/>
          </a:p>
          <a:p>
            <a:pPr lvl="4"/>
            <a:r>
              <a:rPr lang="ja-JP" altLang="en-US" dirty="0" smtClean="0"/>
              <a:t>第五レベル（</a:t>
            </a:r>
            <a:r>
              <a:rPr lang="en-US" altLang="ja-JP" dirty="0" smtClean="0"/>
              <a:t>8PX</a:t>
            </a:r>
            <a:r>
              <a:rPr lang="ja-JP" altLang="en-US" dirty="0" smtClean="0"/>
              <a:t>：文字を選択し</a:t>
            </a:r>
            <a:r>
              <a:rPr lang="en-US" altLang="ja-JP" dirty="0" smtClean="0"/>
              <a:t>TAB</a:t>
            </a:r>
            <a:r>
              <a:rPr lang="ja-JP" altLang="en-US" dirty="0" smtClean="0"/>
              <a:t>を三回）</a:t>
            </a:r>
            <a:endParaRPr lang="en-US" dirty="0"/>
          </a:p>
        </p:txBody>
      </p:sp>
      <p:cxnSp>
        <p:nvCxnSpPr>
          <p:cNvPr id="7" name="Straight Connector 8"/>
          <p:cNvCxnSpPr/>
          <p:nvPr userDrawn="1"/>
        </p:nvCxnSpPr>
        <p:spPr>
          <a:xfrm>
            <a:off x="429697" y="4723701"/>
            <a:ext cx="8712000" cy="0"/>
          </a:xfrm>
          <a:prstGeom prst="line">
            <a:avLst/>
          </a:prstGeom>
          <a:ln>
            <a:solidFill>
              <a:srgbClr val="1C81CA"/>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718449" y="102742"/>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pic>
        <p:nvPicPr>
          <p:cNvPr id="10" name="Picture 7" descr="gray02.png"/>
          <p:cNvPicPr>
            <a:picLocks noChangeAspect="1"/>
          </p:cNvPicPr>
          <p:nvPr userDrawn="1"/>
        </p:nvPicPr>
        <p:blipFill rotWithShape="1">
          <a:blip r:embed="rId2">
            <a:extLst>
              <a:ext uri="{28A0092B-C50C-407E-A947-70E740481C1C}">
                <a14:useLocalDpi xmlns:a14="http://schemas.microsoft.com/office/drawing/2010/main"/>
              </a:ext>
            </a:extLst>
          </a:blip>
          <a:srcRect l="3401" r="3914"/>
          <a:stretch/>
        </p:blipFill>
        <p:spPr>
          <a:xfrm>
            <a:off x="-53" y="35"/>
            <a:ext cx="9144000" cy="4723701"/>
          </a:xfrm>
          <a:prstGeom prst="rect">
            <a:avLst/>
          </a:prstGeom>
        </p:spPr>
      </p:pic>
    </p:spTree>
    <p:extLst>
      <p:ext uri="{BB962C8B-B14F-4D97-AF65-F5344CB8AC3E}">
        <p14:creationId xmlns:p14="http://schemas.microsoft.com/office/powerpoint/2010/main" val="1763080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Rectangle 8"/>
          <p:cNvSpPr/>
          <p:nvPr userDrawn="1"/>
        </p:nvSpPr>
        <p:spPr>
          <a:xfrm>
            <a:off x="1" y="1"/>
            <a:ext cx="455570" cy="4735575"/>
          </a:xfrm>
          <a:prstGeom prst="rect">
            <a:avLst/>
          </a:prstGeom>
          <a:solidFill>
            <a:srgbClr val="1C81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1C81CA"/>
              </a:solidFill>
            </a:endParaRPr>
          </a:p>
        </p:txBody>
      </p:sp>
      <p:cxnSp>
        <p:nvCxnSpPr>
          <p:cNvPr id="4" name="Straight Connector 8"/>
          <p:cNvCxnSpPr/>
          <p:nvPr userDrawn="1"/>
        </p:nvCxnSpPr>
        <p:spPr>
          <a:xfrm>
            <a:off x="443547" y="569426"/>
            <a:ext cx="8712000" cy="0"/>
          </a:xfrm>
          <a:prstGeom prst="line">
            <a:avLst/>
          </a:prstGeom>
          <a:ln>
            <a:solidFill>
              <a:srgbClr val="1C81CA"/>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hasCustomPrompt="1"/>
          </p:nvPr>
        </p:nvSpPr>
        <p:spPr>
          <a:xfrm>
            <a:off x="718450" y="712519"/>
            <a:ext cx="7943743" cy="3882104"/>
          </a:xfrm>
          <a:prstGeom prst="rect">
            <a:avLst/>
          </a:prstGeom>
        </p:spPr>
        <p:txBody>
          <a:bodyPr/>
          <a:lstStyle>
            <a:lvl1pPr>
              <a:lnSpc>
                <a:spcPct val="130000"/>
              </a:lnSpc>
              <a:buClr>
                <a:srgbClr val="1C81CA"/>
              </a:buClr>
              <a:defRPr sz="2500">
                <a:solidFill>
                  <a:srgbClr val="1C81CA"/>
                </a:solidFill>
                <a:latin typeface="メイリオ"/>
                <a:ea typeface="メイリオ"/>
                <a:cs typeface="メイリオ"/>
              </a:defRPr>
            </a:lvl1pPr>
            <a:lvl2pPr marL="457200" indent="0">
              <a:lnSpc>
                <a:spcPct val="130000"/>
              </a:lnSpc>
              <a:buFontTx/>
              <a:buNone/>
              <a:defRPr>
                <a:solidFill>
                  <a:srgbClr val="666666"/>
                </a:solidFill>
                <a:latin typeface="メイリオ"/>
                <a:ea typeface="メイリオ"/>
                <a:cs typeface="メイリオ"/>
              </a:defRPr>
            </a:lvl2pPr>
            <a:lvl3pPr>
              <a:lnSpc>
                <a:spcPct val="130000"/>
              </a:lnSpc>
              <a:defRPr sz="1500">
                <a:solidFill>
                  <a:srgbClr val="1C81CA"/>
                </a:solidFill>
                <a:latin typeface="メイリオ"/>
                <a:ea typeface="メイリオ"/>
                <a:cs typeface="メイリオ"/>
              </a:defRPr>
            </a:lvl3pPr>
            <a:lvl4pPr>
              <a:lnSpc>
                <a:spcPct val="130000"/>
              </a:lnSpc>
              <a:defRPr sz="1000">
                <a:solidFill>
                  <a:schemeClr val="tx1">
                    <a:lumMod val="75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tx1">
                    <a:lumMod val="75000"/>
                  </a:schemeClr>
                </a:solidFill>
                <a:latin typeface="メイリオ"/>
                <a:ea typeface="メイリオ"/>
                <a:cs typeface="メイリオ"/>
              </a:defRPr>
            </a:lvl5pPr>
          </a:lstStyle>
          <a:p>
            <a:pPr lvl="0"/>
            <a:r>
              <a:rPr lang="ja-JP" altLang="en-US" dirty="0" smtClean="0"/>
              <a:t>第一レベル文章を入れて</a:t>
            </a:r>
            <a:r>
              <a:rPr lang="en-US" altLang="ja-JP" dirty="0" smtClean="0"/>
              <a:t>TAB</a:t>
            </a:r>
            <a:r>
              <a:rPr lang="ja-JP" altLang="en-US" dirty="0" smtClean="0"/>
              <a:t>をクリック</a:t>
            </a:r>
            <a:endParaRPr lang="en-US" dirty="0" smtClean="0"/>
          </a:p>
          <a:p>
            <a:pPr lvl="1"/>
            <a:r>
              <a:rPr lang="ja-JP" altLang="en-US" dirty="0" smtClean="0"/>
              <a:t>第二レベル（</a:t>
            </a:r>
            <a:r>
              <a:rPr lang="en-US" altLang="ja-JP" dirty="0" smtClean="0"/>
              <a:t>20pt</a:t>
            </a:r>
            <a:r>
              <a:rPr lang="ja-JP" altLang="en-US" dirty="0" smtClean="0"/>
              <a:t>：文頭で</a:t>
            </a:r>
            <a:r>
              <a:rPr lang="en-US" altLang="ja-JP" dirty="0" smtClean="0"/>
              <a:t>TAB</a:t>
            </a:r>
            <a:r>
              <a:rPr lang="ja-JP" altLang="en-US" dirty="0" smtClean="0"/>
              <a:t>ボタン）</a:t>
            </a:r>
            <a:endParaRPr lang="en-US" dirty="0" smtClean="0"/>
          </a:p>
          <a:p>
            <a:pPr lvl="2"/>
            <a:r>
              <a:rPr lang="ja-JP" altLang="en-US" dirty="0" smtClean="0"/>
              <a:t>第三レベル（</a:t>
            </a:r>
            <a:r>
              <a:rPr lang="en-US" altLang="ja-JP" dirty="0" smtClean="0"/>
              <a:t>15pt</a:t>
            </a:r>
            <a:r>
              <a:rPr lang="ja-JP" altLang="en-US" dirty="0" smtClean="0"/>
              <a:t>：文字を選択し</a:t>
            </a:r>
            <a:r>
              <a:rPr lang="en-US" altLang="ja-JP" dirty="0" smtClean="0"/>
              <a:t>TAB</a:t>
            </a:r>
            <a:r>
              <a:rPr lang="ja-JP" altLang="en-US" dirty="0" smtClean="0"/>
              <a:t>ボタン）</a:t>
            </a:r>
            <a:endParaRPr lang="en-US" dirty="0" smtClean="0"/>
          </a:p>
          <a:p>
            <a:pPr lvl="3"/>
            <a:r>
              <a:rPr lang="en-US" dirty="0" smtClean="0"/>
              <a:t>	</a:t>
            </a:r>
            <a:r>
              <a:rPr lang="ja-JP" altLang="en-US" dirty="0" smtClean="0"/>
              <a:t>第四レベル（</a:t>
            </a:r>
            <a:r>
              <a:rPr lang="en-US" altLang="ja-JP" dirty="0" smtClean="0"/>
              <a:t>10pt</a:t>
            </a:r>
            <a:r>
              <a:rPr lang="ja-JP" altLang="en-US" dirty="0" smtClean="0"/>
              <a:t>／ブラック：文字を選択し</a:t>
            </a:r>
            <a:r>
              <a:rPr lang="en-US" altLang="ja-JP" dirty="0" smtClean="0"/>
              <a:t>TAB</a:t>
            </a:r>
            <a:r>
              <a:rPr lang="ja-JP" altLang="en-US" dirty="0" smtClean="0"/>
              <a:t>を二回）</a:t>
            </a:r>
            <a:endParaRPr lang="en-US" dirty="0" smtClean="0"/>
          </a:p>
          <a:p>
            <a:pPr lvl="4"/>
            <a:r>
              <a:rPr lang="ja-JP" altLang="en-US" dirty="0" smtClean="0"/>
              <a:t>第五レベル（</a:t>
            </a:r>
            <a:r>
              <a:rPr lang="en-US" altLang="ja-JP" dirty="0" smtClean="0"/>
              <a:t>8PX</a:t>
            </a:r>
            <a:r>
              <a:rPr lang="ja-JP" altLang="en-US" dirty="0" smtClean="0"/>
              <a:t>：文字を選択し</a:t>
            </a:r>
            <a:r>
              <a:rPr lang="en-US" altLang="ja-JP" dirty="0" smtClean="0"/>
              <a:t>TAB</a:t>
            </a:r>
            <a:r>
              <a:rPr lang="ja-JP" altLang="en-US" dirty="0" smtClean="0"/>
              <a:t>を三回）</a:t>
            </a:r>
            <a:endParaRPr lang="en-US" dirty="0"/>
          </a:p>
        </p:txBody>
      </p:sp>
      <p:cxnSp>
        <p:nvCxnSpPr>
          <p:cNvPr id="7" name="Straight Connector 8"/>
          <p:cNvCxnSpPr/>
          <p:nvPr userDrawn="1"/>
        </p:nvCxnSpPr>
        <p:spPr>
          <a:xfrm>
            <a:off x="429697" y="4723701"/>
            <a:ext cx="8712000" cy="0"/>
          </a:xfrm>
          <a:prstGeom prst="line">
            <a:avLst/>
          </a:prstGeom>
          <a:ln>
            <a:solidFill>
              <a:srgbClr val="1C81CA"/>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726536" y="91226"/>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pic>
        <p:nvPicPr>
          <p:cNvPr id="9" name="Picture 7" descr="gray02.png"/>
          <p:cNvPicPr>
            <a:picLocks noChangeAspect="1"/>
          </p:cNvPicPr>
          <p:nvPr userDrawn="1"/>
        </p:nvPicPr>
        <p:blipFill rotWithShape="1">
          <a:blip r:embed="rId2">
            <a:extLst>
              <a:ext uri="{28A0092B-C50C-407E-A947-70E740481C1C}">
                <a14:useLocalDpi xmlns:a14="http://schemas.microsoft.com/office/drawing/2010/main"/>
              </a:ext>
            </a:extLst>
          </a:blip>
          <a:srcRect l="3401" r="3914"/>
          <a:stretch/>
        </p:blipFill>
        <p:spPr>
          <a:xfrm>
            <a:off x="0" y="1"/>
            <a:ext cx="9144000" cy="4735576"/>
          </a:xfrm>
          <a:prstGeom prst="rect">
            <a:avLst/>
          </a:prstGeom>
        </p:spPr>
      </p:pic>
    </p:spTree>
    <p:extLst>
      <p:ext uri="{BB962C8B-B14F-4D97-AF65-F5344CB8AC3E}">
        <p14:creationId xmlns:p14="http://schemas.microsoft.com/office/powerpoint/2010/main" val="6773579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0" y="-1936"/>
            <a:ext cx="9144000" cy="5143499"/>
          </a:xfrm>
          <a:prstGeom prst="rect">
            <a:avLst/>
          </a:prstGeom>
          <a:solidFill>
            <a:srgbClr val="1C81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C81CA"/>
              </a:solidFill>
            </a:endParaRPr>
          </a:p>
        </p:txBody>
      </p:sp>
      <p:sp>
        <p:nvSpPr>
          <p:cNvPr id="2" name="Title 1"/>
          <p:cNvSpPr>
            <a:spLocks noGrp="1"/>
          </p:cNvSpPr>
          <p:nvPr>
            <p:ph type="title"/>
          </p:nvPr>
        </p:nvSpPr>
        <p:spPr>
          <a:xfrm>
            <a:off x="686541" y="1504466"/>
            <a:ext cx="7772400" cy="1021556"/>
          </a:xfrm>
          <a:prstGeom prst="rect">
            <a:avLst/>
          </a:prstGeom>
          <a:solidFill>
            <a:srgbClr val="1C81CA"/>
          </a:solidFill>
        </p:spPr>
        <p:txBody>
          <a:bodyPr anchor="ctr"/>
          <a:lstStyle>
            <a:lvl1pPr algn="ctr">
              <a:defRPr sz="3500" b="1" cap="all">
                <a:solidFill>
                  <a:srgbClr val="FFFFFF"/>
                </a:solidFill>
                <a:latin typeface="メイリオ"/>
                <a:ea typeface="メイリオ"/>
                <a:cs typeface="メイリオ"/>
              </a:defRPr>
            </a:lvl1pPr>
          </a:lstStyle>
          <a:p>
            <a:r>
              <a:rPr lang="en-US" dirty="0" smtClean="0"/>
              <a:t>Click to edit Master title</a:t>
            </a:r>
            <a:endParaRPr lang="en-US" dirty="0"/>
          </a:p>
        </p:txBody>
      </p:sp>
      <p:sp>
        <p:nvSpPr>
          <p:cNvPr id="3" name="Text Placeholder 2"/>
          <p:cNvSpPr>
            <a:spLocks noGrp="1"/>
          </p:cNvSpPr>
          <p:nvPr>
            <p:ph type="body" idx="1"/>
          </p:nvPr>
        </p:nvSpPr>
        <p:spPr>
          <a:xfrm>
            <a:off x="685412" y="2782259"/>
            <a:ext cx="7772400" cy="717795"/>
          </a:xfrm>
          <a:prstGeom prst="rect">
            <a:avLst/>
          </a:prstGeom>
          <a:solidFill>
            <a:srgbClr val="1C81CA"/>
          </a:solidFill>
        </p:spPr>
        <p:txBody>
          <a:bodyPr anchor="ctr"/>
          <a:lstStyle>
            <a:lvl1pPr marL="0" indent="0" algn="ctr">
              <a:lnSpc>
                <a:spcPct val="100000"/>
              </a:lnSpc>
              <a:buNone/>
              <a:defRPr sz="1500">
                <a:solidFill>
                  <a:schemeClr val="bg1"/>
                </a:solidFill>
                <a:latin typeface="メイリオ"/>
                <a:ea typeface="メイリオ"/>
                <a:cs typeface="メイリオ"/>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nissho_logo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87386" y="4862785"/>
            <a:ext cx="1043075" cy="180603"/>
          </a:xfrm>
          <a:prstGeom prst="rect">
            <a:avLst/>
          </a:prstGeom>
        </p:spPr>
      </p:pic>
      <p:sp>
        <p:nvSpPr>
          <p:cNvPr id="6" name="テキスト ボックス 5"/>
          <p:cNvSpPr txBox="1"/>
          <p:nvPr userDrawn="1"/>
        </p:nvSpPr>
        <p:spPr>
          <a:xfrm>
            <a:off x="-2185" y="4795852"/>
            <a:ext cx="4113851" cy="367515"/>
          </a:xfrm>
          <a:prstGeom prst="rect">
            <a:avLst/>
          </a:prstGeom>
        </p:spPr>
        <p:txBody>
          <a:bodyPr wrap="none" tIns="36000" bIns="36000" rtlCol="0" anchor="ctr">
            <a:noAutofit/>
          </a:bodyPr>
          <a:lstStyle/>
          <a:p>
            <a:r>
              <a:rPr kumimoji="1" lang="en-US" altLang="ja-JP" sz="800" dirty="0" smtClean="0">
                <a:solidFill>
                  <a:schemeClr val="bg1">
                    <a:lumMod val="75000"/>
                  </a:schemeClr>
                </a:solidFill>
              </a:rPr>
              <a:t>©2018</a:t>
            </a:r>
            <a:r>
              <a:rPr kumimoji="1" lang="ja-JP" altLang="en-US" sz="800" dirty="0" smtClean="0">
                <a:solidFill>
                  <a:schemeClr val="bg1">
                    <a:lumMod val="75000"/>
                  </a:schemeClr>
                </a:solidFill>
              </a:rPr>
              <a:t> </a:t>
            </a:r>
            <a:r>
              <a:rPr kumimoji="1" lang="en-US" altLang="ja-JP" sz="800" dirty="0" smtClean="0">
                <a:solidFill>
                  <a:schemeClr val="bg1">
                    <a:lumMod val="75000"/>
                  </a:schemeClr>
                </a:solidFill>
              </a:rPr>
              <a:t>NISSHO ELECTRONICS CORPORATION ALL RIGHTS RESERVED.</a:t>
            </a:r>
            <a:endParaRPr kumimoji="1" lang="ja-JP" altLang="en-US" sz="800" dirty="0" err="1" smtClean="0">
              <a:solidFill>
                <a:schemeClr val="bg1">
                  <a:lumMod val="75000"/>
                </a:schemeClr>
              </a:solidFill>
            </a:endParaRPr>
          </a:p>
        </p:txBody>
      </p:sp>
    </p:spTree>
    <p:extLst>
      <p:ext uri="{BB962C8B-B14F-4D97-AF65-F5344CB8AC3E}">
        <p14:creationId xmlns:p14="http://schemas.microsoft.com/office/powerpoint/2010/main" val="3204695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p:cNvSpPr/>
          <p:nvPr userDrawn="1"/>
        </p:nvSpPr>
        <p:spPr>
          <a:xfrm>
            <a:off x="0" y="0"/>
            <a:ext cx="9144000" cy="4767263"/>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457200" y="591590"/>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199" y="126492"/>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57200" y="700644"/>
            <a:ext cx="7943743" cy="3893979"/>
          </a:xfrm>
          <a:prstGeom prst="rect">
            <a:avLst/>
          </a:prstGeom>
        </p:spPr>
        <p:txBody>
          <a:bodyPr/>
          <a:lstStyle>
            <a:lvl1pPr>
              <a:lnSpc>
                <a:spcPct val="130000"/>
              </a:lnSpc>
              <a:buClr>
                <a:srgbClr val="1C81CA"/>
              </a:buClr>
              <a:defRPr sz="2500">
                <a:solidFill>
                  <a:srgbClr val="1C81CA"/>
                </a:solidFill>
                <a:latin typeface="メイリオ"/>
                <a:ea typeface="メイリオ"/>
                <a:cs typeface="メイリオ"/>
              </a:defRPr>
            </a:lvl1pPr>
            <a:lvl2pPr marL="457200" indent="0">
              <a:lnSpc>
                <a:spcPct val="130000"/>
              </a:lnSpc>
              <a:buFontTx/>
              <a:buNone/>
              <a:defRPr>
                <a:solidFill>
                  <a:srgbClr val="666666"/>
                </a:solidFill>
                <a:latin typeface="メイリオ"/>
                <a:ea typeface="メイリオ"/>
                <a:cs typeface="メイリオ"/>
              </a:defRPr>
            </a:lvl2pPr>
            <a:lvl3pPr>
              <a:lnSpc>
                <a:spcPct val="130000"/>
              </a:lnSpc>
              <a:defRPr sz="1500">
                <a:solidFill>
                  <a:srgbClr val="1C81CA"/>
                </a:solidFill>
                <a:latin typeface="メイリオ"/>
                <a:ea typeface="メイリオ"/>
                <a:cs typeface="メイリオ"/>
              </a:defRPr>
            </a:lvl3pPr>
            <a:lvl4pPr>
              <a:lnSpc>
                <a:spcPct val="130000"/>
              </a:lnSpc>
              <a:defRPr sz="1000">
                <a:solidFill>
                  <a:schemeClr val="tx1">
                    <a:lumMod val="75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tx1">
                    <a:lumMod val="75000"/>
                  </a:schemeClr>
                </a:solidFill>
                <a:latin typeface="メイリオ"/>
                <a:ea typeface="メイリオ"/>
                <a:cs typeface="メイリオ"/>
              </a:defRPr>
            </a:lvl5pPr>
          </a:lstStyle>
          <a:p>
            <a:pPr lvl="0"/>
            <a:r>
              <a:rPr lang="ja-JP" altLang="en-US" dirty="0" smtClean="0"/>
              <a:t>第一レベル文章を入れて</a:t>
            </a:r>
            <a:r>
              <a:rPr lang="en-US" altLang="ja-JP" dirty="0" smtClean="0"/>
              <a:t>TAB</a:t>
            </a:r>
            <a:r>
              <a:rPr lang="ja-JP" altLang="en-US" dirty="0" smtClean="0"/>
              <a:t>をクリック</a:t>
            </a:r>
            <a:endParaRPr lang="en-US" dirty="0" smtClean="0"/>
          </a:p>
          <a:p>
            <a:pPr lvl="1"/>
            <a:r>
              <a:rPr lang="ja-JP" altLang="en-US" dirty="0" smtClean="0"/>
              <a:t>第二レベル（</a:t>
            </a:r>
            <a:r>
              <a:rPr lang="en-US" altLang="ja-JP" dirty="0" smtClean="0"/>
              <a:t>20pt</a:t>
            </a:r>
            <a:r>
              <a:rPr lang="ja-JP" altLang="en-US" dirty="0" smtClean="0"/>
              <a:t>：文頭で</a:t>
            </a:r>
            <a:r>
              <a:rPr lang="en-US" altLang="ja-JP" dirty="0" smtClean="0"/>
              <a:t>TAB</a:t>
            </a:r>
            <a:r>
              <a:rPr lang="ja-JP" altLang="en-US" dirty="0" smtClean="0"/>
              <a:t>ボタン）</a:t>
            </a:r>
            <a:endParaRPr lang="en-US" dirty="0" smtClean="0"/>
          </a:p>
          <a:p>
            <a:pPr lvl="2"/>
            <a:r>
              <a:rPr lang="ja-JP" altLang="en-US" dirty="0" smtClean="0"/>
              <a:t>第三レベル（</a:t>
            </a:r>
            <a:r>
              <a:rPr lang="en-US" altLang="ja-JP" dirty="0" smtClean="0"/>
              <a:t>15pt</a:t>
            </a:r>
            <a:r>
              <a:rPr lang="ja-JP" altLang="en-US" dirty="0" smtClean="0"/>
              <a:t>：文字を選択し</a:t>
            </a:r>
            <a:r>
              <a:rPr lang="en-US" altLang="ja-JP" dirty="0" smtClean="0"/>
              <a:t>TAB</a:t>
            </a:r>
            <a:r>
              <a:rPr lang="ja-JP" altLang="en-US" dirty="0" smtClean="0"/>
              <a:t>ボタン）</a:t>
            </a:r>
            <a:endParaRPr lang="en-US" dirty="0" smtClean="0"/>
          </a:p>
          <a:p>
            <a:pPr lvl="3"/>
            <a:r>
              <a:rPr lang="en-US" dirty="0" smtClean="0"/>
              <a:t>	</a:t>
            </a:r>
            <a:r>
              <a:rPr lang="ja-JP" altLang="en-US" dirty="0" smtClean="0"/>
              <a:t>第四レベル（</a:t>
            </a:r>
            <a:r>
              <a:rPr lang="en-US" altLang="ja-JP" dirty="0" smtClean="0"/>
              <a:t>10pt</a:t>
            </a:r>
            <a:r>
              <a:rPr lang="ja-JP" altLang="en-US" dirty="0" smtClean="0"/>
              <a:t>／ブラック：文字を選択し</a:t>
            </a:r>
            <a:r>
              <a:rPr lang="en-US" altLang="ja-JP" dirty="0" smtClean="0"/>
              <a:t>TAB</a:t>
            </a:r>
            <a:r>
              <a:rPr lang="ja-JP" altLang="en-US" dirty="0" smtClean="0"/>
              <a:t>を二回）</a:t>
            </a:r>
            <a:endParaRPr lang="en-US" dirty="0" smtClean="0"/>
          </a:p>
          <a:p>
            <a:pPr lvl="4"/>
            <a:r>
              <a:rPr lang="ja-JP" altLang="en-US" dirty="0" smtClean="0"/>
              <a:t>第五レベル（</a:t>
            </a:r>
            <a:r>
              <a:rPr lang="en-US" altLang="ja-JP" dirty="0" smtClean="0"/>
              <a:t>8PX</a:t>
            </a:r>
            <a:r>
              <a:rPr lang="ja-JP" altLang="en-US" dirty="0" smtClean="0"/>
              <a:t>：文字を選択し</a:t>
            </a:r>
            <a:r>
              <a:rPr lang="en-US" altLang="ja-JP" dirty="0" smtClean="0"/>
              <a:t>TAB</a:t>
            </a:r>
            <a:r>
              <a:rPr lang="ja-JP" altLang="en-US" dirty="0" smtClean="0"/>
              <a:t>を三回）</a:t>
            </a:r>
            <a:endParaRPr lang="en-US" dirty="0"/>
          </a:p>
        </p:txBody>
      </p:sp>
    </p:spTree>
    <p:extLst>
      <p:ext uri="{BB962C8B-B14F-4D97-AF65-F5344CB8AC3E}">
        <p14:creationId xmlns:p14="http://schemas.microsoft.com/office/powerpoint/2010/main" val="37685016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11" name="Straight Connector 10"/>
          <p:cNvCxnSpPr/>
          <p:nvPr userDrawn="1"/>
        </p:nvCxnSpPr>
        <p:spPr>
          <a:xfrm>
            <a:off x="457200" y="615340"/>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199" y="102742"/>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57200" y="712519"/>
            <a:ext cx="7943743" cy="3882104"/>
          </a:xfrm>
          <a:prstGeom prst="rect">
            <a:avLst/>
          </a:prstGeom>
        </p:spPr>
        <p:txBody>
          <a:bodyPr/>
          <a:lstStyle>
            <a:lvl1pPr>
              <a:lnSpc>
                <a:spcPct val="130000"/>
              </a:lnSpc>
              <a:buClr>
                <a:srgbClr val="1C81CA"/>
              </a:buClr>
              <a:defRPr sz="2500">
                <a:solidFill>
                  <a:srgbClr val="1C81CA"/>
                </a:solidFill>
                <a:latin typeface="メイリオ"/>
                <a:ea typeface="メイリオ"/>
                <a:cs typeface="メイリオ"/>
              </a:defRPr>
            </a:lvl1pPr>
            <a:lvl2pPr marL="457200" indent="0">
              <a:lnSpc>
                <a:spcPct val="130000"/>
              </a:lnSpc>
              <a:buFontTx/>
              <a:buNone/>
              <a:defRPr>
                <a:solidFill>
                  <a:srgbClr val="666666"/>
                </a:solidFill>
                <a:latin typeface="メイリオ"/>
                <a:ea typeface="メイリオ"/>
                <a:cs typeface="メイリオ"/>
              </a:defRPr>
            </a:lvl2pPr>
            <a:lvl3pPr>
              <a:lnSpc>
                <a:spcPct val="130000"/>
              </a:lnSpc>
              <a:defRPr sz="1500">
                <a:solidFill>
                  <a:srgbClr val="1C81CA"/>
                </a:solidFill>
                <a:latin typeface="メイリオ"/>
                <a:ea typeface="メイリオ"/>
                <a:cs typeface="メイリオ"/>
              </a:defRPr>
            </a:lvl3pPr>
            <a:lvl4pPr>
              <a:lnSpc>
                <a:spcPct val="130000"/>
              </a:lnSpc>
              <a:defRPr sz="1000">
                <a:solidFill>
                  <a:schemeClr val="tx1">
                    <a:lumMod val="75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tx1">
                    <a:lumMod val="75000"/>
                  </a:schemeClr>
                </a:solidFill>
                <a:latin typeface="メイリオ"/>
                <a:ea typeface="メイリオ"/>
                <a:cs typeface="メイリオ"/>
              </a:defRPr>
            </a:lvl5pPr>
          </a:lstStyle>
          <a:p>
            <a:pPr lvl="0"/>
            <a:r>
              <a:rPr lang="ja-JP" altLang="en-US" dirty="0" smtClean="0"/>
              <a:t>第一レベル文章を入れて</a:t>
            </a:r>
            <a:r>
              <a:rPr lang="en-US" altLang="ja-JP" dirty="0" smtClean="0"/>
              <a:t>TAB</a:t>
            </a:r>
            <a:r>
              <a:rPr lang="ja-JP" altLang="en-US" dirty="0" smtClean="0"/>
              <a:t>をクリック</a:t>
            </a:r>
            <a:endParaRPr lang="en-US" dirty="0" smtClean="0"/>
          </a:p>
          <a:p>
            <a:pPr lvl="1"/>
            <a:r>
              <a:rPr lang="ja-JP" altLang="en-US" dirty="0" smtClean="0"/>
              <a:t>第二レベル（</a:t>
            </a:r>
            <a:r>
              <a:rPr lang="en-US" altLang="ja-JP" dirty="0" smtClean="0"/>
              <a:t>20pt</a:t>
            </a:r>
            <a:r>
              <a:rPr lang="ja-JP" altLang="en-US" dirty="0" smtClean="0"/>
              <a:t>：文頭で</a:t>
            </a:r>
            <a:r>
              <a:rPr lang="en-US" altLang="ja-JP" dirty="0" smtClean="0"/>
              <a:t>TAB</a:t>
            </a:r>
            <a:r>
              <a:rPr lang="ja-JP" altLang="en-US" dirty="0" smtClean="0"/>
              <a:t>ボタン）</a:t>
            </a:r>
            <a:endParaRPr lang="en-US" dirty="0" smtClean="0"/>
          </a:p>
          <a:p>
            <a:pPr lvl="2"/>
            <a:r>
              <a:rPr lang="ja-JP" altLang="en-US" dirty="0" smtClean="0"/>
              <a:t>第三レベル（</a:t>
            </a:r>
            <a:r>
              <a:rPr lang="en-US" altLang="ja-JP" dirty="0" smtClean="0"/>
              <a:t>15pt</a:t>
            </a:r>
            <a:r>
              <a:rPr lang="ja-JP" altLang="en-US" dirty="0" smtClean="0"/>
              <a:t>：文字を選択し</a:t>
            </a:r>
            <a:r>
              <a:rPr lang="en-US" altLang="ja-JP" dirty="0" smtClean="0"/>
              <a:t>TAB</a:t>
            </a:r>
            <a:r>
              <a:rPr lang="ja-JP" altLang="en-US" dirty="0" smtClean="0"/>
              <a:t>ボタン）</a:t>
            </a:r>
            <a:endParaRPr lang="en-US" dirty="0" smtClean="0"/>
          </a:p>
          <a:p>
            <a:pPr lvl="3"/>
            <a:r>
              <a:rPr lang="en-US" dirty="0" smtClean="0"/>
              <a:t>	</a:t>
            </a:r>
            <a:r>
              <a:rPr lang="ja-JP" altLang="en-US" dirty="0" smtClean="0"/>
              <a:t>第四レベル（</a:t>
            </a:r>
            <a:r>
              <a:rPr lang="en-US" altLang="ja-JP" dirty="0" smtClean="0"/>
              <a:t>10pt</a:t>
            </a:r>
            <a:r>
              <a:rPr lang="ja-JP" altLang="en-US" dirty="0" smtClean="0"/>
              <a:t>／ブラック：文字を選択し</a:t>
            </a:r>
            <a:r>
              <a:rPr lang="en-US" altLang="ja-JP" dirty="0" smtClean="0"/>
              <a:t>TAB</a:t>
            </a:r>
            <a:r>
              <a:rPr lang="ja-JP" altLang="en-US" dirty="0" smtClean="0"/>
              <a:t>を二回）</a:t>
            </a:r>
            <a:endParaRPr lang="en-US" dirty="0" smtClean="0"/>
          </a:p>
          <a:p>
            <a:pPr lvl="4"/>
            <a:r>
              <a:rPr lang="ja-JP" altLang="en-US" dirty="0" smtClean="0"/>
              <a:t>第五レベル（</a:t>
            </a:r>
            <a:r>
              <a:rPr lang="en-US" altLang="ja-JP" dirty="0" smtClean="0"/>
              <a:t>8PX</a:t>
            </a:r>
            <a:r>
              <a:rPr lang="ja-JP" altLang="en-US" dirty="0" smtClean="0"/>
              <a:t>：文字を選択し</a:t>
            </a:r>
            <a:r>
              <a:rPr lang="en-US" altLang="ja-JP" dirty="0" smtClean="0"/>
              <a:t>TAB</a:t>
            </a:r>
            <a:r>
              <a:rPr lang="ja-JP" altLang="en-US" dirty="0" smtClean="0"/>
              <a:t>を三回）</a:t>
            </a:r>
            <a:endParaRPr lang="en-US" dirty="0"/>
          </a:p>
        </p:txBody>
      </p:sp>
    </p:spTree>
    <p:extLst>
      <p:ext uri="{BB962C8B-B14F-4D97-AF65-F5344CB8AC3E}">
        <p14:creationId xmlns:p14="http://schemas.microsoft.com/office/powerpoint/2010/main" val="24166202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760021"/>
            <a:ext cx="4038600" cy="3834602"/>
          </a:xfrm>
          <a:prstGeom prst="rect">
            <a:avLst/>
          </a:prstGeom>
        </p:spPr>
        <p:txBody>
          <a:bodyPr/>
          <a:lstStyle>
            <a:lvl1pPr>
              <a:lnSpc>
                <a:spcPct val="130000"/>
              </a:lnSpc>
              <a:defRPr sz="2500">
                <a:solidFill>
                  <a:srgbClr val="1C81CA"/>
                </a:solidFill>
                <a:latin typeface="メイリオ"/>
                <a:ea typeface="メイリオ"/>
                <a:cs typeface="メイリオ"/>
              </a:defRPr>
            </a:lvl1pPr>
            <a:lvl2pPr>
              <a:lnSpc>
                <a:spcPct val="130000"/>
              </a:lnSpc>
              <a:defRPr sz="2000">
                <a:solidFill>
                  <a:schemeClr val="bg1">
                    <a:lumMod val="50000"/>
                  </a:schemeClr>
                </a:solidFill>
                <a:latin typeface="メイリオ"/>
                <a:ea typeface="メイリオ"/>
                <a:cs typeface="メイリオ"/>
              </a:defRPr>
            </a:lvl2pPr>
            <a:lvl3pPr>
              <a:lnSpc>
                <a:spcPct val="130000"/>
              </a:lnSpc>
              <a:defRPr sz="1500">
                <a:solidFill>
                  <a:srgbClr val="1C81CA"/>
                </a:solidFill>
                <a:latin typeface="メイリオ"/>
                <a:ea typeface="メイリオ"/>
                <a:cs typeface="メイリオ"/>
              </a:defRPr>
            </a:lvl3pPr>
            <a:lvl4pPr>
              <a:lnSpc>
                <a:spcPct val="130000"/>
              </a:lnSpc>
              <a:defRPr sz="1000">
                <a:solidFill>
                  <a:schemeClr val="bg1">
                    <a:lumMod val="50000"/>
                  </a:schemeClr>
                </a:solidFill>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solidFill>
                  <a:schemeClr val="bg1">
                    <a:lumMod val="50000"/>
                  </a:schemeClr>
                </a:solidFill>
                <a:latin typeface="メイリオ"/>
                <a:ea typeface="メイリオ"/>
                <a:cs typeface="メイリオ"/>
              </a:defRPr>
            </a:lvl5pPr>
            <a:lvl6pPr>
              <a:defRPr sz="1800"/>
            </a:lvl6pPr>
            <a:lvl7pPr>
              <a:defRPr sz="1800"/>
            </a:lvl7pPr>
            <a:lvl8pPr>
              <a:defRPr sz="1800"/>
            </a:lvl8pPr>
            <a:lvl9pPr>
              <a:defRPr sz="1800"/>
            </a:lvl9pPr>
          </a:lstStyle>
          <a:p>
            <a:pPr lvl="0"/>
            <a:r>
              <a:rPr lang="en-US" dirty="0" smtClean="0"/>
              <a:t>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457200" y="627215"/>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199" y="138367"/>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646277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770833"/>
            <a:ext cx="4040188" cy="479822"/>
          </a:xfrm>
          <a:prstGeom prst="rect">
            <a:avLst/>
          </a:prstGeom>
          <a:solidFill>
            <a:srgbClr val="4D94C9"/>
          </a:solidFill>
        </p:spPr>
        <p:txBody>
          <a:bodyPr anchor="ctr"/>
          <a:lstStyle>
            <a:lvl1pPr marL="0" indent="0">
              <a:lnSpc>
                <a:spcPct val="100000"/>
              </a:lnSpc>
              <a:buNone/>
              <a:defRPr sz="2000" b="0">
                <a:solidFill>
                  <a:schemeClr val="bg1"/>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257167"/>
            <a:ext cx="4040188" cy="3397959"/>
          </a:xfrm>
          <a:prstGeom prst="rect">
            <a:avLst/>
          </a:prstGeom>
        </p:spPr>
        <p:txBody>
          <a:bodyPr/>
          <a:lstStyle>
            <a:lvl1pPr>
              <a:lnSpc>
                <a:spcPct val="130000"/>
              </a:lnSpc>
              <a:defRPr sz="2500">
                <a:solidFill>
                  <a:srgbClr val="4D94C9"/>
                </a:solidFill>
                <a:latin typeface="メイリオ"/>
                <a:ea typeface="メイリオ"/>
                <a:cs typeface="メイリオ"/>
              </a:defRPr>
            </a:lvl1pPr>
            <a:lvl2pPr>
              <a:lnSpc>
                <a:spcPct val="130000"/>
              </a:lnSpc>
              <a:defRPr sz="2000">
                <a:solidFill>
                  <a:schemeClr val="bg1">
                    <a:lumMod val="50000"/>
                  </a:schemeClr>
                </a:solidFill>
                <a:latin typeface="メイリオ"/>
                <a:ea typeface="メイリオ"/>
                <a:cs typeface="メイリオ"/>
              </a:defRPr>
            </a:lvl2pPr>
            <a:lvl3pPr>
              <a:lnSpc>
                <a:spcPct val="130000"/>
              </a:lnSpc>
              <a:defRPr sz="1500">
                <a:solidFill>
                  <a:srgbClr val="4D94C9"/>
                </a:solidFill>
                <a:latin typeface="メイリオ"/>
                <a:ea typeface="メイリオ"/>
                <a:cs typeface="メイリオ"/>
              </a:defRPr>
            </a:lvl3pPr>
            <a:lvl4pPr>
              <a:lnSpc>
                <a:spcPct val="130000"/>
              </a:lnSpc>
              <a:defRPr sz="1000">
                <a:latin typeface="メイリオ"/>
                <a:ea typeface="メイリオ"/>
                <a:cs typeface="メイリオ"/>
              </a:defRPr>
            </a:lvl4pPr>
            <a:lvl5pPr marL="2000250" indent="-171450">
              <a:lnSpc>
                <a:spcPct val="130000"/>
              </a:lnSpc>
              <a:buClr>
                <a:schemeClr val="bg1">
                  <a:lumMod val="75000"/>
                </a:schemeClr>
              </a:buClr>
              <a:buFont typeface="Wingdings" charset="2"/>
              <a:buChar char="v"/>
              <a:defRPr sz="800">
                <a:latin typeface="メイリオ"/>
                <a:ea typeface="メイリオ"/>
                <a:cs typeface="メイリオ"/>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04290" y="777346"/>
            <a:ext cx="3982511" cy="479822"/>
          </a:xfrm>
          <a:prstGeom prst="rect">
            <a:avLst/>
          </a:prstGeom>
          <a:solidFill>
            <a:srgbClr val="4D94C9"/>
          </a:solidFill>
        </p:spPr>
        <p:txBody>
          <a:bodyPr anchor="ctr"/>
          <a:lstStyle>
            <a:lvl1pPr marL="0" indent="0">
              <a:lnSpc>
                <a:spcPct val="100000"/>
              </a:lnSpc>
              <a:buNone/>
              <a:defRPr sz="2000" b="0">
                <a:solidFill>
                  <a:srgbClr val="FFFFFF"/>
                </a:solidFill>
                <a:latin typeface="メイリオ"/>
                <a:ea typeface="メイリオ"/>
                <a:cs typeface="メイリオ"/>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04290" y="1257167"/>
            <a:ext cx="3982511" cy="3397959"/>
          </a:xfrm>
          <a:prstGeom prst="rect">
            <a:avLst/>
          </a:prstGeom>
        </p:spPr>
        <p:txBody>
          <a:bodyPr/>
          <a:lstStyle>
            <a:lvl1pPr>
              <a:lnSpc>
                <a:spcPct val="130000"/>
              </a:lnSpc>
              <a:defRPr sz="2000">
                <a:solidFill>
                  <a:srgbClr val="4D94C9"/>
                </a:solidFill>
              </a:defRPr>
            </a:lvl1pPr>
            <a:lvl2pPr>
              <a:lnSpc>
                <a:spcPct val="130000"/>
              </a:lnSpc>
              <a:defRPr sz="2000">
                <a:solidFill>
                  <a:schemeClr val="bg1">
                    <a:lumMod val="50000"/>
                  </a:schemeClr>
                </a:solidFill>
              </a:defRPr>
            </a:lvl2pPr>
            <a:lvl3pPr>
              <a:lnSpc>
                <a:spcPct val="130000"/>
              </a:lnSpc>
              <a:defRPr sz="1500">
                <a:solidFill>
                  <a:srgbClr val="4D94C9"/>
                </a:solidFill>
              </a:defRPr>
            </a:lvl3pPr>
            <a:lvl4pPr>
              <a:lnSpc>
                <a:spcPct val="130000"/>
              </a:lnSpc>
              <a:defRPr sz="1000"/>
            </a:lvl4pPr>
            <a:lvl5pPr marL="2000250" indent="-171450">
              <a:lnSpc>
                <a:spcPct val="130000"/>
              </a:lnSpc>
              <a:buClr>
                <a:schemeClr val="bg1">
                  <a:lumMod val="75000"/>
                </a:schemeClr>
              </a:buClr>
              <a:buFont typeface="Wingdings" charset="2"/>
              <a:buChar char="v"/>
              <a:defRPr sz="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457200" y="615340"/>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199" y="138367"/>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473067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descr="bray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8" name="Straight Connector 7"/>
          <p:cNvCxnSpPr/>
          <p:nvPr userDrawn="1"/>
        </p:nvCxnSpPr>
        <p:spPr>
          <a:xfrm>
            <a:off x="457200" y="639090"/>
            <a:ext cx="822959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57199" y="150242"/>
            <a:ext cx="8229599" cy="506299"/>
          </a:xfrm>
          <a:prstGeom prst="rect">
            <a:avLst/>
          </a:prstGeom>
        </p:spPr>
        <p:txBody>
          <a:bodyPr anchor="ctr">
            <a:normAutofit/>
          </a:bodyPr>
          <a:lstStyle>
            <a:lvl1pPr algn="l">
              <a:defRPr sz="2000">
                <a:solidFill>
                  <a:srgbClr val="1C81CA"/>
                </a:solidFill>
                <a:latin typeface="メイリオ"/>
                <a:ea typeface="メイリオ"/>
                <a:cs typeface="メイリオ"/>
              </a:defRPr>
            </a:lvl1pPr>
          </a:lstStyle>
          <a:p>
            <a:r>
              <a:rPr lang="en-US" dirty="0" smtClean="0"/>
              <a:t>ONLY TITEL~ FREE ZONE</a:t>
            </a:r>
            <a:endParaRPr lang="en-US" dirty="0"/>
          </a:p>
        </p:txBody>
      </p:sp>
    </p:spTree>
    <p:extLst>
      <p:ext uri="{BB962C8B-B14F-4D97-AF65-F5344CB8AC3E}">
        <p14:creationId xmlns:p14="http://schemas.microsoft.com/office/powerpoint/2010/main" val="2312559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TextBox 17"/>
          <p:cNvSpPr txBox="1"/>
          <p:nvPr userDrawn="1"/>
        </p:nvSpPr>
        <p:spPr>
          <a:xfrm>
            <a:off x="8551489" y="4870157"/>
            <a:ext cx="582461" cy="200055"/>
          </a:xfrm>
          <a:prstGeom prst="rect">
            <a:avLst/>
          </a:prstGeom>
          <a:noFill/>
        </p:spPr>
        <p:txBody>
          <a:bodyPr wrap="square" rtlCol="0" anchor="ctr">
            <a:spAutoFit/>
          </a:bodyPr>
          <a:lstStyle/>
          <a:p>
            <a:r>
              <a:rPr lang="ja-JP" altLang="en-US" sz="700" dirty="0" smtClean="0">
                <a:solidFill>
                  <a:srgbClr val="1C81CA"/>
                </a:solidFill>
                <a:latin typeface="メイリオ"/>
                <a:ea typeface="メイリオ"/>
                <a:cs typeface="メイリオ"/>
              </a:rPr>
              <a:t>｜ </a:t>
            </a:r>
            <a:fld id="{0950E3E5-C426-194E-87E3-366AD9FCF02F}" type="slidenum">
              <a:rPr lang="en-US" sz="700" smtClean="0">
                <a:solidFill>
                  <a:srgbClr val="1C81CA"/>
                </a:solidFill>
                <a:latin typeface="メイリオ"/>
                <a:ea typeface="メイリオ"/>
                <a:cs typeface="メイリオ"/>
              </a:rPr>
              <a:pPr/>
              <a:t>‹#›</a:t>
            </a:fld>
            <a:r>
              <a:rPr lang="en-US" sz="700" dirty="0" smtClean="0">
                <a:solidFill>
                  <a:srgbClr val="1C81CA"/>
                </a:solidFill>
                <a:latin typeface="メイリオ"/>
                <a:ea typeface="メイリオ"/>
                <a:cs typeface="メイリオ"/>
              </a:rPr>
              <a:t> </a:t>
            </a:r>
            <a:r>
              <a:rPr lang="ja-JP" altLang="en-US" sz="700" dirty="0" smtClean="0">
                <a:solidFill>
                  <a:srgbClr val="1C81CA"/>
                </a:solidFill>
                <a:latin typeface="メイリオ"/>
                <a:ea typeface="メイリオ"/>
                <a:cs typeface="メイリオ"/>
              </a:rPr>
              <a:t>｜　</a:t>
            </a:r>
            <a:endParaRPr lang="en-US" sz="700" dirty="0">
              <a:solidFill>
                <a:srgbClr val="1C81CA"/>
              </a:solidFill>
              <a:latin typeface="メイリオ"/>
              <a:ea typeface="メイリオ"/>
              <a:cs typeface="メイリオ"/>
            </a:endParaRPr>
          </a:p>
        </p:txBody>
      </p:sp>
      <p:pic>
        <p:nvPicPr>
          <p:cNvPr id="4" name="Picture 3" descr="nissho_logo.png"/>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528369" y="4860504"/>
            <a:ext cx="1043075" cy="180603"/>
          </a:xfrm>
          <a:prstGeom prst="rect">
            <a:avLst/>
          </a:prstGeom>
        </p:spPr>
      </p:pic>
      <p:sp>
        <p:nvSpPr>
          <p:cNvPr id="5" name="テキスト ボックス 4"/>
          <p:cNvSpPr txBox="1"/>
          <p:nvPr userDrawn="1"/>
        </p:nvSpPr>
        <p:spPr>
          <a:xfrm>
            <a:off x="-2185" y="4795852"/>
            <a:ext cx="4113851" cy="367515"/>
          </a:xfrm>
          <a:prstGeom prst="rect">
            <a:avLst/>
          </a:prstGeom>
        </p:spPr>
        <p:txBody>
          <a:bodyPr wrap="none" tIns="36000" bIns="36000" rtlCol="0" anchor="ctr">
            <a:noAutofit/>
          </a:bodyPr>
          <a:lstStyle/>
          <a:p>
            <a:r>
              <a:rPr kumimoji="1" lang="en-US" altLang="ja-JP" sz="800" dirty="0" smtClean="0"/>
              <a:t>©2020 NISSHO ELECTRONICS CORPORATION ALL RIGHTS RESERVED.</a:t>
            </a:r>
            <a:endParaRPr kumimoji="1" lang="ja-JP" altLang="en-US" sz="800" dirty="0" err="1" smtClean="0"/>
          </a:p>
        </p:txBody>
      </p:sp>
    </p:spTree>
    <p:extLst>
      <p:ext uri="{BB962C8B-B14F-4D97-AF65-F5344CB8AC3E}">
        <p14:creationId xmlns:p14="http://schemas.microsoft.com/office/powerpoint/2010/main" val="217774564"/>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69" r:id="rId3"/>
    <p:sldLayoutId id="2147483651" r:id="rId4"/>
    <p:sldLayoutId id="2147483650"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sldNum="0" hdr="0" dt="0"/>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lnSpc>
          <a:spcPct val="150000"/>
        </a:lnSpc>
        <a:spcBef>
          <a:spcPct val="20000"/>
        </a:spcBef>
        <a:buClr>
          <a:schemeClr val="tx2">
            <a:lumMod val="60000"/>
            <a:lumOff val="40000"/>
          </a:schemeClr>
        </a:buClr>
        <a:buSzPct val="80000"/>
        <a:buFont typeface="Wingdings" charset="2"/>
        <a:buChar char="v"/>
        <a:defRPr sz="2700" kern="1200">
          <a:solidFill>
            <a:schemeClr val="tx1"/>
          </a:solidFill>
          <a:latin typeface="+mn-lt"/>
          <a:ea typeface="+mn-ea"/>
          <a:cs typeface="+mn-cs"/>
        </a:defRPr>
      </a:lvl1pPr>
      <a:lvl2pPr marL="457200" indent="0" algn="l" defTabSz="457200" rtl="0" eaLnBrk="1" latinLnBrk="0" hangingPunct="1">
        <a:lnSpc>
          <a:spcPct val="150000"/>
        </a:lnSpc>
        <a:spcBef>
          <a:spcPct val="20000"/>
        </a:spcBef>
        <a:buFontTx/>
        <a:buNone/>
        <a:defRPr sz="2000" kern="1200">
          <a:solidFill>
            <a:schemeClr val="tx1"/>
          </a:solidFill>
          <a:latin typeface="+mn-lt"/>
          <a:ea typeface="+mn-ea"/>
          <a:cs typeface="+mn-cs"/>
        </a:defRPr>
      </a:lvl2pPr>
      <a:lvl3pPr marL="1257300" indent="-342900" algn="l" defTabSz="457200" rtl="0" eaLnBrk="1" latinLnBrk="0" hangingPunct="1">
        <a:lnSpc>
          <a:spcPct val="150000"/>
        </a:lnSpc>
        <a:spcBef>
          <a:spcPct val="20000"/>
        </a:spcBef>
        <a:buClr>
          <a:schemeClr val="bg1">
            <a:lumMod val="50000"/>
          </a:schemeClr>
        </a:buClr>
        <a:buSzPct val="50000"/>
        <a:buFont typeface="Wingdings" charset="2"/>
        <a:buChar char="ü"/>
        <a:defRPr sz="2000" kern="1200">
          <a:solidFill>
            <a:schemeClr val="tx1"/>
          </a:solidFill>
          <a:latin typeface="+mn-lt"/>
          <a:ea typeface="+mn-ea"/>
          <a:cs typeface="+mn-cs"/>
        </a:defRPr>
      </a:lvl3pPr>
      <a:lvl4pPr marL="1371600" indent="0" algn="l" defTabSz="457200" rtl="0" eaLnBrk="1" latinLnBrk="0" hangingPunct="1">
        <a:lnSpc>
          <a:spcPct val="150000"/>
        </a:lnSpc>
        <a:spcBef>
          <a:spcPct val="20000"/>
        </a:spcBef>
        <a:buFontTx/>
        <a:buNone/>
        <a:defRPr sz="1500" kern="1200">
          <a:solidFill>
            <a:schemeClr val="tx1"/>
          </a:solidFill>
          <a:latin typeface="+mn-lt"/>
          <a:ea typeface="+mn-ea"/>
          <a:cs typeface="+mn-cs"/>
        </a:defRPr>
      </a:lvl4pPr>
      <a:lvl5pPr marL="2000250" indent="-171450" algn="l" defTabSz="457200" rtl="0" eaLnBrk="1" latinLnBrk="0" hangingPunct="1">
        <a:lnSpc>
          <a:spcPct val="150000"/>
        </a:lnSpc>
        <a:spcBef>
          <a:spcPct val="20000"/>
        </a:spcBef>
        <a:buFont typeface="Courier New"/>
        <a:buChar char="o"/>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TextBox 17"/>
          <p:cNvSpPr txBox="1"/>
          <p:nvPr userDrawn="1"/>
        </p:nvSpPr>
        <p:spPr>
          <a:xfrm>
            <a:off x="8551489" y="4866239"/>
            <a:ext cx="592511" cy="200055"/>
          </a:xfrm>
          <a:prstGeom prst="rect">
            <a:avLst/>
          </a:prstGeom>
          <a:noFill/>
        </p:spPr>
        <p:txBody>
          <a:bodyPr wrap="square" rtlCol="0" anchor="ctr">
            <a:spAutoFit/>
          </a:bodyPr>
          <a:lstStyle/>
          <a:p>
            <a:r>
              <a:rPr lang="ja-JP" altLang="en-US" sz="700" dirty="0" smtClean="0">
                <a:solidFill>
                  <a:srgbClr val="1C81CA"/>
                </a:solidFill>
                <a:latin typeface="メイリオ"/>
                <a:ea typeface="メイリオ"/>
                <a:cs typeface="メイリオ"/>
              </a:rPr>
              <a:t>｜ </a:t>
            </a:r>
            <a:fld id="{0950E3E5-C426-194E-87E3-366AD9FCF02F}" type="slidenum">
              <a:rPr lang="en-US" sz="700" smtClean="0">
                <a:solidFill>
                  <a:srgbClr val="1C81CA"/>
                </a:solidFill>
                <a:latin typeface="メイリオ"/>
                <a:ea typeface="メイリオ"/>
                <a:cs typeface="メイリオ"/>
              </a:rPr>
              <a:pPr/>
              <a:t>‹#›</a:t>
            </a:fld>
            <a:r>
              <a:rPr lang="en-US" sz="700" dirty="0" smtClean="0">
                <a:solidFill>
                  <a:srgbClr val="1C81CA"/>
                </a:solidFill>
                <a:latin typeface="メイリオ"/>
                <a:ea typeface="メイリオ"/>
                <a:cs typeface="メイリオ"/>
              </a:rPr>
              <a:t> </a:t>
            </a:r>
            <a:r>
              <a:rPr lang="ja-JP" altLang="en-US" sz="700" dirty="0" smtClean="0">
                <a:solidFill>
                  <a:srgbClr val="1C81CA"/>
                </a:solidFill>
                <a:latin typeface="メイリオ"/>
                <a:ea typeface="メイリオ"/>
                <a:cs typeface="メイリオ"/>
              </a:rPr>
              <a:t>｜　</a:t>
            </a:r>
            <a:endParaRPr lang="en-US" sz="700" dirty="0">
              <a:solidFill>
                <a:srgbClr val="1C81CA"/>
              </a:solidFill>
              <a:latin typeface="メイリオ"/>
              <a:ea typeface="メイリオ"/>
              <a:cs typeface="メイリオ"/>
            </a:endParaRPr>
          </a:p>
        </p:txBody>
      </p:sp>
      <p:pic>
        <p:nvPicPr>
          <p:cNvPr id="8" name="Picture 3" descr="nissho_logo.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528369" y="4860504"/>
            <a:ext cx="1043075" cy="180603"/>
          </a:xfrm>
          <a:prstGeom prst="rect">
            <a:avLst/>
          </a:prstGeom>
        </p:spPr>
      </p:pic>
      <p:sp>
        <p:nvSpPr>
          <p:cNvPr id="9" name="テキスト ボックス 8"/>
          <p:cNvSpPr txBox="1"/>
          <p:nvPr userDrawn="1"/>
        </p:nvSpPr>
        <p:spPr>
          <a:xfrm>
            <a:off x="-2185" y="4795852"/>
            <a:ext cx="4113851" cy="367515"/>
          </a:xfrm>
          <a:prstGeom prst="rect">
            <a:avLst/>
          </a:prstGeom>
        </p:spPr>
        <p:txBody>
          <a:bodyPr wrap="none" tIns="36000" bIns="36000" rtlCol="0" anchor="ctr">
            <a:noAutofit/>
          </a:bodyPr>
          <a:lstStyle/>
          <a:p>
            <a:r>
              <a:rPr kumimoji="1" lang="en-US" altLang="ja-JP" sz="800" dirty="0" smtClean="0">
                <a:solidFill>
                  <a:srgbClr val="808080"/>
                </a:solidFill>
              </a:rPr>
              <a:t>©20xx NISSHO ELECTRONICS CORPORATION ALL RIGHTS RESERVED.</a:t>
            </a:r>
            <a:endParaRPr kumimoji="1" lang="ja-JP" altLang="en-US" sz="800" dirty="0" err="1" smtClean="0">
              <a:solidFill>
                <a:srgbClr val="808080"/>
              </a:solidFill>
            </a:endParaRPr>
          </a:p>
        </p:txBody>
      </p:sp>
    </p:spTree>
    <p:extLst>
      <p:ext uri="{BB962C8B-B14F-4D97-AF65-F5344CB8AC3E}">
        <p14:creationId xmlns:p14="http://schemas.microsoft.com/office/powerpoint/2010/main" val="2618415545"/>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l" defTabSz="457200" rtl="0" eaLnBrk="1" latinLnBrk="0" hangingPunct="1">
        <a:spcBef>
          <a:spcPct val="0"/>
        </a:spcBef>
        <a:buNone/>
        <a:defRPr kumimoji="1" sz="4400" b="1" kern="1200">
          <a:solidFill>
            <a:schemeClr val="tx1"/>
          </a:solidFill>
          <a:latin typeface="メイリオ"/>
          <a:ea typeface="メイリオ"/>
          <a:cs typeface="メイリオ"/>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メイリオ"/>
          <a:ea typeface="メイリオ"/>
          <a:cs typeface="メイリオ"/>
        </a:defRPr>
      </a:lvl1pPr>
      <a:lvl2pPr marL="742950" indent="-285750" algn="l" defTabSz="457200" rtl="0" eaLnBrk="1" latinLnBrk="0" hangingPunct="1">
        <a:spcBef>
          <a:spcPct val="20000"/>
        </a:spcBef>
        <a:buFont typeface="Arial"/>
        <a:buChar char="–"/>
        <a:defRPr kumimoji="1" sz="2800" kern="1200">
          <a:solidFill>
            <a:schemeClr val="tx1"/>
          </a:solidFill>
          <a:latin typeface="メイリオ"/>
          <a:ea typeface="メイリオ"/>
          <a:cs typeface="メイリオ"/>
        </a:defRPr>
      </a:lvl2pPr>
      <a:lvl3pPr marL="1143000" indent="-228600" algn="l" defTabSz="457200" rtl="0" eaLnBrk="1" latinLnBrk="0" hangingPunct="1">
        <a:spcBef>
          <a:spcPct val="20000"/>
        </a:spcBef>
        <a:buFont typeface="Arial"/>
        <a:buChar char="•"/>
        <a:defRPr kumimoji="1" sz="2400" kern="1200">
          <a:solidFill>
            <a:schemeClr val="tx1"/>
          </a:solidFill>
          <a:latin typeface="メイリオ"/>
          <a:ea typeface="メイリオ"/>
          <a:cs typeface="メイリオ"/>
        </a:defRPr>
      </a:lvl3pPr>
      <a:lvl4pPr marL="1600200" indent="-228600" algn="l" defTabSz="457200" rtl="0" eaLnBrk="1" latinLnBrk="0" hangingPunct="1">
        <a:spcBef>
          <a:spcPct val="20000"/>
        </a:spcBef>
        <a:buFont typeface="Arial"/>
        <a:buChar char="–"/>
        <a:defRPr kumimoji="1" sz="2000" kern="1200">
          <a:solidFill>
            <a:schemeClr val="tx1"/>
          </a:solidFill>
          <a:latin typeface="メイリオ"/>
          <a:ea typeface="メイリオ"/>
          <a:cs typeface="メイリオ"/>
        </a:defRPr>
      </a:lvl4pPr>
      <a:lvl5pPr marL="2057400" indent="-228600" algn="l" defTabSz="457200" rtl="0" eaLnBrk="1" latinLnBrk="0" hangingPunct="1">
        <a:spcBef>
          <a:spcPct val="20000"/>
        </a:spcBef>
        <a:buFont typeface="Arial"/>
        <a:buChar char="»"/>
        <a:defRPr kumimoji="1" sz="2000" kern="1200">
          <a:solidFill>
            <a:schemeClr val="tx1"/>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0"/>
          <p:cNvSpPr>
            <a:spLocks noGrp="1"/>
          </p:cNvSpPr>
          <p:nvPr>
            <p:ph type="body" sz="quarter" idx="4294967295"/>
          </p:nvPr>
        </p:nvSpPr>
        <p:spPr>
          <a:xfrm>
            <a:off x="4062846" y="3763539"/>
            <a:ext cx="4303824" cy="1049761"/>
          </a:xfrm>
          <a:prstGeom prst="rect">
            <a:avLst/>
          </a:prstGeom>
        </p:spPr>
        <p:txBody>
          <a:bodyPr tIns="46800"/>
          <a:lstStyle>
            <a:lvl1pPr marL="0" indent="0" algn="r">
              <a:buNone/>
              <a:defRPr sz="1600" baseline="0">
                <a:latin typeface="メイリオ" panose="020B0604030504040204" pitchFamily="50" charset="-128"/>
                <a:ea typeface="メイリオ" panose="020B0604030504040204" pitchFamily="50" charset="-128"/>
                <a:cs typeface="メイリオ" panose="020B0604030504040204" pitchFamily="50" charset="-128"/>
              </a:defRPr>
            </a:lvl1pPr>
          </a:lstStyle>
          <a:p>
            <a:pPr algn="r">
              <a:lnSpc>
                <a:spcPct val="100000"/>
              </a:lnSpc>
            </a:pPr>
            <a:r>
              <a:rPr kumimoji="1" lang="en-US" altLang="ja-JP" sz="1400" dirty="0" smtClean="0">
                <a:solidFill>
                  <a:schemeClr val="bg1">
                    <a:lumMod val="50000"/>
                  </a:schemeClr>
                </a:solidFill>
              </a:rPr>
              <a:t>2020</a:t>
            </a:r>
            <a:r>
              <a:rPr kumimoji="1" lang="ja-JP" altLang="en-US" sz="1400" dirty="0" smtClean="0">
                <a:solidFill>
                  <a:schemeClr val="bg1">
                    <a:lumMod val="50000"/>
                  </a:schemeClr>
                </a:solidFill>
              </a:rPr>
              <a:t>年</a:t>
            </a:r>
            <a:r>
              <a:rPr kumimoji="1" lang="en-US" altLang="ja-JP" sz="1400" dirty="0">
                <a:solidFill>
                  <a:schemeClr val="bg1">
                    <a:lumMod val="50000"/>
                  </a:schemeClr>
                </a:solidFill>
              </a:rPr>
              <a:t>3</a:t>
            </a:r>
            <a:r>
              <a:rPr kumimoji="1" lang="ja-JP" altLang="en-US" sz="1400" dirty="0" smtClean="0">
                <a:solidFill>
                  <a:schemeClr val="bg1">
                    <a:lumMod val="50000"/>
                  </a:schemeClr>
                </a:solidFill>
              </a:rPr>
              <a:t>月</a:t>
            </a:r>
            <a:r>
              <a:rPr kumimoji="1" lang="en-US" altLang="ja-JP" sz="1400" dirty="0">
                <a:solidFill>
                  <a:schemeClr val="bg1">
                    <a:lumMod val="50000"/>
                  </a:schemeClr>
                </a:solidFill>
              </a:rPr>
              <a:t>9</a:t>
            </a:r>
            <a:r>
              <a:rPr kumimoji="1" lang="ja-JP" altLang="en-US" sz="1400" dirty="0" smtClean="0">
                <a:solidFill>
                  <a:schemeClr val="bg1">
                    <a:lumMod val="50000"/>
                  </a:schemeClr>
                </a:solidFill>
              </a:rPr>
              <a:t>日</a:t>
            </a:r>
            <a:endParaRPr kumimoji="1" lang="en-US" altLang="ja-JP" sz="1400" dirty="0" smtClean="0">
              <a:solidFill>
                <a:schemeClr val="bg1">
                  <a:lumMod val="50000"/>
                </a:schemeClr>
              </a:solidFill>
            </a:endParaRPr>
          </a:p>
          <a:p>
            <a:pPr algn="r">
              <a:lnSpc>
                <a:spcPct val="100000"/>
              </a:lnSpc>
            </a:pPr>
            <a:r>
              <a:rPr kumimoji="1" lang="ja-JP" altLang="en-US" sz="1400" dirty="0" smtClean="0">
                <a:solidFill>
                  <a:schemeClr val="bg1">
                    <a:lumMod val="50000"/>
                  </a:schemeClr>
                </a:solidFill>
              </a:rPr>
              <a:t>日商エレクトロニクス株式会社</a:t>
            </a:r>
            <a:endParaRPr kumimoji="1" lang="en-US" altLang="ja-JP" sz="1400" dirty="0" smtClean="0">
              <a:solidFill>
                <a:schemeClr val="bg1">
                  <a:lumMod val="50000"/>
                </a:schemeClr>
              </a:solidFill>
            </a:endParaRPr>
          </a:p>
          <a:p>
            <a:pPr algn="r">
              <a:lnSpc>
                <a:spcPct val="100000"/>
              </a:lnSpc>
            </a:pPr>
            <a:r>
              <a:rPr kumimoji="1" lang="ja-JP" altLang="en-US" sz="1400" dirty="0" smtClean="0">
                <a:solidFill>
                  <a:schemeClr val="bg1">
                    <a:lumMod val="50000"/>
                  </a:schemeClr>
                </a:solidFill>
              </a:rPr>
              <a:t>サービスプロバイダ事業本部</a:t>
            </a:r>
            <a:endParaRPr kumimoji="1" lang="en-US" altLang="ja-JP" sz="1400" dirty="0" smtClean="0">
              <a:solidFill>
                <a:schemeClr val="bg1">
                  <a:lumMod val="50000"/>
                </a:schemeClr>
              </a:solidFill>
            </a:endParaRPr>
          </a:p>
          <a:p>
            <a:pPr algn="r">
              <a:lnSpc>
                <a:spcPct val="100000"/>
              </a:lnSpc>
            </a:pPr>
            <a:r>
              <a:rPr kumimoji="1" lang="ja-JP" altLang="en-US" sz="1400" dirty="0">
                <a:solidFill>
                  <a:schemeClr val="bg1">
                    <a:lumMod val="50000"/>
                  </a:schemeClr>
                </a:solidFill>
              </a:rPr>
              <a:t>第三</a:t>
            </a:r>
            <a:r>
              <a:rPr kumimoji="1" lang="ja-JP" altLang="en-US" sz="1400" dirty="0" smtClean="0">
                <a:solidFill>
                  <a:schemeClr val="bg1">
                    <a:lumMod val="50000"/>
                  </a:schemeClr>
                </a:solidFill>
              </a:rPr>
              <a:t>営業部　一課</a:t>
            </a:r>
            <a:endParaRPr kumimoji="1" lang="en-US" altLang="ja-JP" sz="1400" dirty="0" smtClean="0">
              <a:solidFill>
                <a:schemeClr val="bg1">
                  <a:lumMod val="50000"/>
                </a:schemeClr>
              </a:solidFill>
            </a:endParaRPr>
          </a:p>
        </p:txBody>
      </p:sp>
      <p:sp>
        <p:nvSpPr>
          <p:cNvPr id="6" name="テキスト ボックス 5"/>
          <p:cNvSpPr txBox="1"/>
          <p:nvPr/>
        </p:nvSpPr>
        <p:spPr>
          <a:xfrm>
            <a:off x="524585" y="4775984"/>
            <a:ext cx="4113851" cy="367515"/>
          </a:xfrm>
          <a:prstGeom prst="rect">
            <a:avLst/>
          </a:prstGeom>
        </p:spPr>
        <p:txBody>
          <a:bodyPr wrap="none" tIns="36000" bIns="36000" rtlCol="0" anchor="ctr">
            <a:noAutofit/>
          </a:bodyPr>
          <a:lstStyle/>
          <a:p>
            <a:r>
              <a:rPr kumimoji="1" lang="en-US" altLang="ja-JP" sz="800" dirty="0" smtClean="0"/>
              <a:t>©2020NISSHO ELECTRONICS CORPORATION ALL RIGHTS RESERVED.</a:t>
            </a:r>
            <a:endParaRPr kumimoji="1" lang="ja-JP" altLang="en-US" sz="800" dirty="0" err="1" smtClean="0"/>
          </a:p>
        </p:txBody>
      </p:sp>
      <p:sp>
        <p:nvSpPr>
          <p:cNvPr id="7" name="Title 1"/>
          <p:cNvSpPr>
            <a:spLocks noGrp="1"/>
          </p:cNvSpPr>
          <p:nvPr>
            <p:ph type="ctrTitle"/>
          </p:nvPr>
        </p:nvSpPr>
        <p:spPr>
          <a:xfrm>
            <a:off x="1178318" y="2058190"/>
            <a:ext cx="7188352" cy="599286"/>
          </a:xfrm>
        </p:spPr>
        <p:txBody>
          <a:bodyPr>
            <a:normAutofit fontScale="90000"/>
          </a:bodyPr>
          <a:lstStyle/>
          <a:p>
            <a:r>
              <a:rPr lang="ja-JP" altLang="en-US" dirty="0" smtClean="0">
                <a:solidFill>
                  <a:srgbClr val="4D94C9"/>
                </a:solidFill>
              </a:rPr>
              <a:t>次期グランドデザインご参考資料</a:t>
            </a:r>
            <a:endParaRPr lang="en-US" dirty="0">
              <a:solidFill>
                <a:srgbClr val="4D94C9"/>
              </a:solidFill>
            </a:endParaRPr>
          </a:p>
        </p:txBody>
      </p:sp>
      <p:sp>
        <p:nvSpPr>
          <p:cNvPr id="8" name="Title 1"/>
          <p:cNvSpPr txBox="1">
            <a:spLocks/>
          </p:cNvSpPr>
          <p:nvPr/>
        </p:nvSpPr>
        <p:spPr>
          <a:xfrm>
            <a:off x="456383" y="215632"/>
            <a:ext cx="7163617" cy="748466"/>
          </a:xfrm>
          <a:prstGeom prst="rect">
            <a:avLst/>
          </a:prstGeom>
          <a:noFill/>
          <a:ln w="76200" cmpd="sng">
            <a:noFill/>
          </a:ln>
        </p:spPr>
        <p:txBody>
          <a:bodyPr anchor="ctr">
            <a:noAutofit/>
          </a:bodyPr>
          <a:lstStyle>
            <a:lvl1pPr algn="r" defTabSz="457200" rtl="0" eaLnBrk="1" latinLnBrk="0" hangingPunct="1">
              <a:lnSpc>
                <a:spcPct val="150000"/>
              </a:lnSpc>
              <a:spcBef>
                <a:spcPct val="0"/>
              </a:spcBef>
              <a:buNone/>
              <a:defRPr sz="3500" b="1" kern="1200">
                <a:solidFill>
                  <a:schemeClr val="tx1"/>
                </a:solidFill>
                <a:latin typeface="メイリオ"/>
                <a:ea typeface="メイリオ"/>
                <a:cs typeface="メイリオ"/>
              </a:defRPr>
            </a:lvl1pPr>
          </a:lstStyle>
          <a:p>
            <a:pPr algn="l"/>
            <a:r>
              <a:rPr lang="ja-JP" altLang="en-US" sz="2400" b="0" dirty="0" smtClean="0"/>
              <a:t> ヤフー株式会社 御中</a:t>
            </a:r>
            <a:endParaRPr lang="en-US" sz="2400" b="0" dirty="0">
              <a:solidFill>
                <a:srgbClr val="4D94C9"/>
              </a:solidFill>
            </a:endParaRPr>
          </a:p>
        </p:txBody>
      </p:sp>
    </p:spTree>
    <p:extLst>
      <p:ext uri="{BB962C8B-B14F-4D97-AF65-F5344CB8AC3E}">
        <p14:creationId xmlns:p14="http://schemas.microsoft.com/office/powerpoint/2010/main" val="2783247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２．効果測定について</a:t>
            </a:r>
            <a:endParaRPr kumimoji="1" lang="ja-JP" altLang="en-US" dirty="0"/>
          </a:p>
        </p:txBody>
      </p:sp>
      <p:sp>
        <p:nvSpPr>
          <p:cNvPr id="4" name="正方形/長方形 3"/>
          <p:cNvSpPr/>
          <p:nvPr/>
        </p:nvSpPr>
        <p:spPr>
          <a:xfrm>
            <a:off x="7498798" y="667595"/>
            <a:ext cx="1188000" cy="252000"/>
          </a:xfrm>
          <a:prstGeom prst="rect">
            <a:avLst/>
          </a:prstGeom>
          <a:solidFill>
            <a:schemeClr val="accent5">
              <a:lumMod val="40000"/>
              <a:lumOff val="60000"/>
            </a:schemeClr>
          </a:solidFill>
          <a:ln w="25400" cap="flat" cmpd="sng" algn="ctr">
            <a:noFill/>
            <a:prstDash val="solid"/>
          </a:ln>
          <a:effectLst/>
        </p:spPr>
        <p:txBody>
          <a:bodyPr rtlCol="0" anchor="ctr"/>
          <a:lstStyle/>
          <a:p>
            <a:pPr lvl="0" algn="ctr" defTabSz="914400" fontAlgn="base">
              <a:spcBef>
                <a:spcPct val="0"/>
              </a:spcBef>
              <a:spcAft>
                <a:spcPct val="0"/>
              </a:spcAft>
            </a:pPr>
            <a:r>
              <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売上等に直結しない業務への導入効果</a:t>
            </a:r>
            <a:endPar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D-Analyzer</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 </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業務自動分析</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ソリューションプラットフォームの利用</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
          <p:cNvSpPr txBox="1">
            <a:spLocks noChangeArrowheads="1"/>
          </p:cNvSpPr>
          <p:nvPr/>
        </p:nvSpPr>
        <p:spPr bwMode="auto">
          <a:xfrm>
            <a:off x="359999" y="1862799"/>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D-Analyzer</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txBox="1">
            <a:spLocks noChangeArrowheads="1"/>
          </p:cNvSpPr>
          <p:nvPr/>
        </p:nvSpPr>
        <p:spPr bwMode="auto">
          <a:xfrm>
            <a:off x="359999" y="2194811"/>
            <a:ext cx="7957593" cy="4985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・ユーザーの操作ログデータを収集し収集したログデータを分析・可視化</a:t>
            </a: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対象業務の抽出・判断およびその</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対応後の業務効率化の効果測定</a:t>
            </a:r>
          </a:p>
        </p:txBody>
      </p:sp>
      <p:sp>
        <p:nvSpPr>
          <p:cNvPr id="10" name="Rectangle 2"/>
          <p:cNvSpPr txBox="1">
            <a:spLocks noChangeArrowheads="1"/>
          </p:cNvSpPr>
          <p:nvPr/>
        </p:nvSpPr>
        <p:spPr bwMode="auto">
          <a:xfrm>
            <a:off x="359999" y="3477918"/>
            <a:ext cx="7957593" cy="7201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化できる適切な業務の判断ができない</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化する業務を洗い出す方法が</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分からない</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・全業務の自動解析・抽出・フロー化</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業務フローが可視化され</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対象業務</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判断</a:t>
            </a:r>
            <a:endPar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・ヒューマンリソースで行ってきた業務がどれだけ削減できたのか、効果検証を実施・</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可視化、投資対</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効果の算出</a:t>
            </a:r>
          </a:p>
        </p:txBody>
      </p:sp>
      <p:sp>
        <p:nvSpPr>
          <p:cNvPr id="11" name="Rectangle 2"/>
          <p:cNvSpPr txBox="1">
            <a:spLocks noChangeArrowheads="1"/>
          </p:cNvSpPr>
          <p:nvPr/>
        </p:nvSpPr>
        <p:spPr bwMode="auto">
          <a:xfrm>
            <a:off x="359999" y="3126242"/>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UseCase</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64" y="1862799"/>
            <a:ext cx="2375867" cy="1579465"/>
          </a:xfrm>
          <a:prstGeom prst="rect">
            <a:avLst/>
          </a:prstGeom>
        </p:spPr>
      </p:pic>
    </p:spTree>
    <p:extLst>
      <p:ext uri="{BB962C8B-B14F-4D97-AF65-F5344CB8AC3E}">
        <p14:creationId xmlns:p14="http://schemas.microsoft.com/office/powerpoint/2010/main" val="307004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２．効果測定について</a:t>
            </a:r>
            <a:endParaRPr kumimoji="1" lang="ja-JP" altLang="en-US" dirty="0"/>
          </a:p>
        </p:txBody>
      </p:sp>
      <p:sp>
        <p:nvSpPr>
          <p:cNvPr id="4" name="正方形/長方形 3"/>
          <p:cNvSpPr/>
          <p:nvPr/>
        </p:nvSpPr>
        <p:spPr>
          <a:xfrm>
            <a:off x="7498798" y="667595"/>
            <a:ext cx="1188000" cy="252000"/>
          </a:xfrm>
          <a:prstGeom prst="rect">
            <a:avLst/>
          </a:prstGeom>
          <a:solidFill>
            <a:schemeClr val="accent5">
              <a:lumMod val="40000"/>
              <a:lumOff val="60000"/>
            </a:schemeClr>
          </a:solidFill>
          <a:ln w="25400" cap="flat" cmpd="sng" algn="ctr">
            <a:noFill/>
            <a:prstDash val="solid"/>
          </a:ln>
          <a:effectLst/>
        </p:spPr>
        <p:txBody>
          <a:bodyPr rtlCol="0" anchor="ctr"/>
          <a:lstStyle/>
          <a:p>
            <a:pPr lvl="0" algn="ctr" defTabSz="914400" fontAlgn="base">
              <a:spcBef>
                <a:spcPct val="0"/>
              </a:spcBef>
              <a:spcAft>
                <a:spcPct val="0"/>
              </a:spcAft>
            </a:pPr>
            <a:r>
              <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売上等に直結しない業務への導入効果</a:t>
            </a:r>
            <a:endPar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359999" y="753355"/>
            <a:ext cx="5760000" cy="307777"/>
          </a:xfrm>
          <a:prstGeom prst="rect">
            <a:avLst/>
          </a:prstGeom>
          <a:solidFill>
            <a:srgbClr val="0070C0"/>
          </a:solidFill>
        </p:spPr>
        <p:txBody>
          <a:bodyPr wrap="square" rtlCol="0">
            <a:spAutoFit/>
          </a:bodyPr>
          <a:lstStyle/>
          <a:p>
            <a:r>
              <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インテリレポート</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Office365 </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利用データ解析によるチームの働き方の可視化</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
          <p:cNvSpPr txBox="1">
            <a:spLocks noChangeArrowheads="1"/>
          </p:cNvSpPr>
          <p:nvPr/>
        </p:nvSpPr>
        <p:spPr bwMode="auto">
          <a:xfrm>
            <a:off x="359999" y="1862799"/>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インテリレポート</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txBox="1">
            <a:spLocks noChangeArrowheads="1"/>
          </p:cNvSpPr>
          <p:nvPr/>
        </p:nvSpPr>
        <p:spPr bwMode="auto">
          <a:xfrm>
            <a:off x="359999" y="2194811"/>
            <a:ext cx="7957593" cy="7201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Office365 </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の利用時間を元に働き方を</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分析</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・チーム</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のコミュニケーションを分析</a:t>
            </a:r>
          </a:p>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・利用度</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が高い重要なナレッジを特定でき、ナレッジの共有に貢献</a:t>
            </a:r>
          </a:p>
        </p:txBody>
      </p:sp>
      <p:sp>
        <p:nvSpPr>
          <p:cNvPr id="10" name="Rectangle 2"/>
          <p:cNvSpPr txBox="1">
            <a:spLocks noChangeArrowheads="1"/>
          </p:cNvSpPr>
          <p:nvPr/>
        </p:nvSpPr>
        <p:spPr bwMode="auto">
          <a:xfrm>
            <a:off x="359999" y="3477918"/>
            <a:ext cx="7957593" cy="7201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・リモートワークにおいてもマネージャーが部下の働き方を把握。チームメンバー一人ひとりが成果</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発揮</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できるようサポート</a:t>
            </a:r>
          </a:p>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・チームコミュニケーション</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の課題をみつけ、メンバーのエンゲージを高め定着率アップをはかる</a:t>
            </a:r>
          </a:p>
        </p:txBody>
      </p:sp>
      <p:sp>
        <p:nvSpPr>
          <p:cNvPr id="11" name="Rectangle 2"/>
          <p:cNvSpPr txBox="1">
            <a:spLocks noChangeArrowheads="1"/>
          </p:cNvSpPr>
          <p:nvPr/>
        </p:nvSpPr>
        <p:spPr bwMode="auto">
          <a:xfrm>
            <a:off x="359999" y="3126242"/>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UseCase</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8" y="1809909"/>
            <a:ext cx="2286000" cy="1428750"/>
          </a:xfrm>
          <a:prstGeom prst="rect">
            <a:avLst/>
          </a:prstGeom>
        </p:spPr>
      </p:pic>
    </p:spTree>
    <p:extLst>
      <p:ext uri="{BB962C8B-B14F-4D97-AF65-F5344CB8AC3E}">
        <p14:creationId xmlns:p14="http://schemas.microsoft.com/office/powerpoint/2010/main" val="400031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２．効果測定について</a:t>
            </a:r>
            <a:endParaRPr kumimoji="1" lang="ja-JP" altLang="en-US" dirty="0"/>
          </a:p>
        </p:txBody>
      </p:sp>
      <p:sp>
        <p:nvSpPr>
          <p:cNvPr id="4" name="正方形/長方形 3"/>
          <p:cNvSpPr/>
          <p:nvPr/>
        </p:nvSpPr>
        <p:spPr>
          <a:xfrm>
            <a:off x="7498798" y="667595"/>
            <a:ext cx="1188000" cy="252000"/>
          </a:xfrm>
          <a:prstGeom prst="rect">
            <a:avLst/>
          </a:prstGeom>
          <a:solidFill>
            <a:schemeClr val="accent1">
              <a:lumMod val="40000"/>
              <a:lumOff val="60000"/>
            </a:schemeClr>
          </a:solidFill>
          <a:ln w="25400" cap="flat" cmpd="sng" algn="ctr">
            <a:noFill/>
            <a:prstDash val="solid"/>
          </a:ln>
          <a:effectLst/>
        </p:spPr>
        <p:txBody>
          <a:bodyPr rtlCol="0" anchor="ctr"/>
          <a:lstStyle/>
          <a:p>
            <a:pPr lvl="0" algn="ctr" defTabSz="914400" fontAlgn="base">
              <a:spcBef>
                <a:spcPct val="0"/>
              </a:spcBef>
              <a:spcAft>
                <a:spcPct val="0"/>
              </a:spcAft>
            </a:pPr>
            <a:r>
              <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セキュリティ対策の導入効果</a:t>
            </a:r>
            <a:endPar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CIS Controls</a:t>
            </a:r>
            <a:r>
              <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によるセキュリティ対策の効果測定</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NRI</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セキュア社が</a:t>
            </a:r>
            <a:r>
              <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CIS Controls</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をベースにコンサルサービスを提供</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
          <p:cNvSpPr txBox="1">
            <a:spLocks noChangeArrowheads="1"/>
          </p:cNvSpPr>
          <p:nvPr/>
        </p:nvSpPr>
        <p:spPr bwMode="auto">
          <a:xfrm>
            <a:off x="359999" y="1862799"/>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CIS Controls</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txBox="1">
            <a:spLocks noChangeArrowheads="1"/>
          </p:cNvSpPr>
          <p:nvPr/>
        </p:nvSpPr>
        <p:spPr bwMode="auto">
          <a:xfrm>
            <a:off x="359999" y="2194811"/>
            <a:ext cx="7957593" cy="11633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CIS </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Controls</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は、米国国家安全保障局（</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NSA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）等の米国の公的機関や情報セキュリティ専門企業等が共同</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研究</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NIST </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Cyber Security Framework</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ISMS</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ISO/IEC27001</a:t>
            </a:r>
            <a:r>
              <a:rPr lang="ja-JP" altLang="en-US"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27002</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）とならんでグローバル</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普及</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フレームワーク。</a:t>
            </a:r>
            <a:endPar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・非営利</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団体 </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The Center for Internet Security</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（通称、</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CIS</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よって管理</a:t>
            </a:r>
            <a:endPar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Rectangle 2"/>
          <p:cNvSpPr txBox="1">
            <a:spLocks noChangeArrowheads="1"/>
          </p:cNvSpPr>
          <p:nvPr/>
        </p:nvSpPr>
        <p:spPr bwMode="auto">
          <a:xfrm>
            <a:off x="359999" y="3900710"/>
            <a:ext cx="7957593" cy="4985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Measures </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&amp; Metrics</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を活用したサイバー対策の高度化</a:t>
            </a: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・不足している技術的な観点を補強する目的で活用</a:t>
            </a:r>
          </a:p>
        </p:txBody>
      </p:sp>
      <p:sp>
        <p:nvSpPr>
          <p:cNvPr id="10" name="Rectangle 2"/>
          <p:cNvSpPr txBox="1">
            <a:spLocks noChangeArrowheads="1"/>
          </p:cNvSpPr>
          <p:nvPr/>
        </p:nvSpPr>
        <p:spPr bwMode="auto">
          <a:xfrm>
            <a:off x="359999" y="3549034"/>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UseCase</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650" y="2769923"/>
            <a:ext cx="3682148" cy="2012907"/>
          </a:xfrm>
          <a:prstGeom prst="rect">
            <a:avLst/>
          </a:prstGeom>
        </p:spPr>
      </p:pic>
    </p:spTree>
    <p:extLst>
      <p:ext uri="{BB962C8B-B14F-4D97-AF65-F5344CB8AC3E}">
        <p14:creationId xmlns:p14="http://schemas.microsoft.com/office/powerpoint/2010/main" val="81804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845708" y="1183098"/>
            <a:ext cx="7452584" cy="1432283"/>
          </a:xfrm>
        </p:spPr>
        <p:txBody>
          <a:bodyPr/>
          <a:lstStyle/>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１．システム環境について</a:t>
            </a:r>
            <a:r>
              <a:rPr lang="ja-JP" altLang="en-US"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．効果測定について</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．新セキュリティモデル「</a:t>
            </a:r>
            <a:r>
              <a:rPr lang="en-US" altLang="ja-JP"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b="1" u="sng"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ついて</a:t>
            </a:r>
            <a:r>
              <a:rPr lang="en-US" altLang="ja-JP"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3688684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３．新セキュリティモデル「</a:t>
            </a:r>
            <a:r>
              <a:rPr kumimoji="1" lang="en-US" altLang="ja-JP" b="1" dirty="0"/>
              <a:t>SASE</a:t>
            </a:r>
            <a:r>
              <a:rPr kumimoji="1" lang="ja-JP" altLang="en-US" b="1" dirty="0"/>
              <a:t>」について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2"/>
          <p:cNvSpPr txBox="1">
            <a:spLocks noChangeArrowheads="1"/>
          </p:cNvSpPr>
          <p:nvPr/>
        </p:nvSpPr>
        <p:spPr bwMode="auto">
          <a:xfrm>
            <a:off x="359999" y="1126765"/>
            <a:ext cx="8492589" cy="566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（サシー）とは「</a:t>
            </a:r>
            <a:r>
              <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Secure Access Service Edge</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（セキュアアクセスサービスエッジ）」の略称</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ガートナー社</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が提唱している、ネットワークとセキュリティの新しい</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endPar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
          <p:cNvSpPr txBox="1">
            <a:spLocks noChangeArrowheads="1"/>
          </p:cNvSpPr>
          <p:nvPr/>
        </p:nvSpPr>
        <p:spPr bwMode="auto">
          <a:xfrm>
            <a:off x="359999" y="1978500"/>
            <a:ext cx="7957593" cy="941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・働き方改革などを背景に、クラウド活用を推進する企業の</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環境は大きく変化しており、クラウド利用</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としたリスクの考え方が</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重要</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・個々に導入することは、ユーザーの生産性と、コストに悪影響を与えるため、ユーザーエクス</a:t>
            </a:r>
            <a:r>
              <a:rPr lang="ja-JP" altLang="en-US"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ぺ</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リエンス</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満たす</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に主眼</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を置いた、シームレスなサービス提供をすることが</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目的</a:t>
            </a:r>
            <a:endPar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a:spLocks/>
          </p:cNvSpPr>
          <p:nvPr/>
        </p:nvSpPr>
        <p:spPr>
          <a:xfrm>
            <a:off x="757085" y="3195959"/>
            <a:ext cx="7629831" cy="984885"/>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kumimoji="1" lang="en-US" altLang="ja-JP" sz="8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ゼロトラストネットワークアクセス</a:t>
            </a: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SD-WAN</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CASB</a:t>
            </a: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a:t>
            </a:r>
            <a:r>
              <a:rPr kumimoji="1" lang="en-US" altLang="ja-JP"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SWG</a:t>
            </a: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ファイアウォール・アズ・ア・サービス（</a:t>
            </a:r>
            <a:r>
              <a:rPr kumimoji="1" lang="en-US" altLang="ja-JP" sz="1600" dirty="0" err="1">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FWaaS</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つが</a:t>
            </a:r>
            <a:r>
              <a:rPr kumimoji="1" lang="en-US" altLang="ja-JP"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kumimoji="1" lang="ja-JP" altLang="en-US" sz="16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の中核機能として位置づ</a:t>
            </a:r>
            <a:r>
              <a:rPr kumimoji="1" lang="ja-JP" altLang="en-US"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け</a:t>
            </a:r>
            <a:endParaRPr kumimoji="1" lang="ja-JP" altLang="en-US"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2861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３．新セキュリティモデル「</a:t>
            </a:r>
            <a:r>
              <a:rPr kumimoji="1" lang="en-US" altLang="ja-JP" b="1" dirty="0"/>
              <a:t>SASE</a:t>
            </a:r>
            <a:r>
              <a:rPr kumimoji="1" lang="ja-JP" altLang="en-US" b="1" dirty="0"/>
              <a:t>」について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の中核機能</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a:extLst>
              <a:ext uri="{FF2B5EF4-FFF2-40B4-BE49-F238E27FC236}">
                <a16:creationId xmlns:a16="http://schemas.microsoft.com/office/drawing/2014/main" id="{C766E483-0B65-43AB-B82C-A23ADB2461F2}"/>
              </a:ext>
            </a:extLst>
          </p:cNvPr>
          <p:cNvSpPr/>
          <p:nvPr/>
        </p:nvSpPr>
        <p:spPr>
          <a:xfrm>
            <a:off x="2577316" y="4481238"/>
            <a:ext cx="1296000" cy="561600"/>
          </a:xfrm>
          <a:prstGeom prst="rect">
            <a:avLst/>
          </a:prstGeom>
          <a:solidFill>
            <a:schemeClr val="bg1"/>
          </a:solid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a:extLst>
              <a:ext uri="{FF2B5EF4-FFF2-40B4-BE49-F238E27FC236}">
                <a16:creationId xmlns:a16="http://schemas.microsoft.com/office/drawing/2014/main" id="{C766E483-0B65-43AB-B82C-A23ADB2461F2}"/>
              </a:ext>
            </a:extLst>
          </p:cNvPr>
          <p:cNvSpPr/>
          <p:nvPr/>
        </p:nvSpPr>
        <p:spPr>
          <a:xfrm>
            <a:off x="6821909" y="4481241"/>
            <a:ext cx="1296000" cy="561600"/>
          </a:xfrm>
          <a:prstGeom prst="rect">
            <a:avLst/>
          </a:prstGeom>
          <a:solidFill>
            <a:schemeClr val="bg1"/>
          </a:solid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a:extLst>
              <a:ext uri="{FF2B5EF4-FFF2-40B4-BE49-F238E27FC236}">
                <a16:creationId xmlns:a16="http://schemas.microsoft.com/office/drawing/2014/main" id="{F13EED76-E2E0-4602-8DCC-D3E0A0657710}"/>
              </a:ext>
            </a:extLst>
          </p:cNvPr>
          <p:cNvSpPr txBox="1"/>
          <p:nvPr/>
        </p:nvSpPr>
        <p:spPr>
          <a:xfrm>
            <a:off x="6930773" y="4614307"/>
            <a:ext cx="512962" cy="307777"/>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モバイル</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/BYOD</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グループ化 7"/>
          <p:cNvGrpSpPr/>
          <p:nvPr/>
        </p:nvGrpSpPr>
        <p:grpSpPr>
          <a:xfrm>
            <a:off x="4704811" y="4481238"/>
            <a:ext cx="1296000" cy="561600"/>
            <a:chOff x="4159584" y="4277350"/>
            <a:chExt cx="1080000" cy="468000"/>
          </a:xfrm>
        </p:grpSpPr>
        <p:grpSp>
          <p:nvGrpSpPr>
            <p:cNvPr id="9" name="グループ化 8"/>
            <p:cNvGrpSpPr/>
            <p:nvPr/>
          </p:nvGrpSpPr>
          <p:grpSpPr>
            <a:xfrm>
              <a:off x="4632371" y="4320850"/>
              <a:ext cx="407988" cy="381000"/>
              <a:chOff x="1928814" y="4783026"/>
              <a:chExt cx="407988" cy="381000"/>
            </a:xfrm>
          </p:grpSpPr>
          <p:sp>
            <p:nvSpPr>
              <p:cNvPr id="12" name="Freeform 279"/>
              <p:cNvSpPr>
                <a:spLocks/>
              </p:cNvSpPr>
              <p:nvPr/>
            </p:nvSpPr>
            <p:spPr bwMode="auto">
              <a:xfrm>
                <a:off x="1928814" y="4783026"/>
                <a:ext cx="407988" cy="381000"/>
              </a:xfrm>
              <a:custGeom>
                <a:avLst/>
                <a:gdLst>
                  <a:gd name="T0" fmla="*/ 121 w 244"/>
                  <a:gd name="T1" fmla="*/ 1 h 226"/>
                  <a:gd name="T2" fmla="*/ 105 w 244"/>
                  <a:gd name="T3" fmla="*/ 1 h 226"/>
                  <a:gd name="T4" fmla="*/ 14 w 244"/>
                  <a:gd name="T5" fmla="*/ 0 h 226"/>
                  <a:gd name="T6" fmla="*/ 2 w 244"/>
                  <a:gd name="T7" fmla="*/ 7 h 226"/>
                  <a:gd name="T8" fmla="*/ 0 w 244"/>
                  <a:gd name="T9" fmla="*/ 16 h 226"/>
                  <a:gd name="T10" fmla="*/ 0 w 244"/>
                  <a:gd name="T11" fmla="*/ 84 h 226"/>
                  <a:gd name="T12" fmla="*/ 0 w 244"/>
                  <a:gd name="T13" fmla="*/ 163 h 226"/>
                  <a:gd name="T14" fmla="*/ 9 w 244"/>
                  <a:gd name="T15" fmla="*/ 177 h 226"/>
                  <a:gd name="T16" fmla="*/ 15 w 244"/>
                  <a:gd name="T17" fmla="*/ 177 h 226"/>
                  <a:gd name="T18" fmla="*/ 85 w 244"/>
                  <a:gd name="T19" fmla="*/ 177 h 226"/>
                  <a:gd name="T20" fmla="*/ 88 w 244"/>
                  <a:gd name="T21" fmla="*/ 180 h 226"/>
                  <a:gd name="T22" fmla="*/ 90 w 244"/>
                  <a:gd name="T23" fmla="*/ 189 h 226"/>
                  <a:gd name="T24" fmla="*/ 78 w 244"/>
                  <a:gd name="T25" fmla="*/ 208 h 226"/>
                  <a:gd name="T26" fmla="*/ 53 w 244"/>
                  <a:gd name="T27" fmla="*/ 212 h 226"/>
                  <a:gd name="T28" fmla="*/ 40 w 244"/>
                  <a:gd name="T29" fmla="*/ 212 h 226"/>
                  <a:gd name="T30" fmla="*/ 38 w 244"/>
                  <a:gd name="T31" fmla="*/ 214 h 226"/>
                  <a:gd name="T32" fmla="*/ 38 w 244"/>
                  <a:gd name="T33" fmla="*/ 224 h 226"/>
                  <a:gd name="T34" fmla="*/ 40 w 244"/>
                  <a:gd name="T35" fmla="*/ 226 h 226"/>
                  <a:gd name="T36" fmla="*/ 204 w 244"/>
                  <a:gd name="T37" fmla="*/ 226 h 226"/>
                  <a:gd name="T38" fmla="*/ 205 w 244"/>
                  <a:gd name="T39" fmla="*/ 226 h 226"/>
                  <a:gd name="T40" fmla="*/ 207 w 244"/>
                  <a:gd name="T41" fmla="*/ 224 h 226"/>
                  <a:gd name="T42" fmla="*/ 207 w 244"/>
                  <a:gd name="T43" fmla="*/ 214 h 226"/>
                  <a:gd name="T44" fmla="*/ 205 w 244"/>
                  <a:gd name="T45" fmla="*/ 212 h 226"/>
                  <a:gd name="T46" fmla="*/ 185 w 244"/>
                  <a:gd name="T47" fmla="*/ 211 h 226"/>
                  <a:gd name="T48" fmla="*/ 164 w 244"/>
                  <a:gd name="T49" fmla="*/ 207 h 226"/>
                  <a:gd name="T50" fmla="*/ 151 w 244"/>
                  <a:gd name="T51" fmla="*/ 192 h 226"/>
                  <a:gd name="T52" fmla="*/ 153 w 244"/>
                  <a:gd name="T53" fmla="*/ 180 h 226"/>
                  <a:gd name="T54" fmla="*/ 156 w 244"/>
                  <a:gd name="T55" fmla="*/ 177 h 226"/>
                  <a:gd name="T56" fmla="*/ 226 w 244"/>
                  <a:gd name="T57" fmla="*/ 177 h 226"/>
                  <a:gd name="T58" fmla="*/ 233 w 244"/>
                  <a:gd name="T59" fmla="*/ 177 h 226"/>
                  <a:gd name="T60" fmla="*/ 244 w 244"/>
                  <a:gd name="T61" fmla="*/ 164 h 226"/>
                  <a:gd name="T62" fmla="*/ 244 w 244"/>
                  <a:gd name="T63" fmla="*/ 16 h 226"/>
                  <a:gd name="T64" fmla="*/ 242 w 244"/>
                  <a:gd name="T65" fmla="*/ 9 h 226"/>
                  <a:gd name="T66" fmla="*/ 228 w 244"/>
                  <a:gd name="T67" fmla="*/ 0 h 226"/>
                  <a:gd name="T68" fmla="*/ 121 w 244"/>
                  <a:gd name="T69" fmla="*/ 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26">
                    <a:moveTo>
                      <a:pt x="121" y="1"/>
                    </a:moveTo>
                    <a:cubicBezTo>
                      <a:pt x="116" y="1"/>
                      <a:pt x="110" y="1"/>
                      <a:pt x="105" y="1"/>
                    </a:cubicBezTo>
                    <a:cubicBezTo>
                      <a:pt x="75" y="1"/>
                      <a:pt x="44" y="1"/>
                      <a:pt x="14" y="0"/>
                    </a:cubicBezTo>
                    <a:cubicBezTo>
                      <a:pt x="9" y="0"/>
                      <a:pt x="5" y="2"/>
                      <a:pt x="2" y="7"/>
                    </a:cubicBezTo>
                    <a:cubicBezTo>
                      <a:pt x="0" y="10"/>
                      <a:pt x="0" y="13"/>
                      <a:pt x="0" y="16"/>
                    </a:cubicBezTo>
                    <a:cubicBezTo>
                      <a:pt x="0" y="39"/>
                      <a:pt x="0" y="62"/>
                      <a:pt x="0" y="84"/>
                    </a:cubicBezTo>
                    <a:cubicBezTo>
                      <a:pt x="0" y="111"/>
                      <a:pt x="0" y="137"/>
                      <a:pt x="0" y="163"/>
                    </a:cubicBezTo>
                    <a:cubicBezTo>
                      <a:pt x="0" y="171"/>
                      <a:pt x="3" y="175"/>
                      <a:pt x="9" y="177"/>
                    </a:cubicBezTo>
                    <a:cubicBezTo>
                      <a:pt x="11" y="177"/>
                      <a:pt x="13" y="177"/>
                      <a:pt x="15" y="177"/>
                    </a:cubicBezTo>
                    <a:cubicBezTo>
                      <a:pt x="38" y="177"/>
                      <a:pt x="61" y="177"/>
                      <a:pt x="85" y="177"/>
                    </a:cubicBezTo>
                    <a:cubicBezTo>
                      <a:pt x="87" y="177"/>
                      <a:pt x="88" y="178"/>
                      <a:pt x="88" y="180"/>
                    </a:cubicBezTo>
                    <a:cubicBezTo>
                      <a:pt x="89" y="183"/>
                      <a:pt x="89" y="186"/>
                      <a:pt x="90" y="189"/>
                    </a:cubicBezTo>
                    <a:cubicBezTo>
                      <a:pt x="91" y="198"/>
                      <a:pt x="87" y="205"/>
                      <a:pt x="78" y="208"/>
                    </a:cubicBezTo>
                    <a:cubicBezTo>
                      <a:pt x="70" y="211"/>
                      <a:pt x="61" y="211"/>
                      <a:pt x="53" y="212"/>
                    </a:cubicBezTo>
                    <a:cubicBezTo>
                      <a:pt x="49" y="212"/>
                      <a:pt x="44" y="212"/>
                      <a:pt x="40" y="212"/>
                    </a:cubicBezTo>
                    <a:cubicBezTo>
                      <a:pt x="38" y="212"/>
                      <a:pt x="38" y="212"/>
                      <a:pt x="38" y="214"/>
                    </a:cubicBezTo>
                    <a:cubicBezTo>
                      <a:pt x="38" y="217"/>
                      <a:pt x="38" y="220"/>
                      <a:pt x="38" y="224"/>
                    </a:cubicBezTo>
                    <a:cubicBezTo>
                      <a:pt x="37" y="226"/>
                      <a:pt x="38" y="226"/>
                      <a:pt x="40" y="226"/>
                    </a:cubicBezTo>
                    <a:cubicBezTo>
                      <a:pt x="95" y="226"/>
                      <a:pt x="150" y="226"/>
                      <a:pt x="204" y="226"/>
                    </a:cubicBezTo>
                    <a:cubicBezTo>
                      <a:pt x="205" y="226"/>
                      <a:pt x="205" y="226"/>
                      <a:pt x="205" y="226"/>
                    </a:cubicBezTo>
                    <a:cubicBezTo>
                      <a:pt x="207" y="226"/>
                      <a:pt x="207" y="226"/>
                      <a:pt x="207" y="224"/>
                    </a:cubicBezTo>
                    <a:cubicBezTo>
                      <a:pt x="207" y="221"/>
                      <a:pt x="207" y="217"/>
                      <a:pt x="207" y="214"/>
                    </a:cubicBezTo>
                    <a:cubicBezTo>
                      <a:pt x="207" y="212"/>
                      <a:pt x="207" y="212"/>
                      <a:pt x="205" y="212"/>
                    </a:cubicBezTo>
                    <a:cubicBezTo>
                      <a:pt x="198" y="212"/>
                      <a:pt x="192" y="212"/>
                      <a:pt x="185" y="211"/>
                    </a:cubicBezTo>
                    <a:cubicBezTo>
                      <a:pt x="178" y="211"/>
                      <a:pt x="171" y="210"/>
                      <a:pt x="164" y="207"/>
                    </a:cubicBezTo>
                    <a:cubicBezTo>
                      <a:pt x="157" y="205"/>
                      <a:pt x="152" y="200"/>
                      <a:pt x="151" y="192"/>
                    </a:cubicBezTo>
                    <a:cubicBezTo>
                      <a:pt x="151" y="188"/>
                      <a:pt x="152" y="184"/>
                      <a:pt x="153" y="180"/>
                    </a:cubicBezTo>
                    <a:cubicBezTo>
                      <a:pt x="153" y="178"/>
                      <a:pt x="154" y="177"/>
                      <a:pt x="156" y="177"/>
                    </a:cubicBezTo>
                    <a:cubicBezTo>
                      <a:pt x="179" y="177"/>
                      <a:pt x="202" y="177"/>
                      <a:pt x="226" y="177"/>
                    </a:cubicBezTo>
                    <a:cubicBezTo>
                      <a:pt x="228" y="177"/>
                      <a:pt x="230" y="177"/>
                      <a:pt x="233" y="177"/>
                    </a:cubicBezTo>
                    <a:cubicBezTo>
                      <a:pt x="240" y="176"/>
                      <a:pt x="244" y="171"/>
                      <a:pt x="244" y="164"/>
                    </a:cubicBezTo>
                    <a:cubicBezTo>
                      <a:pt x="244" y="114"/>
                      <a:pt x="244" y="65"/>
                      <a:pt x="244" y="16"/>
                    </a:cubicBezTo>
                    <a:cubicBezTo>
                      <a:pt x="244" y="13"/>
                      <a:pt x="243" y="11"/>
                      <a:pt x="242" y="9"/>
                    </a:cubicBezTo>
                    <a:cubicBezTo>
                      <a:pt x="239" y="3"/>
                      <a:pt x="235" y="0"/>
                      <a:pt x="228" y="0"/>
                    </a:cubicBezTo>
                    <a:cubicBezTo>
                      <a:pt x="193" y="1"/>
                      <a:pt x="157" y="1"/>
                      <a:pt x="12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 name="Freeform 280"/>
              <p:cNvSpPr>
                <a:spLocks noEditPoints="1"/>
              </p:cNvSpPr>
              <p:nvPr/>
            </p:nvSpPr>
            <p:spPr bwMode="auto">
              <a:xfrm>
                <a:off x="1928814" y="4783026"/>
                <a:ext cx="407988" cy="381000"/>
              </a:xfrm>
              <a:custGeom>
                <a:avLst/>
                <a:gdLst>
                  <a:gd name="T0" fmla="*/ 121 w 244"/>
                  <a:gd name="T1" fmla="*/ 1 h 226"/>
                  <a:gd name="T2" fmla="*/ 228 w 244"/>
                  <a:gd name="T3" fmla="*/ 0 h 226"/>
                  <a:gd name="T4" fmla="*/ 242 w 244"/>
                  <a:gd name="T5" fmla="*/ 9 h 226"/>
                  <a:gd name="T6" fmla="*/ 244 w 244"/>
                  <a:gd name="T7" fmla="*/ 16 h 226"/>
                  <a:gd name="T8" fmla="*/ 244 w 244"/>
                  <a:gd name="T9" fmla="*/ 164 h 226"/>
                  <a:gd name="T10" fmla="*/ 233 w 244"/>
                  <a:gd name="T11" fmla="*/ 177 h 226"/>
                  <a:gd name="T12" fmla="*/ 226 w 244"/>
                  <a:gd name="T13" fmla="*/ 177 h 226"/>
                  <a:gd name="T14" fmla="*/ 156 w 244"/>
                  <a:gd name="T15" fmla="*/ 177 h 226"/>
                  <a:gd name="T16" fmla="*/ 153 w 244"/>
                  <a:gd name="T17" fmla="*/ 180 h 226"/>
                  <a:gd name="T18" fmla="*/ 151 w 244"/>
                  <a:gd name="T19" fmla="*/ 192 h 226"/>
                  <a:gd name="T20" fmla="*/ 164 w 244"/>
                  <a:gd name="T21" fmla="*/ 207 h 226"/>
                  <a:gd name="T22" fmla="*/ 185 w 244"/>
                  <a:gd name="T23" fmla="*/ 211 h 226"/>
                  <a:gd name="T24" fmla="*/ 205 w 244"/>
                  <a:gd name="T25" fmla="*/ 212 h 226"/>
                  <a:gd name="T26" fmla="*/ 207 w 244"/>
                  <a:gd name="T27" fmla="*/ 214 h 226"/>
                  <a:gd name="T28" fmla="*/ 207 w 244"/>
                  <a:gd name="T29" fmla="*/ 224 h 226"/>
                  <a:gd name="T30" fmla="*/ 205 w 244"/>
                  <a:gd name="T31" fmla="*/ 226 h 226"/>
                  <a:gd name="T32" fmla="*/ 204 w 244"/>
                  <a:gd name="T33" fmla="*/ 226 h 226"/>
                  <a:gd name="T34" fmla="*/ 40 w 244"/>
                  <a:gd name="T35" fmla="*/ 226 h 226"/>
                  <a:gd name="T36" fmla="*/ 38 w 244"/>
                  <a:gd name="T37" fmla="*/ 224 h 226"/>
                  <a:gd name="T38" fmla="*/ 38 w 244"/>
                  <a:gd name="T39" fmla="*/ 214 h 226"/>
                  <a:gd name="T40" fmla="*/ 40 w 244"/>
                  <a:gd name="T41" fmla="*/ 212 h 226"/>
                  <a:gd name="T42" fmla="*/ 53 w 244"/>
                  <a:gd name="T43" fmla="*/ 212 h 226"/>
                  <a:gd name="T44" fmla="*/ 78 w 244"/>
                  <a:gd name="T45" fmla="*/ 208 h 226"/>
                  <a:gd name="T46" fmla="*/ 90 w 244"/>
                  <a:gd name="T47" fmla="*/ 189 h 226"/>
                  <a:gd name="T48" fmla="*/ 88 w 244"/>
                  <a:gd name="T49" fmla="*/ 180 h 226"/>
                  <a:gd name="T50" fmla="*/ 85 w 244"/>
                  <a:gd name="T51" fmla="*/ 177 h 226"/>
                  <a:gd name="T52" fmla="*/ 15 w 244"/>
                  <a:gd name="T53" fmla="*/ 177 h 226"/>
                  <a:gd name="T54" fmla="*/ 9 w 244"/>
                  <a:gd name="T55" fmla="*/ 177 h 226"/>
                  <a:gd name="T56" fmla="*/ 0 w 244"/>
                  <a:gd name="T57" fmla="*/ 163 h 226"/>
                  <a:gd name="T58" fmla="*/ 0 w 244"/>
                  <a:gd name="T59" fmla="*/ 84 h 226"/>
                  <a:gd name="T60" fmla="*/ 0 w 244"/>
                  <a:gd name="T61" fmla="*/ 16 h 226"/>
                  <a:gd name="T62" fmla="*/ 2 w 244"/>
                  <a:gd name="T63" fmla="*/ 7 h 226"/>
                  <a:gd name="T64" fmla="*/ 14 w 244"/>
                  <a:gd name="T65" fmla="*/ 0 h 226"/>
                  <a:gd name="T66" fmla="*/ 105 w 244"/>
                  <a:gd name="T67" fmla="*/ 1 h 226"/>
                  <a:gd name="T68" fmla="*/ 121 w 244"/>
                  <a:gd name="T69" fmla="*/ 1 h 226"/>
                  <a:gd name="T70" fmla="*/ 122 w 244"/>
                  <a:gd name="T71" fmla="*/ 159 h 226"/>
                  <a:gd name="T72" fmla="*/ 223 w 244"/>
                  <a:gd name="T73" fmla="*/ 159 h 226"/>
                  <a:gd name="T74" fmla="*/ 226 w 244"/>
                  <a:gd name="T75" fmla="*/ 156 h 226"/>
                  <a:gd name="T76" fmla="*/ 226 w 244"/>
                  <a:gd name="T77" fmla="*/ 21 h 226"/>
                  <a:gd name="T78" fmla="*/ 223 w 244"/>
                  <a:gd name="T79" fmla="*/ 18 h 226"/>
                  <a:gd name="T80" fmla="*/ 21 w 244"/>
                  <a:gd name="T81" fmla="*/ 18 h 226"/>
                  <a:gd name="T82" fmla="*/ 18 w 244"/>
                  <a:gd name="T83" fmla="*/ 21 h 226"/>
                  <a:gd name="T84" fmla="*/ 18 w 244"/>
                  <a:gd name="T85" fmla="*/ 156 h 226"/>
                  <a:gd name="T86" fmla="*/ 21 w 244"/>
                  <a:gd name="T87" fmla="*/ 159 h 226"/>
                  <a:gd name="T88" fmla="*/ 122 w 244"/>
                  <a:gd name="T89" fmla="*/ 15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4" h="226">
                    <a:moveTo>
                      <a:pt x="121" y="1"/>
                    </a:moveTo>
                    <a:cubicBezTo>
                      <a:pt x="157" y="1"/>
                      <a:pt x="193" y="1"/>
                      <a:pt x="228" y="0"/>
                    </a:cubicBezTo>
                    <a:cubicBezTo>
                      <a:pt x="235" y="0"/>
                      <a:pt x="239" y="3"/>
                      <a:pt x="242" y="9"/>
                    </a:cubicBezTo>
                    <a:cubicBezTo>
                      <a:pt x="243" y="11"/>
                      <a:pt x="244" y="13"/>
                      <a:pt x="244" y="16"/>
                    </a:cubicBezTo>
                    <a:cubicBezTo>
                      <a:pt x="244" y="65"/>
                      <a:pt x="244" y="114"/>
                      <a:pt x="244" y="164"/>
                    </a:cubicBezTo>
                    <a:cubicBezTo>
                      <a:pt x="244" y="171"/>
                      <a:pt x="240" y="176"/>
                      <a:pt x="233" y="177"/>
                    </a:cubicBezTo>
                    <a:cubicBezTo>
                      <a:pt x="230" y="177"/>
                      <a:pt x="228" y="177"/>
                      <a:pt x="226" y="177"/>
                    </a:cubicBezTo>
                    <a:cubicBezTo>
                      <a:pt x="202" y="177"/>
                      <a:pt x="179" y="177"/>
                      <a:pt x="156" y="177"/>
                    </a:cubicBezTo>
                    <a:cubicBezTo>
                      <a:pt x="154" y="177"/>
                      <a:pt x="153" y="178"/>
                      <a:pt x="153" y="180"/>
                    </a:cubicBezTo>
                    <a:cubicBezTo>
                      <a:pt x="152" y="184"/>
                      <a:pt x="151" y="188"/>
                      <a:pt x="151" y="192"/>
                    </a:cubicBezTo>
                    <a:cubicBezTo>
                      <a:pt x="152" y="200"/>
                      <a:pt x="157" y="205"/>
                      <a:pt x="164" y="207"/>
                    </a:cubicBezTo>
                    <a:cubicBezTo>
                      <a:pt x="171" y="210"/>
                      <a:pt x="178" y="211"/>
                      <a:pt x="185" y="211"/>
                    </a:cubicBezTo>
                    <a:cubicBezTo>
                      <a:pt x="192" y="212"/>
                      <a:pt x="198" y="212"/>
                      <a:pt x="205" y="212"/>
                    </a:cubicBezTo>
                    <a:cubicBezTo>
                      <a:pt x="207" y="212"/>
                      <a:pt x="207" y="212"/>
                      <a:pt x="207" y="214"/>
                    </a:cubicBezTo>
                    <a:cubicBezTo>
                      <a:pt x="207" y="217"/>
                      <a:pt x="207" y="221"/>
                      <a:pt x="207" y="224"/>
                    </a:cubicBezTo>
                    <a:cubicBezTo>
                      <a:pt x="207" y="226"/>
                      <a:pt x="207" y="226"/>
                      <a:pt x="205" y="226"/>
                    </a:cubicBezTo>
                    <a:cubicBezTo>
                      <a:pt x="205" y="226"/>
                      <a:pt x="205" y="226"/>
                      <a:pt x="204" y="226"/>
                    </a:cubicBezTo>
                    <a:cubicBezTo>
                      <a:pt x="150" y="226"/>
                      <a:pt x="95" y="226"/>
                      <a:pt x="40" y="226"/>
                    </a:cubicBezTo>
                    <a:cubicBezTo>
                      <a:pt x="38" y="226"/>
                      <a:pt x="37" y="226"/>
                      <a:pt x="38" y="224"/>
                    </a:cubicBezTo>
                    <a:cubicBezTo>
                      <a:pt x="38" y="220"/>
                      <a:pt x="38" y="217"/>
                      <a:pt x="38" y="214"/>
                    </a:cubicBezTo>
                    <a:cubicBezTo>
                      <a:pt x="38" y="212"/>
                      <a:pt x="38" y="212"/>
                      <a:pt x="40" y="212"/>
                    </a:cubicBezTo>
                    <a:cubicBezTo>
                      <a:pt x="44" y="212"/>
                      <a:pt x="49" y="212"/>
                      <a:pt x="53" y="212"/>
                    </a:cubicBezTo>
                    <a:cubicBezTo>
                      <a:pt x="61" y="211"/>
                      <a:pt x="70" y="211"/>
                      <a:pt x="78" y="208"/>
                    </a:cubicBezTo>
                    <a:cubicBezTo>
                      <a:pt x="87" y="205"/>
                      <a:pt x="91" y="198"/>
                      <a:pt x="90" y="189"/>
                    </a:cubicBezTo>
                    <a:cubicBezTo>
                      <a:pt x="89" y="186"/>
                      <a:pt x="89" y="183"/>
                      <a:pt x="88" y="180"/>
                    </a:cubicBezTo>
                    <a:cubicBezTo>
                      <a:pt x="88" y="178"/>
                      <a:pt x="87" y="177"/>
                      <a:pt x="85" y="177"/>
                    </a:cubicBezTo>
                    <a:cubicBezTo>
                      <a:pt x="61" y="177"/>
                      <a:pt x="38" y="177"/>
                      <a:pt x="15" y="177"/>
                    </a:cubicBezTo>
                    <a:cubicBezTo>
                      <a:pt x="13" y="177"/>
                      <a:pt x="11" y="177"/>
                      <a:pt x="9" y="177"/>
                    </a:cubicBezTo>
                    <a:cubicBezTo>
                      <a:pt x="3" y="175"/>
                      <a:pt x="0" y="171"/>
                      <a:pt x="0" y="163"/>
                    </a:cubicBezTo>
                    <a:cubicBezTo>
                      <a:pt x="0" y="137"/>
                      <a:pt x="0" y="111"/>
                      <a:pt x="0" y="84"/>
                    </a:cubicBezTo>
                    <a:cubicBezTo>
                      <a:pt x="0" y="62"/>
                      <a:pt x="0" y="39"/>
                      <a:pt x="0" y="16"/>
                    </a:cubicBezTo>
                    <a:cubicBezTo>
                      <a:pt x="0" y="13"/>
                      <a:pt x="0" y="10"/>
                      <a:pt x="2" y="7"/>
                    </a:cubicBezTo>
                    <a:cubicBezTo>
                      <a:pt x="5" y="2"/>
                      <a:pt x="9" y="0"/>
                      <a:pt x="14" y="0"/>
                    </a:cubicBezTo>
                    <a:cubicBezTo>
                      <a:pt x="44" y="1"/>
                      <a:pt x="75" y="1"/>
                      <a:pt x="105" y="1"/>
                    </a:cubicBezTo>
                    <a:cubicBezTo>
                      <a:pt x="110" y="1"/>
                      <a:pt x="116" y="1"/>
                      <a:pt x="121" y="1"/>
                    </a:cubicBezTo>
                    <a:close/>
                    <a:moveTo>
                      <a:pt x="122" y="159"/>
                    </a:moveTo>
                    <a:cubicBezTo>
                      <a:pt x="155" y="159"/>
                      <a:pt x="189" y="159"/>
                      <a:pt x="223" y="159"/>
                    </a:cubicBezTo>
                    <a:cubicBezTo>
                      <a:pt x="226" y="159"/>
                      <a:pt x="226" y="159"/>
                      <a:pt x="226" y="156"/>
                    </a:cubicBezTo>
                    <a:cubicBezTo>
                      <a:pt x="226" y="111"/>
                      <a:pt x="226" y="66"/>
                      <a:pt x="226" y="21"/>
                    </a:cubicBezTo>
                    <a:cubicBezTo>
                      <a:pt x="226" y="18"/>
                      <a:pt x="226" y="18"/>
                      <a:pt x="223" y="18"/>
                    </a:cubicBezTo>
                    <a:cubicBezTo>
                      <a:pt x="156" y="18"/>
                      <a:pt x="88" y="18"/>
                      <a:pt x="21" y="18"/>
                    </a:cubicBezTo>
                    <a:cubicBezTo>
                      <a:pt x="18" y="18"/>
                      <a:pt x="18" y="18"/>
                      <a:pt x="18" y="21"/>
                    </a:cubicBezTo>
                    <a:cubicBezTo>
                      <a:pt x="18" y="66"/>
                      <a:pt x="18" y="111"/>
                      <a:pt x="18" y="156"/>
                    </a:cubicBezTo>
                    <a:cubicBezTo>
                      <a:pt x="18" y="159"/>
                      <a:pt x="18" y="159"/>
                      <a:pt x="21" y="159"/>
                    </a:cubicBezTo>
                    <a:cubicBezTo>
                      <a:pt x="55" y="159"/>
                      <a:pt x="88" y="159"/>
                      <a:pt x="122" y="15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4" name="Freeform 281"/>
              <p:cNvSpPr>
                <a:spLocks/>
              </p:cNvSpPr>
              <p:nvPr/>
            </p:nvSpPr>
            <p:spPr bwMode="auto">
              <a:xfrm>
                <a:off x="1958976" y="4813188"/>
                <a:ext cx="347663" cy="238125"/>
              </a:xfrm>
              <a:custGeom>
                <a:avLst/>
                <a:gdLst>
                  <a:gd name="T0" fmla="*/ 104 w 208"/>
                  <a:gd name="T1" fmla="*/ 141 h 141"/>
                  <a:gd name="T2" fmla="*/ 3 w 208"/>
                  <a:gd name="T3" fmla="*/ 141 h 141"/>
                  <a:gd name="T4" fmla="*/ 0 w 208"/>
                  <a:gd name="T5" fmla="*/ 138 h 141"/>
                  <a:gd name="T6" fmla="*/ 0 w 208"/>
                  <a:gd name="T7" fmla="*/ 3 h 141"/>
                  <a:gd name="T8" fmla="*/ 3 w 208"/>
                  <a:gd name="T9" fmla="*/ 0 h 141"/>
                  <a:gd name="T10" fmla="*/ 205 w 208"/>
                  <a:gd name="T11" fmla="*/ 0 h 141"/>
                  <a:gd name="T12" fmla="*/ 208 w 208"/>
                  <a:gd name="T13" fmla="*/ 3 h 141"/>
                  <a:gd name="T14" fmla="*/ 208 w 208"/>
                  <a:gd name="T15" fmla="*/ 138 h 141"/>
                  <a:gd name="T16" fmla="*/ 205 w 208"/>
                  <a:gd name="T17" fmla="*/ 141 h 141"/>
                  <a:gd name="T18" fmla="*/ 104 w 208"/>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41">
                    <a:moveTo>
                      <a:pt x="104" y="141"/>
                    </a:moveTo>
                    <a:cubicBezTo>
                      <a:pt x="70" y="141"/>
                      <a:pt x="37" y="141"/>
                      <a:pt x="3" y="141"/>
                    </a:cubicBezTo>
                    <a:cubicBezTo>
                      <a:pt x="0" y="141"/>
                      <a:pt x="0" y="141"/>
                      <a:pt x="0" y="138"/>
                    </a:cubicBezTo>
                    <a:cubicBezTo>
                      <a:pt x="0" y="93"/>
                      <a:pt x="0" y="48"/>
                      <a:pt x="0" y="3"/>
                    </a:cubicBezTo>
                    <a:cubicBezTo>
                      <a:pt x="0" y="0"/>
                      <a:pt x="0" y="0"/>
                      <a:pt x="3" y="0"/>
                    </a:cubicBezTo>
                    <a:cubicBezTo>
                      <a:pt x="70" y="0"/>
                      <a:pt x="138" y="0"/>
                      <a:pt x="205" y="0"/>
                    </a:cubicBezTo>
                    <a:cubicBezTo>
                      <a:pt x="208" y="0"/>
                      <a:pt x="208" y="0"/>
                      <a:pt x="208" y="3"/>
                    </a:cubicBezTo>
                    <a:cubicBezTo>
                      <a:pt x="208" y="48"/>
                      <a:pt x="208" y="93"/>
                      <a:pt x="208" y="138"/>
                    </a:cubicBezTo>
                    <a:cubicBezTo>
                      <a:pt x="208" y="141"/>
                      <a:pt x="208" y="141"/>
                      <a:pt x="205" y="141"/>
                    </a:cubicBezTo>
                    <a:cubicBezTo>
                      <a:pt x="171" y="141"/>
                      <a:pt x="137" y="141"/>
                      <a:pt x="10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0" name="正方形/長方形 9">
              <a:extLst>
                <a:ext uri="{FF2B5EF4-FFF2-40B4-BE49-F238E27FC236}">
                  <a16:creationId xmlns:a16="http://schemas.microsoft.com/office/drawing/2014/main" id="{C766E483-0B65-43AB-B82C-A23ADB2461F2}"/>
                </a:ext>
              </a:extLst>
            </p:cNvPr>
            <p:cNvSpPr/>
            <p:nvPr/>
          </p:nvSpPr>
          <p:spPr>
            <a:xfrm>
              <a:off x="4159584" y="4277350"/>
              <a:ext cx="1080000" cy="468000"/>
            </a:xfrm>
            <a:prstGeom prst="rect">
              <a:avLst/>
            </a:prstGeom>
            <a:no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a:extLst>
                <a:ext uri="{FF2B5EF4-FFF2-40B4-BE49-F238E27FC236}">
                  <a16:creationId xmlns:a16="http://schemas.microsoft.com/office/drawing/2014/main" id="{F13EED76-E2E0-4602-8DCC-D3E0A0657710}"/>
                </a:ext>
              </a:extLst>
            </p:cNvPr>
            <p:cNvSpPr txBox="1"/>
            <p:nvPr/>
          </p:nvSpPr>
          <p:spPr>
            <a:xfrm>
              <a:off x="4325838" y="4388240"/>
              <a:ext cx="213733" cy="256481"/>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国内</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拠点</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5" name="グループ化 14"/>
          <p:cNvGrpSpPr/>
          <p:nvPr/>
        </p:nvGrpSpPr>
        <p:grpSpPr>
          <a:xfrm>
            <a:off x="3220186" y="3079779"/>
            <a:ext cx="4250135" cy="679415"/>
            <a:chOff x="3545677" y="1737392"/>
            <a:chExt cx="3541779" cy="566179"/>
          </a:xfrm>
        </p:grpSpPr>
        <p:grpSp>
          <p:nvGrpSpPr>
            <p:cNvPr id="16" name="グループ化 15"/>
            <p:cNvGrpSpPr/>
            <p:nvPr/>
          </p:nvGrpSpPr>
          <p:grpSpPr>
            <a:xfrm>
              <a:off x="3545677" y="1836471"/>
              <a:ext cx="3541779" cy="467100"/>
              <a:chOff x="3392604" y="3574775"/>
              <a:chExt cx="3541779" cy="467100"/>
            </a:xfrm>
          </p:grpSpPr>
          <p:cxnSp>
            <p:nvCxnSpPr>
              <p:cNvPr id="19" name="直線コネクタ 18"/>
              <p:cNvCxnSpPr/>
              <p:nvPr/>
            </p:nvCxnSpPr>
            <p:spPr>
              <a:xfrm flipV="1">
                <a:off x="3392604"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V="1">
                <a:off x="5163494"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V="1">
                <a:off x="6934383"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392604" y="3614967"/>
                <a:ext cx="3506854" cy="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7" name="テキスト ボックス 16"/>
            <p:cNvSpPr txBox="1"/>
            <p:nvPr/>
          </p:nvSpPr>
          <p:spPr>
            <a:xfrm>
              <a:off x="4087301" y="1737392"/>
              <a:ext cx="728636" cy="278542"/>
            </a:xfrm>
            <a:prstGeom prst="rect">
              <a:avLst/>
            </a:prstGeom>
            <a:solidFill>
              <a:schemeClr val="bg1">
                <a:alpha val="50000"/>
              </a:schemeClr>
            </a:solidFill>
          </p:spPr>
          <p:txBody>
            <a:bodyPr wrap="square" rtlCol="0" anchor="ctr">
              <a:noAutofit/>
            </a:bodyP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&lt;</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&gt;</a:t>
              </a:r>
              <a:endParaRPr kumimoji="1" lang="ja-JP" altLang="en-US" sz="800" b="1" dirty="0" err="1"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テキスト ボックス 17"/>
            <p:cNvSpPr txBox="1"/>
            <p:nvPr/>
          </p:nvSpPr>
          <p:spPr>
            <a:xfrm>
              <a:off x="5817195" y="1737392"/>
              <a:ext cx="728636" cy="278542"/>
            </a:xfrm>
            <a:prstGeom prst="rect">
              <a:avLst/>
            </a:prstGeom>
            <a:solidFill>
              <a:schemeClr val="bg1">
                <a:alpha val="50000"/>
              </a:schemeClr>
            </a:solidFill>
          </p:spPr>
          <p:txBody>
            <a:bodyPr wrap="square" rtlCol="0" anchor="ctr">
              <a:noAutofit/>
            </a:bodyP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&lt;</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&gt;</a:t>
              </a:r>
              <a:endParaRPr kumimoji="1" lang="ja-JP" altLang="en-US" sz="800" b="1" dirty="0" err="1"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雲 22">
            <a:extLst>
              <a:ext uri="{FF2B5EF4-FFF2-40B4-BE49-F238E27FC236}">
                <a16:creationId xmlns:a16="http://schemas.microsoft.com/office/drawing/2014/main" id="{EA873B15-4FC7-4403-8228-97A5165964D9}"/>
              </a:ext>
            </a:extLst>
          </p:cNvPr>
          <p:cNvSpPr/>
          <p:nvPr/>
        </p:nvSpPr>
        <p:spPr>
          <a:xfrm>
            <a:off x="6421218" y="1228030"/>
            <a:ext cx="1517182" cy="480022"/>
          </a:xfrm>
          <a:prstGeom prst="cloud">
            <a:avLst/>
          </a:prstGeom>
          <a:solidFill>
            <a:schemeClr val="bg1">
              <a:lumMod val="65000"/>
            </a:schemeClr>
          </a:solidFill>
          <a:ln w="19050">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8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シャドー</a:t>
            </a:r>
            <a:r>
              <a:rPr kumimoji="1" lang="en-US" altLang="ja-JP" sz="8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IT</a:t>
            </a:r>
            <a:endParaRPr kumimoji="1" lang="ja-JP" altLang="en-US" sz="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145396" y="1137670"/>
            <a:ext cx="1338527" cy="729696"/>
            <a:chOff x="3342949" y="1335709"/>
            <a:chExt cx="1115439" cy="608080"/>
          </a:xfrm>
        </p:grpSpPr>
        <p:grpSp>
          <p:nvGrpSpPr>
            <p:cNvPr id="25" name="グループ化 24"/>
            <p:cNvGrpSpPr/>
            <p:nvPr/>
          </p:nvGrpSpPr>
          <p:grpSpPr>
            <a:xfrm>
              <a:off x="3755102" y="1335709"/>
              <a:ext cx="461963" cy="271463"/>
              <a:chOff x="2457450" y="3065463"/>
              <a:chExt cx="461963" cy="271463"/>
            </a:xfrm>
          </p:grpSpPr>
          <p:sp>
            <p:nvSpPr>
              <p:cNvPr id="28" name="Freeform 879"/>
              <p:cNvSpPr>
                <a:spLocks/>
              </p:cNvSpPr>
              <p:nvPr/>
            </p:nvSpPr>
            <p:spPr bwMode="auto">
              <a:xfrm>
                <a:off x="2457450" y="3065463"/>
                <a:ext cx="461963" cy="271463"/>
              </a:xfrm>
              <a:custGeom>
                <a:avLst/>
                <a:gdLst>
                  <a:gd name="T0" fmla="*/ 89 w 276"/>
                  <a:gd name="T1" fmla="*/ 50 h 162"/>
                  <a:gd name="T2" fmla="*/ 88 w 276"/>
                  <a:gd name="T3" fmla="*/ 50 h 162"/>
                  <a:gd name="T4" fmla="*/ 52 w 276"/>
                  <a:gd name="T5" fmla="*/ 66 h 162"/>
                  <a:gd name="T6" fmla="*/ 49 w 276"/>
                  <a:gd name="T7" fmla="*/ 68 h 162"/>
                  <a:gd name="T8" fmla="*/ 37 w 276"/>
                  <a:gd name="T9" fmla="*/ 69 h 162"/>
                  <a:gd name="T10" fmla="*/ 6 w 276"/>
                  <a:gd name="T11" fmla="*/ 126 h 162"/>
                  <a:gd name="T12" fmla="*/ 50 w 276"/>
                  <a:gd name="T13" fmla="*/ 162 h 162"/>
                  <a:gd name="T14" fmla="*/ 235 w 276"/>
                  <a:gd name="T15" fmla="*/ 161 h 162"/>
                  <a:gd name="T16" fmla="*/ 249 w 276"/>
                  <a:gd name="T17" fmla="*/ 159 h 162"/>
                  <a:gd name="T18" fmla="*/ 275 w 276"/>
                  <a:gd name="T19" fmla="*/ 123 h 162"/>
                  <a:gd name="T20" fmla="*/ 255 w 276"/>
                  <a:gd name="T21" fmla="*/ 82 h 162"/>
                  <a:gd name="T22" fmla="*/ 253 w 276"/>
                  <a:gd name="T23" fmla="*/ 78 h 162"/>
                  <a:gd name="T24" fmla="*/ 252 w 276"/>
                  <a:gd name="T25" fmla="*/ 61 h 162"/>
                  <a:gd name="T26" fmla="*/ 186 w 276"/>
                  <a:gd name="T27" fmla="*/ 27 h 162"/>
                  <a:gd name="T28" fmla="*/ 183 w 276"/>
                  <a:gd name="T29" fmla="*/ 26 h 162"/>
                  <a:gd name="T30" fmla="*/ 177 w 276"/>
                  <a:gd name="T31" fmla="*/ 18 h 162"/>
                  <a:gd name="T32" fmla="*/ 140 w 276"/>
                  <a:gd name="T33" fmla="*/ 0 h 162"/>
                  <a:gd name="T34" fmla="*/ 94 w 276"/>
                  <a:gd name="T35" fmla="*/ 33 h 162"/>
                  <a:gd name="T36" fmla="*/ 89 w 276"/>
                  <a:gd name="T37"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6" h="162">
                    <a:moveTo>
                      <a:pt x="89" y="50"/>
                    </a:moveTo>
                    <a:cubicBezTo>
                      <a:pt x="89" y="50"/>
                      <a:pt x="89" y="50"/>
                      <a:pt x="88" y="50"/>
                    </a:cubicBezTo>
                    <a:cubicBezTo>
                      <a:pt x="73" y="49"/>
                      <a:pt x="61" y="55"/>
                      <a:pt x="52" y="66"/>
                    </a:cubicBezTo>
                    <a:cubicBezTo>
                      <a:pt x="52" y="67"/>
                      <a:pt x="50" y="67"/>
                      <a:pt x="49" y="68"/>
                    </a:cubicBezTo>
                    <a:cubicBezTo>
                      <a:pt x="45" y="68"/>
                      <a:pt x="41" y="68"/>
                      <a:pt x="37" y="69"/>
                    </a:cubicBezTo>
                    <a:cubicBezTo>
                      <a:pt x="14" y="76"/>
                      <a:pt x="0" y="102"/>
                      <a:pt x="6" y="126"/>
                    </a:cubicBezTo>
                    <a:cubicBezTo>
                      <a:pt x="12" y="148"/>
                      <a:pt x="29" y="162"/>
                      <a:pt x="50" y="162"/>
                    </a:cubicBezTo>
                    <a:cubicBezTo>
                      <a:pt x="112" y="162"/>
                      <a:pt x="174" y="162"/>
                      <a:pt x="235" y="161"/>
                    </a:cubicBezTo>
                    <a:cubicBezTo>
                      <a:pt x="240" y="161"/>
                      <a:pt x="245" y="160"/>
                      <a:pt x="249" y="159"/>
                    </a:cubicBezTo>
                    <a:cubicBezTo>
                      <a:pt x="265" y="152"/>
                      <a:pt x="273" y="140"/>
                      <a:pt x="275" y="123"/>
                    </a:cubicBezTo>
                    <a:cubicBezTo>
                      <a:pt x="276" y="106"/>
                      <a:pt x="270" y="92"/>
                      <a:pt x="255" y="82"/>
                    </a:cubicBezTo>
                    <a:cubicBezTo>
                      <a:pt x="254" y="81"/>
                      <a:pt x="253" y="80"/>
                      <a:pt x="253" y="78"/>
                    </a:cubicBezTo>
                    <a:cubicBezTo>
                      <a:pt x="253" y="72"/>
                      <a:pt x="253" y="67"/>
                      <a:pt x="252" y="61"/>
                    </a:cubicBezTo>
                    <a:cubicBezTo>
                      <a:pt x="244" y="31"/>
                      <a:pt x="213" y="15"/>
                      <a:pt x="186" y="27"/>
                    </a:cubicBezTo>
                    <a:cubicBezTo>
                      <a:pt x="185" y="27"/>
                      <a:pt x="184" y="27"/>
                      <a:pt x="183" y="26"/>
                    </a:cubicBezTo>
                    <a:cubicBezTo>
                      <a:pt x="181" y="23"/>
                      <a:pt x="180" y="20"/>
                      <a:pt x="177" y="18"/>
                    </a:cubicBezTo>
                    <a:cubicBezTo>
                      <a:pt x="168" y="6"/>
                      <a:pt x="155" y="0"/>
                      <a:pt x="140" y="0"/>
                    </a:cubicBezTo>
                    <a:cubicBezTo>
                      <a:pt x="118" y="1"/>
                      <a:pt x="103" y="13"/>
                      <a:pt x="94" y="33"/>
                    </a:cubicBezTo>
                    <a:cubicBezTo>
                      <a:pt x="92" y="38"/>
                      <a:pt x="91" y="44"/>
                      <a:pt x="89"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880"/>
              <p:cNvSpPr>
                <a:spLocks noEditPoints="1"/>
              </p:cNvSpPr>
              <p:nvPr/>
            </p:nvSpPr>
            <p:spPr bwMode="auto">
              <a:xfrm>
                <a:off x="2457450" y="3065463"/>
                <a:ext cx="461963" cy="271463"/>
              </a:xfrm>
              <a:custGeom>
                <a:avLst/>
                <a:gdLst>
                  <a:gd name="T0" fmla="*/ 89 w 276"/>
                  <a:gd name="T1" fmla="*/ 50 h 162"/>
                  <a:gd name="T2" fmla="*/ 94 w 276"/>
                  <a:gd name="T3" fmla="*/ 33 h 162"/>
                  <a:gd name="T4" fmla="*/ 140 w 276"/>
                  <a:gd name="T5" fmla="*/ 0 h 162"/>
                  <a:gd name="T6" fmla="*/ 177 w 276"/>
                  <a:gd name="T7" fmla="*/ 18 h 162"/>
                  <a:gd name="T8" fmla="*/ 183 w 276"/>
                  <a:gd name="T9" fmla="*/ 26 h 162"/>
                  <a:gd name="T10" fmla="*/ 186 w 276"/>
                  <a:gd name="T11" fmla="*/ 27 h 162"/>
                  <a:gd name="T12" fmla="*/ 252 w 276"/>
                  <a:gd name="T13" fmla="*/ 61 h 162"/>
                  <a:gd name="T14" fmla="*/ 253 w 276"/>
                  <a:gd name="T15" fmla="*/ 78 h 162"/>
                  <a:gd name="T16" fmla="*/ 255 w 276"/>
                  <a:gd name="T17" fmla="*/ 82 h 162"/>
                  <a:gd name="T18" fmla="*/ 275 w 276"/>
                  <a:gd name="T19" fmla="*/ 123 h 162"/>
                  <a:gd name="T20" fmla="*/ 249 w 276"/>
                  <a:gd name="T21" fmla="*/ 159 h 162"/>
                  <a:gd name="T22" fmla="*/ 235 w 276"/>
                  <a:gd name="T23" fmla="*/ 161 h 162"/>
                  <a:gd name="T24" fmla="*/ 50 w 276"/>
                  <a:gd name="T25" fmla="*/ 162 h 162"/>
                  <a:gd name="T26" fmla="*/ 6 w 276"/>
                  <a:gd name="T27" fmla="*/ 126 h 162"/>
                  <a:gd name="T28" fmla="*/ 37 w 276"/>
                  <a:gd name="T29" fmla="*/ 69 h 162"/>
                  <a:gd name="T30" fmla="*/ 49 w 276"/>
                  <a:gd name="T31" fmla="*/ 68 h 162"/>
                  <a:gd name="T32" fmla="*/ 52 w 276"/>
                  <a:gd name="T33" fmla="*/ 66 h 162"/>
                  <a:gd name="T34" fmla="*/ 88 w 276"/>
                  <a:gd name="T35" fmla="*/ 50 h 162"/>
                  <a:gd name="T36" fmla="*/ 89 w 276"/>
                  <a:gd name="T37" fmla="*/ 50 h 162"/>
                  <a:gd name="T38" fmla="*/ 116 w 276"/>
                  <a:gd name="T39" fmla="*/ 128 h 162"/>
                  <a:gd name="T40" fmla="*/ 116 w 276"/>
                  <a:gd name="T41" fmla="*/ 128 h 162"/>
                  <a:gd name="T42" fmla="*/ 117 w 276"/>
                  <a:gd name="T43" fmla="*/ 129 h 162"/>
                  <a:gd name="T44" fmla="*/ 156 w 276"/>
                  <a:gd name="T45" fmla="*/ 143 h 162"/>
                  <a:gd name="T46" fmla="*/ 159 w 276"/>
                  <a:gd name="T47" fmla="*/ 143 h 162"/>
                  <a:gd name="T48" fmla="*/ 182 w 276"/>
                  <a:gd name="T49" fmla="*/ 137 h 162"/>
                  <a:gd name="T50" fmla="*/ 184 w 276"/>
                  <a:gd name="T51" fmla="*/ 134 h 162"/>
                  <a:gd name="T52" fmla="*/ 184 w 276"/>
                  <a:gd name="T53" fmla="*/ 63 h 162"/>
                  <a:gd name="T54" fmla="*/ 182 w 276"/>
                  <a:gd name="T55" fmla="*/ 60 h 162"/>
                  <a:gd name="T56" fmla="*/ 160 w 276"/>
                  <a:gd name="T57" fmla="*/ 54 h 162"/>
                  <a:gd name="T58" fmla="*/ 155 w 276"/>
                  <a:gd name="T59" fmla="*/ 54 h 162"/>
                  <a:gd name="T60" fmla="*/ 111 w 276"/>
                  <a:gd name="T61" fmla="*/ 70 h 162"/>
                  <a:gd name="T62" fmla="*/ 109 w 276"/>
                  <a:gd name="T63" fmla="*/ 74 h 162"/>
                  <a:gd name="T64" fmla="*/ 109 w 276"/>
                  <a:gd name="T65" fmla="*/ 122 h 162"/>
                  <a:gd name="T66" fmla="*/ 109 w 276"/>
                  <a:gd name="T67" fmla="*/ 125 h 162"/>
                  <a:gd name="T68" fmla="*/ 121 w 276"/>
                  <a:gd name="T69" fmla="*/ 120 h 162"/>
                  <a:gd name="T70" fmla="*/ 124 w 276"/>
                  <a:gd name="T71" fmla="*/ 116 h 162"/>
                  <a:gd name="T72" fmla="*/ 124 w 276"/>
                  <a:gd name="T73" fmla="*/ 77 h 162"/>
                  <a:gd name="T74" fmla="*/ 127 w 276"/>
                  <a:gd name="T75" fmla="*/ 73 h 162"/>
                  <a:gd name="T76" fmla="*/ 156 w 276"/>
                  <a:gd name="T77" fmla="*/ 67 h 162"/>
                  <a:gd name="T78" fmla="*/ 158 w 276"/>
                  <a:gd name="T79" fmla="*/ 66 h 162"/>
                  <a:gd name="T80" fmla="*/ 158 w 276"/>
                  <a:gd name="T81" fmla="*/ 68 h 162"/>
                  <a:gd name="T82" fmla="*/ 158 w 276"/>
                  <a:gd name="T83" fmla="*/ 132 h 162"/>
                  <a:gd name="T84" fmla="*/ 156 w 276"/>
                  <a:gd name="T85" fmla="*/ 133 h 162"/>
                  <a:gd name="T86" fmla="*/ 116 w 276"/>
                  <a:gd name="T87" fmla="*/ 1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 h="162">
                    <a:moveTo>
                      <a:pt x="89" y="50"/>
                    </a:moveTo>
                    <a:cubicBezTo>
                      <a:pt x="91" y="44"/>
                      <a:pt x="92" y="38"/>
                      <a:pt x="94" y="33"/>
                    </a:cubicBezTo>
                    <a:cubicBezTo>
                      <a:pt x="103" y="13"/>
                      <a:pt x="118" y="1"/>
                      <a:pt x="140" y="0"/>
                    </a:cubicBezTo>
                    <a:cubicBezTo>
                      <a:pt x="155" y="0"/>
                      <a:pt x="168" y="6"/>
                      <a:pt x="177" y="18"/>
                    </a:cubicBezTo>
                    <a:cubicBezTo>
                      <a:pt x="180" y="20"/>
                      <a:pt x="181" y="23"/>
                      <a:pt x="183" y="26"/>
                    </a:cubicBezTo>
                    <a:cubicBezTo>
                      <a:pt x="184" y="27"/>
                      <a:pt x="185" y="27"/>
                      <a:pt x="186" y="27"/>
                    </a:cubicBezTo>
                    <a:cubicBezTo>
                      <a:pt x="213" y="15"/>
                      <a:pt x="244" y="31"/>
                      <a:pt x="252" y="61"/>
                    </a:cubicBezTo>
                    <a:cubicBezTo>
                      <a:pt x="253" y="67"/>
                      <a:pt x="253" y="72"/>
                      <a:pt x="253" y="78"/>
                    </a:cubicBezTo>
                    <a:cubicBezTo>
                      <a:pt x="253" y="80"/>
                      <a:pt x="254" y="81"/>
                      <a:pt x="255" y="82"/>
                    </a:cubicBezTo>
                    <a:cubicBezTo>
                      <a:pt x="270" y="92"/>
                      <a:pt x="276" y="106"/>
                      <a:pt x="275" y="123"/>
                    </a:cubicBezTo>
                    <a:cubicBezTo>
                      <a:pt x="273" y="140"/>
                      <a:pt x="265" y="152"/>
                      <a:pt x="249" y="159"/>
                    </a:cubicBezTo>
                    <a:cubicBezTo>
                      <a:pt x="245" y="160"/>
                      <a:pt x="240" y="161"/>
                      <a:pt x="235" y="161"/>
                    </a:cubicBezTo>
                    <a:cubicBezTo>
                      <a:pt x="174" y="162"/>
                      <a:pt x="112" y="162"/>
                      <a:pt x="50" y="162"/>
                    </a:cubicBezTo>
                    <a:cubicBezTo>
                      <a:pt x="29" y="162"/>
                      <a:pt x="12" y="148"/>
                      <a:pt x="6" y="126"/>
                    </a:cubicBezTo>
                    <a:cubicBezTo>
                      <a:pt x="0" y="102"/>
                      <a:pt x="14" y="76"/>
                      <a:pt x="37" y="69"/>
                    </a:cubicBezTo>
                    <a:cubicBezTo>
                      <a:pt x="41" y="68"/>
                      <a:pt x="45" y="68"/>
                      <a:pt x="49" y="68"/>
                    </a:cubicBezTo>
                    <a:cubicBezTo>
                      <a:pt x="50" y="67"/>
                      <a:pt x="52" y="67"/>
                      <a:pt x="52" y="66"/>
                    </a:cubicBezTo>
                    <a:cubicBezTo>
                      <a:pt x="61" y="55"/>
                      <a:pt x="73" y="49"/>
                      <a:pt x="88" y="50"/>
                    </a:cubicBezTo>
                    <a:cubicBezTo>
                      <a:pt x="89" y="50"/>
                      <a:pt x="89" y="50"/>
                      <a:pt x="89" y="50"/>
                    </a:cubicBezTo>
                    <a:close/>
                    <a:moveTo>
                      <a:pt x="116" y="128"/>
                    </a:moveTo>
                    <a:cubicBezTo>
                      <a:pt x="116" y="128"/>
                      <a:pt x="116" y="128"/>
                      <a:pt x="116" y="128"/>
                    </a:cubicBezTo>
                    <a:cubicBezTo>
                      <a:pt x="116" y="128"/>
                      <a:pt x="117" y="129"/>
                      <a:pt x="117" y="129"/>
                    </a:cubicBezTo>
                    <a:cubicBezTo>
                      <a:pt x="130" y="134"/>
                      <a:pt x="143" y="138"/>
                      <a:pt x="156" y="143"/>
                    </a:cubicBezTo>
                    <a:cubicBezTo>
                      <a:pt x="157" y="144"/>
                      <a:pt x="158" y="144"/>
                      <a:pt x="159" y="143"/>
                    </a:cubicBezTo>
                    <a:cubicBezTo>
                      <a:pt x="167" y="141"/>
                      <a:pt x="174" y="139"/>
                      <a:pt x="182" y="137"/>
                    </a:cubicBezTo>
                    <a:cubicBezTo>
                      <a:pt x="184" y="137"/>
                      <a:pt x="184" y="136"/>
                      <a:pt x="184" y="134"/>
                    </a:cubicBezTo>
                    <a:cubicBezTo>
                      <a:pt x="184" y="110"/>
                      <a:pt x="184" y="87"/>
                      <a:pt x="184" y="63"/>
                    </a:cubicBezTo>
                    <a:cubicBezTo>
                      <a:pt x="184" y="61"/>
                      <a:pt x="183" y="60"/>
                      <a:pt x="182" y="60"/>
                    </a:cubicBezTo>
                    <a:cubicBezTo>
                      <a:pt x="174" y="58"/>
                      <a:pt x="167" y="56"/>
                      <a:pt x="160" y="54"/>
                    </a:cubicBezTo>
                    <a:cubicBezTo>
                      <a:pt x="158" y="53"/>
                      <a:pt x="156" y="53"/>
                      <a:pt x="155" y="54"/>
                    </a:cubicBezTo>
                    <a:cubicBezTo>
                      <a:pt x="140" y="59"/>
                      <a:pt x="126" y="65"/>
                      <a:pt x="111" y="70"/>
                    </a:cubicBezTo>
                    <a:cubicBezTo>
                      <a:pt x="109" y="71"/>
                      <a:pt x="109" y="72"/>
                      <a:pt x="109" y="74"/>
                    </a:cubicBezTo>
                    <a:cubicBezTo>
                      <a:pt x="109" y="90"/>
                      <a:pt x="109" y="106"/>
                      <a:pt x="109" y="122"/>
                    </a:cubicBezTo>
                    <a:cubicBezTo>
                      <a:pt x="109" y="123"/>
                      <a:pt x="109" y="124"/>
                      <a:pt x="109" y="125"/>
                    </a:cubicBezTo>
                    <a:cubicBezTo>
                      <a:pt x="113" y="123"/>
                      <a:pt x="117" y="122"/>
                      <a:pt x="121" y="120"/>
                    </a:cubicBezTo>
                    <a:cubicBezTo>
                      <a:pt x="123" y="120"/>
                      <a:pt x="124" y="119"/>
                      <a:pt x="124" y="116"/>
                    </a:cubicBezTo>
                    <a:cubicBezTo>
                      <a:pt x="124" y="103"/>
                      <a:pt x="124" y="90"/>
                      <a:pt x="124" y="77"/>
                    </a:cubicBezTo>
                    <a:cubicBezTo>
                      <a:pt x="124" y="75"/>
                      <a:pt x="125" y="74"/>
                      <a:pt x="127" y="73"/>
                    </a:cubicBezTo>
                    <a:cubicBezTo>
                      <a:pt x="137" y="71"/>
                      <a:pt x="146" y="69"/>
                      <a:pt x="156" y="67"/>
                    </a:cubicBezTo>
                    <a:cubicBezTo>
                      <a:pt x="157" y="66"/>
                      <a:pt x="157" y="66"/>
                      <a:pt x="158" y="66"/>
                    </a:cubicBezTo>
                    <a:cubicBezTo>
                      <a:pt x="158" y="67"/>
                      <a:pt x="158" y="67"/>
                      <a:pt x="158" y="68"/>
                    </a:cubicBezTo>
                    <a:cubicBezTo>
                      <a:pt x="158" y="89"/>
                      <a:pt x="158" y="110"/>
                      <a:pt x="158" y="132"/>
                    </a:cubicBezTo>
                    <a:cubicBezTo>
                      <a:pt x="158" y="133"/>
                      <a:pt x="157" y="134"/>
                      <a:pt x="156" y="133"/>
                    </a:cubicBezTo>
                    <a:cubicBezTo>
                      <a:pt x="142" y="132"/>
                      <a:pt x="129" y="130"/>
                      <a:pt x="116" y="128"/>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881"/>
              <p:cNvSpPr>
                <a:spLocks/>
              </p:cNvSpPr>
              <p:nvPr/>
            </p:nvSpPr>
            <p:spPr bwMode="auto">
              <a:xfrm>
                <a:off x="2640013" y="3154363"/>
                <a:ext cx="125413" cy="152400"/>
              </a:xfrm>
              <a:custGeom>
                <a:avLst/>
                <a:gdLst>
                  <a:gd name="T0" fmla="*/ 7 w 75"/>
                  <a:gd name="T1" fmla="*/ 75 h 91"/>
                  <a:gd name="T2" fmla="*/ 47 w 75"/>
                  <a:gd name="T3" fmla="*/ 80 h 91"/>
                  <a:gd name="T4" fmla="*/ 49 w 75"/>
                  <a:gd name="T5" fmla="*/ 79 h 91"/>
                  <a:gd name="T6" fmla="*/ 49 w 75"/>
                  <a:gd name="T7" fmla="*/ 15 h 91"/>
                  <a:gd name="T8" fmla="*/ 49 w 75"/>
                  <a:gd name="T9" fmla="*/ 13 h 91"/>
                  <a:gd name="T10" fmla="*/ 47 w 75"/>
                  <a:gd name="T11" fmla="*/ 14 h 91"/>
                  <a:gd name="T12" fmla="*/ 18 w 75"/>
                  <a:gd name="T13" fmla="*/ 20 h 91"/>
                  <a:gd name="T14" fmla="*/ 15 w 75"/>
                  <a:gd name="T15" fmla="*/ 24 h 91"/>
                  <a:gd name="T16" fmla="*/ 15 w 75"/>
                  <a:gd name="T17" fmla="*/ 63 h 91"/>
                  <a:gd name="T18" fmla="*/ 12 w 75"/>
                  <a:gd name="T19" fmla="*/ 67 h 91"/>
                  <a:gd name="T20" fmla="*/ 0 w 75"/>
                  <a:gd name="T21" fmla="*/ 72 h 91"/>
                  <a:gd name="T22" fmla="*/ 0 w 75"/>
                  <a:gd name="T23" fmla="*/ 69 h 91"/>
                  <a:gd name="T24" fmla="*/ 0 w 75"/>
                  <a:gd name="T25" fmla="*/ 21 h 91"/>
                  <a:gd name="T26" fmla="*/ 2 w 75"/>
                  <a:gd name="T27" fmla="*/ 17 h 91"/>
                  <a:gd name="T28" fmla="*/ 46 w 75"/>
                  <a:gd name="T29" fmla="*/ 1 h 91"/>
                  <a:gd name="T30" fmla="*/ 51 w 75"/>
                  <a:gd name="T31" fmla="*/ 1 h 91"/>
                  <a:gd name="T32" fmla="*/ 73 w 75"/>
                  <a:gd name="T33" fmla="*/ 7 h 91"/>
                  <a:gd name="T34" fmla="*/ 75 w 75"/>
                  <a:gd name="T35" fmla="*/ 10 h 91"/>
                  <a:gd name="T36" fmla="*/ 75 w 75"/>
                  <a:gd name="T37" fmla="*/ 81 h 91"/>
                  <a:gd name="T38" fmla="*/ 73 w 75"/>
                  <a:gd name="T39" fmla="*/ 84 h 91"/>
                  <a:gd name="T40" fmla="*/ 50 w 75"/>
                  <a:gd name="T41" fmla="*/ 90 h 91"/>
                  <a:gd name="T42" fmla="*/ 47 w 75"/>
                  <a:gd name="T43" fmla="*/ 90 h 91"/>
                  <a:gd name="T44" fmla="*/ 8 w 75"/>
                  <a:gd name="T45" fmla="*/ 76 h 91"/>
                  <a:gd name="T46" fmla="*/ 7 w 75"/>
                  <a:gd name="T47" fmla="*/ 75 h 91"/>
                  <a:gd name="T48" fmla="*/ 7 w 75"/>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91">
                    <a:moveTo>
                      <a:pt x="7" y="75"/>
                    </a:moveTo>
                    <a:cubicBezTo>
                      <a:pt x="20" y="77"/>
                      <a:pt x="33" y="79"/>
                      <a:pt x="47" y="80"/>
                    </a:cubicBezTo>
                    <a:cubicBezTo>
                      <a:pt x="48" y="81"/>
                      <a:pt x="49" y="80"/>
                      <a:pt x="49" y="79"/>
                    </a:cubicBezTo>
                    <a:cubicBezTo>
                      <a:pt x="49" y="57"/>
                      <a:pt x="49" y="36"/>
                      <a:pt x="49" y="15"/>
                    </a:cubicBezTo>
                    <a:cubicBezTo>
                      <a:pt x="49" y="14"/>
                      <a:pt x="49" y="14"/>
                      <a:pt x="49" y="13"/>
                    </a:cubicBezTo>
                    <a:cubicBezTo>
                      <a:pt x="48" y="13"/>
                      <a:pt x="48" y="13"/>
                      <a:pt x="47" y="14"/>
                    </a:cubicBezTo>
                    <a:cubicBezTo>
                      <a:pt x="37" y="16"/>
                      <a:pt x="28" y="18"/>
                      <a:pt x="18" y="20"/>
                    </a:cubicBezTo>
                    <a:cubicBezTo>
                      <a:pt x="16" y="21"/>
                      <a:pt x="15" y="22"/>
                      <a:pt x="15" y="24"/>
                    </a:cubicBezTo>
                    <a:cubicBezTo>
                      <a:pt x="15" y="37"/>
                      <a:pt x="15" y="50"/>
                      <a:pt x="15" y="63"/>
                    </a:cubicBezTo>
                    <a:cubicBezTo>
                      <a:pt x="15" y="66"/>
                      <a:pt x="14" y="67"/>
                      <a:pt x="12" y="67"/>
                    </a:cubicBezTo>
                    <a:cubicBezTo>
                      <a:pt x="8" y="69"/>
                      <a:pt x="4" y="70"/>
                      <a:pt x="0" y="72"/>
                    </a:cubicBezTo>
                    <a:cubicBezTo>
                      <a:pt x="0" y="71"/>
                      <a:pt x="0" y="70"/>
                      <a:pt x="0" y="69"/>
                    </a:cubicBezTo>
                    <a:cubicBezTo>
                      <a:pt x="0" y="53"/>
                      <a:pt x="0" y="37"/>
                      <a:pt x="0" y="21"/>
                    </a:cubicBezTo>
                    <a:cubicBezTo>
                      <a:pt x="0" y="19"/>
                      <a:pt x="0" y="18"/>
                      <a:pt x="2" y="17"/>
                    </a:cubicBezTo>
                    <a:cubicBezTo>
                      <a:pt x="17" y="12"/>
                      <a:pt x="31" y="6"/>
                      <a:pt x="46" y="1"/>
                    </a:cubicBezTo>
                    <a:cubicBezTo>
                      <a:pt x="47" y="0"/>
                      <a:pt x="49" y="0"/>
                      <a:pt x="51" y="1"/>
                    </a:cubicBezTo>
                    <a:cubicBezTo>
                      <a:pt x="58" y="3"/>
                      <a:pt x="65" y="5"/>
                      <a:pt x="73" y="7"/>
                    </a:cubicBezTo>
                    <a:cubicBezTo>
                      <a:pt x="74" y="7"/>
                      <a:pt x="75" y="8"/>
                      <a:pt x="75" y="10"/>
                    </a:cubicBezTo>
                    <a:cubicBezTo>
                      <a:pt x="75" y="34"/>
                      <a:pt x="75" y="57"/>
                      <a:pt x="75" y="81"/>
                    </a:cubicBezTo>
                    <a:cubicBezTo>
                      <a:pt x="75" y="83"/>
                      <a:pt x="75" y="84"/>
                      <a:pt x="73" y="84"/>
                    </a:cubicBezTo>
                    <a:cubicBezTo>
                      <a:pt x="65" y="86"/>
                      <a:pt x="58" y="88"/>
                      <a:pt x="50" y="90"/>
                    </a:cubicBezTo>
                    <a:cubicBezTo>
                      <a:pt x="49" y="91"/>
                      <a:pt x="48" y="91"/>
                      <a:pt x="47" y="90"/>
                    </a:cubicBezTo>
                    <a:cubicBezTo>
                      <a:pt x="34" y="85"/>
                      <a:pt x="21" y="81"/>
                      <a:pt x="8" y="76"/>
                    </a:cubicBezTo>
                    <a:cubicBezTo>
                      <a:pt x="8" y="76"/>
                      <a:pt x="7" y="75"/>
                      <a:pt x="7" y="75"/>
                    </a:cubicBezTo>
                    <a:cubicBezTo>
                      <a:pt x="7" y="75"/>
                      <a:pt x="7" y="75"/>
                      <a:pt x="7"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pic>
          <p:nvPicPr>
            <p:cNvPr id="26" name="図 2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9890" y="1645466"/>
              <a:ext cx="328498" cy="298323"/>
            </a:xfrm>
            <a:prstGeom prst="rect">
              <a:avLst/>
            </a:prstGeom>
          </p:spPr>
        </p:pic>
        <p:pic>
          <p:nvPicPr>
            <p:cNvPr id="27" name="図 26"/>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342949" y="1645466"/>
              <a:ext cx="810616" cy="263347"/>
            </a:xfrm>
            <a:prstGeom prst="rect">
              <a:avLst/>
            </a:prstGeom>
          </p:spPr>
        </p:pic>
      </p:grpSp>
      <p:grpSp>
        <p:nvGrpSpPr>
          <p:cNvPr id="31" name="グループ化 30"/>
          <p:cNvGrpSpPr/>
          <p:nvPr/>
        </p:nvGrpSpPr>
        <p:grpSpPr>
          <a:xfrm>
            <a:off x="4550505" y="4493213"/>
            <a:ext cx="308610" cy="493396"/>
            <a:chOff x="1347743" y="733425"/>
            <a:chExt cx="257175" cy="411163"/>
          </a:xfrm>
        </p:grpSpPr>
        <p:sp>
          <p:nvSpPr>
            <p:cNvPr id="32" name="Freeform 18"/>
            <p:cNvSpPr>
              <a:spLocks noEditPoints="1"/>
            </p:cNvSpPr>
            <p:nvPr/>
          </p:nvSpPr>
          <p:spPr bwMode="auto">
            <a:xfrm>
              <a:off x="1347743" y="733425"/>
              <a:ext cx="131763" cy="411163"/>
            </a:xfrm>
            <a:custGeom>
              <a:avLst/>
              <a:gdLst>
                <a:gd name="T0" fmla="*/ 0 w 78"/>
                <a:gd name="T1" fmla="*/ 3 h 244"/>
                <a:gd name="T2" fmla="*/ 75 w 78"/>
                <a:gd name="T3" fmla="*/ 0 h 244"/>
                <a:gd name="T4" fmla="*/ 78 w 78"/>
                <a:gd name="T5" fmla="*/ 241 h 244"/>
                <a:gd name="T6" fmla="*/ 3 w 78"/>
                <a:gd name="T7" fmla="*/ 244 h 244"/>
                <a:gd name="T8" fmla="*/ 0 w 78"/>
                <a:gd name="T9" fmla="*/ 122 h 244"/>
                <a:gd name="T10" fmla="*/ 31 w 78"/>
                <a:gd name="T11" fmla="*/ 72 h 244"/>
                <a:gd name="T12" fmla="*/ 33 w 78"/>
                <a:gd name="T13" fmla="*/ 52 h 244"/>
                <a:gd name="T14" fmla="*/ 13 w 78"/>
                <a:gd name="T15" fmla="*/ 50 h 244"/>
                <a:gd name="T16" fmla="*/ 11 w 78"/>
                <a:gd name="T17" fmla="*/ 70 h 244"/>
                <a:gd name="T18" fmla="*/ 22 w 78"/>
                <a:gd name="T19" fmla="*/ 72 h 244"/>
                <a:gd name="T20" fmla="*/ 65 w 78"/>
                <a:gd name="T21" fmla="*/ 84 h 244"/>
                <a:gd name="T22" fmla="*/ 45 w 78"/>
                <a:gd name="T23" fmla="*/ 81 h 244"/>
                <a:gd name="T24" fmla="*/ 43 w 78"/>
                <a:gd name="T25" fmla="*/ 101 h 244"/>
                <a:gd name="T26" fmla="*/ 63 w 78"/>
                <a:gd name="T27" fmla="*/ 103 h 244"/>
                <a:gd name="T28" fmla="*/ 65 w 78"/>
                <a:gd name="T29" fmla="*/ 92 h 244"/>
                <a:gd name="T30" fmla="*/ 45 w 78"/>
                <a:gd name="T31" fmla="*/ 114 h 244"/>
                <a:gd name="T32" fmla="*/ 43 w 78"/>
                <a:gd name="T33" fmla="*/ 133 h 244"/>
                <a:gd name="T34" fmla="*/ 63 w 78"/>
                <a:gd name="T35" fmla="*/ 135 h 244"/>
                <a:gd name="T36" fmla="*/ 65 w 78"/>
                <a:gd name="T37" fmla="*/ 116 h 244"/>
                <a:gd name="T38" fmla="*/ 54 w 78"/>
                <a:gd name="T39" fmla="*/ 114 h 244"/>
                <a:gd name="T40" fmla="*/ 43 w 78"/>
                <a:gd name="T41" fmla="*/ 69 h 244"/>
                <a:gd name="T42" fmla="*/ 63 w 78"/>
                <a:gd name="T43" fmla="*/ 72 h 244"/>
                <a:gd name="T44" fmla="*/ 65 w 78"/>
                <a:gd name="T45" fmla="*/ 52 h 244"/>
                <a:gd name="T46" fmla="*/ 45 w 78"/>
                <a:gd name="T47" fmla="*/ 50 h 244"/>
                <a:gd name="T48" fmla="*/ 43 w 78"/>
                <a:gd name="T49" fmla="*/ 61 h 244"/>
                <a:gd name="T50" fmla="*/ 63 w 78"/>
                <a:gd name="T51" fmla="*/ 40 h 244"/>
                <a:gd name="T52" fmla="*/ 65 w 78"/>
                <a:gd name="T53" fmla="*/ 21 h 244"/>
                <a:gd name="T54" fmla="*/ 45 w 78"/>
                <a:gd name="T55" fmla="*/ 18 h 244"/>
                <a:gd name="T56" fmla="*/ 43 w 78"/>
                <a:gd name="T57" fmla="*/ 38 h 244"/>
                <a:gd name="T58" fmla="*/ 54 w 78"/>
                <a:gd name="T59" fmla="*/ 40 h 244"/>
                <a:gd name="T60" fmla="*/ 12 w 78"/>
                <a:gd name="T61" fmla="*/ 101 h 244"/>
                <a:gd name="T62" fmla="*/ 31 w 78"/>
                <a:gd name="T63" fmla="*/ 103 h 244"/>
                <a:gd name="T64" fmla="*/ 33 w 78"/>
                <a:gd name="T65" fmla="*/ 83 h 244"/>
                <a:gd name="T66" fmla="*/ 14 w 78"/>
                <a:gd name="T67" fmla="*/ 81 h 244"/>
                <a:gd name="T68" fmla="*/ 12 w 78"/>
                <a:gd name="T69" fmla="*/ 92 h 244"/>
                <a:gd name="T70" fmla="*/ 33 w 78"/>
                <a:gd name="T71" fmla="*/ 116 h 244"/>
                <a:gd name="T72" fmla="*/ 14 w 78"/>
                <a:gd name="T73" fmla="*/ 114 h 244"/>
                <a:gd name="T74" fmla="*/ 12 w 78"/>
                <a:gd name="T75" fmla="*/ 133 h 244"/>
                <a:gd name="T76" fmla="*/ 31 w 78"/>
                <a:gd name="T77" fmla="*/ 135 h 244"/>
                <a:gd name="T78" fmla="*/ 33 w 78"/>
                <a:gd name="T79" fmla="*/ 124 h 244"/>
                <a:gd name="T80" fmla="*/ 31 w 78"/>
                <a:gd name="T81" fmla="*/ 167 h 244"/>
                <a:gd name="T82" fmla="*/ 33 w 78"/>
                <a:gd name="T83" fmla="*/ 147 h 244"/>
                <a:gd name="T84" fmla="*/ 13 w 78"/>
                <a:gd name="T85" fmla="*/ 145 h 244"/>
                <a:gd name="T86" fmla="*/ 11 w 78"/>
                <a:gd name="T87" fmla="*/ 165 h 244"/>
                <a:gd name="T88" fmla="*/ 22 w 78"/>
                <a:gd name="T89" fmla="*/ 167 h 244"/>
                <a:gd name="T90" fmla="*/ 45 w 78"/>
                <a:gd name="T91" fmla="*/ 145 h 244"/>
                <a:gd name="T92" fmla="*/ 43 w 78"/>
                <a:gd name="T93" fmla="*/ 165 h 244"/>
                <a:gd name="T94" fmla="*/ 63 w 78"/>
                <a:gd name="T95" fmla="*/ 167 h 244"/>
                <a:gd name="T96" fmla="*/ 65 w 78"/>
                <a:gd name="T97" fmla="*/ 147 h 244"/>
                <a:gd name="T98" fmla="*/ 55 w 78"/>
                <a:gd name="T99" fmla="*/ 145 h 244"/>
                <a:gd name="T100" fmla="*/ 45 w 78"/>
                <a:gd name="T101" fmla="*/ 177 h 244"/>
                <a:gd name="T102" fmla="*/ 43 w 78"/>
                <a:gd name="T103" fmla="*/ 196 h 244"/>
                <a:gd name="T104" fmla="*/ 63 w 78"/>
                <a:gd name="T105" fmla="*/ 198 h 244"/>
                <a:gd name="T106" fmla="*/ 65 w 78"/>
                <a:gd name="T107" fmla="*/ 179 h 244"/>
                <a:gd name="T108" fmla="*/ 54 w 78"/>
                <a:gd name="T109" fmla="*/ 177 h 244"/>
                <a:gd name="T110" fmla="*/ 32 w 78"/>
                <a:gd name="T111" fmla="*/ 40 h 244"/>
                <a:gd name="T112" fmla="*/ 33 w 78"/>
                <a:gd name="T113" fmla="*/ 21 h 244"/>
                <a:gd name="T114" fmla="*/ 18 w 78"/>
                <a:gd name="T115" fmla="*/ 18 h 244"/>
                <a:gd name="T116" fmla="*/ 12 w 78"/>
                <a:gd name="T117" fmla="*/ 40 h 244"/>
                <a:gd name="T118" fmla="*/ 12 w 78"/>
                <a:gd name="T119" fmla="*/ 197 h 244"/>
                <a:gd name="T120" fmla="*/ 32 w 78"/>
                <a:gd name="T121" fmla="*/ 198 h 244"/>
                <a:gd name="T122" fmla="*/ 33 w 78"/>
                <a:gd name="T123" fmla="*/ 179 h 244"/>
                <a:gd name="T124" fmla="*/ 12 w 78"/>
                <a:gd name="T125" fmla="*/ 17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244">
                  <a:moveTo>
                    <a:pt x="0" y="122"/>
                  </a:moveTo>
                  <a:cubicBezTo>
                    <a:pt x="0" y="82"/>
                    <a:pt x="0" y="43"/>
                    <a:pt x="0" y="3"/>
                  </a:cubicBezTo>
                  <a:cubicBezTo>
                    <a:pt x="0" y="0"/>
                    <a:pt x="0" y="0"/>
                    <a:pt x="4" y="0"/>
                  </a:cubicBezTo>
                  <a:cubicBezTo>
                    <a:pt x="27" y="0"/>
                    <a:pt x="51" y="0"/>
                    <a:pt x="75" y="0"/>
                  </a:cubicBezTo>
                  <a:cubicBezTo>
                    <a:pt x="77" y="0"/>
                    <a:pt x="78" y="0"/>
                    <a:pt x="78" y="3"/>
                  </a:cubicBezTo>
                  <a:cubicBezTo>
                    <a:pt x="78" y="82"/>
                    <a:pt x="78" y="162"/>
                    <a:pt x="78" y="241"/>
                  </a:cubicBezTo>
                  <a:cubicBezTo>
                    <a:pt x="78" y="244"/>
                    <a:pt x="77" y="244"/>
                    <a:pt x="75" y="244"/>
                  </a:cubicBezTo>
                  <a:cubicBezTo>
                    <a:pt x="51" y="244"/>
                    <a:pt x="27" y="244"/>
                    <a:pt x="3" y="244"/>
                  </a:cubicBezTo>
                  <a:cubicBezTo>
                    <a:pt x="0" y="244"/>
                    <a:pt x="0" y="243"/>
                    <a:pt x="0" y="241"/>
                  </a:cubicBezTo>
                  <a:cubicBezTo>
                    <a:pt x="0" y="201"/>
                    <a:pt x="0" y="162"/>
                    <a:pt x="0" y="122"/>
                  </a:cubicBezTo>
                  <a:close/>
                  <a:moveTo>
                    <a:pt x="22" y="72"/>
                  </a:moveTo>
                  <a:cubicBezTo>
                    <a:pt x="25" y="72"/>
                    <a:pt x="28" y="72"/>
                    <a:pt x="31" y="72"/>
                  </a:cubicBezTo>
                  <a:cubicBezTo>
                    <a:pt x="32" y="72"/>
                    <a:pt x="33" y="71"/>
                    <a:pt x="33" y="70"/>
                  </a:cubicBezTo>
                  <a:cubicBezTo>
                    <a:pt x="33" y="64"/>
                    <a:pt x="33" y="58"/>
                    <a:pt x="33" y="52"/>
                  </a:cubicBezTo>
                  <a:cubicBezTo>
                    <a:pt x="33" y="50"/>
                    <a:pt x="33" y="50"/>
                    <a:pt x="31" y="50"/>
                  </a:cubicBezTo>
                  <a:cubicBezTo>
                    <a:pt x="25" y="50"/>
                    <a:pt x="19" y="50"/>
                    <a:pt x="13" y="50"/>
                  </a:cubicBezTo>
                  <a:cubicBezTo>
                    <a:pt x="12" y="50"/>
                    <a:pt x="11" y="50"/>
                    <a:pt x="11" y="52"/>
                  </a:cubicBezTo>
                  <a:cubicBezTo>
                    <a:pt x="11" y="58"/>
                    <a:pt x="11" y="64"/>
                    <a:pt x="11" y="70"/>
                  </a:cubicBezTo>
                  <a:cubicBezTo>
                    <a:pt x="11" y="71"/>
                    <a:pt x="12" y="72"/>
                    <a:pt x="13" y="72"/>
                  </a:cubicBezTo>
                  <a:cubicBezTo>
                    <a:pt x="16" y="72"/>
                    <a:pt x="19" y="72"/>
                    <a:pt x="22" y="72"/>
                  </a:cubicBezTo>
                  <a:close/>
                  <a:moveTo>
                    <a:pt x="65" y="92"/>
                  </a:moveTo>
                  <a:cubicBezTo>
                    <a:pt x="65" y="89"/>
                    <a:pt x="65" y="86"/>
                    <a:pt x="65" y="84"/>
                  </a:cubicBezTo>
                  <a:cubicBezTo>
                    <a:pt x="65" y="82"/>
                    <a:pt x="64" y="81"/>
                    <a:pt x="63" y="81"/>
                  </a:cubicBezTo>
                  <a:cubicBezTo>
                    <a:pt x="57" y="81"/>
                    <a:pt x="51" y="81"/>
                    <a:pt x="45" y="81"/>
                  </a:cubicBezTo>
                  <a:cubicBezTo>
                    <a:pt x="44" y="81"/>
                    <a:pt x="43" y="82"/>
                    <a:pt x="43" y="84"/>
                  </a:cubicBezTo>
                  <a:cubicBezTo>
                    <a:pt x="43" y="89"/>
                    <a:pt x="43" y="95"/>
                    <a:pt x="43" y="101"/>
                  </a:cubicBezTo>
                  <a:cubicBezTo>
                    <a:pt x="43" y="103"/>
                    <a:pt x="44" y="103"/>
                    <a:pt x="45" y="103"/>
                  </a:cubicBezTo>
                  <a:cubicBezTo>
                    <a:pt x="51" y="103"/>
                    <a:pt x="57" y="103"/>
                    <a:pt x="63" y="103"/>
                  </a:cubicBezTo>
                  <a:cubicBezTo>
                    <a:pt x="64" y="103"/>
                    <a:pt x="65" y="103"/>
                    <a:pt x="65" y="101"/>
                  </a:cubicBezTo>
                  <a:cubicBezTo>
                    <a:pt x="65" y="98"/>
                    <a:pt x="65" y="95"/>
                    <a:pt x="65" y="92"/>
                  </a:cubicBezTo>
                  <a:close/>
                  <a:moveTo>
                    <a:pt x="54" y="114"/>
                  </a:moveTo>
                  <a:cubicBezTo>
                    <a:pt x="51" y="114"/>
                    <a:pt x="48" y="114"/>
                    <a:pt x="45" y="114"/>
                  </a:cubicBezTo>
                  <a:cubicBezTo>
                    <a:pt x="44" y="113"/>
                    <a:pt x="43" y="114"/>
                    <a:pt x="43" y="116"/>
                  </a:cubicBezTo>
                  <a:cubicBezTo>
                    <a:pt x="43" y="122"/>
                    <a:pt x="43" y="127"/>
                    <a:pt x="43" y="133"/>
                  </a:cubicBezTo>
                  <a:cubicBezTo>
                    <a:pt x="43" y="135"/>
                    <a:pt x="44" y="135"/>
                    <a:pt x="45" y="135"/>
                  </a:cubicBezTo>
                  <a:cubicBezTo>
                    <a:pt x="51" y="135"/>
                    <a:pt x="57" y="135"/>
                    <a:pt x="63" y="135"/>
                  </a:cubicBezTo>
                  <a:cubicBezTo>
                    <a:pt x="64" y="135"/>
                    <a:pt x="65" y="135"/>
                    <a:pt x="65" y="133"/>
                  </a:cubicBezTo>
                  <a:cubicBezTo>
                    <a:pt x="65" y="127"/>
                    <a:pt x="65" y="122"/>
                    <a:pt x="65" y="116"/>
                  </a:cubicBezTo>
                  <a:cubicBezTo>
                    <a:pt x="65" y="114"/>
                    <a:pt x="64" y="113"/>
                    <a:pt x="63" y="114"/>
                  </a:cubicBezTo>
                  <a:cubicBezTo>
                    <a:pt x="60" y="114"/>
                    <a:pt x="57" y="114"/>
                    <a:pt x="54" y="114"/>
                  </a:cubicBezTo>
                  <a:close/>
                  <a:moveTo>
                    <a:pt x="43" y="61"/>
                  </a:moveTo>
                  <a:cubicBezTo>
                    <a:pt x="43" y="63"/>
                    <a:pt x="43" y="66"/>
                    <a:pt x="43" y="69"/>
                  </a:cubicBezTo>
                  <a:cubicBezTo>
                    <a:pt x="43" y="71"/>
                    <a:pt x="44" y="72"/>
                    <a:pt x="46" y="72"/>
                  </a:cubicBezTo>
                  <a:cubicBezTo>
                    <a:pt x="51" y="72"/>
                    <a:pt x="57" y="72"/>
                    <a:pt x="63" y="72"/>
                  </a:cubicBezTo>
                  <a:cubicBezTo>
                    <a:pt x="65" y="72"/>
                    <a:pt x="65" y="71"/>
                    <a:pt x="65" y="70"/>
                  </a:cubicBezTo>
                  <a:cubicBezTo>
                    <a:pt x="65" y="64"/>
                    <a:pt x="65" y="58"/>
                    <a:pt x="65" y="52"/>
                  </a:cubicBezTo>
                  <a:cubicBezTo>
                    <a:pt x="65" y="51"/>
                    <a:pt x="65" y="50"/>
                    <a:pt x="63" y="50"/>
                  </a:cubicBezTo>
                  <a:cubicBezTo>
                    <a:pt x="57" y="50"/>
                    <a:pt x="51" y="50"/>
                    <a:pt x="45" y="50"/>
                  </a:cubicBezTo>
                  <a:cubicBezTo>
                    <a:pt x="44" y="50"/>
                    <a:pt x="43" y="50"/>
                    <a:pt x="43" y="52"/>
                  </a:cubicBezTo>
                  <a:cubicBezTo>
                    <a:pt x="43" y="55"/>
                    <a:pt x="43" y="58"/>
                    <a:pt x="43" y="61"/>
                  </a:cubicBezTo>
                  <a:close/>
                  <a:moveTo>
                    <a:pt x="54" y="40"/>
                  </a:moveTo>
                  <a:cubicBezTo>
                    <a:pt x="57" y="40"/>
                    <a:pt x="60" y="40"/>
                    <a:pt x="63" y="40"/>
                  </a:cubicBezTo>
                  <a:cubicBezTo>
                    <a:pt x="64" y="40"/>
                    <a:pt x="65" y="40"/>
                    <a:pt x="65" y="38"/>
                  </a:cubicBezTo>
                  <a:cubicBezTo>
                    <a:pt x="65" y="32"/>
                    <a:pt x="65" y="26"/>
                    <a:pt x="65" y="21"/>
                  </a:cubicBezTo>
                  <a:cubicBezTo>
                    <a:pt x="65" y="19"/>
                    <a:pt x="64" y="18"/>
                    <a:pt x="63" y="18"/>
                  </a:cubicBezTo>
                  <a:cubicBezTo>
                    <a:pt x="57" y="19"/>
                    <a:pt x="51" y="19"/>
                    <a:pt x="45" y="18"/>
                  </a:cubicBezTo>
                  <a:cubicBezTo>
                    <a:pt x="44" y="18"/>
                    <a:pt x="43" y="19"/>
                    <a:pt x="43" y="21"/>
                  </a:cubicBezTo>
                  <a:cubicBezTo>
                    <a:pt x="43" y="26"/>
                    <a:pt x="43" y="32"/>
                    <a:pt x="43" y="38"/>
                  </a:cubicBezTo>
                  <a:cubicBezTo>
                    <a:pt x="43" y="40"/>
                    <a:pt x="44" y="40"/>
                    <a:pt x="45" y="40"/>
                  </a:cubicBezTo>
                  <a:cubicBezTo>
                    <a:pt x="48" y="40"/>
                    <a:pt x="51" y="40"/>
                    <a:pt x="54" y="40"/>
                  </a:cubicBezTo>
                  <a:close/>
                  <a:moveTo>
                    <a:pt x="12" y="92"/>
                  </a:moveTo>
                  <a:cubicBezTo>
                    <a:pt x="12" y="95"/>
                    <a:pt x="12" y="98"/>
                    <a:pt x="12" y="101"/>
                  </a:cubicBezTo>
                  <a:cubicBezTo>
                    <a:pt x="12" y="103"/>
                    <a:pt x="12" y="103"/>
                    <a:pt x="14" y="103"/>
                  </a:cubicBezTo>
                  <a:cubicBezTo>
                    <a:pt x="20" y="103"/>
                    <a:pt x="25" y="103"/>
                    <a:pt x="31" y="103"/>
                  </a:cubicBezTo>
                  <a:cubicBezTo>
                    <a:pt x="33" y="103"/>
                    <a:pt x="33" y="103"/>
                    <a:pt x="33" y="101"/>
                  </a:cubicBezTo>
                  <a:cubicBezTo>
                    <a:pt x="33" y="95"/>
                    <a:pt x="33" y="89"/>
                    <a:pt x="33" y="83"/>
                  </a:cubicBezTo>
                  <a:cubicBezTo>
                    <a:pt x="33" y="82"/>
                    <a:pt x="33" y="81"/>
                    <a:pt x="31" y="81"/>
                  </a:cubicBezTo>
                  <a:cubicBezTo>
                    <a:pt x="25" y="81"/>
                    <a:pt x="20" y="81"/>
                    <a:pt x="14" y="81"/>
                  </a:cubicBezTo>
                  <a:cubicBezTo>
                    <a:pt x="12" y="81"/>
                    <a:pt x="12" y="82"/>
                    <a:pt x="12" y="84"/>
                  </a:cubicBezTo>
                  <a:cubicBezTo>
                    <a:pt x="12" y="86"/>
                    <a:pt x="12" y="89"/>
                    <a:pt x="12" y="92"/>
                  </a:cubicBezTo>
                  <a:close/>
                  <a:moveTo>
                    <a:pt x="33" y="124"/>
                  </a:moveTo>
                  <a:cubicBezTo>
                    <a:pt x="33" y="121"/>
                    <a:pt x="33" y="119"/>
                    <a:pt x="33" y="116"/>
                  </a:cubicBezTo>
                  <a:cubicBezTo>
                    <a:pt x="33" y="114"/>
                    <a:pt x="33" y="114"/>
                    <a:pt x="31" y="114"/>
                  </a:cubicBezTo>
                  <a:cubicBezTo>
                    <a:pt x="25" y="114"/>
                    <a:pt x="20" y="114"/>
                    <a:pt x="14" y="114"/>
                  </a:cubicBezTo>
                  <a:cubicBezTo>
                    <a:pt x="12" y="113"/>
                    <a:pt x="12" y="114"/>
                    <a:pt x="12" y="116"/>
                  </a:cubicBezTo>
                  <a:cubicBezTo>
                    <a:pt x="12" y="122"/>
                    <a:pt x="12" y="127"/>
                    <a:pt x="12" y="133"/>
                  </a:cubicBezTo>
                  <a:cubicBezTo>
                    <a:pt x="12" y="135"/>
                    <a:pt x="12" y="135"/>
                    <a:pt x="14" y="135"/>
                  </a:cubicBezTo>
                  <a:cubicBezTo>
                    <a:pt x="19" y="135"/>
                    <a:pt x="25" y="135"/>
                    <a:pt x="31" y="135"/>
                  </a:cubicBezTo>
                  <a:cubicBezTo>
                    <a:pt x="33" y="135"/>
                    <a:pt x="33" y="135"/>
                    <a:pt x="33" y="133"/>
                  </a:cubicBezTo>
                  <a:cubicBezTo>
                    <a:pt x="33" y="130"/>
                    <a:pt x="33" y="127"/>
                    <a:pt x="33" y="124"/>
                  </a:cubicBezTo>
                  <a:close/>
                  <a:moveTo>
                    <a:pt x="22" y="167"/>
                  </a:moveTo>
                  <a:cubicBezTo>
                    <a:pt x="25" y="167"/>
                    <a:pt x="28" y="167"/>
                    <a:pt x="31" y="167"/>
                  </a:cubicBezTo>
                  <a:cubicBezTo>
                    <a:pt x="33" y="167"/>
                    <a:pt x="33" y="166"/>
                    <a:pt x="33" y="165"/>
                  </a:cubicBezTo>
                  <a:cubicBezTo>
                    <a:pt x="33" y="159"/>
                    <a:pt x="33" y="153"/>
                    <a:pt x="33" y="147"/>
                  </a:cubicBezTo>
                  <a:cubicBezTo>
                    <a:pt x="33" y="146"/>
                    <a:pt x="33" y="145"/>
                    <a:pt x="31" y="145"/>
                  </a:cubicBezTo>
                  <a:cubicBezTo>
                    <a:pt x="25" y="145"/>
                    <a:pt x="19" y="145"/>
                    <a:pt x="13" y="145"/>
                  </a:cubicBezTo>
                  <a:cubicBezTo>
                    <a:pt x="12" y="145"/>
                    <a:pt x="11" y="146"/>
                    <a:pt x="11" y="147"/>
                  </a:cubicBezTo>
                  <a:cubicBezTo>
                    <a:pt x="11" y="153"/>
                    <a:pt x="11" y="159"/>
                    <a:pt x="11" y="165"/>
                  </a:cubicBezTo>
                  <a:cubicBezTo>
                    <a:pt x="11" y="166"/>
                    <a:pt x="12" y="167"/>
                    <a:pt x="13" y="167"/>
                  </a:cubicBezTo>
                  <a:cubicBezTo>
                    <a:pt x="16" y="167"/>
                    <a:pt x="19" y="167"/>
                    <a:pt x="22" y="167"/>
                  </a:cubicBezTo>
                  <a:close/>
                  <a:moveTo>
                    <a:pt x="55" y="145"/>
                  </a:moveTo>
                  <a:cubicBezTo>
                    <a:pt x="51" y="145"/>
                    <a:pt x="48" y="145"/>
                    <a:pt x="45" y="145"/>
                  </a:cubicBezTo>
                  <a:cubicBezTo>
                    <a:pt x="44" y="145"/>
                    <a:pt x="43" y="146"/>
                    <a:pt x="43" y="147"/>
                  </a:cubicBezTo>
                  <a:cubicBezTo>
                    <a:pt x="43" y="153"/>
                    <a:pt x="43" y="159"/>
                    <a:pt x="43" y="165"/>
                  </a:cubicBezTo>
                  <a:cubicBezTo>
                    <a:pt x="43" y="166"/>
                    <a:pt x="44" y="167"/>
                    <a:pt x="45" y="167"/>
                  </a:cubicBezTo>
                  <a:cubicBezTo>
                    <a:pt x="51" y="167"/>
                    <a:pt x="57" y="167"/>
                    <a:pt x="63" y="167"/>
                  </a:cubicBezTo>
                  <a:cubicBezTo>
                    <a:pt x="65" y="167"/>
                    <a:pt x="65" y="166"/>
                    <a:pt x="65" y="165"/>
                  </a:cubicBezTo>
                  <a:cubicBezTo>
                    <a:pt x="65" y="159"/>
                    <a:pt x="65" y="153"/>
                    <a:pt x="65" y="147"/>
                  </a:cubicBezTo>
                  <a:cubicBezTo>
                    <a:pt x="65" y="146"/>
                    <a:pt x="65" y="145"/>
                    <a:pt x="63" y="145"/>
                  </a:cubicBezTo>
                  <a:cubicBezTo>
                    <a:pt x="60" y="145"/>
                    <a:pt x="57" y="145"/>
                    <a:pt x="55" y="145"/>
                  </a:cubicBezTo>
                  <a:close/>
                  <a:moveTo>
                    <a:pt x="54" y="177"/>
                  </a:moveTo>
                  <a:cubicBezTo>
                    <a:pt x="51" y="177"/>
                    <a:pt x="48" y="177"/>
                    <a:pt x="45" y="177"/>
                  </a:cubicBezTo>
                  <a:cubicBezTo>
                    <a:pt x="44" y="177"/>
                    <a:pt x="43" y="177"/>
                    <a:pt x="43" y="179"/>
                  </a:cubicBezTo>
                  <a:cubicBezTo>
                    <a:pt x="43" y="185"/>
                    <a:pt x="43" y="191"/>
                    <a:pt x="43" y="196"/>
                  </a:cubicBezTo>
                  <a:cubicBezTo>
                    <a:pt x="43" y="198"/>
                    <a:pt x="43" y="198"/>
                    <a:pt x="45" y="198"/>
                  </a:cubicBezTo>
                  <a:cubicBezTo>
                    <a:pt x="51" y="198"/>
                    <a:pt x="57" y="198"/>
                    <a:pt x="63" y="198"/>
                  </a:cubicBezTo>
                  <a:cubicBezTo>
                    <a:pt x="64" y="198"/>
                    <a:pt x="65" y="198"/>
                    <a:pt x="65" y="196"/>
                  </a:cubicBezTo>
                  <a:cubicBezTo>
                    <a:pt x="65" y="191"/>
                    <a:pt x="65" y="185"/>
                    <a:pt x="65" y="179"/>
                  </a:cubicBezTo>
                  <a:cubicBezTo>
                    <a:pt x="65" y="177"/>
                    <a:pt x="64" y="177"/>
                    <a:pt x="63" y="177"/>
                  </a:cubicBezTo>
                  <a:cubicBezTo>
                    <a:pt x="60" y="177"/>
                    <a:pt x="57" y="177"/>
                    <a:pt x="54" y="177"/>
                  </a:cubicBezTo>
                  <a:close/>
                  <a:moveTo>
                    <a:pt x="12" y="40"/>
                  </a:moveTo>
                  <a:cubicBezTo>
                    <a:pt x="19" y="40"/>
                    <a:pt x="25" y="40"/>
                    <a:pt x="32" y="40"/>
                  </a:cubicBezTo>
                  <a:cubicBezTo>
                    <a:pt x="33" y="40"/>
                    <a:pt x="33" y="39"/>
                    <a:pt x="33" y="38"/>
                  </a:cubicBezTo>
                  <a:cubicBezTo>
                    <a:pt x="33" y="32"/>
                    <a:pt x="33" y="26"/>
                    <a:pt x="33" y="21"/>
                  </a:cubicBezTo>
                  <a:cubicBezTo>
                    <a:pt x="33" y="19"/>
                    <a:pt x="33" y="18"/>
                    <a:pt x="31" y="18"/>
                  </a:cubicBezTo>
                  <a:cubicBezTo>
                    <a:pt x="26" y="19"/>
                    <a:pt x="22" y="18"/>
                    <a:pt x="18" y="18"/>
                  </a:cubicBezTo>
                  <a:cubicBezTo>
                    <a:pt x="12" y="18"/>
                    <a:pt x="12" y="18"/>
                    <a:pt x="12" y="24"/>
                  </a:cubicBezTo>
                  <a:cubicBezTo>
                    <a:pt x="12" y="30"/>
                    <a:pt x="12" y="35"/>
                    <a:pt x="12" y="40"/>
                  </a:cubicBezTo>
                  <a:close/>
                  <a:moveTo>
                    <a:pt x="12" y="177"/>
                  </a:moveTo>
                  <a:cubicBezTo>
                    <a:pt x="12" y="184"/>
                    <a:pt x="12" y="191"/>
                    <a:pt x="12" y="197"/>
                  </a:cubicBezTo>
                  <a:cubicBezTo>
                    <a:pt x="12" y="198"/>
                    <a:pt x="13" y="198"/>
                    <a:pt x="13" y="198"/>
                  </a:cubicBezTo>
                  <a:cubicBezTo>
                    <a:pt x="19" y="198"/>
                    <a:pt x="25" y="198"/>
                    <a:pt x="32" y="198"/>
                  </a:cubicBezTo>
                  <a:cubicBezTo>
                    <a:pt x="32" y="198"/>
                    <a:pt x="33" y="197"/>
                    <a:pt x="33" y="197"/>
                  </a:cubicBezTo>
                  <a:cubicBezTo>
                    <a:pt x="33" y="191"/>
                    <a:pt x="33" y="185"/>
                    <a:pt x="33" y="179"/>
                  </a:cubicBezTo>
                  <a:cubicBezTo>
                    <a:pt x="33" y="178"/>
                    <a:pt x="32" y="177"/>
                    <a:pt x="32" y="177"/>
                  </a:cubicBezTo>
                  <a:cubicBezTo>
                    <a:pt x="25" y="177"/>
                    <a:pt x="19" y="177"/>
                    <a:pt x="12" y="17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9"/>
            <p:cNvSpPr>
              <a:spLocks noEditPoints="1"/>
            </p:cNvSpPr>
            <p:nvPr/>
          </p:nvSpPr>
          <p:spPr bwMode="auto">
            <a:xfrm>
              <a:off x="1496968" y="746125"/>
              <a:ext cx="107950" cy="398463"/>
            </a:xfrm>
            <a:custGeom>
              <a:avLst/>
              <a:gdLst>
                <a:gd name="T0" fmla="*/ 21 w 65"/>
                <a:gd name="T1" fmla="*/ 47 h 237"/>
                <a:gd name="T2" fmla="*/ 21 w 65"/>
                <a:gd name="T3" fmla="*/ 26 h 237"/>
                <a:gd name="T4" fmla="*/ 24 w 65"/>
                <a:gd name="T5" fmla="*/ 23 h 237"/>
                <a:gd name="T6" fmla="*/ 30 w 65"/>
                <a:gd name="T7" fmla="*/ 17 h 237"/>
                <a:gd name="T8" fmla="*/ 30 w 65"/>
                <a:gd name="T9" fmla="*/ 4 h 237"/>
                <a:gd name="T10" fmla="*/ 33 w 65"/>
                <a:gd name="T11" fmla="*/ 0 h 237"/>
                <a:gd name="T12" fmla="*/ 36 w 65"/>
                <a:gd name="T13" fmla="*/ 4 h 237"/>
                <a:gd name="T14" fmla="*/ 35 w 65"/>
                <a:gd name="T15" fmla="*/ 20 h 237"/>
                <a:gd name="T16" fmla="*/ 38 w 65"/>
                <a:gd name="T17" fmla="*/ 23 h 237"/>
                <a:gd name="T18" fmla="*/ 44 w 65"/>
                <a:gd name="T19" fmla="*/ 29 h 237"/>
                <a:gd name="T20" fmla="*/ 44 w 65"/>
                <a:gd name="T21" fmla="*/ 45 h 237"/>
                <a:gd name="T22" fmla="*/ 47 w 65"/>
                <a:gd name="T23" fmla="*/ 47 h 237"/>
                <a:gd name="T24" fmla="*/ 53 w 65"/>
                <a:gd name="T25" fmla="*/ 47 h 237"/>
                <a:gd name="T26" fmla="*/ 55 w 65"/>
                <a:gd name="T27" fmla="*/ 50 h 237"/>
                <a:gd name="T28" fmla="*/ 55 w 65"/>
                <a:gd name="T29" fmla="*/ 70 h 237"/>
                <a:gd name="T30" fmla="*/ 58 w 65"/>
                <a:gd name="T31" fmla="*/ 73 h 237"/>
                <a:gd name="T32" fmla="*/ 65 w 65"/>
                <a:gd name="T33" fmla="*/ 79 h 237"/>
                <a:gd name="T34" fmla="*/ 65 w 65"/>
                <a:gd name="T35" fmla="*/ 234 h 237"/>
                <a:gd name="T36" fmla="*/ 61 w 65"/>
                <a:gd name="T37" fmla="*/ 237 h 237"/>
                <a:gd name="T38" fmla="*/ 3 w 65"/>
                <a:gd name="T39" fmla="*/ 237 h 237"/>
                <a:gd name="T40" fmla="*/ 0 w 65"/>
                <a:gd name="T41" fmla="*/ 234 h 237"/>
                <a:gd name="T42" fmla="*/ 0 w 65"/>
                <a:gd name="T43" fmla="*/ 76 h 237"/>
                <a:gd name="T44" fmla="*/ 3 w 65"/>
                <a:gd name="T45" fmla="*/ 73 h 237"/>
                <a:gd name="T46" fmla="*/ 6 w 65"/>
                <a:gd name="T47" fmla="*/ 73 h 237"/>
                <a:gd name="T48" fmla="*/ 10 w 65"/>
                <a:gd name="T49" fmla="*/ 69 h 237"/>
                <a:gd name="T50" fmla="*/ 10 w 65"/>
                <a:gd name="T51" fmla="*/ 50 h 237"/>
                <a:gd name="T52" fmla="*/ 13 w 65"/>
                <a:gd name="T53" fmla="*/ 47 h 237"/>
                <a:gd name="T54" fmla="*/ 21 w 65"/>
                <a:gd name="T55" fmla="*/ 47 h 237"/>
                <a:gd name="T56" fmla="*/ 57 w 65"/>
                <a:gd name="T57" fmla="*/ 129 h 237"/>
                <a:gd name="T58" fmla="*/ 57 w 65"/>
                <a:gd name="T59" fmla="*/ 120 h 237"/>
                <a:gd name="T60" fmla="*/ 55 w 65"/>
                <a:gd name="T61" fmla="*/ 118 h 237"/>
                <a:gd name="T62" fmla="*/ 37 w 65"/>
                <a:gd name="T63" fmla="*/ 118 h 237"/>
                <a:gd name="T64" fmla="*/ 35 w 65"/>
                <a:gd name="T65" fmla="*/ 120 h 237"/>
                <a:gd name="T66" fmla="*/ 35 w 65"/>
                <a:gd name="T67" fmla="*/ 137 h 237"/>
                <a:gd name="T68" fmla="*/ 37 w 65"/>
                <a:gd name="T69" fmla="*/ 140 h 237"/>
                <a:gd name="T70" fmla="*/ 55 w 65"/>
                <a:gd name="T71" fmla="*/ 140 h 237"/>
                <a:gd name="T72" fmla="*/ 57 w 65"/>
                <a:gd name="T73" fmla="*/ 137 h 237"/>
                <a:gd name="T74" fmla="*/ 57 w 65"/>
                <a:gd name="T75" fmla="*/ 129 h 237"/>
                <a:gd name="T76" fmla="*/ 32 w 65"/>
                <a:gd name="T77" fmla="*/ 96 h 237"/>
                <a:gd name="T78" fmla="*/ 32 w 65"/>
                <a:gd name="T79" fmla="*/ 88 h 237"/>
                <a:gd name="T80" fmla="*/ 30 w 65"/>
                <a:gd name="T81" fmla="*/ 85 h 237"/>
                <a:gd name="T82" fmla="*/ 12 w 65"/>
                <a:gd name="T83" fmla="*/ 85 h 237"/>
                <a:gd name="T84" fmla="*/ 11 w 65"/>
                <a:gd name="T85" fmla="*/ 87 h 237"/>
                <a:gd name="T86" fmla="*/ 11 w 65"/>
                <a:gd name="T87" fmla="*/ 105 h 237"/>
                <a:gd name="T88" fmla="*/ 12 w 65"/>
                <a:gd name="T89" fmla="*/ 107 h 237"/>
                <a:gd name="T90" fmla="*/ 30 w 65"/>
                <a:gd name="T91" fmla="*/ 107 h 237"/>
                <a:gd name="T92" fmla="*/ 32 w 65"/>
                <a:gd name="T93" fmla="*/ 106 h 237"/>
                <a:gd name="T94" fmla="*/ 32 w 65"/>
                <a:gd name="T95" fmla="*/ 96 h 237"/>
                <a:gd name="T96" fmla="*/ 32 w 65"/>
                <a:gd name="T97" fmla="*/ 161 h 237"/>
                <a:gd name="T98" fmla="*/ 32 w 65"/>
                <a:gd name="T99" fmla="*/ 152 h 237"/>
                <a:gd name="T100" fmla="*/ 30 w 65"/>
                <a:gd name="T101" fmla="*/ 150 h 237"/>
                <a:gd name="T102" fmla="*/ 12 w 65"/>
                <a:gd name="T103" fmla="*/ 150 h 237"/>
                <a:gd name="T104" fmla="*/ 11 w 65"/>
                <a:gd name="T105" fmla="*/ 152 h 237"/>
                <a:gd name="T106" fmla="*/ 11 w 65"/>
                <a:gd name="T107" fmla="*/ 170 h 237"/>
                <a:gd name="T108" fmla="*/ 13 w 65"/>
                <a:gd name="T109" fmla="*/ 172 h 237"/>
                <a:gd name="T110" fmla="*/ 30 w 65"/>
                <a:gd name="T111" fmla="*/ 172 h 237"/>
                <a:gd name="T112" fmla="*/ 32 w 65"/>
                <a:gd name="T113" fmla="*/ 170 h 237"/>
                <a:gd name="T114" fmla="*/ 32 w 65"/>
                <a:gd name="T115" fmla="*/ 16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 h="237">
                  <a:moveTo>
                    <a:pt x="21" y="47"/>
                  </a:moveTo>
                  <a:cubicBezTo>
                    <a:pt x="21" y="40"/>
                    <a:pt x="21" y="33"/>
                    <a:pt x="21" y="26"/>
                  </a:cubicBezTo>
                  <a:cubicBezTo>
                    <a:pt x="21" y="24"/>
                    <a:pt x="22" y="23"/>
                    <a:pt x="24" y="23"/>
                  </a:cubicBezTo>
                  <a:cubicBezTo>
                    <a:pt x="30" y="23"/>
                    <a:pt x="30" y="23"/>
                    <a:pt x="30" y="17"/>
                  </a:cubicBezTo>
                  <a:cubicBezTo>
                    <a:pt x="30" y="13"/>
                    <a:pt x="30" y="8"/>
                    <a:pt x="30" y="4"/>
                  </a:cubicBezTo>
                  <a:cubicBezTo>
                    <a:pt x="30" y="1"/>
                    <a:pt x="30" y="0"/>
                    <a:pt x="33" y="0"/>
                  </a:cubicBezTo>
                  <a:cubicBezTo>
                    <a:pt x="36" y="0"/>
                    <a:pt x="36" y="0"/>
                    <a:pt x="36" y="4"/>
                  </a:cubicBezTo>
                  <a:cubicBezTo>
                    <a:pt x="36" y="9"/>
                    <a:pt x="36" y="15"/>
                    <a:pt x="35" y="20"/>
                  </a:cubicBezTo>
                  <a:cubicBezTo>
                    <a:pt x="35" y="22"/>
                    <a:pt x="36" y="23"/>
                    <a:pt x="38" y="23"/>
                  </a:cubicBezTo>
                  <a:cubicBezTo>
                    <a:pt x="44" y="23"/>
                    <a:pt x="44" y="23"/>
                    <a:pt x="44" y="29"/>
                  </a:cubicBezTo>
                  <a:cubicBezTo>
                    <a:pt x="44" y="34"/>
                    <a:pt x="44" y="39"/>
                    <a:pt x="44" y="45"/>
                  </a:cubicBezTo>
                  <a:cubicBezTo>
                    <a:pt x="44" y="47"/>
                    <a:pt x="44" y="48"/>
                    <a:pt x="47" y="47"/>
                  </a:cubicBezTo>
                  <a:cubicBezTo>
                    <a:pt x="49" y="47"/>
                    <a:pt x="51" y="48"/>
                    <a:pt x="53" y="47"/>
                  </a:cubicBezTo>
                  <a:cubicBezTo>
                    <a:pt x="55" y="47"/>
                    <a:pt x="55" y="48"/>
                    <a:pt x="55" y="50"/>
                  </a:cubicBezTo>
                  <a:cubicBezTo>
                    <a:pt x="55" y="57"/>
                    <a:pt x="55" y="63"/>
                    <a:pt x="55" y="70"/>
                  </a:cubicBezTo>
                  <a:cubicBezTo>
                    <a:pt x="55" y="72"/>
                    <a:pt x="56" y="73"/>
                    <a:pt x="58" y="73"/>
                  </a:cubicBezTo>
                  <a:cubicBezTo>
                    <a:pt x="65" y="73"/>
                    <a:pt x="65" y="73"/>
                    <a:pt x="65" y="79"/>
                  </a:cubicBezTo>
                  <a:cubicBezTo>
                    <a:pt x="65" y="131"/>
                    <a:pt x="65" y="182"/>
                    <a:pt x="65" y="234"/>
                  </a:cubicBezTo>
                  <a:cubicBezTo>
                    <a:pt x="65" y="237"/>
                    <a:pt x="65" y="237"/>
                    <a:pt x="61" y="237"/>
                  </a:cubicBezTo>
                  <a:cubicBezTo>
                    <a:pt x="42" y="237"/>
                    <a:pt x="23" y="237"/>
                    <a:pt x="3" y="237"/>
                  </a:cubicBezTo>
                  <a:cubicBezTo>
                    <a:pt x="1" y="237"/>
                    <a:pt x="0" y="237"/>
                    <a:pt x="0" y="234"/>
                  </a:cubicBezTo>
                  <a:cubicBezTo>
                    <a:pt x="0" y="181"/>
                    <a:pt x="0" y="129"/>
                    <a:pt x="0" y="76"/>
                  </a:cubicBezTo>
                  <a:cubicBezTo>
                    <a:pt x="0" y="73"/>
                    <a:pt x="1" y="73"/>
                    <a:pt x="3" y="73"/>
                  </a:cubicBezTo>
                  <a:cubicBezTo>
                    <a:pt x="4" y="73"/>
                    <a:pt x="5" y="73"/>
                    <a:pt x="6" y="73"/>
                  </a:cubicBezTo>
                  <a:cubicBezTo>
                    <a:pt x="10" y="73"/>
                    <a:pt x="10" y="73"/>
                    <a:pt x="10" y="69"/>
                  </a:cubicBezTo>
                  <a:cubicBezTo>
                    <a:pt x="10" y="63"/>
                    <a:pt x="10" y="56"/>
                    <a:pt x="10" y="50"/>
                  </a:cubicBezTo>
                  <a:cubicBezTo>
                    <a:pt x="10" y="48"/>
                    <a:pt x="11" y="47"/>
                    <a:pt x="13" y="47"/>
                  </a:cubicBezTo>
                  <a:cubicBezTo>
                    <a:pt x="15" y="48"/>
                    <a:pt x="18" y="47"/>
                    <a:pt x="21" y="47"/>
                  </a:cubicBezTo>
                  <a:close/>
                  <a:moveTo>
                    <a:pt x="57" y="129"/>
                  </a:moveTo>
                  <a:cubicBezTo>
                    <a:pt x="57" y="126"/>
                    <a:pt x="57" y="123"/>
                    <a:pt x="57" y="120"/>
                  </a:cubicBezTo>
                  <a:cubicBezTo>
                    <a:pt x="57" y="118"/>
                    <a:pt x="56" y="118"/>
                    <a:pt x="55" y="118"/>
                  </a:cubicBezTo>
                  <a:cubicBezTo>
                    <a:pt x="49" y="118"/>
                    <a:pt x="43" y="118"/>
                    <a:pt x="37" y="118"/>
                  </a:cubicBezTo>
                  <a:cubicBezTo>
                    <a:pt x="36" y="118"/>
                    <a:pt x="35" y="118"/>
                    <a:pt x="35" y="120"/>
                  </a:cubicBezTo>
                  <a:cubicBezTo>
                    <a:pt x="35" y="126"/>
                    <a:pt x="35" y="132"/>
                    <a:pt x="35" y="137"/>
                  </a:cubicBezTo>
                  <a:cubicBezTo>
                    <a:pt x="35" y="139"/>
                    <a:pt x="36" y="140"/>
                    <a:pt x="37" y="140"/>
                  </a:cubicBezTo>
                  <a:cubicBezTo>
                    <a:pt x="43" y="140"/>
                    <a:pt x="49" y="140"/>
                    <a:pt x="55" y="140"/>
                  </a:cubicBezTo>
                  <a:cubicBezTo>
                    <a:pt x="57" y="140"/>
                    <a:pt x="57" y="139"/>
                    <a:pt x="57" y="137"/>
                  </a:cubicBezTo>
                  <a:cubicBezTo>
                    <a:pt x="57" y="135"/>
                    <a:pt x="57" y="132"/>
                    <a:pt x="57" y="129"/>
                  </a:cubicBezTo>
                  <a:close/>
                  <a:moveTo>
                    <a:pt x="32" y="96"/>
                  </a:moveTo>
                  <a:cubicBezTo>
                    <a:pt x="32" y="93"/>
                    <a:pt x="32" y="90"/>
                    <a:pt x="32" y="88"/>
                  </a:cubicBezTo>
                  <a:cubicBezTo>
                    <a:pt x="32" y="86"/>
                    <a:pt x="32" y="85"/>
                    <a:pt x="30" y="85"/>
                  </a:cubicBezTo>
                  <a:cubicBezTo>
                    <a:pt x="24" y="85"/>
                    <a:pt x="18" y="85"/>
                    <a:pt x="12" y="85"/>
                  </a:cubicBezTo>
                  <a:cubicBezTo>
                    <a:pt x="11" y="85"/>
                    <a:pt x="11" y="86"/>
                    <a:pt x="11" y="87"/>
                  </a:cubicBezTo>
                  <a:cubicBezTo>
                    <a:pt x="11" y="93"/>
                    <a:pt x="11" y="99"/>
                    <a:pt x="11" y="105"/>
                  </a:cubicBezTo>
                  <a:cubicBezTo>
                    <a:pt x="11" y="107"/>
                    <a:pt x="11" y="107"/>
                    <a:pt x="12" y="107"/>
                  </a:cubicBezTo>
                  <a:cubicBezTo>
                    <a:pt x="18" y="107"/>
                    <a:pt x="24" y="107"/>
                    <a:pt x="30" y="107"/>
                  </a:cubicBezTo>
                  <a:cubicBezTo>
                    <a:pt x="32" y="107"/>
                    <a:pt x="32" y="107"/>
                    <a:pt x="32" y="106"/>
                  </a:cubicBezTo>
                  <a:cubicBezTo>
                    <a:pt x="32" y="102"/>
                    <a:pt x="32" y="99"/>
                    <a:pt x="32" y="96"/>
                  </a:cubicBezTo>
                  <a:close/>
                  <a:moveTo>
                    <a:pt x="32" y="161"/>
                  </a:moveTo>
                  <a:cubicBezTo>
                    <a:pt x="32" y="158"/>
                    <a:pt x="32" y="155"/>
                    <a:pt x="32" y="152"/>
                  </a:cubicBezTo>
                  <a:cubicBezTo>
                    <a:pt x="32" y="151"/>
                    <a:pt x="32" y="150"/>
                    <a:pt x="30" y="150"/>
                  </a:cubicBezTo>
                  <a:cubicBezTo>
                    <a:pt x="24" y="150"/>
                    <a:pt x="18" y="150"/>
                    <a:pt x="12" y="150"/>
                  </a:cubicBezTo>
                  <a:cubicBezTo>
                    <a:pt x="11" y="150"/>
                    <a:pt x="11" y="151"/>
                    <a:pt x="11" y="152"/>
                  </a:cubicBezTo>
                  <a:cubicBezTo>
                    <a:pt x="11" y="158"/>
                    <a:pt x="11" y="164"/>
                    <a:pt x="11" y="170"/>
                  </a:cubicBezTo>
                  <a:cubicBezTo>
                    <a:pt x="10" y="172"/>
                    <a:pt x="11" y="172"/>
                    <a:pt x="13" y="172"/>
                  </a:cubicBezTo>
                  <a:cubicBezTo>
                    <a:pt x="18" y="172"/>
                    <a:pt x="24" y="172"/>
                    <a:pt x="30" y="172"/>
                  </a:cubicBezTo>
                  <a:cubicBezTo>
                    <a:pt x="32" y="172"/>
                    <a:pt x="32" y="171"/>
                    <a:pt x="32" y="170"/>
                  </a:cubicBezTo>
                  <a:cubicBezTo>
                    <a:pt x="32" y="167"/>
                    <a:pt x="32" y="164"/>
                    <a:pt x="32" y="16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0"/>
            <p:cNvSpPr>
              <a:spLocks/>
            </p:cNvSpPr>
            <p:nvPr/>
          </p:nvSpPr>
          <p:spPr bwMode="auto">
            <a:xfrm>
              <a:off x="1366793" y="817563"/>
              <a:ext cx="36513" cy="38100"/>
            </a:xfrm>
            <a:custGeom>
              <a:avLst/>
              <a:gdLst>
                <a:gd name="T0" fmla="*/ 11 w 22"/>
                <a:gd name="T1" fmla="*/ 22 h 22"/>
                <a:gd name="T2" fmla="*/ 2 w 22"/>
                <a:gd name="T3" fmla="*/ 22 h 22"/>
                <a:gd name="T4" fmla="*/ 0 w 22"/>
                <a:gd name="T5" fmla="*/ 20 h 22"/>
                <a:gd name="T6" fmla="*/ 0 w 22"/>
                <a:gd name="T7" fmla="*/ 2 h 22"/>
                <a:gd name="T8" fmla="*/ 2 w 22"/>
                <a:gd name="T9" fmla="*/ 0 h 22"/>
                <a:gd name="T10" fmla="*/ 20 w 22"/>
                <a:gd name="T11" fmla="*/ 0 h 22"/>
                <a:gd name="T12" fmla="*/ 22 w 22"/>
                <a:gd name="T13" fmla="*/ 2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1"/>
                    <a:pt x="0" y="20"/>
                  </a:cubicBezTo>
                  <a:cubicBezTo>
                    <a:pt x="0" y="14"/>
                    <a:pt x="0" y="8"/>
                    <a:pt x="0" y="2"/>
                  </a:cubicBezTo>
                  <a:cubicBezTo>
                    <a:pt x="0" y="0"/>
                    <a:pt x="1" y="0"/>
                    <a:pt x="2" y="0"/>
                  </a:cubicBezTo>
                  <a:cubicBezTo>
                    <a:pt x="8" y="0"/>
                    <a:pt x="14" y="0"/>
                    <a:pt x="20" y="0"/>
                  </a:cubicBezTo>
                  <a:cubicBezTo>
                    <a:pt x="22" y="0"/>
                    <a:pt x="22" y="0"/>
                    <a:pt x="22" y="2"/>
                  </a:cubicBezTo>
                  <a:cubicBezTo>
                    <a:pt x="22" y="8"/>
                    <a:pt x="22" y="14"/>
                    <a:pt x="22" y="20"/>
                  </a:cubicBezTo>
                  <a:cubicBezTo>
                    <a:pt x="22" y="21"/>
                    <a:pt x="21"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1"/>
            <p:cNvSpPr>
              <a:spLocks/>
            </p:cNvSpPr>
            <p:nvPr/>
          </p:nvSpPr>
          <p:spPr bwMode="auto">
            <a:xfrm>
              <a:off x="1420768" y="869950"/>
              <a:ext cx="36513" cy="36513"/>
            </a:xfrm>
            <a:custGeom>
              <a:avLst/>
              <a:gdLst>
                <a:gd name="T0" fmla="*/ 22 w 22"/>
                <a:gd name="T1" fmla="*/ 11 h 22"/>
                <a:gd name="T2" fmla="*/ 22 w 22"/>
                <a:gd name="T3" fmla="*/ 20 h 22"/>
                <a:gd name="T4" fmla="*/ 20 w 22"/>
                <a:gd name="T5" fmla="*/ 22 h 22"/>
                <a:gd name="T6" fmla="*/ 2 w 22"/>
                <a:gd name="T7" fmla="*/ 22 h 22"/>
                <a:gd name="T8" fmla="*/ 0 w 22"/>
                <a:gd name="T9" fmla="*/ 20 h 22"/>
                <a:gd name="T10" fmla="*/ 0 w 22"/>
                <a:gd name="T11" fmla="*/ 3 h 22"/>
                <a:gd name="T12" fmla="*/ 2 w 22"/>
                <a:gd name="T13" fmla="*/ 0 h 22"/>
                <a:gd name="T14" fmla="*/ 20 w 22"/>
                <a:gd name="T15" fmla="*/ 0 h 22"/>
                <a:gd name="T16" fmla="*/ 22 w 22"/>
                <a:gd name="T17" fmla="*/ 3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20"/>
                  </a:cubicBezTo>
                  <a:cubicBezTo>
                    <a:pt x="22" y="22"/>
                    <a:pt x="21" y="22"/>
                    <a:pt x="20" y="22"/>
                  </a:cubicBezTo>
                  <a:cubicBezTo>
                    <a:pt x="14" y="22"/>
                    <a:pt x="8" y="22"/>
                    <a:pt x="2" y="22"/>
                  </a:cubicBezTo>
                  <a:cubicBezTo>
                    <a:pt x="1" y="22"/>
                    <a:pt x="0" y="22"/>
                    <a:pt x="0" y="20"/>
                  </a:cubicBezTo>
                  <a:cubicBezTo>
                    <a:pt x="0" y="14"/>
                    <a:pt x="0" y="8"/>
                    <a:pt x="0" y="3"/>
                  </a:cubicBezTo>
                  <a:cubicBezTo>
                    <a:pt x="0" y="1"/>
                    <a:pt x="1" y="0"/>
                    <a:pt x="2" y="0"/>
                  </a:cubicBezTo>
                  <a:cubicBezTo>
                    <a:pt x="8" y="0"/>
                    <a:pt x="14" y="0"/>
                    <a:pt x="20" y="0"/>
                  </a:cubicBezTo>
                  <a:cubicBezTo>
                    <a:pt x="21" y="0"/>
                    <a:pt x="22" y="1"/>
                    <a:pt x="22" y="3"/>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2"/>
            <p:cNvSpPr>
              <a:spLocks/>
            </p:cNvSpPr>
            <p:nvPr/>
          </p:nvSpPr>
          <p:spPr bwMode="auto">
            <a:xfrm>
              <a:off x="1420768" y="923925"/>
              <a:ext cx="36513" cy="36513"/>
            </a:xfrm>
            <a:custGeom>
              <a:avLst/>
              <a:gdLst>
                <a:gd name="T0" fmla="*/ 11 w 22"/>
                <a:gd name="T1" fmla="*/ 1 h 22"/>
                <a:gd name="T2" fmla="*/ 20 w 22"/>
                <a:gd name="T3" fmla="*/ 1 h 22"/>
                <a:gd name="T4" fmla="*/ 22 w 22"/>
                <a:gd name="T5" fmla="*/ 3 h 22"/>
                <a:gd name="T6" fmla="*/ 22 w 22"/>
                <a:gd name="T7" fmla="*/ 20 h 22"/>
                <a:gd name="T8" fmla="*/ 20 w 22"/>
                <a:gd name="T9" fmla="*/ 22 h 22"/>
                <a:gd name="T10" fmla="*/ 2 w 22"/>
                <a:gd name="T11" fmla="*/ 22 h 22"/>
                <a:gd name="T12" fmla="*/ 0 w 22"/>
                <a:gd name="T13" fmla="*/ 20 h 22"/>
                <a:gd name="T14" fmla="*/ 0 w 22"/>
                <a:gd name="T15" fmla="*/ 3 h 22"/>
                <a:gd name="T16" fmla="*/ 2 w 22"/>
                <a:gd name="T17" fmla="*/ 1 h 22"/>
                <a:gd name="T18" fmla="*/ 11 w 22"/>
                <a:gd name="T19"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1"/>
                  </a:moveTo>
                  <a:cubicBezTo>
                    <a:pt x="14" y="1"/>
                    <a:pt x="17" y="1"/>
                    <a:pt x="20" y="1"/>
                  </a:cubicBezTo>
                  <a:cubicBezTo>
                    <a:pt x="21" y="0"/>
                    <a:pt x="22" y="1"/>
                    <a:pt x="22" y="3"/>
                  </a:cubicBezTo>
                  <a:cubicBezTo>
                    <a:pt x="22" y="9"/>
                    <a:pt x="22" y="14"/>
                    <a:pt x="22" y="20"/>
                  </a:cubicBezTo>
                  <a:cubicBezTo>
                    <a:pt x="22" y="22"/>
                    <a:pt x="21" y="22"/>
                    <a:pt x="20" y="22"/>
                  </a:cubicBezTo>
                  <a:cubicBezTo>
                    <a:pt x="14" y="22"/>
                    <a:pt x="8" y="22"/>
                    <a:pt x="2" y="22"/>
                  </a:cubicBezTo>
                  <a:cubicBezTo>
                    <a:pt x="1" y="22"/>
                    <a:pt x="0" y="22"/>
                    <a:pt x="0" y="20"/>
                  </a:cubicBezTo>
                  <a:cubicBezTo>
                    <a:pt x="0" y="14"/>
                    <a:pt x="0" y="9"/>
                    <a:pt x="0" y="3"/>
                  </a:cubicBezTo>
                  <a:cubicBezTo>
                    <a:pt x="0" y="1"/>
                    <a:pt x="1" y="0"/>
                    <a:pt x="2" y="1"/>
                  </a:cubicBezTo>
                  <a:cubicBezTo>
                    <a:pt x="5" y="1"/>
                    <a:pt x="8" y="1"/>
                    <a:pt x="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23"/>
            <p:cNvSpPr>
              <a:spLocks/>
            </p:cNvSpPr>
            <p:nvPr/>
          </p:nvSpPr>
          <p:spPr bwMode="auto">
            <a:xfrm>
              <a:off x="1420768" y="817563"/>
              <a:ext cx="36513" cy="38100"/>
            </a:xfrm>
            <a:custGeom>
              <a:avLst/>
              <a:gdLst>
                <a:gd name="T0" fmla="*/ 0 w 22"/>
                <a:gd name="T1" fmla="*/ 11 h 22"/>
                <a:gd name="T2" fmla="*/ 0 w 22"/>
                <a:gd name="T3" fmla="*/ 2 h 22"/>
                <a:gd name="T4" fmla="*/ 2 w 22"/>
                <a:gd name="T5" fmla="*/ 0 h 22"/>
                <a:gd name="T6" fmla="*/ 20 w 22"/>
                <a:gd name="T7" fmla="*/ 0 h 22"/>
                <a:gd name="T8" fmla="*/ 22 w 22"/>
                <a:gd name="T9" fmla="*/ 2 h 22"/>
                <a:gd name="T10" fmla="*/ 22 w 22"/>
                <a:gd name="T11" fmla="*/ 20 h 22"/>
                <a:gd name="T12" fmla="*/ 20 w 22"/>
                <a:gd name="T13" fmla="*/ 22 h 22"/>
                <a:gd name="T14" fmla="*/ 3 w 22"/>
                <a:gd name="T15" fmla="*/ 22 h 22"/>
                <a:gd name="T16" fmla="*/ 0 w 22"/>
                <a:gd name="T17" fmla="*/ 19 h 22"/>
                <a:gd name="T18" fmla="*/ 0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11"/>
                  </a:moveTo>
                  <a:cubicBezTo>
                    <a:pt x="0" y="8"/>
                    <a:pt x="0" y="5"/>
                    <a:pt x="0" y="2"/>
                  </a:cubicBezTo>
                  <a:cubicBezTo>
                    <a:pt x="0" y="0"/>
                    <a:pt x="1" y="0"/>
                    <a:pt x="2" y="0"/>
                  </a:cubicBezTo>
                  <a:cubicBezTo>
                    <a:pt x="8" y="0"/>
                    <a:pt x="14" y="0"/>
                    <a:pt x="20" y="0"/>
                  </a:cubicBezTo>
                  <a:cubicBezTo>
                    <a:pt x="22" y="0"/>
                    <a:pt x="22" y="1"/>
                    <a:pt x="22" y="2"/>
                  </a:cubicBezTo>
                  <a:cubicBezTo>
                    <a:pt x="22" y="8"/>
                    <a:pt x="22" y="14"/>
                    <a:pt x="22" y="20"/>
                  </a:cubicBezTo>
                  <a:cubicBezTo>
                    <a:pt x="22" y="21"/>
                    <a:pt x="22" y="22"/>
                    <a:pt x="20" y="22"/>
                  </a:cubicBezTo>
                  <a:cubicBezTo>
                    <a:pt x="14" y="22"/>
                    <a:pt x="8" y="22"/>
                    <a:pt x="3" y="22"/>
                  </a:cubicBezTo>
                  <a:cubicBezTo>
                    <a:pt x="1" y="22"/>
                    <a:pt x="0" y="21"/>
                    <a:pt x="0" y="19"/>
                  </a:cubicBezTo>
                  <a:cubicBezTo>
                    <a:pt x="0" y="16"/>
                    <a:pt x="0" y="13"/>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4"/>
            <p:cNvSpPr>
              <a:spLocks/>
            </p:cNvSpPr>
            <p:nvPr/>
          </p:nvSpPr>
          <p:spPr bwMode="auto">
            <a:xfrm>
              <a:off x="1420768" y="763588"/>
              <a:ext cx="36513" cy="38100"/>
            </a:xfrm>
            <a:custGeom>
              <a:avLst/>
              <a:gdLst>
                <a:gd name="T0" fmla="*/ 11 w 22"/>
                <a:gd name="T1" fmla="*/ 22 h 22"/>
                <a:gd name="T2" fmla="*/ 2 w 22"/>
                <a:gd name="T3" fmla="*/ 22 h 22"/>
                <a:gd name="T4" fmla="*/ 0 w 22"/>
                <a:gd name="T5" fmla="*/ 20 h 22"/>
                <a:gd name="T6" fmla="*/ 0 w 22"/>
                <a:gd name="T7" fmla="*/ 3 h 22"/>
                <a:gd name="T8" fmla="*/ 2 w 22"/>
                <a:gd name="T9" fmla="*/ 0 h 22"/>
                <a:gd name="T10" fmla="*/ 20 w 22"/>
                <a:gd name="T11" fmla="*/ 0 h 22"/>
                <a:gd name="T12" fmla="*/ 22 w 22"/>
                <a:gd name="T13" fmla="*/ 3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2"/>
                    <a:pt x="0" y="20"/>
                  </a:cubicBezTo>
                  <a:cubicBezTo>
                    <a:pt x="0" y="14"/>
                    <a:pt x="0" y="8"/>
                    <a:pt x="0" y="3"/>
                  </a:cubicBezTo>
                  <a:cubicBezTo>
                    <a:pt x="0" y="1"/>
                    <a:pt x="1" y="0"/>
                    <a:pt x="2" y="0"/>
                  </a:cubicBezTo>
                  <a:cubicBezTo>
                    <a:pt x="8" y="1"/>
                    <a:pt x="14" y="1"/>
                    <a:pt x="20" y="0"/>
                  </a:cubicBezTo>
                  <a:cubicBezTo>
                    <a:pt x="21" y="0"/>
                    <a:pt x="22" y="1"/>
                    <a:pt x="22" y="3"/>
                  </a:cubicBezTo>
                  <a:cubicBezTo>
                    <a:pt x="22" y="8"/>
                    <a:pt x="22" y="14"/>
                    <a:pt x="22" y="20"/>
                  </a:cubicBezTo>
                  <a:cubicBezTo>
                    <a:pt x="22" y="22"/>
                    <a:pt x="21"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5"/>
            <p:cNvSpPr>
              <a:spLocks/>
            </p:cNvSpPr>
            <p:nvPr/>
          </p:nvSpPr>
          <p:spPr bwMode="auto">
            <a:xfrm>
              <a:off x="1368381" y="869950"/>
              <a:ext cx="34925" cy="36513"/>
            </a:xfrm>
            <a:custGeom>
              <a:avLst/>
              <a:gdLst>
                <a:gd name="T0" fmla="*/ 0 w 21"/>
                <a:gd name="T1" fmla="*/ 11 h 22"/>
                <a:gd name="T2" fmla="*/ 0 w 21"/>
                <a:gd name="T3" fmla="*/ 3 h 22"/>
                <a:gd name="T4" fmla="*/ 2 w 21"/>
                <a:gd name="T5" fmla="*/ 0 h 22"/>
                <a:gd name="T6" fmla="*/ 19 w 21"/>
                <a:gd name="T7" fmla="*/ 0 h 22"/>
                <a:gd name="T8" fmla="*/ 21 w 21"/>
                <a:gd name="T9" fmla="*/ 2 h 22"/>
                <a:gd name="T10" fmla="*/ 21 w 21"/>
                <a:gd name="T11" fmla="*/ 20 h 22"/>
                <a:gd name="T12" fmla="*/ 19 w 21"/>
                <a:gd name="T13" fmla="*/ 22 h 22"/>
                <a:gd name="T14" fmla="*/ 2 w 21"/>
                <a:gd name="T15" fmla="*/ 22 h 22"/>
                <a:gd name="T16" fmla="*/ 0 w 21"/>
                <a:gd name="T17" fmla="*/ 20 h 22"/>
                <a:gd name="T18" fmla="*/ 0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0" y="11"/>
                  </a:moveTo>
                  <a:cubicBezTo>
                    <a:pt x="0" y="8"/>
                    <a:pt x="0" y="5"/>
                    <a:pt x="0" y="3"/>
                  </a:cubicBezTo>
                  <a:cubicBezTo>
                    <a:pt x="0" y="1"/>
                    <a:pt x="0" y="0"/>
                    <a:pt x="2" y="0"/>
                  </a:cubicBezTo>
                  <a:cubicBezTo>
                    <a:pt x="8" y="0"/>
                    <a:pt x="13" y="0"/>
                    <a:pt x="19" y="0"/>
                  </a:cubicBezTo>
                  <a:cubicBezTo>
                    <a:pt x="21" y="0"/>
                    <a:pt x="21" y="1"/>
                    <a:pt x="21" y="2"/>
                  </a:cubicBezTo>
                  <a:cubicBezTo>
                    <a:pt x="21" y="8"/>
                    <a:pt x="21" y="14"/>
                    <a:pt x="21" y="20"/>
                  </a:cubicBezTo>
                  <a:cubicBezTo>
                    <a:pt x="21" y="22"/>
                    <a:pt x="21" y="22"/>
                    <a:pt x="19" y="22"/>
                  </a:cubicBezTo>
                  <a:cubicBezTo>
                    <a:pt x="13" y="22"/>
                    <a:pt x="8" y="22"/>
                    <a:pt x="2" y="22"/>
                  </a:cubicBezTo>
                  <a:cubicBezTo>
                    <a:pt x="0" y="22"/>
                    <a:pt x="0" y="22"/>
                    <a:pt x="0" y="20"/>
                  </a:cubicBezTo>
                  <a:cubicBezTo>
                    <a:pt x="0" y="17"/>
                    <a:pt x="0" y="14"/>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6"/>
            <p:cNvSpPr>
              <a:spLocks/>
            </p:cNvSpPr>
            <p:nvPr/>
          </p:nvSpPr>
          <p:spPr bwMode="auto">
            <a:xfrm>
              <a:off x="1368381" y="923925"/>
              <a:ext cx="34925" cy="36513"/>
            </a:xfrm>
            <a:custGeom>
              <a:avLst/>
              <a:gdLst>
                <a:gd name="T0" fmla="*/ 21 w 21"/>
                <a:gd name="T1" fmla="*/ 11 h 22"/>
                <a:gd name="T2" fmla="*/ 21 w 21"/>
                <a:gd name="T3" fmla="*/ 20 h 22"/>
                <a:gd name="T4" fmla="*/ 19 w 21"/>
                <a:gd name="T5" fmla="*/ 22 h 22"/>
                <a:gd name="T6" fmla="*/ 2 w 21"/>
                <a:gd name="T7" fmla="*/ 22 h 22"/>
                <a:gd name="T8" fmla="*/ 0 w 21"/>
                <a:gd name="T9" fmla="*/ 20 h 22"/>
                <a:gd name="T10" fmla="*/ 0 w 21"/>
                <a:gd name="T11" fmla="*/ 3 h 22"/>
                <a:gd name="T12" fmla="*/ 2 w 21"/>
                <a:gd name="T13" fmla="*/ 1 h 22"/>
                <a:gd name="T14" fmla="*/ 19 w 21"/>
                <a:gd name="T15" fmla="*/ 1 h 22"/>
                <a:gd name="T16" fmla="*/ 21 w 21"/>
                <a:gd name="T17" fmla="*/ 3 h 22"/>
                <a:gd name="T18" fmla="*/ 21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1" y="11"/>
                  </a:moveTo>
                  <a:cubicBezTo>
                    <a:pt x="21" y="14"/>
                    <a:pt x="21" y="17"/>
                    <a:pt x="21" y="20"/>
                  </a:cubicBezTo>
                  <a:cubicBezTo>
                    <a:pt x="21" y="22"/>
                    <a:pt x="21" y="22"/>
                    <a:pt x="19" y="22"/>
                  </a:cubicBezTo>
                  <a:cubicBezTo>
                    <a:pt x="13" y="22"/>
                    <a:pt x="7" y="22"/>
                    <a:pt x="2" y="22"/>
                  </a:cubicBezTo>
                  <a:cubicBezTo>
                    <a:pt x="0" y="22"/>
                    <a:pt x="0" y="22"/>
                    <a:pt x="0" y="20"/>
                  </a:cubicBezTo>
                  <a:cubicBezTo>
                    <a:pt x="0" y="14"/>
                    <a:pt x="0" y="9"/>
                    <a:pt x="0" y="3"/>
                  </a:cubicBezTo>
                  <a:cubicBezTo>
                    <a:pt x="0" y="1"/>
                    <a:pt x="0" y="0"/>
                    <a:pt x="2" y="1"/>
                  </a:cubicBezTo>
                  <a:cubicBezTo>
                    <a:pt x="8" y="1"/>
                    <a:pt x="13" y="1"/>
                    <a:pt x="19" y="1"/>
                  </a:cubicBezTo>
                  <a:cubicBezTo>
                    <a:pt x="21" y="1"/>
                    <a:pt x="21" y="1"/>
                    <a:pt x="21" y="3"/>
                  </a:cubicBezTo>
                  <a:cubicBezTo>
                    <a:pt x="21" y="6"/>
                    <a:pt x="21" y="8"/>
                    <a:pt x="2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7"/>
            <p:cNvSpPr>
              <a:spLocks/>
            </p:cNvSpPr>
            <p:nvPr/>
          </p:nvSpPr>
          <p:spPr bwMode="auto">
            <a:xfrm>
              <a:off x="1366793" y="977900"/>
              <a:ext cx="36513" cy="36513"/>
            </a:xfrm>
            <a:custGeom>
              <a:avLst/>
              <a:gdLst>
                <a:gd name="T0" fmla="*/ 11 w 22"/>
                <a:gd name="T1" fmla="*/ 22 h 22"/>
                <a:gd name="T2" fmla="*/ 2 w 22"/>
                <a:gd name="T3" fmla="*/ 22 h 22"/>
                <a:gd name="T4" fmla="*/ 0 w 22"/>
                <a:gd name="T5" fmla="*/ 20 h 22"/>
                <a:gd name="T6" fmla="*/ 0 w 22"/>
                <a:gd name="T7" fmla="*/ 2 h 22"/>
                <a:gd name="T8" fmla="*/ 2 w 22"/>
                <a:gd name="T9" fmla="*/ 0 h 22"/>
                <a:gd name="T10" fmla="*/ 20 w 22"/>
                <a:gd name="T11" fmla="*/ 0 h 22"/>
                <a:gd name="T12" fmla="*/ 22 w 22"/>
                <a:gd name="T13" fmla="*/ 2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1"/>
                    <a:pt x="0" y="20"/>
                  </a:cubicBezTo>
                  <a:cubicBezTo>
                    <a:pt x="0" y="14"/>
                    <a:pt x="0" y="8"/>
                    <a:pt x="0" y="2"/>
                  </a:cubicBezTo>
                  <a:cubicBezTo>
                    <a:pt x="0" y="1"/>
                    <a:pt x="1" y="0"/>
                    <a:pt x="2" y="0"/>
                  </a:cubicBezTo>
                  <a:cubicBezTo>
                    <a:pt x="8" y="0"/>
                    <a:pt x="14" y="0"/>
                    <a:pt x="20" y="0"/>
                  </a:cubicBezTo>
                  <a:cubicBezTo>
                    <a:pt x="22" y="0"/>
                    <a:pt x="22" y="1"/>
                    <a:pt x="22" y="2"/>
                  </a:cubicBezTo>
                  <a:cubicBezTo>
                    <a:pt x="22" y="8"/>
                    <a:pt x="22" y="14"/>
                    <a:pt x="22" y="20"/>
                  </a:cubicBezTo>
                  <a:cubicBezTo>
                    <a:pt x="22" y="21"/>
                    <a:pt x="22"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
            <p:cNvSpPr>
              <a:spLocks/>
            </p:cNvSpPr>
            <p:nvPr/>
          </p:nvSpPr>
          <p:spPr bwMode="auto">
            <a:xfrm>
              <a:off x="1420768" y="977900"/>
              <a:ext cx="36513" cy="36513"/>
            </a:xfrm>
            <a:custGeom>
              <a:avLst/>
              <a:gdLst>
                <a:gd name="T0" fmla="*/ 12 w 22"/>
                <a:gd name="T1" fmla="*/ 0 h 22"/>
                <a:gd name="T2" fmla="*/ 20 w 22"/>
                <a:gd name="T3" fmla="*/ 0 h 22"/>
                <a:gd name="T4" fmla="*/ 22 w 22"/>
                <a:gd name="T5" fmla="*/ 2 h 22"/>
                <a:gd name="T6" fmla="*/ 22 w 22"/>
                <a:gd name="T7" fmla="*/ 20 h 22"/>
                <a:gd name="T8" fmla="*/ 20 w 22"/>
                <a:gd name="T9" fmla="*/ 22 h 22"/>
                <a:gd name="T10" fmla="*/ 2 w 22"/>
                <a:gd name="T11" fmla="*/ 22 h 22"/>
                <a:gd name="T12" fmla="*/ 0 w 22"/>
                <a:gd name="T13" fmla="*/ 20 h 22"/>
                <a:gd name="T14" fmla="*/ 0 w 22"/>
                <a:gd name="T15" fmla="*/ 2 h 22"/>
                <a:gd name="T16" fmla="*/ 2 w 22"/>
                <a:gd name="T17" fmla="*/ 0 h 22"/>
                <a:gd name="T18" fmla="*/ 1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2" y="0"/>
                  </a:moveTo>
                  <a:cubicBezTo>
                    <a:pt x="14" y="0"/>
                    <a:pt x="17" y="0"/>
                    <a:pt x="20" y="0"/>
                  </a:cubicBezTo>
                  <a:cubicBezTo>
                    <a:pt x="22" y="0"/>
                    <a:pt x="22" y="1"/>
                    <a:pt x="22" y="2"/>
                  </a:cubicBezTo>
                  <a:cubicBezTo>
                    <a:pt x="22" y="8"/>
                    <a:pt x="22" y="14"/>
                    <a:pt x="22" y="20"/>
                  </a:cubicBezTo>
                  <a:cubicBezTo>
                    <a:pt x="22" y="21"/>
                    <a:pt x="22" y="22"/>
                    <a:pt x="20" y="22"/>
                  </a:cubicBezTo>
                  <a:cubicBezTo>
                    <a:pt x="14" y="22"/>
                    <a:pt x="8" y="22"/>
                    <a:pt x="2" y="22"/>
                  </a:cubicBezTo>
                  <a:cubicBezTo>
                    <a:pt x="1" y="22"/>
                    <a:pt x="0" y="21"/>
                    <a:pt x="0" y="20"/>
                  </a:cubicBezTo>
                  <a:cubicBezTo>
                    <a:pt x="0" y="14"/>
                    <a:pt x="0" y="8"/>
                    <a:pt x="0" y="2"/>
                  </a:cubicBezTo>
                  <a:cubicBezTo>
                    <a:pt x="0" y="1"/>
                    <a:pt x="1" y="0"/>
                    <a:pt x="2" y="0"/>
                  </a:cubicBezTo>
                  <a:cubicBezTo>
                    <a:pt x="5" y="0"/>
                    <a:pt x="8"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9"/>
            <p:cNvSpPr>
              <a:spLocks/>
            </p:cNvSpPr>
            <p:nvPr/>
          </p:nvSpPr>
          <p:spPr bwMode="auto">
            <a:xfrm>
              <a:off x="1420768" y="1031875"/>
              <a:ext cx="36513" cy="34925"/>
            </a:xfrm>
            <a:custGeom>
              <a:avLst/>
              <a:gdLst>
                <a:gd name="T0" fmla="*/ 11 w 22"/>
                <a:gd name="T1" fmla="*/ 0 h 21"/>
                <a:gd name="T2" fmla="*/ 20 w 22"/>
                <a:gd name="T3" fmla="*/ 0 h 21"/>
                <a:gd name="T4" fmla="*/ 22 w 22"/>
                <a:gd name="T5" fmla="*/ 2 h 21"/>
                <a:gd name="T6" fmla="*/ 22 w 22"/>
                <a:gd name="T7" fmla="*/ 19 h 21"/>
                <a:gd name="T8" fmla="*/ 20 w 22"/>
                <a:gd name="T9" fmla="*/ 21 h 21"/>
                <a:gd name="T10" fmla="*/ 2 w 22"/>
                <a:gd name="T11" fmla="*/ 21 h 21"/>
                <a:gd name="T12" fmla="*/ 0 w 22"/>
                <a:gd name="T13" fmla="*/ 19 h 21"/>
                <a:gd name="T14" fmla="*/ 0 w 22"/>
                <a:gd name="T15" fmla="*/ 2 h 21"/>
                <a:gd name="T16" fmla="*/ 2 w 22"/>
                <a:gd name="T17" fmla="*/ 0 h 21"/>
                <a:gd name="T18" fmla="*/ 11 w 22"/>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0"/>
                  </a:moveTo>
                  <a:cubicBezTo>
                    <a:pt x="14" y="0"/>
                    <a:pt x="17" y="0"/>
                    <a:pt x="20" y="0"/>
                  </a:cubicBezTo>
                  <a:cubicBezTo>
                    <a:pt x="21" y="0"/>
                    <a:pt x="22" y="0"/>
                    <a:pt x="22" y="2"/>
                  </a:cubicBezTo>
                  <a:cubicBezTo>
                    <a:pt x="22" y="8"/>
                    <a:pt x="22" y="14"/>
                    <a:pt x="22" y="19"/>
                  </a:cubicBezTo>
                  <a:cubicBezTo>
                    <a:pt x="22" y="21"/>
                    <a:pt x="21" y="21"/>
                    <a:pt x="20" y="21"/>
                  </a:cubicBezTo>
                  <a:cubicBezTo>
                    <a:pt x="14" y="21"/>
                    <a:pt x="8" y="21"/>
                    <a:pt x="2" y="21"/>
                  </a:cubicBezTo>
                  <a:cubicBezTo>
                    <a:pt x="0" y="21"/>
                    <a:pt x="0" y="21"/>
                    <a:pt x="0" y="19"/>
                  </a:cubicBezTo>
                  <a:cubicBezTo>
                    <a:pt x="0" y="14"/>
                    <a:pt x="0" y="8"/>
                    <a:pt x="0" y="2"/>
                  </a:cubicBezTo>
                  <a:cubicBezTo>
                    <a:pt x="0" y="0"/>
                    <a:pt x="1" y="0"/>
                    <a:pt x="2" y="0"/>
                  </a:cubicBezTo>
                  <a:cubicBezTo>
                    <a:pt x="5" y="0"/>
                    <a:pt x="8"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30"/>
            <p:cNvSpPr>
              <a:spLocks/>
            </p:cNvSpPr>
            <p:nvPr/>
          </p:nvSpPr>
          <p:spPr bwMode="auto">
            <a:xfrm>
              <a:off x="1368381" y="763588"/>
              <a:ext cx="34925" cy="38100"/>
            </a:xfrm>
            <a:custGeom>
              <a:avLst/>
              <a:gdLst>
                <a:gd name="T0" fmla="*/ 0 w 21"/>
                <a:gd name="T1" fmla="*/ 22 h 22"/>
                <a:gd name="T2" fmla="*/ 0 w 21"/>
                <a:gd name="T3" fmla="*/ 6 h 22"/>
                <a:gd name="T4" fmla="*/ 6 w 21"/>
                <a:gd name="T5" fmla="*/ 0 h 22"/>
                <a:gd name="T6" fmla="*/ 19 w 21"/>
                <a:gd name="T7" fmla="*/ 0 h 22"/>
                <a:gd name="T8" fmla="*/ 21 w 21"/>
                <a:gd name="T9" fmla="*/ 3 h 22"/>
                <a:gd name="T10" fmla="*/ 21 w 21"/>
                <a:gd name="T11" fmla="*/ 20 h 22"/>
                <a:gd name="T12" fmla="*/ 20 w 21"/>
                <a:gd name="T13" fmla="*/ 22 h 22"/>
                <a:gd name="T14" fmla="*/ 0 w 2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2">
                  <a:moveTo>
                    <a:pt x="0" y="22"/>
                  </a:moveTo>
                  <a:cubicBezTo>
                    <a:pt x="0" y="17"/>
                    <a:pt x="0" y="12"/>
                    <a:pt x="0" y="6"/>
                  </a:cubicBezTo>
                  <a:cubicBezTo>
                    <a:pt x="0" y="0"/>
                    <a:pt x="0" y="0"/>
                    <a:pt x="6" y="0"/>
                  </a:cubicBezTo>
                  <a:cubicBezTo>
                    <a:pt x="10" y="0"/>
                    <a:pt x="14" y="1"/>
                    <a:pt x="19" y="0"/>
                  </a:cubicBezTo>
                  <a:cubicBezTo>
                    <a:pt x="21" y="0"/>
                    <a:pt x="21" y="1"/>
                    <a:pt x="21" y="3"/>
                  </a:cubicBezTo>
                  <a:cubicBezTo>
                    <a:pt x="21" y="8"/>
                    <a:pt x="21" y="14"/>
                    <a:pt x="21" y="20"/>
                  </a:cubicBezTo>
                  <a:cubicBezTo>
                    <a:pt x="21" y="21"/>
                    <a:pt x="21" y="22"/>
                    <a:pt x="20" y="22"/>
                  </a:cubicBezTo>
                  <a:cubicBezTo>
                    <a:pt x="13" y="22"/>
                    <a:pt x="7" y="22"/>
                    <a:pt x="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1"/>
            <p:cNvSpPr>
              <a:spLocks/>
            </p:cNvSpPr>
            <p:nvPr/>
          </p:nvSpPr>
          <p:spPr bwMode="auto">
            <a:xfrm>
              <a:off x="1368381" y="1031875"/>
              <a:ext cx="34925" cy="34925"/>
            </a:xfrm>
            <a:custGeom>
              <a:avLst/>
              <a:gdLst>
                <a:gd name="T0" fmla="*/ 0 w 21"/>
                <a:gd name="T1" fmla="*/ 0 h 21"/>
                <a:gd name="T2" fmla="*/ 20 w 21"/>
                <a:gd name="T3" fmla="*/ 0 h 21"/>
                <a:gd name="T4" fmla="*/ 21 w 21"/>
                <a:gd name="T5" fmla="*/ 2 h 21"/>
                <a:gd name="T6" fmla="*/ 21 w 21"/>
                <a:gd name="T7" fmla="*/ 20 h 21"/>
                <a:gd name="T8" fmla="*/ 20 w 21"/>
                <a:gd name="T9" fmla="*/ 21 h 21"/>
                <a:gd name="T10" fmla="*/ 1 w 21"/>
                <a:gd name="T11" fmla="*/ 21 h 21"/>
                <a:gd name="T12" fmla="*/ 0 w 21"/>
                <a:gd name="T13" fmla="*/ 20 h 21"/>
                <a:gd name="T14" fmla="*/ 0 w 2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0" y="0"/>
                  </a:moveTo>
                  <a:cubicBezTo>
                    <a:pt x="7" y="0"/>
                    <a:pt x="13" y="0"/>
                    <a:pt x="20" y="0"/>
                  </a:cubicBezTo>
                  <a:cubicBezTo>
                    <a:pt x="20" y="0"/>
                    <a:pt x="21" y="1"/>
                    <a:pt x="21" y="2"/>
                  </a:cubicBezTo>
                  <a:cubicBezTo>
                    <a:pt x="21" y="8"/>
                    <a:pt x="21" y="14"/>
                    <a:pt x="21" y="20"/>
                  </a:cubicBezTo>
                  <a:cubicBezTo>
                    <a:pt x="21" y="20"/>
                    <a:pt x="20" y="21"/>
                    <a:pt x="20" y="21"/>
                  </a:cubicBezTo>
                  <a:cubicBezTo>
                    <a:pt x="13" y="21"/>
                    <a:pt x="7" y="21"/>
                    <a:pt x="1" y="21"/>
                  </a:cubicBezTo>
                  <a:cubicBezTo>
                    <a:pt x="1" y="21"/>
                    <a:pt x="0" y="21"/>
                    <a:pt x="0" y="20"/>
                  </a:cubicBezTo>
                  <a:cubicBezTo>
                    <a:pt x="0" y="14"/>
                    <a:pt x="0" y="7"/>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2"/>
            <p:cNvSpPr>
              <a:spLocks/>
            </p:cNvSpPr>
            <p:nvPr/>
          </p:nvSpPr>
          <p:spPr bwMode="auto">
            <a:xfrm>
              <a:off x="1555706" y="944563"/>
              <a:ext cx="36513" cy="36513"/>
            </a:xfrm>
            <a:custGeom>
              <a:avLst/>
              <a:gdLst>
                <a:gd name="T0" fmla="*/ 22 w 22"/>
                <a:gd name="T1" fmla="*/ 11 h 22"/>
                <a:gd name="T2" fmla="*/ 22 w 22"/>
                <a:gd name="T3" fmla="*/ 19 h 22"/>
                <a:gd name="T4" fmla="*/ 20 w 22"/>
                <a:gd name="T5" fmla="*/ 22 h 22"/>
                <a:gd name="T6" fmla="*/ 2 w 22"/>
                <a:gd name="T7" fmla="*/ 22 h 22"/>
                <a:gd name="T8" fmla="*/ 0 w 22"/>
                <a:gd name="T9" fmla="*/ 19 h 22"/>
                <a:gd name="T10" fmla="*/ 0 w 22"/>
                <a:gd name="T11" fmla="*/ 2 h 22"/>
                <a:gd name="T12" fmla="*/ 2 w 22"/>
                <a:gd name="T13" fmla="*/ 0 h 22"/>
                <a:gd name="T14" fmla="*/ 20 w 22"/>
                <a:gd name="T15" fmla="*/ 0 h 22"/>
                <a:gd name="T16" fmla="*/ 22 w 22"/>
                <a:gd name="T17" fmla="*/ 2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19"/>
                  </a:cubicBezTo>
                  <a:cubicBezTo>
                    <a:pt x="22" y="21"/>
                    <a:pt x="22" y="22"/>
                    <a:pt x="20" y="22"/>
                  </a:cubicBezTo>
                  <a:cubicBezTo>
                    <a:pt x="14" y="22"/>
                    <a:pt x="8" y="22"/>
                    <a:pt x="2" y="22"/>
                  </a:cubicBezTo>
                  <a:cubicBezTo>
                    <a:pt x="1" y="22"/>
                    <a:pt x="0" y="21"/>
                    <a:pt x="0" y="19"/>
                  </a:cubicBezTo>
                  <a:cubicBezTo>
                    <a:pt x="0" y="14"/>
                    <a:pt x="0" y="8"/>
                    <a:pt x="0" y="2"/>
                  </a:cubicBezTo>
                  <a:cubicBezTo>
                    <a:pt x="0" y="0"/>
                    <a:pt x="1" y="0"/>
                    <a:pt x="2" y="0"/>
                  </a:cubicBezTo>
                  <a:cubicBezTo>
                    <a:pt x="8" y="0"/>
                    <a:pt x="14" y="0"/>
                    <a:pt x="20" y="0"/>
                  </a:cubicBezTo>
                  <a:cubicBezTo>
                    <a:pt x="21" y="0"/>
                    <a:pt x="22" y="0"/>
                    <a:pt x="22" y="2"/>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3"/>
            <p:cNvSpPr>
              <a:spLocks/>
            </p:cNvSpPr>
            <p:nvPr/>
          </p:nvSpPr>
          <p:spPr bwMode="auto">
            <a:xfrm>
              <a:off x="1514431" y="889000"/>
              <a:ext cx="34925" cy="36513"/>
            </a:xfrm>
            <a:custGeom>
              <a:avLst/>
              <a:gdLst>
                <a:gd name="T0" fmla="*/ 21 w 21"/>
                <a:gd name="T1" fmla="*/ 11 h 22"/>
                <a:gd name="T2" fmla="*/ 21 w 21"/>
                <a:gd name="T3" fmla="*/ 21 h 22"/>
                <a:gd name="T4" fmla="*/ 19 w 21"/>
                <a:gd name="T5" fmla="*/ 22 h 22"/>
                <a:gd name="T6" fmla="*/ 1 w 21"/>
                <a:gd name="T7" fmla="*/ 22 h 22"/>
                <a:gd name="T8" fmla="*/ 0 w 21"/>
                <a:gd name="T9" fmla="*/ 20 h 22"/>
                <a:gd name="T10" fmla="*/ 0 w 21"/>
                <a:gd name="T11" fmla="*/ 2 h 22"/>
                <a:gd name="T12" fmla="*/ 1 w 21"/>
                <a:gd name="T13" fmla="*/ 0 h 22"/>
                <a:gd name="T14" fmla="*/ 19 w 21"/>
                <a:gd name="T15" fmla="*/ 0 h 22"/>
                <a:gd name="T16" fmla="*/ 21 w 21"/>
                <a:gd name="T17" fmla="*/ 3 h 22"/>
                <a:gd name="T18" fmla="*/ 21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1" y="11"/>
                  </a:moveTo>
                  <a:cubicBezTo>
                    <a:pt x="21" y="14"/>
                    <a:pt x="21" y="17"/>
                    <a:pt x="21" y="21"/>
                  </a:cubicBezTo>
                  <a:cubicBezTo>
                    <a:pt x="21" y="22"/>
                    <a:pt x="21" y="22"/>
                    <a:pt x="19" y="22"/>
                  </a:cubicBezTo>
                  <a:cubicBezTo>
                    <a:pt x="13" y="22"/>
                    <a:pt x="7" y="22"/>
                    <a:pt x="1" y="22"/>
                  </a:cubicBezTo>
                  <a:cubicBezTo>
                    <a:pt x="0" y="22"/>
                    <a:pt x="0" y="22"/>
                    <a:pt x="0" y="20"/>
                  </a:cubicBezTo>
                  <a:cubicBezTo>
                    <a:pt x="0" y="14"/>
                    <a:pt x="0" y="8"/>
                    <a:pt x="0" y="2"/>
                  </a:cubicBezTo>
                  <a:cubicBezTo>
                    <a:pt x="0" y="1"/>
                    <a:pt x="0" y="0"/>
                    <a:pt x="1" y="0"/>
                  </a:cubicBezTo>
                  <a:cubicBezTo>
                    <a:pt x="7" y="0"/>
                    <a:pt x="13" y="0"/>
                    <a:pt x="19" y="0"/>
                  </a:cubicBezTo>
                  <a:cubicBezTo>
                    <a:pt x="21" y="0"/>
                    <a:pt x="21" y="1"/>
                    <a:pt x="21" y="3"/>
                  </a:cubicBezTo>
                  <a:cubicBezTo>
                    <a:pt x="21" y="5"/>
                    <a:pt x="21" y="8"/>
                    <a:pt x="2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34"/>
            <p:cNvSpPr>
              <a:spLocks/>
            </p:cNvSpPr>
            <p:nvPr/>
          </p:nvSpPr>
          <p:spPr bwMode="auto">
            <a:xfrm>
              <a:off x="1512843" y="998538"/>
              <a:ext cx="36513" cy="36513"/>
            </a:xfrm>
            <a:custGeom>
              <a:avLst/>
              <a:gdLst>
                <a:gd name="T0" fmla="*/ 22 w 22"/>
                <a:gd name="T1" fmla="*/ 11 h 22"/>
                <a:gd name="T2" fmla="*/ 22 w 22"/>
                <a:gd name="T3" fmla="*/ 20 h 22"/>
                <a:gd name="T4" fmla="*/ 20 w 22"/>
                <a:gd name="T5" fmla="*/ 22 h 22"/>
                <a:gd name="T6" fmla="*/ 3 w 22"/>
                <a:gd name="T7" fmla="*/ 22 h 22"/>
                <a:gd name="T8" fmla="*/ 1 w 22"/>
                <a:gd name="T9" fmla="*/ 20 h 22"/>
                <a:gd name="T10" fmla="*/ 1 w 22"/>
                <a:gd name="T11" fmla="*/ 2 h 22"/>
                <a:gd name="T12" fmla="*/ 2 w 22"/>
                <a:gd name="T13" fmla="*/ 0 h 22"/>
                <a:gd name="T14" fmla="*/ 20 w 22"/>
                <a:gd name="T15" fmla="*/ 0 h 22"/>
                <a:gd name="T16" fmla="*/ 22 w 22"/>
                <a:gd name="T17" fmla="*/ 2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20"/>
                  </a:cubicBezTo>
                  <a:cubicBezTo>
                    <a:pt x="22" y="21"/>
                    <a:pt x="22" y="22"/>
                    <a:pt x="20" y="22"/>
                  </a:cubicBezTo>
                  <a:cubicBezTo>
                    <a:pt x="14" y="22"/>
                    <a:pt x="8" y="22"/>
                    <a:pt x="3" y="22"/>
                  </a:cubicBezTo>
                  <a:cubicBezTo>
                    <a:pt x="1" y="22"/>
                    <a:pt x="0" y="22"/>
                    <a:pt x="1" y="20"/>
                  </a:cubicBezTo>
                  <a:cubicBezTo>
                    <a:pt x="1" y="14"/>
                    <a:pt x="1" y="8"/>
                    <a:pt x="1" y="2"/>
                  </a:cubicBezTo>
                  <a:cubicBezTo>
                    <a:pt x="1" y="1"/>
                    <a:pt x="1" y="0"/>
                    <a:pt x="2" y="0"/>
                  </a:cubicBezTo>
                  <a:cubicBezTo>
                    <a:pt x="8" y="0"/>
                    <a:pt x="14" y="0"/>
                    <a:pt x="20" y="0"/>
                  </a:cubicBezTo>
                  <a:cubicBezTo>
                    <a:pt x="22" y="0"/>
                    <a:pt x="22" y="1"/>
                    <a:pt x="22" y="2"/>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9" name="Rectangle 2"/>
          <p:cNvSpPr txBox="1">
            <a:spLocks noChangeArrowheads="1"/>
          </p:cNvSpPr>
          <p:nvPr/>
        </p:nvSpPr>
        <p:spPr bwMode="auto">
          <a:xfrm>
            <a:off x="7624341" y="3942899"/>
            <a:ext cx="1428598" cy="5170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モバイル端末の</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管理・監視</a:t>
            </a:r>
          </a:p>
        </p:txBody>
      </p:sp>
      <p:grpSp>
        <p:nvGrpSpPr>
          <p:cNvPr id="50" name="グループ化 49"/>
          <p:cNvGrpSpPr/>
          <p:nvPr/>
        </p:nvGrpSpPr>
        <p:grpSpPr>
          <a:xfrm>
            <a:off x="7630612" y="3124208"/>
            <a:ext cx="1338184" cy="388620"/>
            <a:chOff x="7340688" y="3138676"/>
            <a:chExt cx="1115153" cy="323850"/>
          </a:xfrm>
        </p:grpSpPr>
        <p:pic>
          <p:nvPicPr>
            <p:cNvPr id="51" name="図 50"/>
            <p:cNvPicPr>
              <a:picLocks noChangeAspect="1"/>
            </p:cNvPicPr>
            <p:nvPr/>
          </p:nvPicPr>
          <p:blipFill>
            <a:blip r:embed="rId4">
              <a:clrChange>
                <a:clrFrom>
                  <a:srgbClr val="F4F6F3"/>
                </a:clrFrom>
                <a:clrTo>
                  <a:srgbClr val="F4F6F3">
                    <a:alpha val="0"/>
                  </a:srgbClr>
                </a:clrTo>
              </a:clrChange>
              <a:extLst>
                <a:ext uri="{28A0092B-C50C-407E-A947-70E740481C1C}">
                  <a14:useLocalDpi xmlns:a14="http://schemas.microsoft.com/office/drawing/2010/main" val="0"/>
                </a:ext>
              </a:extLst>
            </a:blip>
            <a:stretch>
              <a:fillRect/>
            </a:stretch>
          </p:blipFill>
          <p:spPr>
            <a:xfrm>
              <a:off x="7340688" y="3138676"/>
              <a:ext cx="335280" cy="323850"/>
            </a:xfrm>
            <a:prstGeom prst="rect">
              <a:avLst/>
            </a:prstGeom>
            <a:noFill/>
          </p:spPr>
        </p:pic>
        <p:sp>
          <p:nvSpPr>
            <p:cNvPr id="52" name="テキスト ボックス 51"/>
            <p:cNvSpPr txBox="1"/>
            <p:nvPr/>
          </p:nvSpPr>
          <p:spPr>
            <a:xfrm>
              <a:off x="7583868" y="3161330"/>
              <a:ext cx="871973" cy="278542"/>
            </a:xfrm>
            <a:prstGeom prst="rect">
              <a:avLst/>
            </a:prstGeom>
            <a:noFill/>
          </p:spPr>
          <p:txBody>
            <a:bodyPr wrap="square" rtlCol="0" anchor="ctr">
              <a:noAutofit/>
            </a:bodyPr>
            <a:lstStyle/>
            <a:p>
              <a:pPr algn="ct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SD-WAN</a:t>
              </a:r>
            </a:p>
            <a:p>
              <a:pPr algn="ct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/SDP</a:t>
              </a:r>
              <a:endParaRPr kumimoji="1" lang="ja-JP" altLang="en-US" sz="1000" b="1"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 name="グループ化 52"/>
          <p:cNvGrpSpPr/>
          <p:nvPr/>
        </p:nvGrpSpPr>
        <p:grpSpPr>
          <a:xfrm>
            <a:off x="6714356" y="4034305"/>
            <a:ext cx="1114682" cy="334250"/>
            <a:chOff x="7706553" y="1265908"/>
            <a:chExt cx="928902" cy="278542"/>
          </a:xfrm>
        </p:grpSpPr>
        <p:grpSp>
          <p:nvGrpSpPr>
            <p:cNvPr id="54" name="グループ化 53"/>
            <p:cNvGrpSpPr>
              <a:grpSpLocks noChangeAspect="1"/>
            </p:cNvGrpSpPr>
            <p:nvPr/>
          </p:nvGrpSpPr>
          <p:grpSpPr>
            <a:xfrm>
              <a:off x="7706553" y="1268019"/>
              <a:ext cx="273368" cy="274320"/>
              <a:chOff x="11099800" y="3971925"/>
              <a:chExt cx="455613" cy="457200"/>
            </a:xfrm>
          </p:grpSpPr>
          <p:sp>
            <p:nvSpPr>
              <p:cNvPr id="56" name="Freeform 1909"/>
              <p:cNvSpPr>
                <a:spLocks/>
              </p:cNvSpPr>
              <p:nvPr/>
            </p:nvSpPr>
            <p:spPr bwMode="auto">
              <a:xfrm>
                <a:off x="11317288" y="3971925"/>
                <a:ext cx="238125" cy="457200"/>
              </a:xfrm>
              <a:custGeom>
                <a:avLst/>
                <a:gdLst>
                  <a:gd name="T0" fmla="*/ 3 w 143"/>
                  <a:gd name="T1" fmla="*/ 43 h 273"/>
                  <a:gd name="T2" fmla="*/ 6 w 143"/>
                  <a:gd name="T3" fmla="*/ 43 h 273"/>
                  <a:gd name="T4" fmla="*/ 58 w 143"/>
                  <a:gd name="T5" fmla="*/ 32 h 273"/>
                  <a:gd name="T6" fmla="*/ 79 w 143"/>
                  <a:gd name="T7" fmla="*/ 46 h 273"/>
                  <a:gd name="T8" fmla="*/ 93 w 143"/>
                  <a:gd name="T9" fmla="*/ 116 h 273"/>
                  <a:gd name="T10" fmla="*/ 121 w 143"/>
                  <a:gd name="T11" fmla="*/ 255 h 273"/>
                  <a:gd name="T12" fmla="*/ 122 w 143"/>
                  <a:gd name="T13" fmla="*/ 270 h 273"/>
                  <a:gd name="T14" fmla="*/ 122 w 143"/>
                  <a:gd name="T15" fmla="*/ 272 h 273"/>
                  <a:gd name="T16" fmla="*/ 140 w 143"/>
                  <a:gd name="T17" fmla="*/ 272 h 273"/>
                  <a:gd name="T18" fmla="*/ 143 w 143"/>
                  <a:gd name="T19" fmla="*/ 269 h 273"/>
                  <a:gd name="T20" fmla="*/ 143 w 143"/>
                  <a:gd name="T21" fmla="*/ 202 h 273"/>
                  <a:gd name="T22" fmla="*/ 143 w 143"/>
                  <a:gd name="T23" fmla="*/ 3 h 273"/>
                  <a:gd name="T24" fmla="*/ 140 w 143"/>
                  <a:gd name="T25" fmla="*/ 0 h 273"/>
                  <a:gd name="T26" fmla="*/ 39 w 143"/>
                  <a:gd name="T27" fmla="*/ 0 h 273"/>
                  <a:gd name="T28" fmla="*/ 36 w 143"/>
                  <a:gd name="T29" fmla="*/ 1 h 273"/>
                  <a:gd name="T30" fmla="*/ 1 w 143"/>
                  <a:gd name="T31" fmla="*/ 25 h 273"/>
                  <a:gd name="T32" fmla="*/ 0 w 143"/>
                  <a:gd name="T33" fmla="*/ 28 h 273"/>
                  <a:gd name="T34" fmla="*/ 3 w 143"/>
                  <a:gd name="T35" fmla="*/ 4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73">
                    <a:moveTo>
                      <a:pt x="3" y="43"/>
                    </a:moveTo>
                    <a:cubicBezTo>
                      <a:pt x="4" y="43"/>
                      <a:pt x="5" y="43"/>
                      <a:pt x="6" y="43"/>
                    </a:cubicBezTo>
                    <a:cubicBezTo>
                      <a:pt x="23" y="39"/>
                      <a:pt x="41" y="36"/>
                      <a:pt x="58" y="32"/>
                    </a:cubicBezTo>
                    <a:cubicBezTo>
                      <a:pt x="68" y="30"/>
                      <a:pt x="77" y="35"/>
                      <a:pt x="79" y="46"/>
                    </a:cubicBezTo>
                    <a:cubicBezTo>
                      <a:pt x="84" y="69"/>
                      <a:pt x="88" y="93"/>
                      <a:pt x="93" y="116"/>
                    </a:cubicBezTo>
                    <a:cubicBezTo>
                      <a:pt x="103" y="163"/>
                      <a:pt x="112" y="209"/>
                      <a:pt x="121" y="255"/>
                    </a:cubicBezTo>
                    <a:cubicBezTo>
                      <a:pt x="123" y="260"/>
                      <a:pt x="124" y="265"/>
                      <a:pt x="122" y="270"/>
                    </a:cubicBezTo>
                    <a:cubicBezTo>
                      <a:pt x="122" y="271"/>
                      <a:pt x="122" y="272"/>
                      <a:pt x="122" y="272"/>
                    </a:cubicBezTo>
                    <a:cubicBezTo>
                      <a:pt x="128" y="272"/>
                      <a:pt x="134" y="272"/>
                      <a:pt x="140" y="272"/>
                    </a:cubicBezTo>
                    <a:cubicBezTo>
                      <a:pt x="143" y="273"/>
                      <a:pt x="143" y="272"/>
                      <a:pt x="143" y="269"/>
                    </a:cubicBezTo>
                    <a:cubicBezTo>
                      <a:pt x="143" y="247"/>
                      <a:pt x="143" y="224"/>
                      <a:pt x="143" y="202"/>
                    </a:cubicBezTo>
                    <a:cubicBezTo>
                      <a:pt x="143" y="136"/>
                      <a:pt x="143" y="69"/>
                      <a:pt x="143" y="3"/>
                    </a:cubicBezTo>
                    <a:cubicBezTo>
                      <a:pt x="143" y="1"/>
                      <a:pt x="143" y="0"/>
                      <a:pt x="140" y="0"/>
                    </a:cubicBezTo>
                    <a:cubicBezTo>
                      <a:pt x="107" y="0"/>
                      <a:pt x="73" y="0"/>
                      <a:pt x="39" y="0"/>
                    </a:cubicBezTo>
                    <a:cubicBezTo>
                      <a:pt x="38" y="0"/>
                      <a:pt x="37" y="0"/>
                      <a:pt x="36" y="1"/>
                    </a:cubicBezTo>
                    <a:cubicBezTo>
                      <a:pt x="24" y="9"/>
                      <a:pt x="13" y="17"/>
                      <a:pt x="1" y="25"/>
                    </a:cubicBezTo>
                    <a:cubicBezTo>
                      <a:pt x="0" y="26"/>
                      <a:pt x="0" y="27"/>
                      <a:pt x="0" y="28"/>
                    </a:cubicBezTo>
                    <a:cubicBezTo>
                      <a:pt x="0" y="33"/>
                      <a:pt x="2" y="38"/>
                      <a:pt x="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Freeform 1910"/>
              <p:cNvSpPr>
                <a:spLocks/>
              </p:cNvSpPr>
              <p:nvPr/>
            </p:nvSpPr>
            <p:spPr bwMode="auto">
              <a:xfrm>
                <a:off x="11099800" y="3971925"/>
                <a:ext cx="163513" cy="455613"/>
              </a:xfrm>
              <a:custGeom>
                <a:avLst/>
                <a:gdLst>
                  <a:gd name="T0" fmla="*/ 66 w 98"/>
                  <a:gd name="T1" fmla="*/ 272 h 272"/>
                  <a:gd name="T2" fmla="*/ 60 w 98"/>
                  <a:gd name="T3" fmla="*/ 241 h 272"/>
                  <a:gd name="T4" fmla="*/ 29 w 98"/>
                  <a:gd name="T5" fmla="*/ 88 h 272"/>
                  <a:gd name="T6" fmla="*/ 28 w 98"/>
                  <a:gd name="T7" fmla="*/ 77 h 272"/>
                  <a:gd name="T8" fmla="*/ 42 w 98"/>
                  <a:gd name="T9" fmla="*/ 62 h 272"/>
                  <a:gd name="T10" fmla="*/ 95 w 98"/>
                  <a:gd name="T11" fmla="*/ 51 h 272"/>
                  <a:gd name="T12" fmla="*/ 97 w 98"/>
                  <a:gd name="T13" fmla="*/ 48 h 272"/>
                  <a:gd name="T14" fmla="*/ 95 w 98"/>
                  <a:gd name="T15" fmla="*/ 37 h 272"/>
                  <a:gd name="T16" fmla="*/ 92 w 98"/>
                  <a:gd name="T17" fmla="*/ 31 h 272"/>
                  <a:gd name="T18" fmla="*/ 71 w 98"/>
                  <a:gd name="T19" fmla="*/ 2 h 272"/>
                  <a:gd name="T20" fmla="*/ 67 w 98"/>
                  <a:gd name="T21" fmla="*/ 0 h 272"/>
                  <a:gd name="T22" fmla="*/ 4 w 98"/>
                  <a:gd name="T23" fmla="*/ 0 h 272"/>
                  <a:gd name="T24" fmla="*/ 0 w 98"/>
                  <a:gd name="T25" fmla="*/ 3 h 272"/>
                  <a:gd name="T26" fmla="*/ 0 w 98"/>
                  <a:gd name="T27" fmla="*/ 269 h 272"/>
                  <a:gd name="T28" fmla="*/ 4 w 98"/>
                  <a:gd name="T29" fmla="*/ 272 h 272"/>
                  <a:gd name="T30" fmla="*/ 63 w 98"/>
                  <a:gd name="T31" fmla="*/ 272 h 272"/>
                  <a:gd name="T32" fmla="*/ 66 w 98"/>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72">
                    <a:moveTo>
                      <a:pt x="66" y="272"/>
                    </a:moveTo>
                    <a:cubicBezTo>
                      <a:pt x="64" y="261"/>
                      <a:pt x="62" y="251"/>
                      <a:pt x="60" y="241"/>
                    </a:cubicBezTo>
                    <a:cubicBezTo>
                      <a:pt x="50" y="190"/>
                      <a:pt x="39" y="139"/>
                      <a:pt x="29" y="88"/>
                    </a:cubicBezTo>
                    <a:cubicBezTo>
                      <a:pt x="28" y="84"/>
                      <a:pt x="27" y="80"/>
                      <a:pt x="28" y="77"/>
                    </a:cubicBezTo>
                    <a:cubicBezTo>
                      <a:pt x="29" y="69"/>
                      <a:pt x="34" y="64"/>
                      <a:pt x="42" y="62"/>
                    </a:cubicBezTo>
                    <a:cubicBezTo>
                      <a:pt x="60" y="58"/>
                      <a:pt x="78" y="55"/>
                      <a:pt x="95" y="51"/>
                    </a:cubicBezTo>
                    <a:cubicBezTo>
                      <a:pt x="97" y="51"/>
                      <a:pt x="98" y="50"/>
                      <a:pt x="97" y="48"/>
                    </a:cubicBezTo>
                    <a:cubicBezTo>
                      <a:pt x="97" y="45"/>
                      <a:pt x="96" y="41"/>
                      <a:pt x="95" y="37"/>
                    </a:cubicBezTo>
                    <a:cubicBezTo>
                      <a:pt x="95" y="35"/>
                      <a:pt x="94" y="33"/>
                      <a:pt x="92" y="31"/>
                    </a:cubicBezTo>
                    <a:cubicBezTo>
                      <a:pt x="85" y="22"/>
                      <a:pt x="78" y="12"/>
                      <a:pt x="71" y="2"/>
                    </a:cubicBezTo>
                    <a:cubicBezTo>
                      <a:pt x="70" y="0"/>
                      <a:pt x="69" y="0"/>
                      <a:pt x="67" y="0"/>
                    </a:cubicBezTo>
                    <a:cubicBezTo>
                      <a:pt x="46" y="0"/>
                      <a:pt x="25" y="0"/>
                      <a:pt x="4" y="0"/>
                    </a:cubicBezTo>
                    <a:cubicBezTo>
                      <a:pt x="1" y="0"/>
                      <a:pt x="0" y="0"/>
                      <a:pt x="0" y="3"/>
                    </a:cubicBezTo>
                    <a:cubicBezTo>
                      <a:pt x="0" y="92"/>
                      <a:pt x="0" y="180"/>
                      <a:pt x="0" y="269"/>
                    </a:cubicBezTo>
                    <a:cubicBezTo>
                      <a:pt x="0" y="272"/>
                      <a:pt x="1" y="272"/>
                      <a:pt x="4" y="272"/>
                    </a:cubicBezTo>
                    <a:cubicBezTo>
                      <a:pt x="24" y="272"/>
                      <a:pt x="43" y="272"/>
                      <a:pt x="63" y="272"/>
                    </a:cubicBezTo>
                    <a:cubicBezTo>
                      <a:pt x="64" y="272"/>
                      <a:pt x="65" y="272"/>
                      <a:pt x="66" y="2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Freeform 1911"/>
              <p:cNvSpPr>
                <a:spLocks/>
              </p:cNvSpPr>
              <p:nvPr/>
            </p:nvSpPr>
            <p:spPr bwMode="auto">
              <a:xfrm>
                <a:off x="11177588" y="4079875"/>
                <a:ext cx="298450" cy="293688"/>
              </a:xfrm>
              <a:custGeom>
                <a:avLst/>
                <a:gdLst>
                  <a:gd name="T0" fmla="*/ 97 w 178"/>
                  <a:gd name="T1" fmla="*/ 120 h 175"/>
                  <a:gd name="T2" fmla="*/ 98 w 178"/>
                  <a:gd name="T3" fmla="*/ 117 h 175"/>
                  <a:gd name="T4" fmla="*/ 110 w 178"/>
                  <a:gd name="T5" fmla="*/ 91 h 175"/>
                  <a:gd name="T6" fmla="*/ 113 w 178"/>
                  <a:gd name="T7" fmla="*/ 88 h 175"/>
                  <a:gd name="T8" fmla="*/ 137 w 178"/>
                  <a:gd name="T9" fmla="*/ 83 h 175"/>
                  <a:gd name="T10" fmla="*/ 140 w 178"/>
                  <a:gd name="T11" fmla="*/ 85 h 175"/>
                  <a:gd name="T12" fmla="*/ 153 w 178"/>
                  <a:gd name="T13" fmla="*/ 147 h 175"/>
                  <a:gd name="T14" fmla="*/ 156 w 178"/>
                  <a:gd name="T15" fmla="*/ 149 h 175"/>
                  <a:gd name="T16" fmla="*/ 168 w 178"/>
                  <a:gd name="T17" fmla="*/ 146 h 175"/>
                  <a:gd name="T18" fmla="*/ 178 w 178"/>
                  <a:gd name="T19" fmla="*/ 144 h 175"/>
                  <a:gd name="T20" fmla="*/ 178 w 178"/>
                  <a:gd name="T21" fmla="*/ 141 h 175"/>
                  <a:gd name="T22" fmla="*/ 150 w 178"/>
                  <a:gd name="T23" fmla="*/ 3 h 175"/>
                  <a:gd name="T24" fmla="*/ 147 w 178"/>
                  <a:gd name="T25" fmla="*/ 1 h 175"/>
                  <a:gd name="T26" fmla="*/ 2 w 178"/>
                  <a:gd name="T27" fmla="*/ 30 h 175"/>
                  <a:gd name="T28" fmla="*/ 0 w 178"/>
                  <a:gd name="T29" fmla="*/ 33 h 175"/>
                  <a:gd name="T30" fmla="*/ 26 w 178"/>
                  <a:gd name="T31" fmla="*/ 159 h 175"/>
                  <a:gd name="T32" fmla="*/ 29 w 178"/>
                  <a:gd name="T33" fmla="*/ 175 h 175"/>
                  <a:gd name="T34" fmla="*/ 56 w 178"/>
                  <a:gd name="T35" fmla="*/ 170 h 175"/>
                  <a:gd name="T36" fmla="*/ 56 w 178"/>
                  <a:gd name="T37" fmla="*/ 167 h 175"/>
                  <a:gd name="T38" fmla="*/ 50 w 178"/>
                  <a:gd name="T39" fmla="*/ 137 h 175"/>
                  <a:gd name="T40" fmla="*/ 43 w 178"/>
                  <a:gd name="T41" fmla="*/ 106 h 175"/>
                  <a:gd name="T42" fmla="*/ 46 w 178"/>
                  <a:gd name="T43" fmla="*/ 102 h 175"/>
                  <a:gd name="T44" fmla="*/ 69 w 178"/>
                  <a:gd name="T45" fmla="*/ 97 h 175"/>
                  <a:gd name="T46" fmla="*/ 74 w 178"/>
                  <a:gd name="T47" fmla="*/ 98 h 175"/>
                  <a:gd name="T48" fmla="*/ 83 w 178"/>
                  <a:gd name="T49" fmla="*/ 107 h 175"/>
                  <a:gd name="T50" fmla="*/ 97 w 178"/>
                  <a:gd name="T51"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8" h="175">
                    <a:moveTo>
                      <a:pt x="97" y="120"/>
                    </a:moveTo>
                    <a:cubicBezTo>
                      <a:pt x="97" y="118"/>
                      <a:pt x="98" y="118"/>
                      <a:pt x="98" y="117"/>
                    </a:cubicBezTo>
                    <a:cubicBezTo>
                      <a:pt x="102" y="108"/>
                      <a:pt x="106" y="100"/>
                      <a:pt x="110" y="91"/>
                    </a:cubicBezTo>
                    <a:cubicBezTo>
                      <a:pt x="110" y="90"/>
                      <a:pt x="112" y="89"/>
                      <a:pt x="113" y="88"/>
                    </a:cubicBezTo>
                    <a:cubicBezTo>
                      <a:pt x="121" y="86"/>
                      <a:pt x="129" y="85"/>
                      <a:pt x="137" y="83"/>
                    </a:cubicBezTo>
                    <a:cubicBezTo>
                      <a:pt x="139" y="83"/>
                      <a:pt x="140" y="83"/>
                      <a:pt x="140" y="85"/>
                    </a:cubicBezTo>
                    <a:cubicBezTo>
                      <a:pt x="144" y="106"/>
                      <a:pt x="149" y="126"/>
                      <a:pt x="153" y="147"/>
                    </a:cubicBezTo>
                    <a:cubicBezTo>
                      <a:pt x="153" y="149"/>
                      <a:pt x="154" y="149"/>
                      <a:pt x="156" y="149"/>
                    </a:cubicBezTo>
                    <a:cubicBezTo>
                      <a:pt x="160" y="148"/>
                      <a:pt x="164" y="147"/>
                      <a:pt x="168" y="146"/>
                    </a:cubicBezTo>
                    <a:cubicBezTo>
                      <a:pt x="172" y="146"/>
                      <a:pt x="175" y="145"/>
                      <a:pt x="178" y="144"/>
                    </a:cubicBezTo>
                    <a:cubicBezTo>
                      <a:pt x="178" y="143"/>
                      <a:pt x="178" y="142"/>
                      <a:pt x="178" y="141"/>
                    </a:cubicBezTo>
                    <a:cubicBezTo>
                      <a:pt x="169" y="95"/>
                      <a:pt x="159" y="49"/>
                      <a:pt x="150" y="3"/>
                    </a:cubicBezTo>
                    <a:cubicBezTo>
                      <a:pt x="150" y="1"/>
                      <a:pt x="149" y="0"/>
                      <a:pt x="147" y="1"/>
                    </a:cubicBezTo>
                    <a:cubicBezTo>
                      <a:pt x="99" y="11"/>
                      <a:pt x="51" y="20"/>
                      <a:pt x="2" y="30"/>
                    </a:cubicBezTo>
                    <a:cubicBezTo>
                      <a:pt x="1" y="30"/>
                      <a:pt x="0" y="31"/>
                      <a:pt x="0" y="33"/>
                    </a:cubicBezTo>
                    <a:cubicBezTo>
                      <a:pt x="9" y="75"/>
                      <a:pt x="17" y="117"/>
                      <a:pt x="26" y="159"/>
                    </a:cubicBezTo>
                    <a:cubicBezTo>
                      <a:pt x="27" y="164"/>
                      <a:pt x="28" y="170"/>
                      <a:pt x="29" y="175"/>
                    </a:cubicBezTo>
                    <a:cubicBezTo>
                      <a:pt x="38" y="173"/>
                      <a:pt x="47" y="172"/>
                      <a:pt x="56" y="170"/>
                    </a:cubicBezTo>
                    <a:cubicBezTo>
                      <a:pt x="56" y="169"/>
                      <a:pt x="56" y="168"/>
                      <a:pt x="56" y="167"/>
                    </a:cubicBezTo>
                    <a:cubicBezTo>
                      <a:pt x="54" y="157"/>
                      <a:pt x="52" y="147"/>
                      <a:pt x="50" y="137"/>
                    </a:cubicBezTo>
                    <a:cubicBezTo>
                      <a:pt x="47" y="127"/>
                      <a:pt x="45" y="116"/>
                      <a:pt x="43" y="106"/>
                    </a:cubicBezTo>
                    <a:cubicBezTo>
                      <a:pt x="43" y="103"/>
                      <a:pt x="43" y="102"/>
                      <a:pt x="46" y="102"/>
                    </a:cubicBezTo>
                    <a:cubicBezTo>
                      <a:pt x="53" y="100"/>
                      <a:pt x="61" y="99"/>
                      <a:pt x="69" y="97"/>
                    </a:cubicBezTo>
                    <a:cubicBezTo>
                      <a:pt x="71" y="96"/>
                      <a:pt x="72" y="97"/>
                      <a:pt x="74" y="98"/>
                    </a:cubicBezTo>
                    <a:cubicBezTo>
                      <a:pt x="77" y="101"/>
                      <a:pt x="80" y="104"/>
                      <a:pt x="83" y="107"/>
                    </a:cubicBezTo>
                    <a:cubicBezTo>
                      <a:pt x="87" y="111"/>
                      <a:pt x="92" y="115"/>
                      <a:pt x="97" y="1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Freeform 1912"/>
              <p:cNvSpPr>
                <a:spLocks/>
              </p:cNvSpPr>
              <p:nvPr/>
            </p:nvSpPr>
            <p:spPr bwMode="auto">
              <a:xfrm>
                <a:off x="11237913" y="4065588"/>
                <a:ext cx="122238" cy="33338"/>
              </a:xfrm>
              <a:custGeom>
                <a:avLst/>
                <a:gdLst>
                  <a:gd name="T0" fmla="*/ 19 w 73"/>
                  <a:gd name="T1" fmla="*/ 10 h 20"/>
                  <a:gd name="T2" fmla="*/ 2 w 73"/>
                  <a:gd name="T3" fmla="*/ 14 h 20"/>
                  <a:gd name="T4" fmla="*/ 0 w 73"/>
                  <a:gd name="T5" fmla="*/ 17 h 20"/>
                  <a:gd name="T6" fmla="*/ 4 w 73"/>
                  <a:gd name="T7" fmla="*/ 20 h 20"/>
                  <a:gd name="T8" fmla="*/ 60 w 73"/>
                  <a:gd name="T9" fmla="*/ 8 h 20"/>
                  <a:gd name="T10" fmla="*/ 70 w 73"/>
                  <a:gd name="T11" fmla="*/ 6 h 20"/>
                  <a:gd name="T12" fmla="*/ 73 w 73"/>
                  <a:gd name="T13" fmla="*/ 3 h 20"/>
                  <a:gd name="T14" fmla="*/ 69 w 73"/>
                  <a:gd name="T15" fmla="*/ 0 h 20"/>
                  <a:gd name="T16" fmla="*/ 54 w 73"/>
                  <a:gd name="T17" fmla="*/ 3 h 20"/>
                  <a:gd name="T18" fmla="*/ 54 w 73"/>
                  <a:gd name="T19" fmla="*/ 5 h 20"/>
                  <a:gd name="T20" fmla="*/ 52 w 73"/>
                  <a:gd name="T21" fmla="*/ 9 h 20"/>
                  <a:gd name="T22" fmla="*/ 25 w 73"/>
                  <a:gd name="T23" fmla="*/ 14 h 20"/>
                  <a:gd name="T24" fmla="*/ 19 w 73"/>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20">
                    <a:moveTo>
                      <a:pt x="19" y="10"/>
                    </a:moveTo>
                    <a:cubicBezTo>
                      <a:pt x="13" y="12"/>
                      <a:pt x="7" y="13"/>
                      <a:pt x="2" y="14"/>
                    </a:cubicBezTo>
                    <a:cubicBezTo>
                      <a:pt x="1" y="14"/>
                      <a:pt x="0" y="16"/>
                      <a:pt x="0" y="17"/>
                    </a:cubicBezTo>
                    <a:cubicBezTo>
                      <a:pt x="1" y="19"/>
                      <a:pt x="2" y="20"/>
                      <a:pt x="4" y="20"/>
                    </a:cubicBezTo>
                    <a:cubicBezTo>
                      <a:pt x="23" y="16"/>
                      <a:pt x="42" y="12"/>
                      <a:pt x="60" y="8"/>
                    </a:cubicBezTo>
                    <a:cubicBezTo>
                      <a:pt x="64" y="8"/>
                      <a:pt x="67" y="7"/>
                      <a:pt x="70" y="6"/>
                    </a:cubicBezTo>
                    <a:cubicBezTo>
                      <a:pt x="71" y="6"/>
                      <a:pt x="73" y="4"/>
                      <a:pt x="73" y="3"/>
                    </a:cubicBezTo>
                    <a:cubicBezTo>
                      <a:pt x="72" y="2"/>
                      <a:pt x="70" y="0"/>
                      <a:pt x="69" y="0"/>
                    </a:cubicBezTo>
                    <a:cubicBezTo>
                      <a:pt x="64" y="1"/>
                      <a:pt x="59" y="2"/>
                      <a:pt x="54" y="3"/>
                    </a:cubicBezTo>
                    <a:cubicBezTo>
                      <a:pt x="54" y="4"/>
                      <a:pt x="54" y="4"/>
                      <a:pt x="54" y="5"/>
                    </a:cubicBezTo>
                    <a:cubicBezTo>
                      <a:pt x="55" y="7"/>
                      <a:pt x="54" y="8"/>
                      <a:pt x="52" y="9"/>
                    </a:cubicBezTo>
                    <a:cubicBezTo>
                      <a:pt x="43" y="11"/>
                      <a:pt x="34" y="12"/>
                      <a:pt x="25" y="14"/>
                    </a:cubicBezTo>
                    <a:cubicBezTo>
                      <a:pt x="20" y="15"/>
                      <a:pt x="20" y="15"/>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1913"/>
              <p:cNvSpPr>
                <a:spLocks/>
              </p:cNvSpPr>
              <p:nvPr/>
            </p:nvSpPr>
            <p:spPr bwMode="auto">
              <a:xfrm>
                <a:off x="11264900" y="3971925"/>
                <a:ext cx="39688" cy="22225"/>
              </a:xfrm>
              <a:custGeom>
                <a:avLst/>
                <a:gdLst>
                  <a:gd name="T0" fmla="*/ 12 w 24"/>
                  <a:gd name="T1" fmla="*/ 14 h 14"/>
                  <a:gd name="T2" fmla="*/ 24 w 24"/>
                  <a:gd name="T3" fmla="*/ 0 h 14"/>
                  <a:gd name="T4" fmla="*/ 0 w 24"/>
                  <a:gd name="T5" fmla="*/ 0 h 14"/>
                  <a:gd name="T6" fmla="*/ 12 w 24"/>
                  <a:gd name="T7" fmla="*/ 14 h 14"/>
                </a:gdLst>
                <a:ahLst/>
                <a:cxnLst>
                  <a:cxn ang="0">
                    <a:pos x="T0" y="T1"/>
                  </a:cxn>
                  <a:cxn ang="0">
                    <a:pos x="T2" y="T3"/>
                  </a:cxn>
                  <a:cxn ang="0">
                    <a:pos x="T4" y="T5"/>
                  </a:cxn>
                  <a:cxn ang="0">
                    <a:pos x="T6" y="T7"/>
                  </a:cxn>
                </a:cxnLst>
                <a:rect l="0" t="0" r="r" b="b"/>
                <a:pathLst>
                  <a:path w="24" h="14">
                    <a:moveTo>
                      <a:pt x="12" y="14"/>
                    </a:moveTo>
                    <a:cubicBezTo>
                      <a:pt x="16" y="9"/>
                      <a:pt x="20" y="5"/>
                      <a:pt x="24" y="0"/>
                    </a:cubicBezTo>
                    <a:cubicBezTo>
                      <a:pt x="16" y="0"/>
                      <a:pt x="8" y="0"/>
                      <a:pt x="0" y="0"/>
                    </a:cubicBezTo>
                    <a:cubicBezTo>
                      <a:pt x="4" y="5"/>
                      <a:pt x="8" y="9"/>
                      <a:pt x="1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Oval 1914"/>
              <p:cNvSpPr>
                <a:spLocks noChangeArrowheads="1"/>
              </p:cNvSpPr>
              <p:nvPr/>
            </p:nvSpPr>
            <p:spPr bwMode="auto">
              <a:xfrm>
                <a:off x="11283950" y="4035425"/>
                <a:ext cx="12700"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Freeform 1915"/>
              <p:cNvSpPr>
                <a:spLocks/>
              </p:cNvSpPr>
              <p:nvPr/>
            </p:nvSpPr>
            <p:spPr bwMode="auto">
              <a:xfrm>
                <a:off x="11317288" y="3971925"/>
                <a:ext cx="238125" cy="457200"/>
              </a:xfrm>
              <a:custGeom>
                <a:avLst/>
                <a:gdLst>
                  <a:gd name="T0" fmla="*/ 3 w 143"/>
                  <a:gd name="T1" fmla="*/ 43 h 273"/>
                  <a:gd name="T2" fmla="*/ 0 w 143"/>
                  <a:gd name="T3" fmla="*/ 28 h 273"/>
                  <a:gd name="T4" fmla="*/ 1 w 143"/>
                  <a:gd name="T5" fmla="*/ 25 h 273"/>
                  <a:gd name="T6" fmla="*/ 36 w 143"/>
                  <a:gd name="T7" fmla="*/ 1 h 273"/>
                  <a:gd name="T8" fmla="*/ 39 w 143"/>
                  <a:gd name="T9" fmla="*/ 0 h 273"/>
                  <a:gd name="T10" fmla="*/ 140 w 143"/>
                  <a:gd name="T11" fmla="*/ 0 h 273"/>
                  <a:gd name="T12" fmla="*/ 143 w 143"/>
                  <a:gd name="T13" fmla="*/ 3 h 273"/>
                  <a:gd name="T14" fmla="*/ 143 w 143"/>
                  <a:gd name="T15" fmla="*/ 202 h 273"/>
                  <a:gd name="T16" fmla="*/ 143 w 143"/>
                  <a:gd name="T17" fmla="*/ 269 h 273"/>
                  <a:gd name="T18" fmla="*/ 140 w 143"/>
                  <a:gd name="T19" fmla="*/ 272 h 273"/>
                  <a:gd name="T20" fmla="*/ 122 w 143"/>
                  <a:gd name="T21" fmla="*/ 272 h 273"/>
                  <a:gd name="T22" fmla="*/ 122 w 143"/>
                  <a:gd name="T23" fmla="*/ 270 h 273"/>
                  <a:gd name="T24" fmla="*/ 121 w 143"/>
                  <a:gd name="T25" fmla="*/ 255 h 273"/>
                  <a:gd name="T26" fmla="*/ 93 w 143"/>
                  <a:gd name="T27" fmla="*/ 116 h 273"/>
                  <a:gd name="T28" fmla="*/ 79 w 143"/>
                  <a:gd name="T29" fmla="*/ 46 h 273"/>
                  <a:gd name="T30" fmla="*/ 58 w 143"/>
                  <a:gd name="T31" fmla="*/ 32 h 273"/>
                  <a:gd name="T32" fmla="*/ 6 w 143"/>
                  <a:gd name="T33" fmla="*/ 43 h 273"/>
                  <a:gd name="T34" fmla="*/ 3 w 143"/>
                  <a:gd name="T35" fmla="*/ 4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73">
                    <a:moveTo>
                      <a:pt x="3" y="43"/>
                    </a:moveTo>
                    <a:cubicBezTo>
                      <a:pt x="2" y="38"/>
                      <a:pt x="0" y="33"/>
                      <a:pt x="0" y="28"/>
                    </a:cubicBezTo>
                    <a:cubicBezTo>
                      <a:pt x="0" y="27"/>
                      <a:pt x="0" y="26"/>
                      <a:pt x="1" y="25"/>
                    </a:cubicBezTo>
                    <a:cubicBezTo>
                      <a:pt x="13" y="17"/>
                      <a:pt x="24" y="9"/>
                      <a:pt x="36" y="1"/>
                    </a:cubicBezTo>
                    <a:cubicBezTo>
                      <a:pt x="37" y="0"/>
                      <a:pt x="38" y="0"/>
                      <a:pt x="39" y="0"/>
                    </a:cubicBezTo>
                    <a:cubicBezTo>
                      <a:pt x="73" y="0"/>
                      <a:pt x="107" y="0"/>
                      <a:pt x="140" y="0"/>
                    </a:cubicBezTo>
                    <a:cubicBezTo>
                      <a:pt x="143" y="0"/>
                      <a:pt x="143" y="1"/>
                      <a:pt x="143" y="3"/>
                    </a:cubicBezTo>
                    <a:cubicBezTo>
                      <a:pt x="143" y="69"/>
                      <a:pt x="143" y="136"/>
                      <a:pt x="143" y="202"/>
                    </a:cubicBezTo>
                    <a:cubicBezTo>
                      <a:pt x="143" y="224"/>
                      <a:pt x="143" y="247"/>
                      <a:pt x="143" y="269"/>
                    </a:cubicBezTo>
                    <a:cubicBezTo>
                      <a:pt x="143" y="272"/>
                      <a:pt x="143" y="273"/>
                      <a:pt x="140" y="272"/>
                    </a:cubicBezTo>
                    <a:cubicBezTo>
                      <a:pt x="134" y="272"/>
                      <a:pt x="128" y="272"/>
                      <a:pt x="122" y="272"/>
                    </a:cubicBezTo>
                    <a:cubicBezTo>
                      <a:pt x="122" y="272"/>
                      <a:pt x="122" y="271"/>
                      <a:pt x="122" y="270"/>
                    </a:cubicBezTo>
                    <a:cubicBezTo>
                      <a:pt x="124" y="265"/>
                      <a:pt x="123" y="260"/>
                      <a:pt x="121" y="255"/>
                    </a:cubicBezTo>
                    <a:cubicBezTo>
                      <a:pt x="112" y="209"/>
                      <a:pt x="103" y="163"/>
                      <a:pt x="93" y="116"/>
                    </a:cubicBezTo>
                    <a:cubicBezTo>
                      <a:pt x="88" y="93"/>
                      <a:pt x="84" y="69"/>
                      <a:pt x="79" y="46"/>
                    </a:cubicBezTo>
                    <a:cubicBezTo>
                      <a:pt x="77" y="35"/>
                      <a:pt x="68" y="30"/>
                      <a:pt x="58" y="32"/>
                    </a:cubicBezTo>
                    <a:cubicBezTo>
                      <a:pt x="41" y="36"/>
                      <a:pt x="23" y="39"/>
                      <a:pt x="6" y="43"/>
                    </a:cubicBezTo>
                    <a:cubicBezTo>
                      <a:pt x="5" y="43"/>
                      <a:pt x="4" y="43"/>
                      <a:pt x="3" y="4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Freeform 1916"/>
              <p:cNvSpPr>
                <a:spLocks/>
              </p:cNvSpPr>
              <p:nvPr/>
            </p:nvSpPr>
            <p:spPr bwMode="auto">
              <a:xfrm>
                <a:off x="11099800" y="3971925"/>
                <a:ext cx="163513" cy="455613"/>
              </a:xfrm>
              <a:custGeom>
                <a:avLst/>
                <a:gdLst>
                  <a:gd name="T0" fmla="*/ 66 w 98"/>
                  <a:gd name="T1" fmla="*/ 272 h 272"/>
                  <a:gd name="T2" fmla="*/ 63 w 98"/>
                  <a:gd name="T3" fmla="*/ 272 h 272"/>
                  <a:gd name="T4" fmla="*/ 4 w 98"/>
                  <a:gd name="T5" fmla="*/ 272 h 272"/>
                  <a:gd name="T6" fmla="*/ 0 w 98"/>
                  <a:gd name="T7" fmla="*/ 269 h 272"/>
                  <a:gd name="T8" fmla="*/ 0 w 98"/>
                  <a:gd name="T9" fmla="*/ 3 h 272"/>
                  <a:gd name="T10" fmla="*/ 4 w 98"/>
                  <a:gd name="T11" fmla="*/ 0 h 272"/>
                  <a:gd name="T12" fmla="*/ 67 w 98"/>
                  <a:gd name="T13" fmla="*/ 0 h 272"/>
                  <a:gd name="T14" fmla="*/ 71 w 98"/>
                  <a:gd name="T15" fmla="*/ 2 h 272"/>
                  <a:gd name="T16" fmla="*/ 92 w 98"/>
                  <a:gd name="T17" fmla="*/ 31 h 272"/>
                  <a:gd name="T18" fmla="*/ 95 w 98"/>
                  <a:gd name="T19" fmla="*/ 37 h 272"/>
                  <a:gd name="T20" fmla="*/ 97 w 98"/>
                  <a:gd name="T21" fmla="*/ 48 h 272"/>
                  <a:gd name="T22" fmla="*/ 95 w 98"/>
                  <a:gd name="T23" fmla="*/ 51 h 272"/>
                  <a:gd name="T24" fmla="*/ 42 w 98"/>
                  <a:gd name="T25" fmla="*/ 62 h 272"/>
                  <a:gd name="T26" fmla="*/ 28 w 98"/>
                  <a:gd name="T27" fmla="*/ 77 h 272"/>
                  <a:gd name="T28" fmla="*/ 29 w 98"/>
                  <a:gd name="T29" fmla="*/ 88 h 272"/>
                  <a:gd name="T30" fmla="*/ 60 w 98"/>
                  <a:gd name="T31" fmla="*/ 241 h 272"/>
                  <a:gd name="T32" fmla="*/ 66 w 98"/>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72">
                    <a:moveTo>
                      <a:pt x="66" y="272"/>
                    </a:moveTo>
                    <a:cubicBezTo>
                      <a:pt x="65" y="272"/>
                      <a:pt x="64" y="272"/>
                      <a:pt x="63" y="272"/>
                    </a:cubicBezTo>
                    <a:cubicBezTo>
                      <a:pt x="43" y="272"/>
                      <a:pt x="24" y="272"/>
                      <a:pt x="4" y="272"/>
                    </a:cubicBezTo>
                    <a:cubicBezTo>
                      <a:pt x="1" y="272"/>
                      <a:pt x="0" y="272"/>
                      <a:pt x="0" y="269"/>
                    </a:cubicBezTo>
                    <a:cubicBezTo>
                      <a:pt x="0" y="180"/>
                      <a:pt x="0" y="92"/>
                      <a:pt x="0" y="3"/>
                    </a:cubicBezTo>
                    <a:cubicBezTo>
                      <a:pt x="0" y="0"/>
                      <a:pt x="1" y="0"/>
                      <a:pt x="4" y="0"/>
                    </a:cubicBezTo>
                    <a:cubicBezTo>
                      <a:pt x="25" y="0"/>
                      <a:pt x="46" y="0"/>
                      <a:pt x="67" y="0"/>
                    </a:cubicBezTo>
                    <a:cubicBezTo>
                      <a:pt x="69" y="0"/>
                      <a:pt x="70" y="0"/>
                      <a:pt x="71" y="2"/>
                    </a:cubicBezTo>
                    <a:cubicBezTo>
                      <a:pt x="78" y="12"/>
                      <a:pt x="85" y="22"/>
                      <a:pt x="92" y="31"/>
                    </a:cubicBezTo>
                    <a:cubicBezTo>
                      <a:pt x="94" y="33"/>
                      <a:pt x="95" y="35"/>
                      <a:pt x="95" y="37"/>
                    </a:cubicBezTo>
                    <a:cubicBezTo>
                      <a:pt x="96" y="41"/>
                      <a:pt x="97" y="45"/>
                      <a:pt x="97" y="48"/>
                    </a:cubicBezTo>
                    <a:cubicBezTo>
                      <a:pt x="98" y="50"/>
                      <a:pt x="97" y="51"/>
                      <a:pt x="95" y="51"/>
                    </a:cubicBezTo>
                    <a:cubicBezTo>
                      <a:pt x="78" y="55"/>
                      <a:pt x="60" y="58"/>
                      <a:pt x="42" y="62"/>
                    </a:cubicBezTo>
                    <a:cubicBezTo>
                      <a:pt x="34" y="64"/>
                      <a:pt x="29" y="69"/>
                      <a:pt x="28" y="77"/>
                    </a:cubicBezTo>
                    <a:cubicBezTo>
                      <a:pt x="27" y="80"/>
                      <a:pt x="28" y="84"/>
                      <a:pt x="29" y="88"/>
                    </a:cubicBezTo>
                    <a:cubicBezTo>
                      <a:pt x="39" y="139"/>
                      <a:pt x="50" y="190"/>
                      <a:pt x="60" y="241"/>
                    </a:cubicBezTo>
                    <a:cubicBezTo>
                      <a:pt x="62" y="251"/>
                      <a:pt x="64" y="261"/>
                      <a:pt x="66" y="27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Freeform 1917"/>
              <p:cNvSpPr>
                <a:spLocks noEditPoints="1"/>
              </p:cNvSpPr>
              <p:nvPr/>
            </p:nvSpPr>
            <p:spPr bwMode="auto">
              <a:xfrm>
                <a:off x="11177588" y="4079875"/>
                <a:ext cx="298450" cy="293688"/>
              </a:xfrm>
              <a:custGeom>
                <a:avLst/>
                <a:gdLst>
                  <a:gd name="T0" fmla="*/ 97 w 178"/>
                  <a:gd name="T1" fmla="*/ 120 h 175"/>
                  <a:gd name="T2" fmla="*/ 83 w 178"/>
                  <a:gd name="T3" fmla="*/ 107 h 175"/>
                  <a:gd name="T4" fmla="*/ 74 w 178"/>
                  <a:gd name="T5" fmla="*/ 98 h 175"/>
                  <a:gd name="T6" fmla="*/ 69 w 178"/>
                  <a:gd name="T7" fmla="*/ 97 h 175"/>
                  <a:gd name="T8" fmla="*/ 46 w 178"/>
                  <a:gd name="T9" fmla="*/ 102 h 175"/>
                  <a:gd name="T10" fmla="*/ 43 w 178"/>
                  <a:gd name="T11" fmla="*/ 106 h 175"/>
                  <a:gd name="T12" fmla="*/ 50 w 178"/>
                  <a:gd name="T13" fmla="*/ 137 h 175"/>
                  <a:gd name="T14" fmla="*/ 56 w 178"/>
                  <a:gd name="T15" fmla="*/ 167 h 175"/>
                  <a:gd name="T16" fmla="*/ 56 w 178"/>
                  <a:gd name="T17" fmla="*/ 170 h 175"/>
                  <a:gd name="T18" fmla="*/ 29 w 178"/>
                  <a:gd name="T19" fmla="*/ 175 h 175"/>
                  <a:gd name="T20" fmla="*/ 26 w 178"/>
                  <a:gd name="T21" fmla="*/ 159 h 175"/>
                  <a:gd name="T22" fmla="*/ 0 w 178"/>
                  <a:gd name="T23" fmla="*/ 33 h 175"/>
                  <a:gd name="T24" fmla="*/ 2 w 178"/>
                  <a:gd name="T25" fmla="*/ 30 h 175"/>
                  <a:gd name="T26" fmla="*/ 147 w 178"/>
                  <a:gd name="T27" fmla="*/ 1 h 175"/>
                  <a:gd name="T28" fmla="*/ 150 w 178"/>
                  <a:gd name="T29" fmla="*/ 3 h 175"/>
                  <a:gd name="T30" fmla="*/ 178 w 178"/>
                  <a:gd name="T31" fmla="*/ 141 h 175"/>
                  <a:gd name="T32" fmla="*/ 178 w 178"/>
                  <a:gd name="T33" fmla="*/ 144 h 175"/>
                  <a:gd name="T34" fmla="*/ 168 w 178"/>
                  <a:gd name="T35" fmla="*/ 146 h 175"/>
                  <a:gd name="T36" fmla="*/ 156 w 178"/>
                  <a:gd name="T37" fmla="*/ 149 h 175"/>
                  <a:gd name="T38" fmla="*/ 153 w 178"/>
                  <a:gd name="T39" fmla="*/ 147 h 175"/>
                  <a:gd name="T40" fmla="*/ 140 w 178"/>
                  <a:gd name="T41" fmla="*/ 85 h 175"/>
                  <a:gd name="T42" fmla="*/ 137 w 178"/>
                  <a:gd name="T43" fmla="*/ 83 h 175"/>
                  <a:gd name="T44" fmla="*/ 113 w 178"/>
                  <a:gd name="T45" fmla="*/ 88 h 175"/>
                  <a:gd name="T46" fmla="*/ 110 w 178"/>
                  <a:gd name="T47" fmla="*/ 91 h 175"/>
                  <a:gd name="T48" fmla="*/ 98 w 178"/>
                  <a:gd name="T49" fmla="*/ 117 h 175"/>
                  <a:gd name="T50" fmla="*/ 97 w 178"/>
                  <a:gd name="T51" fmla="*/ 120 h 175"/>
                  <a:gd name="T52" fmla="*/ 113 w 178"/>
                  <a:gd name="T53" fmla="*/ 58 h 175"/>
                  <a:gd name="T54" fmla="*/ 85 w 178"/>
                  <a:gd name="T55" fmla="*/ 30 h 175"/>
                  <a:gd name="T56" fmla="*/ 57 w 178"/>
                  <a:gd name="T57" fmla="*/ 57 h 175"/>
                  <a:gd name="T58" fmla="*/ 84 w 178"/>
                  <a:gd name="T59" fmla="*/ 86 h 175"/>
                  <a:gd name="T60" fmla="*/ 113 w 178"/>
                  <a:gd name="T61" fmla="*/ 5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8" h="175">
                    <a:moveTo>
                      <a:pt x="97" y="120"/>
                    </a:moveTo>
                    <a:cubicBezTo>
                      <a:pt x="92" y="115"/>
                      <a:pt x="87" y="111"/>
                      <a:pt x="83" y="107"/>
                    </a:cubicBezTo>
                    <a:cubicBezTo>
                      <a:pt x="80" y="104"/>
                      <a:pt x="77" y="101"/>
                      <a:pt x="74" y="98"/>
                    </a:cubicBezTo>
                    <a:cubicBezTo>
                      <a:pt x="72" y="97"/>
                      <a:pt x="71" y="96"/>
                      <a:pt x="69" y="97"/>
                    </a:cubicBezTo>
                    <a:cubicBezTo>
                      <a:pt x="61" y="99"/>
                      <a:pt x="53" y="100"/>
                      <a:pt x="46" y="102"/>
                    </a:cubicBezTo>
                    <a:cubicBezTo>
                      <a:pt x="43" y="102"/>
                      <a:pt x="43" y="103"/>
                      <a:pt x="43" y="106"/>
                    </a:cubicBezTo>
                    <a:cubicBezTo>
                      <a:pt x="45" y="116"/>
                      <a:pt x="47" y="127"/>
                      <a:pt x="50" y="137"/>
                    </a:cubicBezTo>
                    <a:cubicBezTo>
                      <a:pt x="52" y="147"/>
                      <a:pt x="54" y="157"/>
                      <a:pt x="56" y="167"/>
                    </a:cubicBezTo>
                    <a:cubicBezTo>
                      <a:pt x="56" y="168"/>
                      <a:pt x="56" y="169"/>
                      <a:pt x="56" y="170"/>
                    </a:cubicBezTo>
                    <a:cubicBezTo>
                      <a:pt x="47" y="172"/>
                      <a:pt x="38" y="173"/>
                      <a:pt x="29" y="175"/>
                    </a:cubicBezTo>
                    <a:cubicBezTo>
                      <a:pt x="28" y="170"/>
                      <a:pt x="27" y="164"/>
                      <a:pt x="26" y="159"/>
                    </a:cubicBezTo>
                    <a:cubicBezTo>
                      <a:pt x="17" y="117"/>
                      <a:pt x="9" y="75"/>
                      <a:pt x="0" y="33"/>
                    </a:cubicBezTo>
                    <a:cubicBezTo>
                      <a:pt x="0" y="31"/>
                      <a:pt x="1" y="30"/>
                      <a:pt x="2" y="30"/>
                    </a:cubicBezTo>
                    <a:cubicBezTo>
                      <a:pt x="51" y="20"/>
                      <a:pt x="99" y="11"/>
                      <a:pt x="147" y="1"/>
                    </a:cubicBezTo>
                    <a:cubicBezTo>
                      <a:pt x="149" y="0"/>
                      <a:pt x="150" y="1"/>
                      <a:pt x="150" y="3"/>
                    </a:cubicBezTo>
                    <a:cubicBezTo>
                      <a:pt x="159" y="49"/>
                      <a:pt x="169" y="95"/>
                      <a:pt x="178" y="141"/>
                    </a:cubicBezTo>
                    <a:cubicBezTo>
                      <a:pt x="178" y="142"/>
                      <a:pt x="178" y="143"/>
                      <a:pt x="178" y="144"/>
                    </a:cubicBezTo>
                    <a:cubicBezTo>
                      <a:pt x="175" y="145"/>
                      <a:pt x="172" y="146"/>
                      <a:pt x="168" y="146"/>
                    </a:cubicBezTo>
                    <a:cubicBezTo>
                      <a:pt x="164" y="147"/>
                      <a:pt x="160" y="148"/>
                      <a:pt x="156" y="149"/>
                    </a:cubicBezTo>
                    <a:cubicBezTo>
                      <a:pt x="154" y="149"/>
                      <a:pt x="153" y="149"/>
                      <a:pt x="153" y="147"/>
                    </a:cubicBezTo>
                    <a:cubicBezTo>
                      <a:pt x="149" y="126"/>
                      <a:pt x="144" y="106"/>
                      <a:pt x="140" y="85"/>
                    </a:cubicBezTo>
                    <a:cubicBezTo>
                      <a:pt x="140" y="83"/>
                      <a:pt x="139" y="83"/>
                      <a:pt x="137" y="83"/>
                    </a:cubicBezTo>
                    <a:cubicBezTo>
                      <a:pt x="129" y="85"/>
                      <a:pt x="121" y="86"/>
                      <a:pt x="113" y="88"/>
                    </a:cubicBezTo>
                    <a:cubicBezTo>
                      <a:pt x="112" y="89"/>
                      <a:pt x="110" y="90"/>
                      <a:pt x="110" y="91"/>
                    </a:cubicBezTo>
                    <a:cubicBezTo>
                      <a:pt x="106" y="100"/>
                      <a:pt x="102" y="108"/>
                      <a:pt x="98" y="117"/>
                    </a:cubicBezTo>
                    <a:cubicBezTo>
                      <a:pt x="98" y="118"/>
                      <a:pt x="97" y="118"/>
                      <a:pt x="97" y="120"/>
                    </a:cubicBezTo>
                    <a:close/>
                    <a:moveTo>
                      <a:pt x="113" y="58"/>
                    </a:moveTo>
                    <a:cubicBezTo>
                      <a:pt x="113" y="42"/>
                      <a:pt x="100" y="30"/>
                      <a:pt x="85" y="30"/>
                    </a:cubicBezTo>
                    <a:cubicBezTo>
                      <a:pt x="70" y="30"/>
                      <a:pt x="57" y="42"/>
                      <a:pt x="57" y="57"/>
                    </a:cubicBezTo>
                    <a:cubicBezTo>
                      <a:pt x="57" y="72"/>
                      <a:pt x="68" y="85"/>
                      <a:pt x="84" y="86"/>
                    </a:cubicBezTo>
                    <a:cubicBezTo>
                      <a:pt x="102" y="86"/>
                      <a:pt x="113" y="72"/>
                      <a:pt x="113" y="5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Freeform 1918"/>
              <p:cNvSpPr>
                <a:spLocks/>
              </p:cNvSpPr>
              <p:nvPr/>
            </p:nvSpPr>
            <p:spPr bwMode="auto">
              <a:xfrm>
                <a:off x="11237913" y="4065588"/>
                <a:ext cx="122238" cy="33338"/>
              </a:xfrm>
              <a:custGeom>
                <a:avLst/>
                <a:gdLst>
                  <a:gd name="T0" fmla="*/ 19 w 73"/>
                  <a:gd name="T1" fmla="*/ 10 h 20"/>
                  <a:gd name="T2" fmla="*/ 25 w 73"/>
                  <a:gd name="T3" fmla="*/ 14 h 20"/>
                  <a:gd name="T4" fmla="*/ 52 w 73"/>
                  <a:gd name="T5" fmla="*/ 9 h 20"/>
                  <a:gd name="T6" fmla="*/ 54 w 73"/>
                  <a:gd name="T7" fmla="*/ 5 h 20"/>
                  <a:gd name="T8" fmla="*/ 54 w 73"/>
                  <a:gd name="T9" fmla="*/ 3 h 20"/>
                  <a:gd name="T10" fmla="*/ 69 w 73"/>
                  <a:gd name="T11" fmla="*/ 0 h 20"/>
                  <a:gd name="T12" fmla="*/ 73 w 73"/>
                  <a:gd name="T13" fmla="*/ 3 h 20"/>
                  <a:gd name="T14" fmla="*/ 70 w 73"/>
                  <a:gd name="T15" fmla="*/ 6 h 20"/>
                  <a:gd name="T16" fmla="*/ 60 w 73"/>
                  <a:gd name="T17" fmla="*/ 8 h 20"/>
                  <a:gd name="T18" fmla="*/ 4 w 73"/>
                  <a:gd name="T19" fmla="*/ 20 h 20"/>
                  <a:gd name="T20" fmla="*/ 0 w 73"/>
                  <a:gd name="T21" fmla="*/ 17 h 20"/>
                  <a:gd name="T22" fmla="*/ 2 w 73"/>
                  <a:gd name="T23" fmla="*/ 14 h 20"/>
                  <a:gd name="T24" fmla="*/ 19 w 73"/>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20">
                    <a:moveTo>
                      <a:pt x="19" y="10"/>
                    </a:moveTo>
                    <a:cubicBezTo>
                      <a:pt x="20" y="15"/>
                      <a:pt x="20" y="15"/>
                      <a:pt x="25" y="14"/>
                    </a:cubicBezTo>
                    <a:cubicBezTo>
                      <a:pt x="34" y="12"/>
                      <a:pt x="43" y="11"/>
                      <a:pt x="52" y="9"/>
                    </a:cubicBezTo>
                    <a:cubicBezTo>
                      <a:pt x="54" y="8"/>
                      <a:pt x="55" y="7"/>
                      <a:pt x="54" y="5"/>
                    </a:cubicBezTo>
                    <a:cubicBezTo>
                      <a:pt x="54" y="4"/>
                      <a:pt x="54" y="4"/>
                      <a:pt x="54" y="3"/>
                    </a:cubicBezTo>
                    <a:cubicBezTo>
                      <a:pt x="59" y="2"/>
                      <a:pt x="64" y="1"/>
                      <a:pt x="69" y="0"/>
                    </a:cubicBezTo>
                    <a:cubicBezTo>
                      <a:pt x="70" y="0"/>
                      <a:pt x="72" y="2"/>
                      <a:pt x="73" y="3"/>
                    </a:cubicBezTo>
                    <a:cubicBezTo>
                      <a:pt x="73" y="4"/>
                      <a:pt x="71" y="6"/>
                      <a:pt x="70" y="6"/>
                    </a:cubicBezTo>
                    <a:cubicBezTo>
                      <a:pt x="67" y="7"/>
                      <a:pt x="64" y="8"/>
                      <a:pt x="60" y="8"/>
                    </a:cubicBezTo>
                    <a:cubicBezTo>
                      <a:pt x="42" y="12"/>
                      <a:pt x="23" y="16"/>
                      <a:pt x="4" y="20"/>
                    </a:cubicBezTo>
                    <a:cubicBezTo>
                      <a:pt x="2" y="20"/>
                      <a:pt x="1" y="19"/>
                      <a:pt x="0" y="17"/>
                    </a:cubicBezTo>
                    <a:cubicBezTo>
                      <a:pt x="0" y="16"/>
                      <a:pt x="1" y="14"/>
                      <a:pt x="2" y="14"/>
                    </a:cubicBezTo>
                    <a:cubicBezTo>
                      <a:pt x="7" y="13"/>
                      <a:pt x="13" y="12"/>
                      <a:pt x="19" y="1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Freeform 1919"/>
              <p:cNvSpPr>
                <a:spLocks/>
              </p:cNvSpPr>
              <p:nvPr/>
            </p:nvSpPr>
            <p:spPr bwMode="auto">
              <a:xfrm>
                <a:off x="11264900" y="3971925"/>
                <a:ext cx="39688" cy="22225"/>
              </a:xfrm>
              <a:custGeom>
                <a:avLst/>
                <a:gdLst>
                  <a:gd name="T0" fmla="*/ 12 w 24"/>
                  <a:gd name="T1" fmla="*/ 14 h 14"/>
                  <a:gd name="T2" fmla="*/ 0 w 24"/>
                  <a:gd name="T3" fmla="*/ 0 h 14"/>
                  <a:gd name="T4" fmla="*/ 24 w 24"/>
                  <a:gd name="T5" fmla="*/ 0 h 14"/>
                  <a:gd name="T6" fmla="*/ 12 w 24"/>
                  <a:gd name="T7" fmla="*/ 14 h 14"/>
                </a:gdLst>
                <a:ahLst/>
                <a:cxnLst>
                  <a:cxn ang="0">
                    <a:pos x="T0" y="T1"/>
                  </a:cxn>
                  <a:cxn ang="0">
                    <a:pos x="T2" y="T3"/>
                  </a:cxn>
                  <a:cxn ang="0">
                    <a:pos x="T4" y="T5"/>
                  </a:cxn>
                  <a:cxn ang="0">
                    <a:pos x="T6" y="T7"/>
                  </a:cxn>
                </a:cxnLst>
                <a:rect l="0" t="0" r="r" b="b"/>
                <a:pathLst>
                  <a:path w="24" h="14">
                    <a:moveTo>
                      <a:pt x="12" y="14"/>
                    </a:moveTo>
                    <a:cubicBezTo>
                      <a:pt x="8" y="9"/>
                      <a:pt x="4" y="5"/>
                      <a:pt x="0" y="0"/>
                    </a:cubicBezTo>
                    <a:cubicBezTo>
                      <a:pt x="8" y="0"/>
                      <a:pt x="16" y="0"/>
                      <a:pt x="24" y="0"/>
                    </a:cubicBezTo>
                    <a:cubicBezTo>
                      <a:pt x="20" y="5"/>
                      <a:pt x="16" y="9"/>
                      <a:pt x="12"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Oval 1920"/>
              <p:cNvSpPr>
                <a:spLocks noChangeArrowheads="1"/>
              </p:cNvSpPr>
              <p:nvPr/>
            </p:nvSpPr>
            <p:spPr bwMode="auto">
              <a:xfrm>
                <a:off x="11283950" y="4035425"/>
                <a:ext cx="12700" cy="14288"/>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Freeform 1921"/>
              <p:cNvSpPr>
                <a:spLocks/>
              </p:cNvSpPr>
              <p:nvPr/>
            </p:nvSpPr>
            <p:spPr bwMode="auto">
              <a:xfrm>
                <a:off x="11272838" y="4130675"/>
                <a:ext cx="93663" cy="93663"/>
              </a:xfrm>
              <a:custGeom>
                <a:avLst/>
                <a:gdLst>
                  <a:gd name="T0" fmla="*/ 56 w 56"/>
                  <a:gd name="T1" fmla="*/ 28 h 56"/>
                  <a:gd name="T2" fmla="*/ 27 w 56"/>
                  <a:gd name="T3" fmla="*/ 56 h 56"/>
                  <a:gd name="T4" fmla="*/ 0 w 56"/>
                  <a:gd name="T5" fmla="*/ 27 h 56"/>
                  <a:gd name="T6" fmla="*/ 28 w 56"/>
                  <a:gd name="T7" fmla="*/ 0 h 56"/>
                  <a:gd name="T8" fmla="*/ 56 w 56"/>
                  <a:gd name="T9" fmla="*/ 28 h 56"/>
                </a:gdLst>
                <a:ahLst/>
                <a:cxnLst>
                  <a:cxn ang="0">
                    <a:pos x="T0" y="T1"/>
                  </a:cxn>
                  <a:cxn ang="0">
                    <a:pos x="T2" y="T3"/>
                  </a:cxn>
                  <a:cxn ang="0">
                    <a:pos x="T4" y="T5"/>
                  </a:cxn>
                  <a:cxn ang="0">
                    <a:pos x="T6" y="T7"/>
                  </a:cxn>
                  <a:cxn ang="0">
                    <a:pos x="T8" y="T9"/>
                  </a:cxn>
                </a:cxnLst>
                <a:rect l="0" t="0" r="r" b="b"/>
                <a:pathLst>
                  <a:path w="56" h="56">
                    <a:moveTo>
                      <a:pt x="56" y="28"/>
                    </a:moveTo>
                    <a:cubicBezTo>
                      <a:pt x="56" y="42"/>
                      <a:pt x="45" y="56"/>
                      <a:pt x="27" y="56"/>
                    </a:cubicBezTo>
                    <a:cubicBezTo>
                      <a:pt x="11" y="55"/>
                      <a:pt x="0" y="42"/>
                      <a:pt x="0" y="27"/>
                    </a:cubicBezTo>
                    <a:cubicBezTo>
                      <a:pt x="0" y="12"/>
                      <a:pt x="13" y="0"/>
                      <a:pt x="28" y="0"/>
                    </a:cubicBezTo>
                    <a:cubicBezTo>
                      <a:pt x="43" y="0"/>
                      <a:pt x="56" y="12"/>
                      <a:pt x="5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55" name="テキスト ボックス 54"/>
            <p:cNvSpPr txBox="1"/>
            <p:nvPr/>
          </p:nvSpPr>
          <p:spPr>
            <a:xfrm>
              <a:off x="7978819" y="1265908"/>
              <a:ext cx="656636" cy="278542"/>
            </a:xfrm>
            <a:prstGeom prst="rect">
              <a:avLst/>
            </a:prstGeom>
            <a:noFill/>
          </p:spPr>
          <p:txBody>
            <a:bodyPr wrap="square" rtlCol="0" anchor="ctr">
              <a:noAutofit/>
            </a:bodyPr>
            <a:lstStyle/>
            <a:p>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MDM</a:t>
              </a:r>
              <a:endParaRPr kumimoji="1" lang="ja-JP" altLang="en-US" sz="1000" b="1"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9" name="グループ化 68"/>
          <p:cNvGrpSpPr>
            <a:grpSpLocks noChangeAspect="1"/>
          </p:cNvGrpSpPr>
          <p:nvPr/>
        </p:nvGrpSpPr>
        <p:grpSpPr>
          <a:xfrm>
            <a:off x="4393735" y="4053412"/>
            <a:ext cx="296038" cy="296037"/>
            <a:chOff x="657181" y="733425"/>
            <a:chExt cx="411163" cy="411163"/>
          </a:xfrm>
        </p:grpSpPr>
        <p:sp>
          <p:nvSpPr>
            <p:cNvPr id="70" name="Freeform 9"/>
            <p:cNvSpPr>
              <a:spLocks/>
            </p:cNvSpPr>
            <p:nvPr/>
          </p:nvSpPr>
          <p:spPr bwMode="auto">
            <a:xfrm>
              <a:off x="749256" y="874713"/>
              <a:ext cx="103188" cy="269875"/>
            </a:xfrm>
            <a:custGeom>
              <a:avLst/>
              <a:gdLst>
                <a:gd name="T0" fmla="*/ 62 w 62"/>
                <a:gd name="T1" fmla="*/ 160 h 160"/>
                <a:gd name="T2" fmla="*/ 47 w 62"/>
                <a:gd name="T3" fmla="*/ 156 h 160"/>
                <a:gd name="T4" fmla="*/ 12 w 62"/>
                <a:gd name="T5" fmla="*/ 121 h 160"/>
                <a:gd name="T6" fmla="*/ 1 w 62"/>
                <a:gd name="T7" fmla="*/ 79 h 160"/>
                <a:gd name="T8" fmla="*/ 16 w 62"/>
                <a:gd name="T9" fmla="*/ 22 h 160"/>
                <a:gd name="T10" fmla="*/ 38 w 62"/>
                <a:gd name="T11" fmla="*/ 1 h 160"/>
                <a:gd name="T12" fmla="*/ 41 w 62"/>
                <a:gd name="T13" fmla="*/ 0 h 160"/>
                <a:gd name="T14" fmla="*/ 59 w 62"/>
                <a:gd name="T15" fmla="*/ 0 h 160"/>
                <a:gd name="T16" fmla="*/ 62 w 62"/>
                <a:gd name="T17" fmla="*/ 3 h 160"/>
                <a:gd name="T18" fmla="*/ 62 w 62"/>
                <a:gd name="T19" fmla="*/ 112 h 160"/>
                <a:gd name="T20" fmla="*/ 62 w 62"/>
                <a:gd name="T21" fmla="*/ 157 h 160"/>
                <a:gd name="T22" fmla="*/ 62 w 62"/>
                <a:gd name="T2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60">
                  <a:moveTo>
                    <a:pt x="62" y="160"/>
                  </a:moveTo>
                  <a:cubicBezTo>
                    <a:pt x="57" y="159"/>
                    <a:pt x="52" y="158"/>
                    <a:pt x="47" y="156"/>
                  </a:cubicBezTo>
                  <a:cubicBezTo>
                    <a:pt x="31" y="149"/>
                    <a:pt x="20" y="137"/>
                    <a:pt x="12" y="121"/>
                  </a:cubicBezTo>
                  <a:cubicBezTo>
                    <a:pt x="5" y="108"/>
                    <a:pt x="1" y="94"/>
                    <a:pt x="1" y="79"/>
                  </a:cubicBezTo>
                  <a:cubicBezTo>
                    <a:pt x="0" y="59"/>
                    <a:pt x="5" y="40"/>
                    <a:pt x="16" y="22"/>
                  </a:cubicBezTo>
                  <a:cubicBezTo>
                    <a:pt x="22" y="14"/>
                    <a:pt x="29" y="7"/>
                    <a:pt x="38" y="1"/>
                  </a:cubicBezTo>
                  <a:cubicBezTo>
                    <a:pt x="39" y="0"/>
                    <a:pt x="40" y="0"/>
                    <a:pt x="41" y="0"/>
                  </a:cubicBezTo>
                  <a:cubicBezTo>
                    <a:pt x="47" y="0"/>
                    <a:pt x="53" y="0"/>
                    <a:pt x="59" y="0"/>
                  </a:cubicBezTo>
                  <a:cubicBezTo>
                    <a:pt x="61" y="0"/>
                    <a:pt x="62" y="1"/>
                    <a:pt x="62" y="3"/>
                  </a:cubicBezTo>
                  <a:cubicBezTo>
                    <a:pt x="62" y="39"/>
                    <a:pt x="62" y="76"/>
                    <a:pt x="62" y="112"/>
                  </a:cubicBezTo>
                  <a:cubicBezTo>
                    <a:pt x="62" y="127"/>
                    <a:pt x="62" y="142"/>
                    <a:pt x="62" y="157"/>
                  </a:cubicBezTo>
                  <a:cubicBezTo>
                    <a:pt x="62" y="158"/>
                    <a:pt x="62" y="159"/>
                    <a:pt x="62" y="16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Freeform 10"/>
            <p:cNvSpPr>
              <a:spLocks/>
            </p:cNvSpPr>
            <p:nvPr/>
          </p:nvSpPr>
          <p:spPr bwMode="auto">
            <a:xfrm>
              <a:off x="879431" y="874713"/>
              <a:ext cx="104775" cy="269875"/>
            </a:xfrm>
            <a:custGeom>
              <a:avLst/>
              <a:gdLst>
                <a:gd name="T0" fmla="*/ 0 w 62"/>
                <a:gd name="T1" fmla="*/ 160 h 160"/>
                <a:gd name="T2" fmla="*/ 0 w 62"/>
                <a:gd name="T3" fmla="*/ 157 h 160"/>
                <a:gd name="T4" fmla="*/ 0 w 62"/>
                <a:gd name="T5" fmla="*/ 4 h 160"/>
                <a:gd name="T6" fmla="*/ 3 w 62"/>
                <a:gd name="T7" fmla="*/ 0 h 160"/>
                <a:gd name="T8" fmla="*/ 20 w 62"/>
                <a:gd name="T9" fmla="*/ 0 h 160"/>
                <a:gd name="T10" fmla="*/ 25 w 62"/>
                <a:gd name="T11" fmla="*/ 2 h 160"/>
                <a:gd name="T12" fmla="*/ 53 w 62"/>
                <a:gd name="T13" fmla="*/ 36 h 160"/>
                <a:gd name="T14" fmla="*/ 61 w 62"/>
                <a:gd name="T15" fmla="*/ 83 h 160"/>
                <a:gd name="T16" fmla="*/ 33 w 62"/>
                <a:gd name="T17" fmla="*/ 144 h 160"/>
                <a:gd name="T18" fmla="*/ 3 w 62"/>
                <a:gd name="T19" fmla="*/ 159 h 160"/>
                <a:gd name="T20" fmla="*/ 0 w 62"/>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60">
                  <a:moveTo>
                    <a:pt x="0" y="160"/>
                  </a:moveTo>
                  <a:cubicBezTo>
                    <a:pt x="0" y="158"/>
                    <a:pt x="0" y="158"/>
                    <a:pt x="0" y="157"/>
                  </a:cubicBezTo>
                  <a:cubicBezTo>
                    <a:pt x="0" y="106"/>
                    <a:pt x="0" y="55"/>
                    <a:pt x="0" y="4"/>
                  </a:cubicBezTo>
                  <a:cubicBezTo>
                    <a:pt x="0" y="0"/>
                    <a:pt x="0" y="0"/>
                    <a:pt x="3" y="0"/>
                  </a:cubicBezTo>
                  <a:cubicBezTo>
                    <a:pt x="9" y="0"/>
                    <a:pt x="15" y="0"/>
                    <a:pt x="20" y="0"/>
                  </a:cubicBezTo>
                  <a:cubicBezTo>
                    <a:pt x="22" y="0"/>
                    <a:pt x="23" y="1"/>
                    <a:pt x="25" y="2"/>
                  </a:cubicBezTo>
                  <a:cubicBezTo>
                    <a:pt x="38" y="10"/>
                    <a:pt x="47" y="22"/>
                    <a:pt x="53" y="36"/>
                  </a:cubicBezTo>
                  <a:cubicBezTo>
                    <a:pt x="59" y="51"/>
                    <a:pt x="62" y="67"/>
                    <a:pt x="61" y="83"/>
                  </a:cubicBezTo>
                  <a:cubicBezTo>
                    <a:pt x="59" y="106"/>
                    <a:pt x="51" y="127"/>
                    <a:pt x="33" y="144"/>
                  </a:cubicBezTo>
                  <a:cubicBezTo>
                    <a:pt x="24" y="152"/>
                    <a:pt x="14" y="157"/>
                    <a:pt x="3" y="159"/>
                  </a:cubicBezTo>
                  <a:cubicBezTo>
                    <a:pt x="2" y="160"/>
                    <a:pt x="1" y="160"/>
                    <a:pt x="0" y="16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Freeform 11"/>
            <p:cNvSpPr>
              <a:spLocks/>
            </p:cNvSpPr>
            <p:nvPr/>
          </p:nvSpPr>
          <p:spPr bwMode="auto">
            <a:xfrm>
              <a:off x="760368" y="733425"/>
              <a:ext cx="211138" cy="109538"/>
            </a:xfrm>
            <a:custGeom>
              <a:avLst/>
              <a:gdLst>
                <a:gd name="T0" fmla="*/ 21 w 125"/>
                <a:gd name="T1" fmla="*/ 65 h 65"/>
                <a:gd name="T2" fmla="*/ 30 w 125"/>
                <a:gd name="T3" fmla="*/ 47 h 65"/>
                <a:gd name="T4" fmla="*/ 37 w 125"/>
                <a:gd name="T5" fmla="*/ 39 h 65"/>
                <a:gd name="T6" fmla="*/ 38 w 125"/>
                <a:gd name="T7" fmla="*/ 37 h 65"/>
                <a:gd name="T8" fmla="*/ 14 w 125"/>
                <a:gd name="T9" fmla="*/ 9 h 65"/>
                <a:gd name="T10" fmla="*/ 4 w 125"/>
                <a:gd name="T11" fmla="*/ 8 h 65"/>
                <a:gd name="T12" fmla="*/ 0 w 125"/>
                <a:gd name="T13" fmla="*/ 4 h 65"/>
                <a:gd name="T14" fmla="*/ 4 w 125"/>
                <a:gd name="T15" fmla="*/ 0 h 65"/>
                <a:gd name="T16" fmla="*/ 34 w 125"/>
                <a:gd name="T17" fmla="*/ 9 h 65"/>
                <a:gd name="T18" fmla="*/ 46 w 125"/>
                <a:gd name="T19" fmla="*/ 32 h 65"/>
                <a:gd name="T20" fmla="*/ 49 w 125"/>
                <a:gd name="T21" fmla="*/ 33 h 65"/>
                <a:gd name="T22" fmla="*/ 77 w 125"/>
                <a:gd name="T23" fmla="*/ 33 h 65"/>
                <a:gd name="T24" fmla="*/ 79 w 125"/>
                <a:gd name="T25" fmla="*/ 34 h 65"/>
                <a:gd name="T26" fmla="*/ 80 w 125"/>
                <a:gd name="T27" fmla="*/ 29 h 65"/>
                <a:gd name="T28" fmla="*/ 112 w 125"/>
                <a:gd name="T29" fmla="*/ 1 h 65"/>
                <a:gd name="T30" fmla="*/ 121 w 125"/>
                <a:gd name="T31" fmla="*/ 0 h 65"/>
                <a:gd name="T32" fmla="*/ 125 w 125"/>
                <a:gd name="T33" fmla="*/ 4 h 65"/>
                <a:gd name="T34" fmla="*/ 121 w 125"/>
                <a:gd name="T35" fmla="*/ 8 h 65"/>
                <a:gd name="T36" fmla="*/ 106 w 125"/>
                <a:gd name="T37" fmla="*/ 11 h 65"/>
                <a:gd name="T38" fmla="*/ 87 w 125"/>
                <a:gd name="T39" fmla="*/ 34 h 65"/>
                <a:gd name="T40" fmla="*/ 90 w 125"/>
                <a:gd name="T41" fmla="*/ 41 h 65"/>
                <a:gd name="T42" fmla="*/ 105 w 125"/>
                <a:gd name="T43" fmla="*/ 63 h 65"/>
                <a:gd name="T44" fmla="*/ 105 w 125"/>
                <a:gd name="T45" fmla="*/ 65 h 65"/>
                <a:gd name="T46" fmla="*/ 21 w 125"/>
                <a:gd name="T4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65">
                  <a:moveTo>
                    <a:pt x="21" y="65"/>
                  </a:moveTo>
                  <a:cubicBezTo>
                    <a:pt x="22" y="58"/>
                    <a:pt x="25" y="52"/>
                    <a:pt x="30" y="47"/>
                  </a:cubicBezTo>
                  <a:cubicBezTo>
                    <a:pt x="32" y="44"/>
                    <a:pt x="35" y="42"/>
                    <a:pt x="37" y="39"/>
                  </a:cubicBezTo>
                  <a:cubicBezTo>
                    <a:pt x="38" y="39"/>
                    <a:pt x="38" y="38"/>
                    <a:pt x="38" y="37"/>
                  </a:cubicBezTo>
                  <a:cubicBezTo>
                    <a:pt x="37" y="23"/>
                    <a:pt x="29" y="11"/>
                    <a:pt x="14" y="9"/>
                  </a:cubicBezTo>
                  <a:cubicBezTo>
                    <a:pt x="11" y="8"/>
                    <a:pt x="8" y="8"/>
                    <a:pt x="4" y="8"/>
                  </a:cubicBezTo>
                  <a:cubicBezTo>
                    <a:pt x="2" y="8"/>
                    <a:pt x="0" y="6"/>
                    <a:pt x="0" y="4"/>
                  </a:cubicBezTo>
                  <a:cubicBezTo>
                    <a:pt x="0" y="2"/>
                    <a:pt x="2" y="0"/>
                    <a:pt x="4" y="0"/>
                  </a:cubicBezTo>
                  <a:cubicBezTo>
                    <a:pt x="15" y="0"/>
                    <a:pt x="25" y="2"/>
                    <a:pt x="34" y="9"/>
                  </a:cubicBezTo>
                  <a:cubicBezTo>
                    <a:pt x="41" y="15"/>
                    <a:pt x="44" y="23"/>
                    <a:pt x="46" y="32"/>
                  </a:cubicBezTo>
                  <a:cubicBezTo>
                    <a:pt x="46" y="33"/>
                    <a:pt x="47" y="34"/>
                    <a:pt x="49" y="33"/>
                  </a:cubicBezTo>
                  <a:cubicBezTo>
                    <a:pt x="58" y="30"/>
                    <a:pt x="68" y="30"/>
                    <a:pt x="77" y="33"/>
                  </a:cubicBezTo>
                  <a:cubicBezTo>
                    <a:pt x="78" y="34"/>
                    <a:pt x="78" y="34"/>
                    <a:pt x="79" y="34"/>
                  </a:cubicBezTo>
                  <a:cubicBezTo>
                    <a:pt x="79" y="32"/>
                    <a:pt x="80" y="30"/>
                    <a:pt x="80" y="29"/>
                  </a:cubicBezTo>
                  <a:cubicBezTo>
                    <a:pt x="84" y="13"/>
                    <a:pt x="96" y="3"/>
                    <a:pt x="112" y="1"/>
                  </a:cubicBezTo>
                  <a:cubicBezTo>
                    <a:pt x="115" y="0"/>
                    <a:pt x="118" y="0"/>
                    <a:pt x="121" y="0"/>
                  </a:cubicBezTo>
                  <a:cubicBezTo>
                    <a:pt x="124" y="0"/>
                    <a:pt x="125" y="2"/>
                    <a:pt x="125" y="4"/>
                  </a:cubicBezTo>
                  <a:cubicBezTo>
                    <a:pt x="125" y="6"/>
                    <a:pt x="124" y="8"/>
                    <a:pt x="121" y="8"/>
                  </a:cubicBezTo>
                  <a:cubicBezTo>
                    <a:pt x="116" y="9"/>
                    <a:pt x="110" y="9"/>
                    <a:pt x="106" y="11"/>
                  </a:cubicBezTo>
                  <a:cubicBezTo>
                    <a:pt x="95" y="15"/>
                    <a:pt x="89" y="23"/>
                    <a:pt x="87" y="34"/>
                  </a:cubicBezTo>
                  <a:cubicBezTo>
                    <a:pt x="87" y="37"/>
                    <a:pt x="88" y="39"/>
                    <a:pt x="90" y="41"/>
                  </a:cubicBezTo>
                  <a:cubicBezTo>
                    <a:pt x="97" y="46"/>
                    <a:pt x="102" y="54"/>
                    <a:pt x="105" y="63"/>
                  </a:cubicBezTo>
                  <a:cubicBezTo>
                    <a:pt x="105" y="64"/>
                    <a:pt x="105" y="64"/>
                    <a:pt x="105" y="65"/>
                  </a:cubicBezTo>
                  <a:cubicBezTo>
                    <a:pt x="77" y="65"/>
                    <a:pt x="49" y="65"/>
                    <a:pt x="21" y="6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Freeform 12"/>
            <p:cNvSpPr>
              <a:spLocks/>
            </p:cNvSpPr>
            <p:nvPr/>
          </p:nvSpPr>
          <p:spPr bwMode="auto">
            <a:xfrm>
              <a:off x="680993" y="1065213"/>
              <a:ext cx="63500" cy="76200"/>
            </a:xfrm>
            <a:custGeom>
              <a:avLst/>
              <a:gdLst>
                <a:gd name="T0" fmla="*/ 29 w 38"/>
                <a:gd name="T1" fmla="*/ 0 h 45"/>
                <a:gd name="T2" fmla="*/ 37 w 38"/>
                <a:gd name="T3" fmla="*/ 18 h 45"/>
                <a:gd name="T4" fmla="*/ 37 w 38"/>
                <a:gd name="T5" fmla="*/ 20 h 45"/>
                <a:gd name="T6" fmla="*/ 17 w 38"/>
                <a:gd name="T7" fmla="*/ 39 h 45"/>
                <a:gd name="T8" fmla="*/ 1 w 38"/>
                <a:gd name="T9" fmla="*/ 34 h 45"/>
                <a:gd name="T10" fmla="*/ 4 w 38"/>
                <a:gd name="T11" fmla="*/ 25 h 45"/>
                <a:gd name="T12" fmla="*/ 22 w 38"/>
                <a:gd name="T13" fmla="*/ 7 h 45"/>
                <a:gd name="T14" fmla="*/ 29 w 38"/>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5">
                  <a:moveTo>
                    <a:pt x="29" y="0"/>
                  </a:moveTo>
                  <a:cubicBezTo>
                    <a:pt x="32" y="6"/>
                    <a:pt x="35" y="12"/>
                    <a:pt x="37" y="18"/>
                  </a:cubicBezTo>
                  <a:cubicBezTo>
                    <a:pt x="38" y="19"/>
                    <a:pt x="37" y="20"/>
                    <a:pt x="37" y="20"/>
                  </a:cubicBezTo>
                  <a:cubicBezTo>
                    <a:pt x="31" y="26"/>
                    <a:pt x="24" y="33"/>
                    <a:pt x="17" y="39"/>
                  </a:cubicBezTo>
                  <a:cubicBezTo>
                    <a:pt x="12" y="45"/>
                    <a:pt x="3" y="42"/>
                    <a:pt x="1" y="34"/>
                  </a:cubicBezTo>
                  <a:cubicBezTo>
                    <a:pt x="0" y="30"/>
                    <a:pt x="2" y="27"/>
                    <a:pt x="4" y="25"/>
                  </a:cubicBezTo>
                  <a:cubicBezTo>
                    <a:pt x="10" y="19"/>
                    <a:pt x="16" y="13"/>
                    <a:pt x="22" y="7"/>
                  </a:cubicBezTo>
                  <a:cubicBezTo>
                    <a:pt x="25" y="5"/>
                    <a:pt x="27" y="2"/>
                    <a:pt x="29"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13"/>
            <p:cNvSpPr>
              <a:spLocks/>
            </p:cNvSpPr>
            <p:nvPr/>
          </p:nvSpPr>
          <p:spPr bwMode="auto">
            <a:xfrm>
              <a:off x="677818" y="873125"/>
              <a:ext cx="65088" cy="73025"/>
            </a:xfrm>
            <a:custGeom>
              <a:avLst/>
              <a:gdLst>
                <a:gd name="T0" fmla="*/ 30 w 39"/>
                <a:gd name="T1" fmla="*/ 43 h 43"/>
                <a:gd name="T2" fmla="*/ 18 w 39"/>
                <a:gd name="T3" fmla="*/ 30 h 43"/>
                <a:gd name="T4" fmla="*/ 6 w 39"/>
                <a:gd name="T5" fmla="*/ 18 h 43"/>
                <a:gd name="T6" fmla="*/ 10 w 39"/>
                <a:gd name="T7" fmla="*/ 1 h 43"/>
                <a:gd name="T8" fmla="*/ 20 w 39"/>
                <a:gd name="T9" fmla="*/ 4 h 43"/>
                <a:gd name="T10" fmla="*/ 38 w 39"/>
                <a:gd name="T11" fmla="*/ 22 h 43"/>
                <a:gd name="T12" fmla="*/ 39 w 39"/>
                <a:gd name="T13" fmla="*/ 24 h 43"/>
                <a:gd name="T14" fmla="*/ 30 w 3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3">
                  <a:moveTo>
                    <a:pt x="30" y="43"/>
                  </a:moveTo>
                  <a:cubicBezTo>
                    <a:pt x="26" y="39"/>
                    <a:pt x="22" y="34"/>
                    <a:pt x="18" y="30"/>
                  </a:cubicBezTo>
                  <a:cubicBezTo>
                    <a:pt x="14" y="26"/>
                    <a:pt x="10" y="22"/>
                    <a:pt x="6" y="18"/>
                  </a:cubicBezTo>
                  <a:cubicBezTo>
                    <a:pt x="0" y="12"/>
                    <a:pt x="3" y="3"/>
                    <a:pt x="10" y="1"/>
                  </a:cubicBezTo>
                  <a:cubicBezTo>
                    <a:pt x="14" y="0"/>
                    <a:pt x="17" y="1"/>
                    <a:pt x="20" y="4"/>
                  </a:cubicBezTo>
                  <a:cubicBezTo>
                    <a:pt x="26" y="10"/>
                    <a:pt x="32" y="16"/>
                    <a:pt x="38" y="22"/>
                  </a:cubicBezTo>
                  <a:cubicBezTo>
                    <a:pt x="39" y="23"/>
                    <a:pt x="39" y="24"/>
                    <a:pt x="39" y="24"/>
                  </a:cubicBezTo>
                  <a:cubicBezTo>
                    <a:pt x="36" y="30"/>
                    <a:pt x="33" y="36"/>
                    <a:pt x="30" y="4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Freeform 14"/>
            <p:cNvSpPr>
              <a:spLocks/>
            </p:cNvSpPr>
            <p:nvPr/>
          </p:nvSpPr>
          <p:spPr bwMode="auto">
            <a:xfrm>
              <a:off x="984206" y="1066800"/>
              <a:ext cx="61913" cy="71438"/>
            </a:xfrm>
            <a:custGeom>
              <a:avLst/>
              <a:gdLst>
                <a:gd name="T0" fmla="*/ 9 w 37"/>
                <a:gd name="T1" fmla="*/ 0 h 42"/>
                <a:gd name="T2" fmla="*/ 24 w 37"/>
                <a:gd name="T3" fmla="*/ 15 h 42"/>
                <a:gd name="T4" fmla="*/ 32 w 37"/>
                <a:gd name="T5" fmla="*/ 24 h 42"/>
                <a:gd name="T6" fmla="*/ 33 w 37"/>
                <a:gd name="T7" fmla="*/ 38 h 42"/>
                <a:gd name="T8" fmla="*/ 19 w 37"/>
                <a:gd name="T9" fmla="*/ 38 h 42"/>
                <a:gd name="T10" fmla="*/ 1 w 37"/>
                <a:gd name="T11" fmla="*/ 20 h 42"/>
                <a:gd name="T12" fmla="*/ 0 w 37"/>
                <a:gd name="T13" fmla="*/ 18 h 42"/>
                <a:gd name="T14" fmla="*/ 9 w 37"/>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2">
                  <a:moveTo>
                    <a:pt x="9" y="0"/>
                  </a:moveTo>
                  <a:cubicBezTo>
                    <a:pt x="14" y="5"/>
                    <a:pt x="19" y="10"/>
                    <a:pt x="24" y="15"/>
                  </a:cubicBezTo>
                  <a:cubicBezTo>
                    <a:pt x="27" y="18"/>
                    <a:pt x="30" y="21"/>
                    <a:pt x="32" y="24"/>
                  </a:cubicBezTo>
                  <a:cubicBezTo>
                    <a:pt x="36" y="28"/>
                    <a:pt x="37" y="34"/>
                    <a:pt x="33" y="38"/>
                  </a:cubicBezTo>
                  <a:cubicBezTo>
                    <a:pt x="29" y="42"/>
                    <a:pt x="23" y="42"/>
                    <a:pt x="19" y="38"/>
                  </a:cubicBezTo>
                  <a:cubicBezTo>
                    <a:pt x="13" y="32"/>
                    <a:pt x="7" y="26"/>
                    <a:pt x="1" y="20"/>
                  </a:cubicBezTo>
                  <a:cubicBezTo>
                    <a:pt x="0" y="20"/>
                    <a:pt x="0" y="19"/>
                    <a:pt x="0" y="18"/>
                  </a:cubicBezTo>
                  <a:cubicBezTo>
                    <a:pt x="3" y="13"/>
                    <a:pt x="6" y="7"/>
                    <a:pt x="9"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Freeform 15"/>
            <p:cNvSpPr>
              <a:spLocks/>
            </p:cNvSpPr>
            <p:nvPr/>
          </p:nvSpPr>
          <p:spPr bwMode="auto">
            <a:xfrm>
              <a:off x="985793" y="873125"/>
              <a:ext cx="60325" cy="69850"/>
            </a:xfrm>
            <a:custGeom>
              <a:avLst/>
              <a:gdLst>
                <a:gd name="T0" fmla="*/ 8 w 36"/>
                <a:gd name="T1" fmla="*/ 41 h 41"/>
                <a:gd name="T2" fmla="*/ 0 w 36"/>
                <a:gd name="T3" fmla="*/ 23 h 41"/>
                <a:gd name="T4" fmla="*/ 1 w 36"/>
                <a:gd name="T5" fmla="*/ 21 h 41"/>
                <a:gd name="T6" fmla="*/ 18 w 36"/>
                <a:gd name="T7" fmla="*/ 4 h 41"/>
                <a:gd name="T8" fmla="*/ 32 w 36"/>
                <a:gd name="T9" fmla="*/ 4 h 41"/>
                <a:gd name="T10" fmla="*/ 31 w 36"/>
                <a:gd name="T11" fmla="*/ 18 h 41"/>
                <a:gd name="T12" fmla="*/ 9 w 36"/>
                <a:gd name="T13" fmla="*/ 40 h 41"/>
                <a:gd name="T14" fmla="*/ 8 w 36"/>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1">
                  <a:moveTo>
                    <a:pt x="8" y="41"/>
                  </a:moveTo>
                  <a:cubicBezTo>
                    <a:pt x="6" y="35"/>
                    <a:pt x="3" y="29"/>
                    <a:pt x="0" y="23"/>
                  </a:cubicBezTo>
                  <a:cubicBezTo>
                    <a:pt x="0" y="22"/>
                    <a:pt x="0" y="21"/>
                    <a:pt x="1" y="21"/>
                  </a:cubicBezTo>
                  <a:cubicBezTo>
                    <a:pt x="6" y="15"/>
                    <a:pt x="12" y="9"/>
                    <a:pt x="18" y="4"/>
                  </a:cubicBezTo>
                  <a:cubicBezTo>
                    <a:pt x="22" y="0"/>
                    <a:pt x="28" y="0"/>
                    <a:pt x="32" y="4"/>
                  </a:cubicBezTo>
                  <a:cubicBezTo>
                    <a:pt x="36" y="8"/>
                    <a:pt x="36" y="14"/>
                    <a:pt x="31" y="18"/>
                  </a:cubicBezTo>
                  <a:cubicBezTo>
                    <a:pt x="24" y="26"/>
                    <a:pt x="16" y="33"/>
                    <a:pt x="9" y="40"/>
                  </a:cubicBezTo>
                  <a:cubicBezTo>
                    <a:pt x="9" y="40"/>
                    <a:pt x="9" y="40"/>
                    <a:pt x="8" y="4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6"/>
            <p:cNvSpPr>
              <a:spLocks/>
            </p:cNvSpPr>
            <p:nvPr/>
          </p:nvSpPr>
          <p:spPr bwMode="auto">
            <a:xfrm>
              <a:off x="657181" y="985838"/>
              <a:ext cx="65088" cy="34925"/>
            </a:xfrm>
            <a:custGeom>
              <a:avLst/>
              <a:gdLst>
                <a:gd name="T0" fmla="*/ 22 w 38"/>
                <a:gd name="T1" fmla="*/ 20 h 20"/>
                <a:gd name="T2" fmla="*/ 10 w 38"/>
                <a:gd name="T3" fmla="*/ 20 h 20"/>
                <a:gd name="T4" fmla="*/ 0 w 38"/>
                <a:gd name="T5" fmla="*/ 10 h 20"/>
                <a:gd name="T6" fmla="*/ 9 w 38"/>
                <a:gd name="T7" fmla="*/ 0 h 20"/>
                <a:gd name="T8" fmla="*/ 36 w 38"/>
                <a:gd name="T9" fmla="*/ 0 h 20"/>
                <a:gd name="T10" fmla="*/ 38 w 38"/>
                <a:gd name="T11" fmla="*/ 2 h 20"/>
                <a:gd name="T12" fmla="*/ 38 w 38"/>
                <a:gd name="T13" fmla="*/ 18 h 20"/>
                <a:gd name="T14" fmla="*/ 36 w 38"/>
                <a:gd name="T15" fmla="*/ 20 h 20"/>
                <a:gd name="T16" fmla="*/ 22 w 3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0">
                  <a:moveTo>
                    <a:pt x="22" y="20"/>
                  </a:moveTo>
                  <a:cubicBezTo>
                    <a:pt x="18" y="20"/>
                    <a:pt x="14" y="20"/>
                    <a:pt x="10" y="20"/>
                  </a:cubicBezTo>
                  <a:cubicBezTo>
                    <a:pt x="5" y="20"/>
                    <a:pt x="0" y="16"/>
                    <a:pt x="0" y="10"/>
                  </a:cubicBezTo>
                  <a:cubicBezTo>
                    <a:pt x="0" y="5"/>
                    <a:pt x="4" y="1"/>
                    <a:pt x="9" y="0"/>
                  </a:cubicBezTo>
                  <a:cubicBezTo>
                    <a:pt x="18" y="0"/>
                    <a:pt x="27" y="0"/>
                    <a:pt x="36" y="0"/>
                  </a:cubicBezTo>
                  <a:cubicBezTo>
                    <a:pt x="37" y="0"/>
                    <a:pt x="38" y="1"/>
                    <a:pt x="38" y="2"/>
                  </a:cubicBezTo>
                  <a:cubicBezTo>
                    <a:pt x="38" y="7"/>
                    <a:pt x="38" y="13"/>
                    <a:pt x="38" y="18"/>
                  </a:cubicBezTo>
                  <a:cubicBezTo>
                    <a:pt x="38" y="19"/>
                    <a:pt x="37" y="20"/>
                    <a:pt x="36" y="20"/>
                  </a:cubicBezTo>
                  <a:cubicBezTo>
                    <a:pt x="31" y="20"/>
                    <a:pt x="27" y="20"/>
                    <a:pt x="22" y="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Freeform 17"/>
            <p:cNvSpPr>
              <a:spLocks/>
            </p:cNvSpPr>
            <p:nvPr/>
          </p:nvSpPr>
          <p:spPr bwMode="auto">
            <a:xfrm>
              <a:off x="1009606" y="985838"/>
              <a:ext cx="58738" cy="34925"/>
            </a:xfrm>
            <a:custGeom>
              <a:avLst/>
              <a:gdLst>
                <a:gd name="T0" fmla="*/ 0 w 35"/>
                <a:gd name="T1" fmla="*/ 0 h 20"/>
                <a:gd name="T2" fmla="*/ 2 w 35"/>
                <a:gd name="T3" fmla="*/ 0 h 20"/>
                <a:gd name="T4" fmla="*/ 26 w 35"/>
                <a:gd name="T5" fmla="*/ 0 h 20"/>
                <a:gd name="T6" fmla="*/ 35 w 35"/>
                <a:gd name="T7" fmla="*/ 10 h 20"/>
                <a:gd name="T8" fmla="*/ 25 w 35"/>
                <a:gd name="T9" fmla="*/ 20 h 20"/>
                <a:gd name="T10" fmla="*/ 2 w 35"/>
                <a:gd name="T11" fmla="*/ 20 h 20"/>
                <a:gd name="T12" fmla="*/ 0 w 35"/>
                <a:gd name="T13" fmla="*/ 17 h 20"/>
                <a:gd name="T14" fmla="*/ 0 w 35"/>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
                  <a:moveTo>
                    <a:pt x="0" y="0"/>
                  </a:moveTo>
                  <a:cubicBezTo>
                    <a:pt x="0" y="0"/>
                    <a:pt x="1" y="0"/>
                    <a:pt x="2" y="0"/>
                  </a:cubicBezTo>
                  <a:cubicBezTo>
                    <a:pt x="10" y="0"/>
                    <a:pt x="18" y="0"/>
                    <a:pt x="26" y="0"/>
                  </a:cubicBezTo>
                  <a:cubicBezTo>
                    <a:pt x="31" y="0"/>
                    <a:pt x="35" y="5"/>
                    <a:pt x="35" y="10"/>
                  </a:cubicBezTo>
                  <a:cubicBezTo>
                    <a:pt x="35" y="15"/>
                    <a:pt x="31" y="20"/>
                    <a:pt x="25" y="20"/>
                  </a:cubicBezTo>
                  <a:cubicBezTo>
                    <a:pt x="18" y="20"/>
                    <a:pt x="10" y="20"/>
                    <a:pt x="2" y="20"/>
                  </a:cubicBezTo>
                  <a:cubicBezTo>
                    <a:pt x="0" y="20"/>
                    <a:pt x="0" y="19"/>
                    <a:pt x="0" y="17"/>
                  </a:cubicBezTo>
                  <a:cubicBezTo>
                    <a:pt x="0" y="12"/>
                    <a:pt x="0" y="6"/>
                    <a:pt x="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9" name="テキスト ボックス 78"/>
          <p:cNvSpPr txBox="1"/>
          <p:nvPr/>
        </p:nvSpPr>
        <p:spPr>
          <a:xfrm>
            <a:off x="4586333" y="4034305"/>
            <a:ext cx="838253" cy="334250"/>
          </a:xfrm>
          <a:prstGeom prst="rect">
            <a:avLst/>
          </a:prstGeom>
          <a:noFill/>
        </p:spPr>
        <p:txBody>
          <a:bodyPr wrap="square" rtlCol="0" anchor="ctr">
            <a:noAutofit/>
          </a:bodyPr>
          <a:lstStyle/>
          <a:p>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EPP</a:t>
            </a:r>
          </a:p>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EDR</a:t>
            </a:r>
            <a:endParaRPr kumimoji="1" lang="ja-JP" altLang="en-US" sz="1000" b="1"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ectangle 2"/>
          <p:cNvSpPr txBox="1">
            <a:spLocks noChangeArrowheads="1"/>
          </p:cNvSpPr>
          <p:nvPr/>
        </p:nvSpPr>
        <p:spPr bwMode="auto">
          <a:xfrm>
            <a:off x="5090041" y="3942899"/>
            <a:ext cx="1393211"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端末のセキュリティ</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管理・監視</a:t>
            </a:r>
          </a:p>
        </p:txBody>
      </p:sp>
      <p:sp>
        <p:nvSpPr>
          <p:cNvPr id="81" name="Rectangle 2"/>
          <p:cNvSpPr txBox="1">
            <a:spLocks noChangeArrowheads="1"/>
          </p:cNvSpPr>
          <p:nvPr/>
        </p:nvSpPr>
        <p:spPr bwMode="auto">
          <a:xfrm>
            <a:off x="7618902" y="3525835"/>
            <a:ext cx="1428598" cy="2954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NW</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境界の管理</a:t>
            </a:r>
          </a:p>
        </p:txBody>
      </p:sp>
      <p:grpSp>
        <p:nvGrpSpPr>
          <p:cNvPr id="82" name="グループ化 81"/>
          <p:cNvGrpSpPr>
            <a:grpSpLocks noChangeAspect="1"/>
          </p:cNvGrpSpPr>
          <p:nvPr/>
        </p:nvGrpSpPr>
        <p:grpSpPr>
          <a:xfrm>
            <a:off x="6882442" y="2420685"/>
            <a:ext cx="489600" cy="388800"/>
            <a:chOff x="3705226" y="803276"/>
            <a:chExt cx="431800" cy="342900"/>
          </a:xfrm>
        </p:grpSpPr>
        <p:sp>
          <p:nvSpPr>
            <p:cNvPr id="83" name="Freeform 56"/>
            <p:cNvSpPr>
              <a:spLocks/>
            </p:cNvSpPr>
            <p:nvPr/>
          </p:nvSpPr>
          <p:spPr bwMode="auto">
            <a:xfrm>
              <a:off x="3705226" y="803276"/>
              <a:ext cx="431800" cy="244475"/>
            </a:xfrm>
            <a:custGeom>
              <a:avLst/>
              <a:gdLst>
                <a:gd name="T0" fmla="*/ 128 w 257"/>
                <a:gd name="T1" fmla="*/ 109 h 145"/>
                <a:gd name="T2" fmla="*/ 130 w 257"/>
                <a:gd name="T3" fmla="*/ 111 h 145"/>
                <a:gd name="T4" fmla="*/ 162 w 257"/>
                <a:gd name="T5" fmla="*/ 143 h 145"/>
                <a:gd name="T6" fmla="*/ 166 w 257"/>
                <a:gd name="T7" fmla="*/ 145 h 145"/>
                <a:gd name="T8" fmla="*/ 216 w 257"/>
                <a:gd name="T9" fmla="*/ 145 h 145"/>
                <a:gd name="T10" fmla="*/ 245 w 257"/>
                <a:gd name="T11" fmla="*/ 130 h 145"/>
                <a:gd name="T12" fmla="*/ 232 w 257"/>
                <a:gd name="T13" fmla="*/ 77 h 145"/>
                <a:gd name="T14" fmla="*/ 230 w 257"/>
                <a:gd name="T15" fmla="*/ 74 h 145"/>
                <a:gd name="T16" fmla="*/ 224 w 257"/>
                <a:gd name="T17" fmla="*/ 44 h 145"/>
                <a:gd name="T18" fmla="*/ 180 w 257"/>
                <a:gd name="T19" fmla="*/ 25 h 145"/>
                <a:gd name="T20" fmla="*/ 168 w 257"/>
                <a:gd name="T21" fmla="*/ 29 h 145"/>
                <a:gd name="T22" fmla="*/ 164 w 257"/>
                <a:gd name="T23" fmla="*/ 22 h 145"/>
                <a:gd name="T24" fmla="*/ 158 w 257"/>
                <a:gd name="T25" fmla="*/ 15 h 145"/>
                <a:gd name="T26" fmla="*/ 115 w 257"/>
                <a:gd name="T27" fmla="*/ 5 h 145"/>
                <a:gd name="T28" fmla="*/ 86 w 257"/>
                <a:gd name="T29" fmla="*/ 44 h 145"/>
                <a:gd name="T30" fmla="*/ 85 w 257"/>
                <a:gd name="T31" fmla="*/ 50 h 145"/>
                <a:gd name="T32" fmla="*/ 76 w 257"/>
                <a:gd name="T33" fmla="*/ 49 h 145"/>
                <a:gd name="T34" fmla="*/ 49 w 257"/>
                <a:gd name="T35" fmla="*/ 64 h 145"/>
                <a:gd name="T36" fmla="*/ 46 w 257"/>
                <a:gd name="T37" fmla="*/ 66 h 145"/>
                <a:gd name="T38" fmla="*/ 25 w 257"/>
                <a:gd name="T39" fmla="*/ 71 h 145"/>
                <a:gd name="T40" fmla="*/ 13 w 257"/>
                <a:gd name="T41" fmla="*/ 128 h 145"/>
                <a:gd name="T42" fmla="*/ 42 w 257"/>
                <a:gd name="T43" fmla="*/ 145 h 145"/>
                <a:gd name="T44" fmla="*/ 92 w 257"/>
                <a:gd name="T45" fmla="*/ 145 h 145"/>
                <a:gd name="T46" fmla="*/ 94 w 257"/>
                <a:gd name="T47" fmla="*/ 143 h 145"/>
                <a:gd name="T48" fmla="*/ 113 w 257"/>
                <a:gd name="T49" fmla="*/ 125 h 145"/>
                <a:gd name="T50" fmla="*/ 128 w 257"/>
                <a:gd name="T51"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 h="145">
                  <a:moveTo>
                    <a:pt x="128" y="109"/>
                  </a:moveTo>
                  <a:cubicBezTo>
                    <a:pt x="129" y="110"/>
                    <a:pt x="129" y="111"/>
                    <a:pt x="130" y="111"/>
                  </a:cubicBezTo>
                  <a:cubicBezTo>
                    <a:pt x="141" y="122"/>
                    <a:pt x="151" y="132"/>
                    <a:pt x="162" y="143"/>
                  </a:cubicBezTo>
                  <a:cubicBezTo>
                    <a:pt x="163" y="144"/>
                    <a:pt x="164" y="145"/>
                    <a:pt x="166" y="145"/>
                  </a:cubicBezTo>
                  <a:cubicBezTo>
                    <a:pt x="183" y="145"/>
                    <a:pt x="200" y="145"/>
                    <a:pt x="216" y="145"/>
                  </a:cubicBezTo>
                  <a:cubicBezTo>
                    <a:pt x="229" y="145"/>
                    <a:pt x="238" y="140"/>
                    <a:pt x="245" y="130"/>
                  </a:cubicBezTo>
                  <a:cubicBezTo>
                    <a:pt x="257" y="112"/>
                    <a:pt x="251" y="87"/>
                    <a:pt x="232" y="77"/>
                  </a:cubicBezTo>
                  <a:cubicBezTo>
                    <a:pt x="231" y="76"/>
                    <a:pt x="230" y="76"/>
                    <a:pt x="230" y="74"/>
                  </a:cubicBezTo>
                  <a:cubicBezTo>
                    <a:pt x="232" y="64"/>
                    <a:pt x="230" y="54"/>
                    <a:pt x="224" y="44"/>
                  </a:cubicBezTo>
                  <a:cubicBezTo>
                    <a:pt x="215" y="29"/>
                    <a:pt x="197" y="21"/>
                    <a:pt x="180" y="25"/>
                  </a:cubicBezTo>
                  <a:cubicBezTo>
                    <a:pt x="176" y="26"/>
                    <a:pt x="172" y="28"/>
                    <a:pt x="168" y="29"/>
                  </a:cubicBezTo>
                  <a:cubicBezTo>
                    <a:pt x="167" y="27"/>
                    <a:pt x="166" y="24"/>
                    <a:pt x="164" y="22"/>
                  </a:cubicBezTo>
                  <a:cubicBezTo>
                    <a:pt x="162" y="20"/>
                    <a:pt x="160" y="17"/>
                    <a:pt x="158" y="15"/>
                  </a:cubicBezTo>
                  <a:cubicBezTo>
                    <a:pt x="147" y="4"/>
                    <a:pt x="130" y="0"/>
                    <a:pt x="115" y="5"/>
                  </a:cubicBezTo>
                  <a:cubicBezTo>
                    <a:pt x="97" y="12"/>
                    <a:pt x="88" y="26"/>
                    <a:pt x="86" y="44"/>
                  </a:cubicBezTo>
                  <a:cubicBezTo>
                    <a:pt x="86" y="46"/>
                    <a:pt x="85" y="48"/>
                    <a:pt x="85" y="50"/>
                  </a:cubicBezTo>
                  <a:cubicBezTo>
                    <a:pt x="82" y="50"/>
                    <a:pt x="79" y="49"/>
                    <a:pt x="76" y="49"/>
                  </a:cubicBezTo>
                  <a:cubicBezTo>
                    <a:pt x="64" y="50"/>
                    <a:pt x="55" y="55"/>
                    <a:pt x="49" y="64"/>
                  </a:cubicBezTo>
                  <a:cubicBezTo>
                    <a:pt x="48" y="66"/>
                    <a:pt x="47" y="66"/>
                    <a:pt x="46" y="66"/>
                  </a:cubicBezTo>
                  <a:cubicBezTo>
                    <a:pt x="38" y="65"/>
                    <a:pt x="31" y="67"/>
                    <a:pt x="25" y="71"/>
                  </a:cubicBezTo>
                  <a:cubicBezTo>
                    <a:pt x="6" y="83"/>
                    <a:pt x="0" y="109"/>
                    <a:pt x="13" y="128"/>
                  </a:cubicBezTo>
                  <a:cubicBezTo>
                    <a:pt x="20" y="138"/>
                    <a:pt x="30" y="144"/>
                    <a:pt x="42" y="145"/>
                  </a:cubicBezTo>
                  <a:cubicBezTo>
                    <a:pt x="59" y="145"/>
                    <a:pt x="75" y="145"/>
                    <a:pt x="92" y="145"/>
                  </a:cubicBezTo>
                  <a:cubicBezTo>
                    <a:pt x="93" y="145"/>
                    <a:pt x="94" y="144"/>
                    <a:pt x="94" y="143"/>
                  </a:cubicBezTo>
                  <a:cubicBezTo>
                    <a:pt x="100" y="137"/>
                    <a:pt x="107" y="131"/>
                    <a:pt x="113" y="125"/>
                  </a:cubicBezTo>
                  <a:cubicBezTo>
                    <a:pt x="118" y="120"/>
                    <a:pt x="123" y="115"/>
                    <a:pt x="128"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Freeform 57"/>
            <p:cNvSpPr>
              <a:spLocks/>
            </p:cNvSpPr>
            <p:nvPr/>
          </p:nvSpPr>
          <p:spPr bwMode="auto">
            <a:xfrm>
              <a:off x="3868739" y="1006476"/>
              <a:ext cx="104775" cy="139700"/>
            </a:xfrm>
            <a:custGeom>
              <a:avLst/>
              <a:gdLst>
                <a:gd name="T0" fmla="*/ 62 w 63"/>
                <a:gd name="T1" fmla="*/ 51 h 83"/>
                <a:gd name="T2" fmla="*/ 63 w 63"/>
                <a:gd name="T3" fmla="*/ 51 h 83"/>
                <a:gd name="T4" fmla="*/ 63 w 63"/>
                <a:gd name="T5" fmla="*/ 34 h 83"/>
                <a:gd name="T6" fmla="*/ 61 w 63"/>
                <a:gd name="T7" fmla="*/ 30 h 83"/>
                <a:gd name="T8" fmla="*/ 33 w 63"/>
                <a:gd name="T9" fmla="*/ 2 h 83"/>
                <a:gd name="T10" fmla="*/ 32 w 63"/>
                <a:gd name="T11" fmla="*/ 0 h 83"/>
                <a:gd name="T12" fmla="*/ 31 w 63"/>
                <a:gd name="T13" fmla="*/ 1 h 83"/>
                <a:gd name="T14" fmla="*/ 1 w 63"/>
                <a:gd name="T15" fmla="*/ 31 h 83"/>
                <a:gd name="T16" fmla="*/ 0 w 63"/>
                <a:gd name="T17" fmla="*/ 34 h 83"/>
                <a:gd name="T18" fmla="*/ 0 w 63"/>
                <a:gd name="T19" fmla="*/ 44 h 83"/>
                <a:gd name="T20" fmla="*/ 0 w 63"/>
                <a:gd name="T21" fmla="*/ 51 h 83"/>
                <a:gd name="T22" fmla="*/ 1 w 63"/>
                <a:gd name="T23" fmla="*/ 51 h 83"/>
                <a:gd name="T24" fmla="*/ 24 w 63"/>
                <a:gd name="T25" fmla="*/ 28 h 83"/>
                <a:gd name="T26" fmla="*/ 24 w 63"/>
                <a:gd name="T27" fmla="*/ 83 h 83"/>
                <a:gd name="T28" fmla="*/ 39 w 63"/>
                <a:gd name="T29" fmla="*/ 83 h 83"/>
                <a:gd name="T30" fmla="*/ 39 w 63"/>
                <a:gd name="T31" fmla="*/ 28 h 83"/>
                <a:gd name="T32" fmla="*/ 62 w 63"/>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83">
                  <a:moveTo>
                    <a:pt x="62" y="51"/>
                  </a:moveTo>
                  <a:cubicBezTo>
                    <a:pt x="63" y="51"/>
                    <a:pt x="63" y="51"/>
                    <a:pt x="63" y="51"/>
                  </a:cubicBezTo>
                  <a:cubicBezTo>
                    <a:pt x="63" y="45"/>
                    <a:pt x="63" y="40"/>
                    <a:pt x="63" y="34"/>
                  </a:cubicBezTo>
                  <a:cubicBezTo>
                    <a:pt x="63" y="33"/>
                    <a:pt x="63" y="31"/>
                    <a:pt x="61" y="30"/>
                  </a:cubicBezTo>
                  <a:cubicBezTo>
                    <a:pt x="52" y="21"/>
                    <a:pt x="43" y="11"/>
                    <a:pt x="33" y="2"/>
                  </a:cubicBezTo>
                  <a:cubicBezTo>
                    <a:pt x="33" y="2"/>
                    <a:pt x="32" y="1"/>
                    <a:pt x="32" y="0"/>
                  </a:cubicBezTo>
                  <a:cubicBezTo>
                    <a:pt x="31" y="1"/>
                    <a:pt x="31" y="1"/>
                    <a:pt x="31" y="1"/>
                  </a:cubicBezTo>
                  <a:cubicBezTo>
                    <a:pt x="21" y="11"/>
                    <a:pt x="11" y="21"/>
                    <a:pt x="1" y="31"/>
                  </a:cubicBezTo>
                  <a:cubicBezTo>
                    <a:pt x="0" y="31"/>
                    <a:pt x="0" y="33"/>
                    <a:pt x="0" y="34"/>
                  </a:cubicBezTo>
                  <a:cubicBezTo>
                    <a:pt x="0" y="37"/>
                    <a:pt x="0" y="40"/>
                    <a:pt x="0" y="44"/>
                  </a:cubicBezTo>
                  <a:cubicBezTo>
                    <a:pt x="0" y="46"/>
                    <a:pt x="0" y="48"/>
                    <a:pt x="0" y="51"/>
                  </a:cubicBezTo>
                  <a:cubicBezTo>
                    <a:pt x="0" y="51"/>
                    <a:pt x="1" y="51"/>
                    <a:pt x="1" y="51"/>
                  </a:cubicBezTo>
                  <a:cubicBezTo>
                    <a:pt x="8" y="44"/>
                    <a:pt x="16" y="36"/>
                    <a:pt x="24" y="28"/>
                  </a:cubicBezTo>
                  <a:cubicBezTo>
                    <a:pt x="24" y="47"/>
                    <a:pt x="24" y="65"/>
                    <a:pt x="24" y="83"/>
                  </a:cubicBezTo>
                  <a:cubicBezTo>
                    <a:pt x="29" y="83"/>
                    <a:pt x="34" y="83"/>
                    <a:pt x="39" y="83"/>
                  </a:cubicBezTo>
                  <a:cubicBezTo>
                    <a:pt x="39" y="65"/>
                    <a:pt x="39" y="46"/>
                    <a:pt x="39" y="28"/>
                  </a:cubicBezTo>
                  <a:cubicBezTo>
                    <a:pt x="47" y="36"/>
                    <a:pt x="55" y="43"/>
                    <a:pt x="62"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Freeform 58"/>
            <p:cNvSpPr>
              <a:spLocks/>
            </p:cNvSpPr>
            <p:nvPr/>
          </p:nvSpPr>
          <p:spPr bwMode="auto">
            <a:xfrm>
              <a:off x="3705226" y="803276"/>
              <a:ext cx="431800" cy="244475"/>
            </a:xfrm>
            <a:custGeom>
              <a:avLst/>
              <a:gdLst>
                <a:gd name="T0" fmla="*/ 128 w 257"/>
                <a:gd name="T1" fmla="*/ 109 h 145"/>
                <a:gd name="T2" fmla="*/ 113 w 257"/>
                <a:gd name="T3" fmla="*/ 125 h 145"/>
                <a:gd name="T4" fmla="*/ 94 w 257"/>
                <a:gd name="T5" fmla="*/ 143 h 145"/>
                <a:gd name="T6" fmla="*/ 92 w 257"/>
                <a:gd name="T7" fmla="*/ 145 h 145"/>
                <a:gd name="T8" fmla="*/ 42 w 257"/>
                <a:gd name="T9" fmla="*/ 145 h 145"/>
                <a:gd name="T10" fmla="*/ 13 w 257"/>
                <a:gd name="T11" fmla="*/ 128 h 145"/>
                <a:gd name="T12" fmla="*/ 25 w 257"/>
                <a:gd name="T13" fmla="*/ 71 h 145"/>
                <a:gd name="T14" fmla="*/ 46 w 257"/>
                <a:gd name="T15" fmla="*/ 66 h 145"/>
                <a:gd name="T16" fmla="*/ 49 w 257"/>
                <a:gd name="T17" fmla="*/ 64 h 145"/>
                <a:gd name="T18" fmla="*/ 76 w 257"/>
                <a:gd name="T19" fmla="*/ 49 h 145"/>
                <a:gd name="T20" fmla="*/ 85 w 257"/>
                <a:gd name="T21" fmla="*/ 50 h 145"/>
                <a:gd name="T22" fmla="*/ 86 w 257"/>
                <a:gd name="T23" fmla="*/ 44 h 145"/>
                <a:gd name="T24" fmla="*/ 115 w 257"/>
                <a:gd name="T25" fmla="*/ 5 h 145"/>
                <a:gd name="T26" fmla="*/ 158 w 257"/>
                <a:gd name="T27" fmla="*/ 15 h 145"/>
                <a:gd name="T28" fmla="*/ 164 w 257"/>
                <a:gd name="T29" fmla="*/ 22 h 145"/>
                <a:gd name="T30" fmla="*/ 168 w 257"/>
                <a:gd name="T31" fmla="*/ 29 h 145"/>
                <a:gd name="T32" fmla="*/ 180 w 257"/>
                <a:gd name="T33" fmla="*/ 25 h 145"/>
                <a:gd name="T34" fmla="*/ 224 w 257"/>
                <a:gd name="T35" fmla="*/ 44 h 145"/>
                <a:gd name="T36" fmla="*/ 230 w 257"/>
                <a:gd name="T37" fmla="*/ 74 h 145"/>
                <a:gd name="T38" fmla="*/ 232 w 257"/>
                <a:gd name="T39" fmla="*/ 77 h 145"/>
                <a:gd name="T40" fmla="*/ 245 w 257"/>
                <a:gd name="T41" fmla="*/ 130 h 145"/>
                <a:gd name="T42" fmla="*/ 216 w 257"/>
                <a:gd name="T43" fmla="*/ 145 h 145"/>
                <a:gd name="T44" fmla="*/ 166 w 257"/>
                <a:gd name="T45" fmla="*/ 145 h 145"/>
                <a:gd name="T46" fmla="*/ 162 w 257"/>
                <a:gd name="T47" fmla="*/ 143 h 145"/>
                <a:gd name="T48" fmla="*/ 130 w 257"/>
                <a:gd name="T49" fmla="*/ 111 h 145"/>
                <a:gd name="T50" fmla="*/ 128 w 257"/>
                <a:gd name="T51"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 h="145">
                  <a:moveTo>
                    <a:pt x="128" y="109"/>
                  </a:moveTo>
                  <a:cubicBezTo>
                    <a:pt x="123" y="115"/>
                    <a:pt x="118" y="120"/>
                    <a:pt x="113" y="125"/>
                  </a:cubicBezTo>
                  <a:cubicBezTo>
                    <a:pt x="107" y="131"/>
                    <a:pt x="100" y="137"/>
                    <a:pt x="94" y="143"/>
                  </a:cubicBezTo>
                  <a:cubicBezTo>
                    <a:pt x="94" y="144"/>
                    <a:pt x="93" y="145"/>
                    <a:pt x="92" y="145"/>
                  </a:cubicBezTo>
                  <a:cubicBezTo>
                    <a:pt x="75" y="145"/>
                    <a:pt x="59" y="145"/>
                    <a:pt x="42" y="145"/>
                  </a:cubicBezTo>
                  <a:cubicBezTo>
                    <a:pt x="30" y="144"/>
                    <a:pt x="20" y="138"/>
                    <a:pt x="13" y="128"/>
                  </a:cubicBezTo>
                  <a:cubicBezTo>
                    <a:pt x="0" y="109"/>
                    <a:pt x="6" y="83"/>
                    <a:pt x="25" y="71"/>
                  </a:cubicBezTo>
                  <a:cubicBezTo>
                    <a:pt x="31" y="67"/>
                    <a:pt x="38" y="65"/>
                    <a:pt x="46" y="66"/>
                  </a:cubicBezTo>
                  <a:cubicBezTo>
                    <a:pt x="47" y="66"/>
                    <a:pt x="48" y="66"/>
                    <a:pt x="49" y="64"/>
                  </a:cubicBezTo>
                  <a:cubicBezTo>
                    <a:pt x="55" y="55"/>
                    <a:pt x="64" y="50"/>
                    <a:pt x="76" y="49"/>
                  </a:cubicBezTo>
                  <a:cubicBezTo>
                    <a:pt x="79" y="49"/>
                    <a:pt x="82" y="50"/>
                    <a:pt x="85" y="50"/>
                  </a:cubicBezTo>
                  <a:cubicBezTo>
                    <a:pt x="85" y="48"/>
                    <a:pt x="86" y="46"/>
                    <a:pt x="86" y="44"/>
                  </a:cubicBezTo>
                  <a:cubicBezTo>
                    <a:pt x="88" y="26"/>
                    <a:pt x="97" y="12"/>
                    <a:pt x="115" y="5"/>
                  </a:cubicBezTo>
                  <a:cubicBezTo>
                    <a:pt x="130" y="0"/>
                    <a:pt x="147" y="4"/>
                    <a:pt x="158" y="15"/>
                  </a:cubicBezTo>
                  <a:cubicBezTo>
                    <a:pt x="160" y="17"/>
                    <a:pt x="162" y="20"/>
                    <a:pt x="164" y="22"/>
                  </a:cubicBezTo>
                  <a:cubicBezTo>
                    <a:pt x="166" y="24"/>
                    <a:pt x="167" y="27"/>
                    <a:pt x="168" y="29"/>
                  </a:cubicBezTo>
                  <a:cubicBezTo>
                    <a:pt x="172" y="28"/>
                    <a:pt x="176" y="26"/>
                    <a:pt x="180" y="25"/>
                  </a:cubicBezTo>
                  <a:cubicBezTo>
                    <a:pt x="197" y="21"/>
                    <a:pt x="215" y="29"/>
                    <a:pt x="224" y="44"/>
                  </a:cubicBezTo>
                  <a:cubicBezTo>
                    <a:pt x="230" y="54"/>
                    <a:pt x="232" y="64"/>
                    <a:pt x="230" y="74"/>
                  </a:cubicBezTo>
                  <a:cubicBezTo>
                    <a:pt x="230" y="76"/>
                    <a:pt x="231" y="76"/>
                    <a:pt x="232" y="77"/>
                  </a:cubicBezTo>
                  <a:cubicBezTo>
                    <a:pt x="251" y="87"/>
                    <a:pt x="257" y="112"/>
                    <a:pt x="245" y="130"/>
                  </a:cubicBezTo>
                  <a:cubicBezTo>
                    <a:pt x="238" y="140"/>
                    <a:pt x="229" y="145"/>
                    <a:pt x="216" y="145"/>
                  </a:cubicBezTo>
                  <a:cubicBezTo>
                    <a:pt x="200" y="145"/>
                    <a:pt x="183" y="145"/>
                    <a:pt x="166" y="145"/>
                  </a:cubicBezTo>
                  <a:cubicBezTo>
                    <a:pt x="164" y="145"/>
                    <a:pt x="163" y="144"/>
                    <a:pt x="162" y="143"/>
                  </a:cubicBezTo>
                  <a:cubicBezTo>
                    <a:pt x="151" y="132"/>
                    <a:pt x="141" y="122"/>
                    <a:pt x="130" y="111"/>
                  </a:cubicBezTo>
                  <a:cubicBezTo>
                    <a:pt x="129" y="111"/>
                    <a:pt x="129" y="110"/>
                    <a:pt x="128" y="109"/>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Freeform 59"/>
            <p:cNvSpPr>
              <a:spLocks/>
            </p:cNvSpPr>
            <p:nvPr/>
          </p:nvSpPr>
          <p:spPr bwMode="auto">
            <a:xfrm>
              <a:off x="3868739" y="1006476"/>
              <a:ext cx="104775" cy="139700"/>
            </a:xfrm>
            <a:custGeom>
              <a:avLst/>
              <a:gdLst>
                <a:gd name="T0" fmla="*/ 62 w 63"/>
                <a:gd name="T1" fmla="*/ 51 h 83"/>
                <a:gd name="T2" fmla="*/ 39 w 63"/>
                <a:gd name="T3" fmla="*/ 28 h 83"/>
                <a:gd name="T4" fmla="*/ 39 w 63"/>
                <a:gd name="T5" fmla="*/ 83 h 83"/>
                <a:gd name="T6" fmla="*/ 24 w 63"/>
                <a:gd name="T7" fmla="*/ 83 h 83"/>
                <a:gd name="T8" fmla="*/ 24 w 63"/>
                <a:gd name="T9" fmla="*/ 28 h 83"/>
                <a:gd name="T10" fmla="*/ 1 w 63"/>
                <a:gd name="T11" fmla="*/ 51 h 83"/>
                <a:gd name="T12" fmla="*/ 0 w 63"/>
                <a:gd name="T13" fmla="*/ 51 h 83"/>
                <a:gd name="T14" fmla="*/ 0 w 63"/>
                <a:gd name="T15" fmla="*/ 44 h 83"/>
                <a:gd name="T16" fmla="*/ 0 w 63"/>
                <a:gd name="T17" fmla="*/ 34 h 83"/>
                <a:gd name="T18" fmla="*/ 1 w 63"/>
                <a:gd name="T19" fmla="*/ 31 h 83"/>
                <a:gd name="T20" fmla="*/ 31 w 63"/>
                <a:gd name="T21" fmla="*/ 1 h 83"/>
                <a:gd name="T22" fmla="*/ 32 w 63"/>
                <a:gd name="T23" fmla="*/ 0 h 83"/>
                <a:gd name="T24" fmla="*/ 33 w 63"/>
                <a:gd name="T25" fmla="*/ 2 h 83"/>
                <a:gd name="T26" fmla="*/ 61 w 63"/>
                <a:gd name="T27" fmla="*/ 30 h 83"/>
                <a:gd name="T28" fmla="*/ 63 w 63"/>
                <a:gd name="T29" fmla="*/ 34 h 83"/>
                <a:gd name="T30" fmla="*/ 63 w 63"/>
                <a:gd name="T31" fmla="*/ 51 h 83"/>
                <a:gd name="T32" fmla="*/ 62 w 63"/>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83">
                  <a:moveTo>
                    <a:pt x="62" y="51"/>
                  </a:moveTo>
                  <a:cubicBezTo>
                    <a:pt x="55" y="43"/>
                    <a:pt x="47" y="36"/>
                    <a:pt x="39" y="28"/>
                  </a:cubicBezTo>
                  <a:cubicBezTo>
                    <a:pt x="39" y="46"/>
                    <a:pt x="39" y="65"/>
                    <a:pt x="39" y="83"/>
                  </a:cubicBezTo>
                  <a:cubicBezTo>
                    <a:pt x="34" y="83"/>
                    <a:pt x="29" y="83"/>
                    <a:pt x="24" y="83"/>
                  </a:cubicBezTo>
                  <a:cubicBezTo>
                    <a:pt x="24" y="65"/>
                    <a:pt x="24" y="47"/>
                    <a:pt x="24" y="28"/>
                  </a:cubicBezTo>
                  <a:cubicBezTo>
                    <a:pt x="16" y="36"/>
                    <a:pt x="8" y="44"/>
                    <a:pt x="1" y="51"/>
                  </a:cubicBezTo>
                  <a:cubicBezTo>
                    <a:pt x="1" y="51"/>
                    <a:pt x="0" y="51"/>
                    <a:pt x="0" y="51"/>
                  </a:cubicBezTo>
                  <a:cubicBezTo>
                    <a:pt x="0" y="48"/>
                    <a:pt x="0" y="46"/>
                    <a:pt x="0" y="44"/>
                  </a:cubicBezTo>
                  <a:cubicBezTo>
                    <a:pt x="0" y="40"/>
                    <a:pt x="0" y="37"/>
                    <a:pt x="0" y="34"/>
                  </a:cubicBezTo>
                  <a:cubicBezTo>
                    <a:pt x="0" y="33"/>
                    <a:pt x="0" y="31"/>
                    <a:pt x="1" y="31"/>
                  </a:cubicBezTo>
                  <a:cubicBezTo>
                    <a:pt x="11" y="21"/>
                    <a:pt x="21" y="11"/>
                    <a:pt x="31" y="1"/>
                  </a:cubicBezTo>
                  <a:cubicBezTo>
                    <a:pt x="31" y="1"/>
                    <a:pt x="31" y="1"/>
                    <a:pt x="32" y="0"/>
                  </a:cubicBezTo>
                  <a:cubicBezTo>
                    <a:pt x="32" y="1"/>
                    <a:pt x="33" y="2"/>
                    <a:pt x="33" y="2"/>
                  </a:cubicBezTo>
                  <a:cubicBezTo>
                    <a:pt x="43" y="11"/>
                    <a:pt x="52" y="21"/>
                    <a:pt x="61" y="30"/>
                  </a:cubicBezTo>
                  <a:cubicBezTo>
                    <a:pt x="63" y="31"/>
                    <a:pt x="63" y="33"/>
                    <a:pt x="63" y="34"/>
                  </a:cubicBezTo>
                  <a:cubicBezTo>
                    <a:pt x="63" y="40"/>
                    <a:pt x="63" y="45"/>
                    <a:pt x="63" y="51"/>
                  </a:cubicBezTo>
                  <a:cubicBezTo>
                    <a:pt x="63" y="51"/>
                    <a:pt x="63" y="51"/>
                    <a:pt x="62" y="51"/>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87" name="テキスト ボックス 86"/>
          <p:cNvSpPr txBox="1"/>
          <p:nvPr/>
        </p:nvSpPr>
        <p:spPr>
          <a:xfrm>
            <a:off x="7264754" y="2447959"/>
            <a:ext cx="738942" cy="334250"/>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CASB</a:t>
            </a:r>
          </a:p>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DLP</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Rectangle 2"/>
          <p:cNvSpPr txBox="1">
            <a:spLocks noChangeArrowheads="1"/>
          </p:cNvSpPr>
          <p:nvPr/>
        </p:nvSpPr>
        <p:spPr bwMode="auto">
          <a:xfrm>
            <a:off x="7896407" y="2356553"/>
            <a:ext cx="1072389"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CASB/DLP</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よる情報保護</a:t>
            </a:r>
          </a:p>
        </p:txBody>
      </p:sp>
      <p:grpSp>
        <p:nvGrpSpPr>
          <p:cNvPr id="89" name="グループ化 88"/>
          <p:cNvGrpSpPr/>
          <p:nvPr/>
        </p:nvGrpSpPr>
        <p:grpSpPr>
          <a:xfrm>
            <a:off x="4567270" y="2356553"/>
            <a:ext cx="2210663" cy="517064"/>
            <a:chOff x="4926640" y="2620499"/>
            <a:chExt cx="1842219" cy="430887"/>
          </a:xfrm>
        </p:grpSpPr>
        <p:sp>
          <p:nvSpPr>
            <p:cNvPr id="90" name="Freeform 742"/>
            <p:cNvSpPr>
              <a:spLocks noChangeAspect="1"/>
            </p:cNvSpPr>
            <p:nvPr/>
          </p:nvSpPr>
          <p:spPr bwMode="auto">
            <a:xfrm>
              <a:off x="4926640" y="2658871"/>
              <a:ext cx="376505" cy="324000"/>
            </a:xfrm>
            <a:custGeom>
              <a:avLst/>
              <a:gdLst>
                <a:gd name="T0" fmla="*/ 104 w 279"/>
                <a:gd name="T1" fmla="*/ 213 h 240"/>
                <a:gd name="T2" fmla="*/ 164 w 279"/>
                <a:gd name="T3" fmla="*/ 201 h 240"/>
                <a:gd name="T4" fmla="*/ 165 w 279"/>
                <a:gd name="T5" fmla="*/ 146 h 240"/>
                <a:gd name="T6" fmla="*/ 137 w 279"/>
                <a:gd name="T7" fmla="*/ 128 h 240"/>
                <a:gd name="T8" fmla="*/ 104 w 279"/>
                <a:gd name="T9" fmla="*/ 133 h 240"/>
                <a:gd name="T10" fmla="*/ 95 w 279"/>
                <a:gd name="T11" fmla="*/ 118 h 240"/>
                <a:gd name="T12" fmla="*/ 114 w 279"/>
                <a:gd name="T13" fmla="*/ 110 h 240"/>
                <a:gd name="T14" fmla="*/ 168 w 279"/>
                <a:gd name="T15" fmla="*/ 123 h 240"/>
                <a:gd name="T16" fmla="*/ 190 w 279"/>
                <a:gd name="T17" fmla="*/ 160 h 240"/>
                <a:gd name="T18" fmla="*/ 194 w 279"/>
                <a:gd name="T19" fmla="*/ 163 h 240"/>
                <a:gd name="T20" fmla="*/ 240 w 279"/>
                <a:gd name="T21" fmla="*/ 163 h 240"/>
                <a:gd name="T22" fmla="*/ 259 w 279"/>
                <a:gd name="T23" fmla="*/ 143 h 240"/>
                <a:gd name="T24" fmla="*/ 234 w 279"/>
                <a:gd name="T25" fmla="*/ 122 h 240"/>
                <a:gd name="T26" fmla="*/ 223 w 279"/>
                <a:gd name="T27" fmla="*/ 124 h 240"/>
                <a:gd name="T28" fmla="*/ 225 w 279"/>
                <a:gd name="T29" fmla="*/ 117 h 240"/>
                <a:gd name="T30" fmla="*/ 229 w 279"/>
                <a:gd name="T31" fmla="*/ 87 h 240"/>
                <a:gd name="T32" fmla="*/ 213 w 279"/>
                <a:gd name="T33" fmla="*/ 48 h 240"/>
                <a:gd name="T34" fmla="*/ 175 w 279"/>
                <a:gd name="T35" fmla="*/ 25 h 240"/>
                <a:gd name="T36" fmla="*/ 96 w 279"/>
                <a:gd name="T37" fmla="*/ 68 h 240"/>
                <a:gd name="T38" fmla="*/ 93 w 279"/>
                <a:gd name="T39" fmla="*/ 77 h 240"/>
                <a:gd name="T40" fmla="*/ 90 w 279"/>
                <a:gd name="T41" fmla="*/ 79 h 240"/>
                <a:gd name="T42" fmla="*/ 73 w 279"/>
                <a:gd name="T43" fmla="*/ 74 h 240"/>
                <a:gd name="T44" fmla="*/ 26 w 279"/>
                <a:gd name="T45" fmla="*/ 106 h 240"/>
                <a:gd name="T46" fmla="*/ 62 w 279"/>
                <a:gd name="T47" fmla="*/ 161 h 240"/>
                <a:gd name="T48" fmla="*/ 77 w 279"/>
                <a:gd name="T49" fmla="*/ 162 h 240"/>
                <a:gd name="T50" fmla="*/ 99 w 279"/>
                <a:gd name="T51" fmla="*/ 162 h 240"/>
                <a:gd name="T52" fmla="*/ 103 w 279"/>
                <a:gd name="T53" fmla="*/ 159 h 240"/>
                <a:gd name="T54" fmla="*/ 133 w 279"/>
                <a:gd name="T55" fmla="*/ 144 h 240"/>
                <a:gd name="T56" fmla="*/ 157 w 279"/>
                <a:gd name="T57" fmla="*/ 169 h 240"/>
                <a:gd name="T58" fmla="*/ 140 w 279"/>
                <a:gd name="T59" fmla="*/ 199 h 240"/>
                <a:gd name="T60" fmla="*/ 106 w 279"/>
                <a:gd name="T61" fmla="*/ 190 h 240"/>
                <a:gd name="T62" fmla="*/ 102 w 279"/>
                <a:gd name="T63" fmla="*/ 183 h 240"/>
                <a:gd name="T64" fmla="*/ 98 w 279"/>
                <a:gd name="T65" fmla="*/ 180 h 240"/>
                <a:gd name="T66" fmla="*/ 68 w 279"/>
                <a:gd name="T67" fmla="*/ 180 h 240"/>
                <a:gd name="T68" fmla="*/ 6 w 279"/>
                <a:gd name="T69" fmla="*/ 129 h 240"/>
                <a:gd name="T70" fmla="*/ 57 w 279"/>
                <a:gd name="T71" fmla="*/ 56 h 240"/>
                <a:gd name="T72" fmla="*/ 78 w 279"/>
                <a:gd name="T73" fmla="*/ 55 h 240"/>
                <a:gd name="T74" fmla="*/ 81 w 279"/>
                <a:gd name="T75" fmla="*/ 53 h 240"/>
                <a:gd name="T76" fmla="*/ 95 w 279"/>
                <a:gd name="T77" fmla="*/ 33 h 240"/>
                <a:gd name="T78" fmla="*/ 147 w 279"/>
                <a:gd name="T79" fmla="*/ 4 h 240"/>
                <a:gd name="T80" fmla="*/ 212 w 279"/>
                <a:gd name="T81" fmla="*/ 20 h 240"/>
                <a:gd name="T82" fmla="*/ 246 w 279"/>
                <a:gd name="T83" fmla="*/ 77 h 240"/>
                <a:gd name="T84" fmla="*/ 247 w 279"/>
                <a:gd name="T85" fmla="*/ 100 h 240"/>
                <a:gd name="T86" fmla="*/ 251 w 279"/>
                <a:gd name="T87" fmla="*/ 105 h 240"/>
                <a:gd name="T88" fmla="*/ 277 w 279"/>
                <a:gd name="T89" fmla="*/ 137 h 240"/>
                <a:gd name="T90" fmla="*/ 257 w 279"/>
                <a:gd name="T91" fmla="*/ 176 h 240"/>
                <a:gd name="T92" fmla="*/ 240 w 279"/>
                <a:gd name="T93" fmla="*/ 181 h 240"/>
                <a:gd name="T94" fmla="*/ 194 w 279"/>
                <a:gd name="T95" fmla="*/ 182 h 240"/>
                <a:gd name="T96" fmla="*/ 191 w 279"/>
                <a:gd name="T97" fmla="*/ 184 h 240"/>
                <a:gd name="T98" fmla="*/ 140 w 279"/>
                <a:gd name="T99" fmla="*/ 237 h 240"/>
                <a:gd name="T100" fmla="*/ 97 w 279"/>
                <a:gd name="T101" fmla="*/ 230 h 240"/>
                <a:gd name="T102" fmla="*/ 95 w 279"/>
                <a:gd name="T103" fmla="*/ 228 h 240"/>
                <a:gd name="T104" fmla="*/ 104 w 279"/>
                <a:gd name="T105" fmla="*/ 21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 h="240">
                  <a:moveTo>
                    <a:pt x="104" y="213"/>
                  </a:moveTo>
                  <a:cubicBezTo>
                    <a:pt x="129" y="227"/>
                    <a:pt x="153" y="216"/>
                    <a:pt x="164" y="201"/>
                  </a:cubicBezTo>
                  <a:cubicBezTo>
                    <a:pt x="177" y="185"/>
                    <a:pt x="177" y="163"/>
                    <a:pt x="165" y="146"/>
                  </a:cubicBezTo>
                  <a:cubicBezTo>
                    <a:pt x="158" y="137"/>
                    <a:pt x="149" y="130"/>
                    <a:pt x="137" y="128"/>
                  </a:cubicBezTo>
                  <a:cubicBezTo>
                    <a:pt x="126" y="126"/>
                    <a:pt x="115" y="127"/>
                    <a:pt x="104" y="133"/>
                  </a:cubicBezTo>
                  <a:cubicBezTo>
                    <a:pt x="101" y="128"/>
                    <a:pt x="98" y="123"/>
                    <a:pt x="95" y="118"/>
                  </a:cubicBezTo>
                  <a:cubicBezTo>
                    <a:pt x="101" y="114"/>
                    <a:pt x="107" y="112"/>
                    <a:pt x="114" y="110"/>
                  </a:cubicBezTo>
                  <a:cubicBezTo>
                    <a:pt x="134" y="106"/>
                    <a:pt x="152" y="110"/>
                    <a:pt x="168" y="123"/>
                  </a:cubicBezTo>
                  <a:cubicBezTo>
                    <a:pt x="180" y="133"/>
                    <a:pt x="187" y="145"/>
                    <a:pt x="190" y="160"/>
                  </a:cubicBezTo>
                  <a:cubicBezTo>
                    <a:pt x="191" y="163"/>
                    <a:pt x="192" y="163"/>
                    <a:pt x="194" y="163"/>
                  </a:cubicBezTo>
                  <a:cubicBezTo>
                    <a:pt x="209" y="163"/>
                    <a:pt x="225" y="163"/>
                    <a:pt x="240" y="163"/>
                  </a:cubicBezTo>
                  <a:cubicBezTo>
                    <a:pt x="250" y="163"/>
                    <a:pt x="259" y="154"/>
                    <a:pt x="259" y="143"/>
                  </a:cubicBezTo>
                  <a:cubicBezTo>
                    <a:pt x="260" y="131"/>
                    <a:pt x="248" y="120"/>
                    <a:pt x="234" y="122"/>
                  </a:cubicBezTo>
                  <a:cubicBezTo>
                    <a:pt x="231" y="123"/>
                    <a:pt x="227" y="123"/>
                    <a:pt x="223" y="124"/>
                  </a:cubicBezTo>
                  <a:cubicBezTo>
                    <a:pt x="224" y="121"/>
                    <a:pt x="224" y="119"/>
                    <a:pt x="225" y="117"/>
                  </a:cubicBezTo>
                  <a:cubicBezTo>
                    <a:pt x="229" y="107"/>
                    <a:pt x="230" y="97"/>
                    <a:pt x="229" y="87"/>
                  </a:cubicBezTo>
                  <a:cubicBezTo>
                    <a:pt x="228" y="72"/>
                    <a:pt x="222" y="59"/>
                    <a:pt x="213" y="48"/>
                  </a:cubicBezTo>
                  <a:cubicBezTo>
                    <a:pt x="203" y="36"/>
                    <a:pt x="190" y="28"/>
                    <a:pt x="175" y="25"/>
                  </a:cubicBezTo>
                  <a:cubicBezTo>
                    <a:pt x="142" y="18"/>
                    <a:pt x="108" y="35"/>
                    <a:pt x="96" y="68"/>
                  </a:cubicBezTo>
                  <a:cubicBezTo>
                    <a:pt x="95" y="71"/>
                    <a:pt x="94" y="74"/>
                    <a:pt x="93" y="77"/>
                  </a:cubicBezTo>
                  <a:cubicBezTo>
                    <a:pt x="92" y="79"/>
                    <a:pt x="91" y="79"/>
                    <a:pt x="90" y="79"/>
                  </a:cubicBezTo>
                  <a:cubicBezTo>
                    <a:pt x="84" y="77"/>
                    <a:pt x="79" y="75"/>
                    <a:pt x="73" y="74"/>
                  </a:cubicBezTo>
                  <a:cubicBezTo>
                    <a:pt x="53" y="71"/>
                    <a:pt x="32" y="86"/>
                    <a:pt x="26" y="106"/>
                  </a:cubicBezTo>
                  <a:cubicBezTo>
                    <a:pt x="19" y="130"/>
                    <a:pt x="35" y="157"/>
                    <a:pt x="62" y="161"/>
                  </a:cubicBezTo>
                  <a:cubicBezTo>
                    <a:pt x="67" y="162"/>
                    <a:pt x="72" y="161"/>
                    <a:pt x="77" y="162"/>
                  </a:cubicBezTo>
                  <a:cubicBezTo>
                    <a:pt x="85" y="162"/>
                    <a:pt x="92" y="162"/>
                    <a:pt x="99" y="162"/>
                  </a:cubicBezTo>
                  <a:cubicBezTo>
                    <a:pt x="101" y="162"/>
                    <a:pt x="102" y="161"/>
                    <a:pt x="103" y="159"/>
                  </a:cubicBezTo>
                  <a:cubicBezTo>
                    <a:pt x="108" y="149"/>
                    <a:pt x="122" y="142"/>
                    <a:pt x="133" y="144"/>
                  </a:cubicBezTo>
                  <a:cubicBezTo>
                    <a:pt x="146" y="147"/>
                    <a:pt x="156" y="156"/>
                    <a:pt x="157" y="169"/>
                  </a:cubicBezTo>
                  <a:cubicBezTo>
                    <a:pt x="159" y="181"/>
                    <a:pt x="152" y="194"/>
                    <a:pt x="140" y="199"/>
                  </a:cubicBezTo>
                  <a:cubicBezTo>
                    <a:pt x="128" y="204"/>
                    <a:pt x="114" y="200"/>
                    <a:pt x="106" y="190"/>
                  </a:cubicBezTo>
                  <a:cubicBezTo>
                    <a:pt x="104" y="188"/>
                    <a:pt x="103" y="185"/>
                    <a:pt x="102" y="183"/>
                  </a:cubicBezTo>
                  <a:cubicBezTo>
                    <a:pt x="101" y="181"/>
                    <a:pt x="100" y="180"/>
                    <a:pt x="98" y="180"/>
                  </a:cubicBezTo>
                  <a:cubicBezTo>
                    <a:pt x="88" y="180"/>
                    <a:pt x="78" y="180"/>
                    <a:pt x="68" y="180"/>
                  </a:cubicBezTo>
                  <a:cubicBezTo>
                    <a:pt x="38" y="180"/>
                    <a:pt x="12" y="159"/>
                    <a:pt x="6" y="129"/>
                  </a:cubicBezTo>
                  <a:cubicBezTo>
                    <a:pt x="0" y="93"/>
                    <a:pt x="24" y="62"/>
                    <a:pt x="57" y="56"/>
                  </a:cubicBezTo>
                  <a:cubicBezTo>
                    <a:pt x="64" y="55"/>
                    <a:pt x="71" y="56"/>
                    <a:pt x="78" y="55"/>
                  </a:cubicBezTo>
                  <a:cubicBezTo>
                    <a:pt x="80" y="55"/>
                    <a:pt x="81" y="54"/>
                    <a:pt x="81" y="53"/>
                  </a:cubicBezTo>
                  <a:cubicBezTo>
                    <a:pt x="85" y="46"/>
                    <a:pt x="89" y="39"/>
                    <a:pt x="95" y="33"/>
                  </a:cubicBezTo>
                  <a:cubicBezTo>
                    <a:pt x="109" y="17"/>
                    <a:pt x="126" y="7"/>
                    <a:pt x="147" y="4"/>
                  </a:cubicBezTo>
                  <a:cubicBezTo>
                    <a:pt x="171" y="0"/>
                    <a:pt x="193" y="6"/>
                    <a:pt x="212" y="20"/>
                  </a:cubicBezTo>
                  <a:cubicBezTo>
                    <a:pt x="231" y="35"/>
                    <a:pt x="243" y="54"/>
                    <a:pt x="246" y="77"/>
                  </a:cubicBezTo>
                  <a:cubicBezTo>
                    <a:pt x="248" y="84"/>
                    <a:pt x="247" y="92"/>
                    <a:pt x="247" y="100"/>
                  </a:cubicBezTo>
                  <a:cubicBezTo>
                    <a:pt x="247" y="102"/>
                    <a:pt x="248" y="104"/>
                    <a:pt x="251" y="105"/>
                  </a:cubicBezTo>
                  <a:cubicBezTo>
                    <a:pt x="266" y="109"/>
                    <a:pt x="276" y="121"/>
                    <a:pt x="277" y="137"/>
                  </a:cubicBezTo>
                  <a:cubicBezTo>
                    <a:pt x="279" y="154"/>
                    <a:pt x="272" y="168"/>
                    <a:pt x="257" y="176"/>
                  </a:cubicBezTo>
                  <a:cubicBezTo>
                    <a:pt x="252" y="179"/>
                    <a:pt x="247" y="181"/>
                    <a:pt x="240" y="181"/>
                  </a:cubicBezTo>
                  <a:cubicBezTo>
                    <a:pt x="225" y="181"/>
                    <a:pt x="210" y="181"/>
                    <a:pt x="194" y="182"/>
                  </a:cubicBezTo>
                  <a:cubicBezTo>
                    <a:pt x="192" y="182"/>
                    <a:pt x="191" y="182"/>
                    <a:pt x="191" y="184"/>
                  </a:cubicBezTo>
                  <a:cubicBezTo>
                    <a:pt x="187" y="210"/>
                    <a:pt x="166" y="231"/>
                    <a:pt x="140" y="237"/>
                  </a:cubicBezTo>
                  <a:cubicBezTo>
                    <a:pt x="125" y="240"/>
                    <a:pt x="110" y="237"/>
                    <a:pt x="97" y="230"/>
                  </a:cubicBezTo>
                  <a:cubicBezTo>
                    <a:pt x="96" y="229"/>
                    <a:pt x="96" y="229"/>
                    <a:pt x="95" y="228"/>
                  </a:cubicBezTo>
                  <a:cubicBezTo>
                    <a:pt x="98" y="223"/>
                    <a:pt x="101" y="218"/>
                    <a:pt x="104" y="21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テキスト ボックス 90"/>
            <p:cNvSpPr txBox="1"/>
            <p:nvPr/>
          </p:nvSpPr>
          <p:spPr>
            <a:xfrm>
              <a:off x="5196827" y="2689013"/>
              <a:ext cx="615785" cy="278542"/>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SWG</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Rectangle 2"/>
            <p:cNvSpPr txBox="1">
              <a:spLocks noChangeArrowheads="1"/>
            </p:cNvSpPr>
            <p:nvPr/>
          </p:nvSpPr>
          <p:spPr bwMode="auto">
            <a:xfrm>
              <a:off x="5706295" y="2620499"/>
              <a:ext cx="1062564"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SWG</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による</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アクセス制御</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3" name="グループ化 92"/>
          <p:cNvGrpSpPr/>
          <p:nvPr/>
        </p:nvGrpSpPr>
        <p:grpSpPr>
          <a:xfrm>
            <a:off x="2633425" y="2356553"/>
            <a:ext cx="2040344" cy="517064"/>
            <a:chOff x="3095729" y="2386032"/>
            <a:chExt cx="1700287" cy="430887"/>
          </a:xfrm>
        </p:grpSpPr>
        <p:grpSp>
          <p:nvGrpSpPr>
            <p:cNvPr id="94" name="グループ化 93"/>
            <p:cNvGrpSpPr/>
            <p:nvPr/>
          </p:nvGrpSpPr>
          <p:grpSpPr>
            <a:xfrm>
              <a:off x="3095729" y="2450840"/>
              <a:ext cx="611651" cy="324000"/>
              <a:chOff x="3095729" y="2450840"/>
              <a:chExt cx="611651" cy="324000"/>
            </a:xfrm>
          </p:grpSpPr>
          <p:grpSp>
            <p:nvGrpSpPr>
              <p:cNvPr id="97" name="グループ化 96"/>
              <p:cNvGrpSpPr>
                <a:grpSpLocks noChangeAspect="1"/>
              </p:cNvGrpSpPr>
              <p:nvPr/>
            </p:nvGrpSpPr>
            <p:grpSpPr>
              <a:xfrm>
                <a:off x="3095729" y="2450840"/>
                <a:ext cx="322860" cy="324000"/>
                <a:chOff x="3684588" y="1109663"/>
                <a:chExt cx="449263" cy="450850"/>
              </a:xfrm>
            </p:grpSpPr>
            <p:sp>
              <p:nvSpPr>
                <p:cNvPr id="105" name="Freeform 758"/>
                <p:cNvSpPr>
                  <a:spLocks/>
                </p:cNvSpPr>
                <p:nvPr/>
              </p:nvSpPr>
              <p:spPr bwMode="auto">
                <a:xfrm>
                  <a:off x="3684588" y="1109663"/>
                  <a:ext cx="449263" cy="450850"/>
                </a:xfrm>
                <a:custGeom>
                  <a:avLst/>
                  <a:gdLst>
                    <a:gd name="T0" fmla="*/ 0 w 269"/>
                    <a:gd name="T1" fmla="*/ 160 h 269"/>
                    <a:gd name="T2" fmla="*/ 2 w 269"/>
                    <a:gd name="T3" fmla="*/ 161 h 269"/>
                    <a:gd name="T4" fmla="*/ 50 w 269"/>
                    <a:gd name="T5" fmla="*/ 201 h 269"/>
                    <a:gd name="T6" fmla="*/ 133 w 269"/>
                    <a:gd name="T7" fmla="*/ 268 h 269"/>
                    <a:gd name="T8" fmla="*/ 137 w 269"/>
                    <a:gd name="T9" fmla="*/ 268 h 269"/>
                    <a:gd name="T10" fmla="*/ 161 w 269"/>
                    <a:gd name="T11" fmla="*/ 248 h 269"/>
                    <a:gd name="T12" fmla="*/ 259 w 269"/>
                    <a:gd name="T13" fmla="*/ 169 h 269"/>
                    <a:gd name="T14" fmla="*/ 269 w 269"/>
                    <a:gd name="T15" fmla="*/ 160 h 269"/>
                    <a:gd name="T16" fmla="*/ 134 w 269"/>
                    <a:gd name="T17" fmla="*/ 0 h 269"/>
                    <a:gd name="T18" fmla="*/ 132 w 269"/>
                    <a:gd name="T19" fmla="*/ 4 h 269"/>
                    <a:gd name="T20" fmla="*/ 79 w 269"/>
                    <a:gd name="T21" fmla="*/ 66 h 269"/>
                    <a:gd name="T22" fmla="*/ 14 w 269"/>
                    <a:gd name="T23" fmla="*/ 144 h 269"/>
                    <a:gd name="T24" fmla="*/ 0 w 269"/>
                    <a:gd name="T25" fmla="*/ 16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9" h="269">
                      <a:moveTo>
                        <a:pt x="0" y="160"/>
                      </a:moveTo>
                      <a:cubicBezTo>
                        <a:pt x="1" y="160"/>
                        <a:pt x="1" y="161"/>
                        <a:pt x="2" y="161"/>
                      </a:cubicBezTo>
                      <a:cubicBezTo>
                        <a:pt x="18" y="174"/>
                        <a:pt x="34" y="188"/>
                        <a:pt x="50" y="201"/>
                      </a:cubicBezTo>
                      <a:cubicBezTo>
                        <a:pt x="78" y="223"/>
                        <a:pt x="105" y="245"/>
                        <a:pt x="133" y="268"/>
                      </a:cubicBezTo>
                      <a:cubicBezTo>
                        <a:pt x="134" y="269"/>
                        <a:pt x="135" y="269"/>
                        <a:pt x="137" y="268"/>
                      </a:cubicBezTo>
                      <a:cubicBezTo>
                        <a:pt x="145" y="261"/>
                        <a:pt x="153" y="255"/>
                        <a:pt x="161" y="248"/>
                      </a:cubicBezTo>
                      <a:cubicBezTo>
                        <a:pt x="194" y="222"/>
                        <a:pt x="226" y="195"/>
                        <a:pt x="259" y="169"/>
                      </a:cubicBezTo>
                      <a:cubicBezTo>
                        <a:pt x="262" y="166"/>
                        <a:pt x="265" y="163"/>
                        <a:pt x="269" y="160"/>
                      </a:cubicBezTo>
                      <a:cubicBezTo>
                        <a:pt x="224" y="106"/>
                        <a:pt x="179" y="53"/>
                        <a:pt x="134" y="0"/>
                      </a:cubicBezTo>
                      <a:cubicBezTo>
                        <a:pt x="133" y="1"/>
                        <a:pt x="133" y="3"/>
                        <a:pt x="132" y="4"/>
                      </a:cubicBezTo>
                      <a:cubicBezTo>
                        <a:pt x="114" y="25"/>
                        <a:pt x="96" y="46"/>
                        <a:pt x="79" y="66"/>
                      </a:cubicBezTo>
                      <a:cubicBezTo>
                        <a:pt x="57" y="92"/>
                        <a:pt x="35" y="118"/>
                        <a:pt x="14" y="144"/>
                      </a:cubicBezTo>
                      <a:cubicBezTo>
                        <a:pt x="9" y="149"/>
                        <a:pt x="5" y="154"/>
                        <a:pt x="0" y="1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Freeform 759"/>
                <p:cNvSpPr>
                  <a:spLocks noEditPoints="1"/>
                </p:cNvSpPr>
                <p:nvPr/>
              </p:nvSpPr>
              <p:spPr bwMode="auto">
                <a:xfrm>
                  <a:off x="3684588" y="1109663"/>
                  <a:ext cx="449263" cy="450850"/>
                </a:xfrm>
                <a:custGeom>
                  <a:avLst/>
                  <a:gdLst>
                    <a:gd name="T0" fmla="*/ 0 w 269"/>
                    <a:gd name="T1" fmla="*/ 160 h 269"/>
                    <a:gd name="T2" fmla="*/ 14 w 269"/>
                    <a:gd name="T3" fmla="*/ 144 h 269"/>
                    <a:gd name="T4" fmla="*/ 79 w 269"/>
                    <a:gd name="T5" fmla="*/ 66 h 269"/>
                    <a:gd name="T6" fmla="*/ 132 w 269"/>
                    <a:gd name="T7" fmla="*/ 4 h 269"/>
                    <a:gd name="T8" fmla="*/ 134 w 269"/>
                    <a:gd name="T9" fmla="*/ 0 h 269"/>
                    <a:gd name="T10" fmla="*/ 269 w 269"/>
                    <a:gd name="T11" fmla="*/ 160 h 269"/>
                    <a:gd name="T12" fmla="*/ 259 w 269"/>
                    <a:gd name="T13" fmla="*/ 169 h 269"/>
                    <a:gd name="T14" fmla="*/ 161 w 269"/>
                    <a:gd name="T15" fmla="*/ 248 h 269"/>
                    <a:gd name="T16" fmla="*/ 137 w 269"/>
                    <a:gd name="T17" fmla="*/ 268 h 269"/>
                    <a:gd name="T18" fmla="*/ 133 w 269"/>
                    <a:gd name="T19" fmla="*/ 268 h 269"/>
                    <a:gd name="T20" fmla="*/ 50 w 269"/>
                    <a:gd name="T21" fmla="*/ 201 h 269"/>
                    <a:gd name="T22" fmla="*/ 2 w 269"/>
                    <a:gd name="T23" fmla="*/ 161 h 269"/>
                    <a:gd name="T24" fmla="*/ 0 w 269"/>
                    <a:gd name="T25" fmla="*/ 160 h 269"/>
                    <a:gd name="T26" fmla="*/ 193 w 269"/>
                    <a:gd name="T27" fmla="*/ 136 h 269"/>
                    <a:gd name="T28" fmla="*/ 192 w 269"/>
                    <a:gd name="T29" fmla="*/ 136 h 269"/>
                    <a:gd name="T30" fmla="*/ 157 w 269"/>
                    <a:gd name="T31" fmla="*/ 94 h 269"/>
                    <a:gd name="T32" fmla="*/ 157 w 269"/>
                    <a:gd name="T33" fmla="*/ 90 h 269"/>
                    <a:gd name="T34" fmla="*/ 134 w 269"/>
                    <a:gd name="T35" fmla="*/ 56 h 269"/>
                    <a:gd name="T36" fmla="*/ 115 w 269"/>
                    <a:gd name="T37" fmla="*/ 92 h 269"/>
                    <a:gd name="T38" fmla="*/ 114 w 269"/>
                    <a:gd name="T39" fmla="*/ 96 h 269"/>
                    <a:gd name="T40" fmla="*/ 73 w 269"/>
                    <a:gd name="T41" fmla="*/ 134 h 269"/>
                    <a:gd name="T42" fmla="*/ 69 w 269"/>
                    <a:gd name="T43" fmla="*/ 134 h 269"/>
                    <a:gd name="T44" fmla="*/ 39 w 269"/>
                    <a:gd name="T45" fmla="*/ 157 h 269"/>
                    <a:gd name="T46" fmla="*/ 53 w 269"/>
                    <a:gd name="T47" fmla="*/ 175 h 269"/>
                    <a:gd name="T48" fmla="*/ 74 w 269"/>
                    <a:gd name="T49" fmla="*/ 173 h 269"/>
                    <a:gd name="T50" fmla="*/ 78 w 269"/>
                    <a:gd name="T51" fmla="*/ 172 h 269"/>
                    <a:gd name="T52" fmla="*/ 103 w 269"/>
                    <a:gd name="T53" fmla="*/ 186 h 269"/>
                    <a:gd name="T54" fmla="*/ 118 w 269"/>
                    <a:gd name="T55" fmla="*/ 194 h 269"/>
                    <a:gd name="T56" fmla="*/ 117 w 269"/>
                    <a:gd name="T57" fmla="*/ 196 h 269"/>
                    <a:gd name="T58" fmla="*/ 114 w 269"/>
                    <a:gd name="T59" fmla="*/ 213 h 269"/>
                    <a:gd name="T60" fmla="*/ 130 w 269"/>
                    <a:gd name="T61" fmla="*/ 229 h 269"/>
                    <a:gd name="T62" fmla="*/ 152 w 269"/>
                    <a:gd name="T63" fmla="*/ 221 h 269"/>
                    <a:gd name="T64" fmla="*/ 155 w 269"/>
                    <a:gd name="T65" fmla="*/ 198 h 269"/>
                    <a:gd name="T66" fmla="*/ 156 w 269"/>
                    <a:gd name="T67" fmla="*/ 195 h 269"/>
                    <a:gd name="T68" fmla="*/ 188 w 269"/>
                    <a:gd name="T69" fmla="*/ 171 h 269"/>
                    <a:gd name="T70" fmla="*/ 192 w 269"/>
                    <a:gd name="T71" fmla="*/ 171 h 269"/>
                    <a:gd name="T72" fmla="*/ 210 w 269"/>
                    <a:gd name="T73" fmla="*/ 176 h 269"/>
                    <a:gd name="T74" fmla="*/ 228 w 269"/>
                    <a:gd name="T75" fmla="*/ 150 h 269"/>
                    <a:gd name="T76" fmla="*/ 202 w 269"/>
                    <a:gd name="T77" fmla="*/ 133 h 269"/>
                    <a:gd name="T78" fmla="*/ 193 w 269"/>
                    <a:gd name="T79" fmla="*/ 13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69">
                      <a:moveTo>
                        <a:pt x="0" y="160"/>
                      </a:moveTo>
                      <a:cubicBezTo>
                        <a:pt x="5" y="154"/>
                        <a:pt x="9" y="149"/>
                        <a:pt x="14" y="144"/>
                      </a:cubicBezTo>
                      <a:cubicBezTo>
                        <a:pt x="35" y="118"/>
                        <a:pt x="57" y="92"/>
                        <a:pt x="79" y="66"/>
                      </a:cubicBezTo>
                      <a:cubicBezTo>
                        <a:pt x="96" y="46"/>
                        <a:pt x="114" y="25"/>
                        <a:pt x="132" y="4"/>
                      </a:cubicBezTo>
                      <a:cubicBezTo>
                        <a:pt x="133" y="3"/>
                        <a:pt x="133" y="1"/>
                        <a:pt x="134" y="0"/>
                      </a:cubicBezTo>
                      <a:cubicBezTo>
                        <a:pt x="179" y="53"/>
                        <a:pt x="224" y="106"/>
                        <a:pt x="269" y="160"/>
                      </a:cubicBezTo>
                      <a:cubicBezTo>
                        <a:pt x="265" y="163"/>
                        <a:pt x="262" y="166"/>
                        <a:pt x="259" y="169"/>
                      </a:cubicBezTo>
                      <a:cubicBezTo>
                        <a:pt x="226" y="195"/>
                        <a:pt x="194" y="222"/>
                        <a:pt x="161" y="248"/>
                      </a:cubicBezTo>
                      <a:cubicBezTo>
                        <a:pt x="153" y="255"/>
                        <a:pt x="145" y="261"/>
                        <a:pt x="137" y="268"/>
                      </a:cubicBezTo>
                      <a:cubicBezTo>
                        <a:pt x="135" y="269"/>
                        <a:pt x="134" y="269"/>
                        <a:pt x="133" y="268"/>
                      </a:cubicBezTo>
                      <a:cubicBezTo>
                        <a:pt x="105" y="245"/>
                        <a:pt x="78" y="223"/>
                        <a:pt x="50" y="201"/>
                      </a:cubicBezTo>
                      <a:cubicBezTo>
                        <a:pt x="34" y="188"/>
                        <a:pt x="18" y="174"/>
                        <a:pt x="2" y="161"/>
                      </a:cubicBezTo>
                      <a:cubicBezTo>
                        <a:pt x="1" y="161"/>
                        <a:pt x="1" y="160"/>
                        <a:pt x="0" y="160"/>
                      </a:cubicBezTo>
                      <a:close/>
                      <a:moveTo>
                        <a:pt x="193" y="136"/>
                      </a:moveTo>
                      <a:cubicBezTo>
                        <a:pt x="193" y="136"/>
                        <a:pt x="193" y="136"/>
                        <a:pt x="192" y="136"/>
                      </a:cubicBezTo>
                      <a:cubicBezTo>
                        <a:pt x="181" y="122"/>
                        <a:pt x="169" y="108"/>
                        <a:pt x="157" y="94"/>
                      </a:cubicBezTo>
                      <a:cubicBezTo>
                        <a:pt x="156" y="93"/>
                        <a:pt x="156" y="92"/>
                        <a:pt x="157" y="90"/>
                      </a:cubicBezTo>
                      <a:cubicBezTo>
                        <a:pt x="165" y="74"/>
                        <a:pt x="153" y="55"/>
                        <a:pt x="134" y="56"/>
                      </a:cubicBezTo>
                      <a:cubicBezTo>
                        <a:pt x="116" y="57"/>
                        <a:pt x="105" y="76"/>
                        <a:pt x="115" y="92"/>
                      </a:cubicBezTo>
                      <a:cubicBezTo>
                        <a:pt x="115" y="94"/>
                        <a:pt x="115" y="95"/>
                        <a:pt x="114" y="96"/>
                      </a:cubicBezTo>
                      <a:cubicBezTo>
                        <a:pt x="100" y="108"/>
                        <a:pt x="87" y="121"/>
                        <a:pt x="73" y="134"/>
                      </a:cubicBezTo>
                      <a:cubicBezTo>
                        <a:pt x="72" y="135"/>
                        <a:pt x="71" y="135"/>
                        <a:pt x="69" y="134"/>
                      </a:cubicBezTo>
                      <a:cubicBezTo>
                        <a:pt x="53" y="128"/>
                        <a:pt x="37" y="142"/>
                        <a:pt x="39" y="157"/>
                      </a:cubicBezTo>
                      <a:cubicBezTo>
                        <a:pt x="40" y="166"/>
                        <a:pt x="45" y="172"/>
                        <a:pt x="53" y="175"/>
                      </a:cubicBezTo>
                      <a:cubicBezTo>
                        <a:pt x="60" y="178"/>
                        <a:pt x="67" y="177"/>
                        <a:pt x="74" y="173"/>
                      </a:cubicBezTo>
                      <a:cubicBezTo>
                        <a:pt x="75" y="172"/>
                        <a:pt x="77" y="171"/>
                        <a:pt x="78" y="172"/>
                      </a:cubicBezTo>
                      <a:cubicBezTo>
                        <a:pt x="86" y="177"/>
                        <a:pt x="95" y="181"/>
                        <a:pt x="103" y="186"/>
                      </a:cubicBezTo>
                      <a:cubicBezTo>
                        <a:pt x="108" y="188"/>
                        <a:pt x="113" y="191"/>
                        <a:pt x="118" y="194"/>
                      </a:cubicBezTo>
                      <a:cubicBezTo>
                        <a:pt x="117" y="195"/>
                        <a:pt x="117" y="195"/>
                        <a:pt x="117" y="196"/>
                      </a:cubicBezTo>
                      <a:cubicBezTo>
                        <a:pt x="113" y="201"/>
                        <a:pt x="112" y="207"/>
                        <a:pt x="114" y="213"/>
                      </a:cubicBezTo>
                      <a:cubicBezTo>
                        <a:pt x="116" y="221"/>
                        <a:pt x="121" y="227"/>
                        <a:pt x="130" y="229"/>
                      </a:cubicBezTo>
                      <a:cubicBezTo>
                        <a:pt x="139" y="231"/>
                        <a:pt x="147" y="228"/>
                        <a:pt x="152" y="221"/>
                      </a:cubicBezTo>
                      <a:cubicBezTo>
                        <a:pt x="158" y="214"/>
                        <a:pt x="159" y="206"/>
                        <a:pt x="155" y="198"/>
                      </a:cubicBezTo>
                      <a:cubicBezTo>
                        <a:pt x="154" y="196"/>
                        <a:pt x="154" y="196"/>
                        <a:pt x="156" y="195"/>
                      </a:cubicBezTo>
                      <a:cubicBezTo>
                        <a:pt x="167" y="187"/>
                        <a:pt x="178" y="179"/>
                        <a:pt x="188" y="171"/>
                      </a:cubicBezTo>
                      <a:cubicBezTo>
                        <a:pt x="190" y="170"/>
                        <a:pt x="191" y="170"/>
                        <a:pt x="192" y="171"/>
                      </a:cubicBezTo>
                      <a:cubicBezTo>
                        <a:pt x="197" y="176"/>
                        <a:pt x="203" y="177"/>
                        <a:pt x="210" y="176"/>
                      </a:cubicBezTo>
                      <a:cubicBezTo>
                        <a:pt x="222" y="174"/>
                        <a:pt x="230" y="162"/>
                        <a:pt x="228" y="150"/>
                      </a:cubicBezTo>
                      <a:cubicBezTo>
                        <a:pt x="226" y="139"/>
                        <a:pt x="214" y="131"/>
                        <a:pt x="202" y="133"/>
                      </a:cubicBezTo>
                      <a:cubicBezTo>
                        <a:pt x="199" y="133"/>
                        <a:pt x="196" y="135"/>
                        <a:pt x="193" y="13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Freeform 760"/>
                <p:cNvSpPr>
                  <a:spLocks noEditPoints="1"/>
                </p:cNvSpPr>
                <p:nvPr/>
              </p:nvSpPr>
              <p:spPr bwMode="auto">
                <a:xfrm>
                  <a:off x="3746501" y="1201738"/>
                  <a:ext cx="322263" cy="295275"/>
                </a:xfrm>
                <a:custGeom>
                  <a:avLst/>
                  <a:gdLst>
                    <a:gd name="T0" fmla="*/ 156 w 193"/>
                    <a:gd name="T1" fmla="*/ 81 h 176"/>
                    <a:gd name="T2" fmla="*/ 165 w 193"/>
                    <a:gd name="T3" fmla="*/ 78 h 176"/>
                    <a:gd name="T4" fmla="*/ 191 w 193"/>
                    <a:gd name="T5" fmla="*/ 95 h 176"/>
                    <a:gd name="T6" fmla="*/ 173 w 193"/>
                    <a:gd name="T7" fmla="*/ 121 h 176"/>
                    <a:gd name="T8" fmla="*/ 155 w 193"/>
                    <a:gd name="T9" fmla="*/ 116 h 176"/>
                    <a:gd name="T10" fmla="*/ 151 w 193"/>
                    <a:gd name="T11" fmla="*/ 116 h 176"/>
                    <a:gd name="T12" fmla="*/ 119 w 193"/>
                    <a:gd name="T13" fmla="*/ 140 h 176"/>
                    <a:gd name="T14" fmla="*/ 118 w 193"/>
                    <a:gd name="T15" fmla="*/ 143 h 176"/>
                    <a:gd name="T16" fmla="*/ 115 w 193"/>
                    <a:gd name="T17" fmla="*/ 166 h 176"/>
                    <a:gd name="T18" fmla="*/ 93 w 193"/>
                    <a:gd name="T19" fmla="*/ 174 h 176"/>
                    <a:gd name="T20" fmla="*/ 77 w 193"/>
                    <a:gd name="T21" fmla="*/ 158 h 176"/>
                    <a:gd name="T22" fmla="*/ 80 w 193"/>
                    <a:gd name="T23" fmla="*/ 141 h 176"/>
                    <a:gd name="T24" fmla="*/ 81 w 193"/>
                    <a:gd name="T25" fmla="*/ 139 h 176"/>
                    <a:gd name="T26" fmla="*/ 66 w 193"/>
                    <a:gd name="T27" fmla="*/ 131 h 176"/>
                    <a:gd name="T28" fmla="*/ 41 w 193"/>
                    <a:gd name="T29" fmla="*/ 117 h 176"/>
                    <a:gd name="T30" fmla="*/ 37 w 193"/>
                    <a:gd name="T31" fmla="*/ 118 h 176"/>
                    <a:gd name="T32" fmla="*/ 16 w 193"/>
                    <a:gd name="T33" fmla="*/ 120 h 176"/>
                    <a:gd name="T34" fmla="*/ 2 w 193"/>
                    <a:gd name="T35" fmla="*/ 102 h 176"/>
                    <a:gd name="T36" fmla="*/ 32 w 193"/>
                    <a:gd name="T37" fmla="*/ 79 h 176"/>
                    <a:gd name="T38" fmla="*/ 36 w 193"/>
                    <a:gd name="T39" fmla="*/ 79 h 176"/>
                    <a:gd name="T40" fmla="*/ 77 w 193"/>
                    <a:gd name="T41" fmla="*/ 41 h 176"/>
                    <a:gd name="T42" fmla="*/ 78 w 193"/>
                    <a:gd name="T43" fmla="*/ 37 h 176"/>
                    <a:gd name="T44" fmla="*/ 97 w 193"/>
                    <a:gd name="T45" fmla="*/ 1 h 176"/>
                    <a:gd name="T46" fmla="*/ 120 w 193"/>
                    <a:gd name="T47" fmla="*/ 35 h 176"/>
                    <a:gd name="T48" fmla="*/ 120 w 193"/>
                    <a:gd name="T49" fmla="*/ 39 h 176"/>
                    <a:gd name="T50" fmla="*/ 155 w 193"/>
                    <a:gd name="T51" fmla="*/ 81 h 176"/>
                    <a:gd name="T52" fmla="*/ 156 w 193"/>
                    <a:gd name="T53" fmla="*/ 81 h 176"/>
                    <a:gd name="T54" fmla="*/ 102 w 193"/>
                    <a:gd name="T55" fmla="*/ 133 h 176"/>
                    <a:gd name="T56" fmla="*/ 146 w 193"/>
                    <a:gd name="T57" fmla="*/ 105 h 176"/>
                    <a:gd name="T58" fmla="*/ 147 w 193"/>
                    <a:gd name="T59" fmla="*/ 102 h 176"/>
                    <a:gd name="T60" fmla="*/ 147 w 193"/>
                    <a:gd name="T61" fmla="*/ 95 h 176"/>
                    <a:gd name="T62" fmla="*/ 146 w 193"/>
                    <a:gd name="T63" fmla="*/ 89 h 176"/>
                    <a:gd name="T64" fmla="*/ 117 w 193"/>
                    <a:gd name="T65" fmla="*/ 55 h 176"/>
                    <a:gd name="T66" fmla="*/ 110 w 193"/>
                    <a:gd name="T67" fmla="*/ 47 h 176"/>
                    <a:gd name="T68" fmla="*/ 105 w 193"/>
                    <a:gd name="T69" fmla="*/ 51 h 176"/>
                    <a:gd name="T70" fmla="*/ 102 w 193"/>
                    <a:gd name="T71" fmla="*/ 57 h 176"/>
                    <a:gd name="T72" fmla="*/ 102 w 193"/>
                    <a:gd name="T73" fmla="*/ 129 h 176"/>
                    <a:gd name="T74" fmla="*/ 102 w 193"/>
                    <a:gd name="T75" fmla="*/ 133 h 176"/>
                    <a:gd name="T76" fmla="*/ 91 w 193"/>
                    <a:gd name="T77" fmla="*/ 133 h 176"/>
                    <a:gd name="T78" fmla="*/ 91 w 193"/>
                    <a:gd name="T79" fmla="*/ 130 h 176"/>
                    <a:gd name="T80" fmla="*/ 91 w 193"/>
                    <a:gd name="T81" fmla="*/ 55 h 176"/>
                    <a:gd name="T82" fmla="*/ 88 w 193"/>
                    <a:gd name="T83" fmla="*/ 49 h 176"/>
                    <a:gd name="T84" fmla="*/ 87 w 193"/>
                    <a:gd name="T85" fmla="*/ 49 h 176"/>
                    <a:gd name="T86" fmla="*/ 45 w 193"/>
                    <a:gd name="T87" fmla="*/ 88 h 176"/>
                    <a:gd name="T88" fmla="*/ 44 w 193"/>
                    <a:gd name="T89" fmla="*/ 91 h 176"/>
                    <a:gd name="T90" fmla="*/ 46 w 193"/>
                    <a:gd name="T91" fmla="*/ 102 h 176"/>
                    <a:gd name="T92" fmla="*/ 48 w 193"/>
                    <a:gd name="T93" fmla="*/ 107 h 176"/>
                    <a:gd name="T94" fmla="*/ 87 w 193"/>
                    <a:gd name="T95" fmla="*/ 131 h 176"/>
                    <a:gd name="T96" fmla="*/ 91 w 193"/>
                    <a:gd name="T97"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176">
                      <a:moveTo>
                        <a:pt x="156" y="81"/>
                      </a:moveTo>
                      <a:cubicBezTo>
                        <a:pt x="159" y="80"/>
                        <a:pt x="162" y="78"/>
                        <a:pt x="165" y="78"/>
                      </a:cubicBezTo>
                      <a:cubicBezTo>
                        <a:pt x="177" y="76"/>
                        <a:pt x="189" y="84"/>
                        <a:pt x="191" y="95"/>
                      </a:cubicBezTo>
                      <a:cubicBezTo>
                        <a:pt x="193" y="107"/>
                        <a:pt x="185" y="119"/>
                        <a:pt x="173" y="121"/>
                      </a:cubicBezTo>
                      <a:cubicBezTo>
                        <a:pt x="166" y="122"/>
                        <a:pt x="160" y="121"/>
                        <a:pt x="155" y="116"/>
                      </a:cubicBezTo>
                      <a:cubicBezTo>
                        <a:pt x="154" y="115"/>
                        <a:pt x="153" y="115"/>
                        <a:pt x="151" y="116"/>
                      </a:cubicBezTo>
                      <a:cubicBezTo>
                        <a:pt x="141" y="124"/>
                        <a:pt x="130" y="132"/>
                        <a:pt x="119" y="140"/>
                      </a:cubicBezTo>
                      <a:cubicBezTo>
                        <a:pt x="117" y="141"/>
                        <a:pt x="117" y="141"/>
                        <a:pt x="118" y="143"/>
                      </a:cubicBezTo>
                      <a:cubicBezTo>
                        <a:pt x="122" y="151"/>
                        <a:pt x="121" y="159"/>
                        <a:pt x="115" y="166"/>
                      </a:cubicBezTo>
                      <a:cubicBezTo>
                        <a:pt x="110" y="173"/>
                        <a:pt x="102" y="176"/>
                        <a:pt x="93" y="174"/>
                      </a:cubicBezTo>
                      <a:cubicBezTo>
                        <a:pt x="84" y="172"/>
                        <a:pt x="79" y="166"/>
                        <a:pt x="77" y="158"/>
                      </a:cubicBezTo>
                      <a:cubicBezTo>
                        <a:pt x="75" y="152"/>
                        <a:pt x="76" y="146"/>
                        <a:pt x="80" y="141"/>
                      </a:cubicBezTo>
                      <a:cubicBezTo>
                        <a:pt x="80" y="140"/>
                        <a:pt x="80" y="140"/>
                        <a:pt x="81" y="139"/>
                      </a:cubicBezTo>
                      <a:cubicBezTo>
                        <a:pt x="76" y="136"/>
                        <a:pt x="71" y="133"/>
                        <a:pt x="66" y="131"/>
                      </a:cubicBezTo>
                      <a:cubicBezTo>
                        <a:pt x="58" y="126"/>
                        <a:pt x="49" y="122"/>
                        <a:pt x="41" y="117"/>
                      </a:cubicBezTo>
                      <a:cubicBezTo>
                        <a:pt x="40" y="116"/>
                        <a:pt x="38" y="117"/>
                        <a:pt x="37" y="118"/>
                      </a:cubicBezTo>
                      <a:cubicBezTo>
                        <a:pt x="30" y="122"/>
                        <a:pt x="23" y="123"/>
                        <a:pt x="16" y="120"/>
                      </a:cubicBezTo>
                      <a:cubicBezTo>
                        <a:pt x="8" y="117"/>
                        <a:pt x="3" y="111"/>
                        <a:pt x="2" y="102"/>
                      </a:cubicBezTo>
                      <a:cubicBezTo>
                        <a:pt x="0" y="87"/>
                        <a:pt x="16" y="73"/>
                        <a:pt x="32" y="79"/>
                      </a:cubicBezTo>
                      <a:cubicBezTo>
                        <a:pt x="34" y="80"/>
                        <a:pt x="35" y="80"/>
                        <a:pt x="36" y="79"/>
                      </a:cubicBezTo>
                      <a:cubicBezTo>
                        <a:pt x="50" y="66"/>
                        <a:pt x="63" y="53"/>
                        <a:pt x="77" y="41"/>
                      </a:cubicBezTo>
                      <a:cubicBezTo>
                        <a:pt x="78" y="40"/>
                        <a:pt x="78" y="39"/>
                        <a:pt x="78" y="37"/>
                      </a:cubicBezTo>
                      <a:cubicBezTo>
                        <a:pt x="68" y="21"/>
                        <a:pt x="79" y="2"/>
                        <a:pt x="97" y="1"/>
                      </a:cubicBezTo>
                      <a:cubicBezTo>
                        <a:pt x="116" y="0"/>
                        <a:pt x="128" y="19"/>
                        <a:pt x="120" y="35"/>
                      </a:cubicBezTo>
                      <a:cubicBezTo>
                        <a:pt x="119" y="37"/>
                        <a:pt x="119" y="38"/>
                        <a:pt x="120" y="39"/>
                      </a:cubicBezTo>
                      <a:cubicBezTo>
                        <a:pt x="132" y="53"/>
                        <a:pt x="144" y="67"/>
                        <a:pt x="155" y="81"/>
                      </a:cubicBezTo>
                      <a:cubicBezTo>
                        <a:pt x="156" y="81"/>
                        <a:pt x="156" y="81"/>
                        <a:pt x="156" y="81"/>
                      </a:cubicBezTo>
                      <a:close/>
                      <a:moveTo>
                        <a:pt x="102" y="133"/>
                      </a:moveTo>
                      <a:cubicBezTo>
                        <a:pt x="117" y="123"/>
                        <a:pt x="131" y="114"/>
                        <a:pt x="146" y="105"/>
                      </a:cubicBezTo>
                      <a:cubicBezTo>
                        <a:pt x="146" y="104"/>
                        <a:pt x="147" y="103"/>
                        <a:pt x="147" y="102"/>
                      </a:cubicBezTo>
                      <a:cubicBezTo>
                        <a:pt x="147" y="100"/>
                        <a:pt x="147" y="97"/>
                        <a:pt x="147" y="95"/>
                      </a:cubicBezTo>
                      <a:cubicBezTo>
                        <a:pt x="148" y="93"/>
                        <a:pt x="147" y="91"/>
                        <a:pt x="146" y="89"/>
                      </a:cubicBezTo>
                      <a:cubicBezTo>
                        <a:pt x="136" y="78"/>
                        <a:pt x="127" y="66"/>
                        <a:pt x="117" y="55"/>
                      </a:cubicBezTo>
                      <a:cubicBezTo>
                        <a:pt x="115" y="53"/>
                        <a:pt x="113" y="50"/>
                        <a:pt x="110" y="47"/>
                      </a:cubicBezTo>
                      <a:cubicBezTo>
                        <a:pt x="108" y="49"/>
                        <a:pt x="107" y="50"/>
                        <a:pt x="105" y="51"/>
                      </a:cubicBezTo>
                      <a:cubicBezTo>
                        <a:pt x="103" y="53"/>
                        <a:pt x="102" y="54"/>
                        <a:pt x="102" y="57"/>
                      </a:cubicBezTo>
                      <a:cubicBezTo>
                        <a:pt x="102" y="81"/>
                        <a:pt x="102" y="105"/>
                        <a:pt x="102" y="129"/>
                      </a:cubicBezTo>
                      <a:cubicBezTo>
                        <a:pt x="102" y="130"/>
                        <a:pt x="102" y="131"/>
                        <a:pt x="102" y="133"/>
                      </a:cubicBezTo>
                      <a:close/>
                      <a:moveTo>
                        <a:pt x="91" y="133"/>
                      </a:moveTo>
                      <a:cubicBezTo>
                        <a:pt x="91" y="131"/>
                        <a:pt x="91" y="131"/>
                        <a:pt x="91" y="130"/>
                      </a:cubicBezTo>
                      <a:cubicBezTo>
                        <a:pt x="91" y="105"/>
                        <a:pt x="91" y="80"/>
                        <a:pt x="91" y="55"/>
                      </a:cubicBezTo>
                      <a:cubicBezTo>
                        <a:pt x="91" y="52"/>
                        <a:pt x="89" y="51"/>
                        <a:pt x="88" y="49"/>
                      </a:cubicBezTo>
                      <a:cubicBezTo>
                        <a:pt x="87" y="49"/>
                        <a:pt x="87" y="49"/>
                        <a:pt x="87" y="49"/>
                      </a:cubicBezTo>
                      <a:cubicBezTo>
                        <a:pt x="73" y="62"/>
                        <a:pt x="59" y="75"/>
                        <a:pt x="45" y="88"/>
                      </a:cubicBezTo>
                      <a:cubicBezTo>
                        <a:pt x="44" y="88"/>
                        <a:pt x="44" y="90"/>
                        <a:pt x="44" y="91"/>
                      </a:cubicBezTo>
                      <a:cubicBezTo>
                        <a:pt x="46" y="94"/>
                        <a:pt x="47" y="98"/>
                        <a:pt x="46" y="102"/>
                      </a:cubicBezTo>
                      <a:cubicBezTo>
                        <a:pt x="46" y="105"/>
                        <a:pt x="46" y="106"/>
                        <a:pt x="48" y="107"/>
                      </a:cubicBezTo>
                      <a:cubicBezTo>
                        <a:pt x="61" y="115"/>
                        <a:pt x="74" y="123"/>
                        <a:pt x="87" y="131"/>
                      </a:cubicBezTo>
                      <a:cubicBezTo>
                        <a:pt x="88" y="131"/>
                        <a:pt x="89" y="132"/>
                        <a:pt x="91"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Freeform 761"/>
                <p:cNvSpPr>
                  <a:spLocks/>
                </p:cNvSpPr>
                <p:nvPr/>
              </p:nvSpPr>
              <p:spPr bwMode="auto">
                <a:xfrm>
                  <a:off x="3916363" y="1281113"/>
                  <a:ext cx="77788" cy="142875"/>
                </a:xfrm>
                <a:custGeom>
                  <a:avLst/>
                  <a:gdLst>
                    <a:gd name="T0" fmla="*/ 0 w 46"/>
                    <a:gd name="T1" fmla="*/ 86 h 86"/>
                    <a:gd name="T2" fmla="*/ 0 w 46"/>
                    <a:gd name="T3" fmla="*/ 82 h 86"/>
                    <a:gd name="T4" fmla="*/ 0 w 46"/>
                    <a:gd name="T5" fmla="*/ 10 h 86"/>
                    <a:gd name="T6" fmla="*/ 3 w 46"/>
                    <a:gd name="T7" fmla="*/ 4 h 86"/>
                    <a:gd name="T8" fmla="*/ 8 w 46"/>
                    <a:gd name="T9" fmla="*/ 0 h 86"/>
                    <a:gd name="T10" fmla="*/ 15 w 46"/>
                    <a:gd name="T11" fmla="*/ 8 h 86"/>
                    <a:gd name="T12" fmla="*/ 44 w 46"/>
                    <a:gd name="T13" fmla="*/ 42 h 86"/>
                    <a:gd name="T14" fmla="*/ 45 w 46"/>
                    <a:gd name="T15" fmla="*/ 48 h 86"/>
                    <a:gd name="T16" fmla="*/ 45 w 46"/>
                    <a:gd name="T17" fmla="*/ 55 h 86"/>
                    <a:gd name="T18" fmla="*/ 44 w 46"/>
                    <a:gd name="T19" fmla="*/ 58 h 86"/>
                    <a:gd name="T20" fmla="*/ 0 w 46"/>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86">
                      <a:moveTo>
                        <a:pt x="0" y="86"/>
                      </a:moveTo>
                      <a:cubicBezTo>
                        <a:pt x="0" y="84"/>
                        <a:pt x="0" y="83"/>
                        <a:pt x="0" y="82"/>
                      </a:cubicBezTo>
                      <a:cubicBezTo>
                        <a:pt x="0" y="58"/>
                        <a:pt x="0" y="34"/>
                        <a:pt x="0" y="10"/>
                      </a:cubicBezTo>
                      <a:cubicBezTo>
                        <a:pt x="0" y="7"/>
                        <a:pt x="1" y="6"/>
                        <a:pt x="3" y="4"/>
                      </a:cubicBezTo>
                      <a:cubicBezTo>
                        <a:pt x="5" y="3"/>
                        <a:pt x="6" y="2"/>
                        <a:pt x="8" y="0"/>
                      </a:cubicBezTo>
                      <a:cubicBezTo>
                        <a:pt x="11" y="3"/>
                        <a:pt x="13" y="6"/>
                        <a:pt x="15" y="8"/>
                      </a:cubicBezTo>
                      <a:cubicBezTo>
                        <a:pt x="25" y="19"/>
                        <a:pt x="34" y="31"/>
                        <a:pt x="44" y="42"/>
                      </a:cubicBezTo>
                      <a:cubicBezTo>
                        <a:pt x="45" y="44"/>
                        <a:pt x="46" y="46"/>
                        <a:pt x="45" y="48"/>
                      </a:cubicBezTo>
                      <a:cubicBezTo>
                        <a:pt x="45" y="50"/>
                        <a:pt x="45" y="53"/>
                        <a:pt x="45" y="55"/>
                      </a:cubicBezTo>
                      <a:cubicBezTo>
                        <a:pt x="45" y="56"/>
                        <a:pt x="44" y="57"/>
                        <a:pt x="44" y="58"/>
                      </a:cubicBezTo>
                      <a:cubicBezTo>
                        <a:pt x="29" y="67"/>
                        <a:pt x="15" y="76"/>
                        <a:pt x="0" y="8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Freeform 762"/>
                <p:cNvSpPr>
                  <a:spLocks/>
                </p:cNvSpPr>
                <p:nvPr/>
              </p:nvSpPr>
              <p:spPr bwMode="auto">
                <a:xfrm>
                  <a:off x="3819526" y="1284288"/>
                  <a:ext cx="79375" cy="139700"/>
                </a:xfrm>
                <a:custGeom>
                  <a:avLst/>
                  <a:gdLst>
                    <a:gd name="T0" fmla="*/ 47 w 47"/>
                    <a:gd name="T1" fmla="*/ 84 h 84"/>
                    <a:gd name="T2" fmla="*/ 43 w 47"/>
                    <a:gd name="T3" fmla="*/ 82 h 84"/>
                    <a:gd name="T4" fmla="*/ 4 w 47"/>
                    <a:gd name="T5" fmla="*/ 58 h 84"/>
                    <a:gd name="T6" fmla="*/ 2 w 47"/>
                    <a:gd name="T7" fmla="*/ 53 h 84"/>
                    <a:gd name="T8" fmla="*/ 0 w 47"/>
                    <a:gd name="T9" fmla="*/ 42 h 84"/>
                    <a:gd name="T10" fmla="*/ 1 w 47"/>
                    <a:gd name="T11" fmla="*/ 39 h 84"/>
                    <a:gd name="T12" fmla="*/ 43 w 47"/>
                    <a:gd name="T13" fmla="*/ 0 h 84"/>
                    <a:gd name="T14" fmla="*/ 44 w 47"/>
                    <a:gd name="T15" fmla="*/ 0 h 84"/>
                    <a:gd name="T16" fmla="*/ 47 w 47"/>
                    <a:gd name="T17" fmla="*/ 6 h 84"/>
                    <a:gd name="T18" fmla="*/ 47 w 47"/>
                    <a:gd name="T19" fmla="*/ 81 h 84"/>
                    <a:gd name="T20" fmla="*/ 47 w 47"/>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4">
                      <a:moveTo>
                        <a:pt x="47" y="84"/>
                      </a:moveTo>
                      <a:cubicBezTo>
                        <a:pt x="45" y="83"/>
                        <a:pt x="44" y="82"/>
                        <a:pt x="43" y="82"/>
                      </a:cubicBezTo>
                      <a:cubicBezTo>
                        <a:pt x="30" y="74"/>
                        <a:pt x="17" y="66"/>
                        <a:pt x="4" y="58"/>
                      </a:cubicBezTo>
                      <a:cubicBezTo>
                        <a:pt x="2" y="57"/>
                        <a:pt x="2" y="56"/>
                        <a:pt x="2" y="53"/>
                      </a:cubicBezTo>
                      <a:cubicBezTo>
                        <a:pt x="3" y="49"/>
                        <a:pt x="2" y="45"/>
                        <a:pt x="0" y="42"/>
                      </a:cubicBezTo>
                      <a:cubicBezTo>
                        <a:pt x="0" y="41"/>
                        <a:pt x="0" y="39"/>
                        <a:pt x="1" y="39"/>
                      </a:cubicBezTo>
                      <a:cubicBezTo>
                        <a:pt x="15" y="26"/>
                        <a:pt x="29" y="13"/>
                        <a:pt x="43" y="0"/>
                      </a:cubicBezTo>
                      <a:cubicBezTo>
                        <a:pt x="43" y="0"/>
                        <a:pt x="43" y="0"/>
                        <a:pt x="44" y="0"/>
                      </a:cubicBezTo>
                      <a:cubicBezTo>
                        <a:pt x="45" y="2"/>
                        <a:pt x="47" y="3"/>
                        <a:pt x="47" y="6"/>
                      </a:cubicBezTo>
                      <a:cubicBezTo>
                        <a:pt x="47" y="31"/>
                        <a:pt x="47" y="56"/>
                        <a:pt x="47" y="81"/>
                      </a:cubicBezTo>
                      <a:cubicBezTo>
                        <a:pt x="47" y="82"/>
                        <a:pt x="47" y="82"/>
                        <a:pt x="47" y="8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98" name="グループ化 97"/>
              <p:cNvGrpSpPr>
                <a:grpSpLocks noChangeAspect="1"/>
              </p:cNvGrpSpPr>
              <p:nvPr/>
            </p:nvGrpSpPr>
            <p:grpSpPr>
              <a:xfrm>
                <a:off x="3448430" y="2450840"/>
                <a:ext cx="258950" cy="324000"/>
                <a:chOff x="63501" y="771526"/>
                <a:chExt cx="328613" cy="411163"/>
              </a:xfrm>
            </p:grpSpPr>
            <p:sp>
              <p:nvSpPr>
                <p:cNvPr id="99" name="Freeform 5"/>
                <p:cNvSpPr>
                  <a:spLocks/>
                </p:cNvSpPr>
                <p:nvPr/>
              </p:nvSpPr>
              <p:spPr bwMode="auto">
                <a:xfrm>
                  <a:off x="63501" y="771526"/>
                  <a:ext cx="200025" cy="411163"/>
                </a:xfrm>
                <a:custGeom>
                  <a:avLst/>
                  <a:gdLst>
                    <a:gd name="T0" fmla="*/ 0 w 119"/>
                    <a:gd name="T1" fmla="*/ 245 h 245"/>
                    <a:gd name="T2" fmla="*/ 33 w 119"/>
                    <a:gd name="T3" fmla="*/ 245 h 245"/>
                    <a:gd name="T4" fmla="*/ 45 w 119"/>
                    <a:gd name="T5" fmla="*/ 221 h 245"/>
                    <a:gd name="T6" fmla="*/ 18 w 119"/>
                    <a:gd name="T7" fmla="*/ 221 h 245"/>
                    <a:gd name="T8" fmla="*/ 18 w 119"/>
                    <a:gd name="T9" fmla="*/ 209 h 245"/>
                    <a:gd name="T10" fmla="*/ 21 w 119"/>
                    <a:gd name="T11" fmla="*/ 209 h 245"/>
                    <a:gd name="T12" fmla="*/ 50 w 119"/>
                    <a:gd name="T13" fmla="*/ 209 h 245"/>
                    <a:gd name="T14" fmla="*/ 53 w 119"/>
                    <a:gd name="T15" fmla="*/ 208 h 245"/>
                    <a:gd name="T16" fmla="*/ 59 w 119"/>
                    <a:gd name="T17" fmla="*/ 197 h 245"/>
                    <a:gd name="T18" fmla="*/ 18 w 119"/>
                    <a:gd name="T19" fmla="*/ 197 h 245"/>
                    <a:gd name="T20" fmla="*/ 18 w 119"/>
                    <a:gd name="T21" fmla="*/ 185 h 245"/>
                    <a:gd name="T22" fmla="*/ 21 w 119"/>
                    <a:gd name="T23" fmla="*/ 185 h 245"/>
                    <a:gd name="T24" fmla="*/ 64 w 119"/>
                    <a:gd name="T25" fmla="*/ 185 h 245"/>
                    <a:gd name="T26" fmla="*/ 68 w 119"/>
                    <a:gd name="T27" fmla="*/ 182 h 245"/>
                    <a:gd name="T28" fmla="*/ 108 w 119"/>
                    <a:gd name="T29" fmla="*/ 117 h 245"/>
                    <a:gd name="T30" fmla="*/ 119 w 119"/>
                    <a:gd name="T31" fmla="*/ 108 h 245"/>
                    <a:gd name="T32" fmla="*/ 119 w 119"/>
                    <a:gd name="T33" fmla="*/ 106 h 245"/>
                    <a:gd name="T34" fmla="*/ 119 w 119"/>
                    <a:gd name="T35" fmla="*/ 12 h 245"/>
                    <a:gd name="T36" fmla="*/ 119 w 119"/>
                    <a:gd name="T37" fmla="*/ 9 h 245"/>
                    <a:gd name="T38" fmla="*/ 106 w 119"/>
                    <a:gd name="T39" fmla="*/ 0 h 245"/>
                    <a:gd name="T40" fmla="*/ 14 w 119"/>
                    <a:gd name="T41" fmla="*/ 0 h 245"/>
                    <a:gd name="T42" fmla="*/ 0 w 119"/>
                    <a:gd name="T43" fmla="*/ 14 h 245"/>
                    <a:gd name="T44" fmla="*/ 0 w 119"/>
                    <a:gd name="T45" fmla="*/ 242 h 245"/>
                    <a:gd name="T46" fmla="*/ 0 w 119"/>
                    <a:gd name="T4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245">
                      <a:moveTo>
                        <a:pt x="0" y="245"/>
                      </a:moveTo>
                      <a:cubicBezTo>
                        <a:pt x="11" y="245"/>
                        <a:pt x="22" y="245"/>
                        <a:pt x="33" y="245"/>
                      </a:cubicBezTo>
                      <a:cubicBezTo>
                        <a:pt x="34" y="235"/>
                        <a:pt x="41" y="229"/>
                        <a:pt x="45" y="221"/>
                      </a:cubicBezTo>
                      <a:cubicBezTo>
                        <a:pt x="36" y="221"/>
                        <a:pt x="27" y="221"/>
                        <a:pt x="18" y="221"/>
                      </a:cubicBezTo>
                      <a:cubicBezTo>
                        <a:pt x="18" y="217"/>
                        <a:pt x="18" y="213"/>
                        <a:pt x="18" y="209"/>
                      </a:cubicBezTo>
                      <a:cubicBezTo>
                        <a:pt x="19" y="209"/>
                        <a:pt x="20" y="209"/>
                        <a:pt x="21" y="209"/>
                      </a:cubicBezTo>
                      <a:cubicBezTo>
                        <a:pt x="31" y="209"/>
                        <a:pt x="40" y="209"/>
                        <a:pt x="50" y="209"/>
                      </a:cubicBezTo>
                      <a:cubicBezTo>
                        <a:pt x="51" y="209"/>
                        <a:pt x="52" y="209"/>
                        <a:pt x="53" y="208"/>
                      </a:cubicBezTo>
                      <a:cubicBezTo>
                        <a:pt x="55" y="205"/>
                        <a:pt x="57" y="201"/>
                        <a:pt x="59" y="197"/>
                      </a:cubicBezTo>
                      <a:cubicBezTo>
                        <a:pt x="45" y="197"/>
                        <a:pt x="32" y="197"/>
                        <a:pt x="18" y="197"/>
                      </a:cubicBezTo>
                      <a:cubicBezTo>
                        <a:pt x="18" y="193"/>
                        <a:pt x="18" y="189"/>
                        <a:pt x="18" y="185"/>
                      </a:cubicBezTo>
                      <a:cubicBezTo>
                        <a:pt x="19" y="185"/>
                        <a:pt x="20" y="185"/>
                        <a:pt x="21" y="185"/>
                      </a:cubicBezTo>
                      <a:cubicBezTo>
                        <a:pt x="35" y="185"/>
                        <a:pt x="49" y="185"/>
                        <a:pt x="64" y="185"/>
                      </a:cubicBezTo>
                      <a:cubicBezTo>
                        <a:pt x="66" y="185"/>
                        <a:pt x="67" y="184"/>
                        <a:pt x="68" y="182"/>
                      </a:cubicBezTo>
                      <a:cubicBezTo>
                        <a:pt x="81" y="160"/>
                        <a:pt x="95" y="139"/>
                        <a:pt x="108" y="117"/>
                      </a:cubicBezTo>
                      <a:cubicBezTo>
                        <a:pt x="111" y="112"/>
                        <a:pt x="114" y="109"/>
                        <a:pt x="119" y="108"/>
                      </a:cubicBezTo>
                      <a:cubicBezTo>
                        <a:pt x="119" y="107"/>
                        <a:pt x="119" y="106"/>
                        <a:pt x="119" y="106"/>
                      </a:cubicBezTo>
                      <a:cubicBezTo>
                        <a:pt x="119" y="74"/>
                        <a:pt x="119" y="43"/>
                        <a:pt x="119" y="12"/>
                      </a:cubicBezTo>
                      <a:cubicBezTo>
                        <a:pt x="119" y="11"/>
                        <a:pt x="119" y="10"/>
                        <a:pt x="119" y="9"/>
                      </a:cubicBezTo>
                      <a:cubicBezTo>
                        <a:pt x="117" y="3"/>
                        <a:pt x="113" y="0"/>
                        <a:pt x="106" y="0"/>
                      </a:cubicBezTo>
                      <a:cubicBezTo>
                        <a:pt x="75" y="0"/>
                        <a:pt x="44" y="0"/>
                        <a:pt x="14" y="0"/>
                      </a:cubicBezTo>
                      <a:cubicBezTo>
                        <a:pt x="5" y="0"/>
                        <a:pt x="0" y="5"/>
                        <a:pt x="0" y="14"/>
                      </a:cubicBezTo>
                      <a:cubicBezTo>
                        <a:pt x="0" y="90"/>
                        <a:pt x="0" y="166"/>
                        <a:pt x="0" y="242"/>
                      </a:cubicBezTo>
                      <a:cubicBezTo>
                        <a:pt x="0" y="242"/>
                        <a:pt x="0" y="243"/>
                        <a:pt x="0"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Freeform 6"/>
                <p:cNvSpPr>
                  <a:spLocks/>
                </p:cNvSpPr>
                <p:nvPr/>
              </p:nvSpPr>
              <p:spPr bwMode="auto">
                <a:xfrm>
                  <a:off x="139701" y="968376"/>
                  <a:ext cx="252413" cy="212725"/>
                </a:xfrm>
                <a:custGeom>
                  <a:avLst/>
                  <a:gdLst>
                    <a:gd name="T0" fmla="*/ 76 w 151"/>
                    <a:gd name="T1" fmla="*/ 127 h 127"/>
                    <a:gd name="T2" fmla="*/ 143 w 151"/>
                    <a:gd name="T3" fmla="*/ 127 h 127"/>
                    <a:gd name="T4" fmla="*/ 146 w 151"/>
                    <a:gd name="T5" fmla="*/ 127 h 127"/>
                    <a:gd name="T6" fmla="*/ 150 w 151"/>
                    <a:gd name="T7" fmla="*/ 120 h 127"/>
                    <a:gd name="T8" fmla="*/ 148 w 151"/>
                    <a:gd name="T9" fmla="*/ 116 h 127"/>
                    <a:gd name="T10" fmla="*/ 82 w 151"/>
                    <a:gd name="T11" fmla="*/ 7 h 127"/>
                    <a:gd name="T12" fmla="*/ 70 w 151"/>
                    <a:gd name="T13" fmla="*/ 7 h 127"/>
                    <a:gd name="T14" fmla="*/ 6 w 151"/>
                    <a:gd name="T15" fmla="*/ 113 h 127"/>
                    <a:gd name="T16" fmla="*/ 2 w 151"/>
                    <a:gd name="T17" fmla="*/ 120 h 127"/>
                    <a:gd name="T18" fmla="*/ 6 w 151"/>
                    <a:gd name="T19" fmla="*/ 127 h 127"/>
                    <a:gd name="T20" fmla="*/ 9 w 151"/>
                    <a:gd name="T21" fmla="*/ 127 h 127"/>
                    <a:gd name="T22" fmla="*/ 76 w 151"/>
                    <a:gd name="T2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27">
                      <a:moveTo>
                        <a:pt x="76" y="127"/>
                      </a:moveTo>
                      <a:cubicBezTo>
                        <a:pt x="98" y="127"/>
                        <a:pt x="121" y="127"/>
                        <a:pt x="143" y="127"/>
                      </a:cubicBezTo>
                      <a:cubicBezTo>
                        <a:pt x="144" y="127"/>
                        <a:pt x="145" y="127"/>
                        <a:pt x="146" y="127"/>
                      </a:cubicBezTo>
                      <a:cubicBezTo>
                        <a:pt x="150" y="126"/>
                        <a:pt x="151" y="123"/>
                        <a:pt x="150" y="120"/>
                      </a:cubicBezTo>
                      <a:cubicBezTo>
                        <a:pt x="149" y="119"/>
                        <a:pt x="149" y="117"/>
                        <a:pt x="148" y="116"/>
                      </a:cubicBezTo>
                      <a:cubicBezTo>
                        <a:pt x="126" y="80"/>
                        <a:pt x="104" y="43"/>
                        <a:pt x="82" y="7"/>
                      </a:cubicBezTo>
                      <a:cubicBezTo>
                        <a:pt x="78" y="0"/>
                        <a:pt x="74" y="0"/>
                        <a:pt x="70" y="7"/>
                      </a:cubicBezTo>
                      <a:cubicBezTo>
                        <a:pt x="48" y="42"/>
                        <a:pt x="27" y="78"/>
                        <a:pt x="6" y="113"/>
                      </a:cubicBezTo>
                      <a:cubicBezTo>
                        <a:pt x="4" y="115"/>
                        <a:pt x="3" y="117"/>
                        <a:pt x="2" y="120"/>
                      </a:cubicBezTo>
                      <a:cubicBezTo>
                        <a:pt x="0" y="123"/>
                        <a:pt x="2" y="126"/>
                        <a:pt x="6" y="127"/>
                      </a:cubicBezTo>
                      <a:cubicBezTo>
                        <a:pt x="7" y="127"/>
                        <a:pt x="8" y="127"/>
                        <a:pt x="9" y="127"/>
                      </a:cubicBezTo>
                      <a:cubicBezTo>
                        <a:pt x="31" y="127"/>
                        <a:pt x="53" y="127"/>
                        <a:pt x="76"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1" name="Freeform 7"/>
                <p:cNvSpPr>
                  <a:spLocks noEditPoints="1"/>
                </p:cNvSpPr>
                <p:nvPr/>
              </p:nvSpPr>
              <p:spPr bwMode="auto">
                <a:xfrm>
                  <a:off x="63501" y="771526"/>
                  <a:ext cx="200025" cy="411163"/>
                </a:xfrm>
                <a:custGeom>
                  <a:avLst/>
                  <a:gdLst>
                    <a:gd name="T0" fmla="*/ 0 w 119"/>
                    <a:gd name="T1" fmla="*/ 245 h 245"/>
                    <a:gd name="T2" fmla="*/ 0 w 119"/>
                    <a:gd name="T3" fmla="*/ 242 h 245"/>
                    <a:gd name="T4" fmla="*/ 0 w 119"/>
                    <a:gd name="T5" fmla="*/ 14 h 245"/>
                    <a:gd name="T6" fmla="*/ 14 w 119"/>
                    <a:gd name="T7" fmla="*/ 0 h 245"/>
                    <a:gd name="T8" fmla="*/ 106 w 119"/>
                    <a:gd name="T9" fmla="*/ 0 h 245"/>
                    <a:gd name="T10" fmla="*/ 119 w 119"/>
                    <a:gd name="T11" fmla="*/ 9 h 245"/>
                    <a:gd name="T12" fmla="*/ 119 w 119"/>
                    <a:gd name="T13" fmla="*/ 12 h 245"/>
                    <a:gd name="T14" fmla="*/ 119 w 119"/>
                    <a:gd name="T15" fmla="*/ 106 h 245"/>
                    <a:gd name="T16" fmla="*/ 119 w 119"/>
                    <a:gd name="T17" fmla="*/ 108 h 245"/>
                    <a:gd name="T18" fmla="*/ 108 w 119"/>
                    <a:gd name="T19" fmla="*/ 117 h 245"/>
                    <a:gd name="T20" fmla="*/ 68 w 119"/>
                    <a:gd name="T21" fmla="*/ 182 h 245"/>
                    <a:gd name="T22" fmla="*/ 64 w 119"/>
                    <a:gd name="T23" fmla="*/ 185 h 245"/>
                    <a:gd name="T24" fmla="*/ 21 w 119"/>
                    <a:gd name="T25" fmla="*/ 185 h 245"/>
                    <a:gd name="T26" fmla="*/ 18 w 119"/>
                    <a:gd name="T27" fmla="*/ 185 h 245"/>
                    <a:gd name="T28" fmla="*/ 18 w 119"/>
                    <a:gd name="T29" fmla="*/ 197 h 245"/>
                    <a:gd name="T30" fmla="*/ 59 w 119"/>
                    <a:gd name="T31" fmla="*/ 197 h 245"/>
                    <a:gd name="T32" fmla="*/ 53 w 119"/>
                    <a:gd name="T33" fmla="*/ 208 h 245"/>
                    <a:gd name="T34" fmla="*/ 50 w 119"/>
                    <a:gd name="T35" fmla="*/ 209 h 245"/>
                    <a:gd name="T36" fmla="*/ 21 w 119"/>
                    <a:gd name="T37" fmla="*/ 209 h 245"/>
                    <a:gd name="T38" fmla="*/ 18 w 119"/>
                    <a:gd name="T39" fmla="*/ 209 h 245"/>
                    <a:gd name="T40" fmla="*/ 18 w 119"/>
                    <a:gd name="T41" fmla="*/ 221 h 245"/>
                    <a:gd name="T42" fmla="*/ 45 w 119"/>
                    <a:gd name="T43" fmla="*/ 221 h 245"/>
                    <a:gd name="T44" fmla="*/ 33 w 119"/>
                    <a:gd name="T45" fmla="*/ 245 h 245"/>
                    <a:gd name="T46" fmla="*/ 0 w 119"/>
                    <a:gd name="T47" fmla="*/ 245 h 245"/>
                    <a:gd name="T48" fmla="*/ 101 w 119"/>
                    <a:gd name="T49" fmla="*/ 36 h 245"/>
                    <a:gd name="T50" fmla="*/ 18 w 119"/>
                    <a:gd name="T51" fmla="*/ 36 h 245"/>
                    <a:gd name="T52" fmla="*/ 18 w 119"/>
                    <a:gd name="T53" fmla="*/ 48 h 245"/>
                    <a:gd name="T54" fmla="*/ 101 w 119"/>
                    <a:gd name="T55" fmla="*/ 48 h 245"/>
                    <a:gd name="T56" fmla="*/ 101 w 119"/>
                    <a:gd name="T57" fmla="*/ 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245">
                      <a:moveTo>
                        <a:pt x="0" y="245"/>
                      </a:moveTo>
                      <a:cubicBezTo>
                        <a:pt x="0" y="243"/>
                        <a:pt x="0" y="242"/>
                        <a:pt x="0" y="242"/>
                      </a:cubicBezTo>
                      <a:cubicBezTo>
                        <a:pt x="0" y="166"/>
                        <a:pt x="0" y="90"/>
                        <a:pt x="0" y="14"/>
                      </a:cubicBezTo>
                      <a:cubicBezTo>
                        <a:pt x="0" y="5"/>
                        <a:pt x="5" y="0"/>
                        <a:pt x="14" y="0"/>
                      </a:cubicBezTo>
                      <a:cubicBezTo>
                        <a:pt x="44" y="0"/>
                        <a:pt x="75" y="0"/>
                        <a:pt x="106" y="0"/>
                      </a:cubicBezTo>
                      <a:cubicBezTo>
                        <a:pt x="113" y="0"/>
                        <a:pt x="117" y="3"/>
                        <a:pt x="119" y="9"/>
                      </a:cubicBezTo>
                      <a:cubicBezTo>
                        <a:pt x="119" y="10"/>
                        <a:pt x="119" y="11"/>
                        <a:pt x="119" y="12"/>
                      </a:cubicBezTo>
                      <a:cubicBezTo>
                        <a:pt x="119" y="43"/>
                        <a:pt x="119" y="74"/>
                        <a:pt x="119" y="106"/>
                      </a:cubicBezTo>
                      <a:cubicBezTo>
                        <a:pt x="119" y="106"/>
                        <a:pt x="119" y="107"/>
                        <a:pt x="119" y="108"/>
                      </a:cubicBezTo>
                      <a:cubicBezTo>
                        <a:pt x="114" y="109"/>
                        <a:pt x="111" y="112"/>
                        <a:pt x="108" y="117"/>
                      </a:cubicBezTo>
                      <a:cubicBezTo>
                        <a:pt x="95" y="139"/>
                        <a:pt x="81" y="160"/>
                        <a:pt x="68" y="182"/>
                      </a:cubicBezTo>
                      <a:cubicBezTo>
                        <a:pt x="67" y="184"/>
                        <a:pt x="66" y="185"/>
                        <a:pt x="64" y="185"/>
                      </a:cubicBezTo>
                      <a:cubicBezTo>
                        <a:pt x="49" y="185"/>
                        <a:pt x="35" y="185"/>
                        <a:pt x="21" y="185"/>
                      </a:cubicBezTo>
                      <a:cubicBezTo>
                        <a:pt x="20" y="185"/>
                        <a:pt x="19" y="185"/>
                        <a:pt x="18" y="185"/>
                      </a:cubicBezTo>
                      <a:cubicBezTo>
                        <a:pt x="18" y="189"/>
                        <a:pt x="18" y="193"/>
                        <a:pt x="18" y="197"/>
                      </a:cubicBezTo>
                      <a:cubicBezTo>
                        <a:pt x="32" y="197"/>
                        <a:pt x="45" y="197"/>
                        <a:pt x="59" y="197"/>
                      </a:cubicBezTo>
                      <a:cubicBezTo>
                        <a:pt x="57" y="201"/>
                        <a:pt x="55" y="205"/>
                        <a:pt x="53" y="208"/>
                      </a:cubicBezTo>
                      <a:cubicBezTo>
                        <a:pt x="52" y="209"/>
                        <a:pt x="51" y="209"/>
                        <a:pt x="50" y="209"/>
                      </a:cubicBezTo>
                      <a:cubicBezTo>
                        <a:pt x="40" y="209"/>
                        <a:pt x="31" y="209"/>
                        <a:pt x="21" y="209"/>
                      </a:cubicBezTo>
                      <a:cubicBezTo>
                        <a:pt x="20" y="209"/>
                        <a:pt x="19" y="209"/>
                        <a:pt x="18" y="209"/>
                      </a:cubicBezTo>
                      <a:cubicBezTo>
                        <a:pt x="18" y="213"/>
                        <a:pt x="18" y="217"/>
                        <a:pt x="18" y="221"/>
                      </a:cubicBezTo>
                      <a:cubicBezTo>
                        <a:pt x="27" y="221"/>
                        <a:pt x="36" y="221"/>
                        <a:pt x="45" y="221"/>
                      </a:cubicBezTo>
                      <a:cubicBezTo>
                        <a:pt x="41" y="229"/>
                        <a:pt x="34" y="235"/>
                        <a:pt x="33" y="245"/>
                      </a:cubicBezTo>
                      <a:cubicBezTo>
                        <a:pt x="22" y="245"/>
                        <a:pt x="11" y="245"/>
                        <a:pt x="0" y="245"/>
                      </a:cubicBezTo>
                      <a:close/>
                      <a:moveTo>
                        <a:pt x="101" y="36"/>
                      </a:moveTo>
                      <a:cubicBezTo>
                        <a:pt x="73" y="36"/>
                        <a:pt x="46" y="36"/>
                        <a:pt x="18" y="36"/>
                      </a:cubicBezTo>
                      <a:cubicBezTo>
                        <a:pt x="18" y="40"/>
                        <a:pt x="18" y="44"/>
                        <a:pt x="18" y="48"/>
                      </a:cubicBezTo>
                      <a:cubicBezTo>
                        <a:pt x="46" y="48"/>
                        <a:pt x="74" y="48"/>
                        <a:pt x="101" y="48"/>
                      </a:cubicBezTo>
                      <a:cubicBezTo>
                        <a:pt x="101" y="44"/>
                        <a:pt x="101" y="40"/>
                        <a:pt x="101" y="36"/>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8"/>
                <p:cNvSpPr>
                  <a:spLocks noEditPoints="1"/>
                </p:cNvSpPr>
                <p:nvPr/>
              </p:nvSpPr>
              <p:spPr bwMode="auto">
                <a:xfrm>
                  <a:off x="139701" y="968376"/>
                  <a:ext cx="252413" cy="212725"/>
                </a:xfrm>
                <a:custGeom>
                  <a:avLst/>
                  <a:gdLst>
                    <a:gd name="T0" fmla="*/ 76 w 151"/>
                    <a:gd name="T1" fmla="*/ 127 h 127"/>
                    <a:gd name="T2" fmla="*/ 9 w 151"/>
                    <a:gd name="T3" fmla="*/ 127 h 127"/>
                    <a:gd name="T4" fmla="*/ 6 w 151"/>
                    <a:gd name="T5" fmla="*/ 127 h 127"/>
                    <a:gd name="T6" fmla="*/ 2 w 151"/>
                    <a:gd name="T7" fmla="*/ 120 h 127"/>
                    <a:gd name="T8" fmla="*/ 6 w 151"/>
                    <a:gd name="T9" fmla="*/ 113 h 127"/>
                    <a:gd name="T10" fmla="*/ 70 w 151"/>
                    <a:gd name="T11" fmla="*/ 7 h 127"/>
                    <a:gd name="T12" fmla="*/ 82 w 151"/>
                    <a:gd name="T13" fmla="*/ 7 h 127"/>
                    <a:gd name="T14" fmla="*/ 148 w 151"/>
                    <a:gd name="T15" fmla="*/ 116 h 127"/>
                    <a:gd name="T16" fmla="*/ 150 w 151"/>
                    <a:gd name="T17" fmla="*/ 120 h 127"/>
                    <a:gd name="T18" fmla="*/ 146 w 151"/>
                    <a:gd name="T19" fmla="*/ 127 h 127"/>
                    <a:gd name="T20" fmla="*/ 143 w 151"/>
                    <a:gd name="T21" fmla="*/ 127 h 127"/>
                    <a:gd name="T22" fmla="*/ 76 w 151"/>
                    <a:gd name="T23" fmla="*/ 127 h 127"/>
                    <a:gd name="T24" fmla="*/ 39 w 151"/>
                    <a:gd name="T25" fmla="*/ 98 h 127"/>
                    <a:gd name="T26" fmla="*/ 39 w 151"/>
                    <a:gd name="T27" fmla="*/ 116 h 127"/>
                    <a:gd name="T28" fmla="*/ 68 w 151"/>
                    <a:gd name="T29" fmla="*/ 116 h 127"/>
                    <a:gd name="T30" fmla="*/ 68 w 151"/>
                    <a:gd name="T31" fmla="*/ 98 h 127"/>
                    <a:gd name="T32" fmla="*/ 57 w 151"/>
                    <a:gd name="T33" fmla="*/ 98 h 127"/>
                    <a:gd name="T34" fmla="*/ 57 w 151"/>
                    <a:gd name="T35" fmla="*/ 86 h 127"/>
                    <a:gd name="T36" fmla="*/ 98 w 151"/>
                    <a:gd name="T37" fmla="*/ 86 h 127"/>
                    <a:gd name="T38" fmla="*/ 98 w 151"/>
                    <a:gd name="T39" fmla="*/ 98 h 127"/>
                    <a:gd name="T40" fmla="*/ 86 w 151"/>
                    <a:gd name="T41" fmla="*/ 98 h 127"/>
                    <a:gd name="T42" fmla="*/ 86 w 151"/>
                    <a:gd name="T43" fmla="*/ 116 h 127"/>
                    <a:gd name="T44" fmla="*/ 116 w 151"/>
                    <a:gd name="T45" fmla="*/ 116 h 127"/>
                    <a:gd name="T46" fmla="*/ 116 w 151"/>
                    <a:gd name="T47" fmla="*/ 98 h 127"/>
                    <a:gd name="T48" fmla="*/ 104 w 151"/>
                    <a:gd name="T49" fmla="*/ 98 h 127"/>
                    <a:gd name="T50" fmla="*/ 104 w 151"/>
                    <a:gd name="T51" fmla="*/ 80 h 127"/>
                    <a:gd name="T52" fmla="*/ 81 w 151"/>
                    <a:gd name="T53" fmla="*/ 80 h 127"/>
                    <a:gd name="T54" fmla="*/ 81 w 151"/>
                    <a:gd name="T55" fmla="*/ 68 h 127"/>
                    <a:gd name="T56" fmla="*/ 92 w 151"/>
                    <a:gd name="T57" fmla="*/ 68 h 127"/>
                    <a:gd name="T58" fmla="*/ 92 w 151"/>
                    <a:gd name="T59" fmla="*/ 53 h 127"/>
                    <a:gd name="T60" fmla="*/ 90 w 151"/>
                    <a:gd name="T61" fmla="*/ 50 h 127"/>
                    <a:gd name="T62" fmla="*/ 65 w 151"/>
                    <a:gd name="T63" fmla="*/ 50 h 127"/>
                    <a:gd name="T64" fmla="*/ 62 w 151"/>
                    <a:gd name="T65" fmla="*/ 50 h 127"/>
                    <a:gd name="T66" fmla="*/ 62 w 151"/>
                    <a:gd name="T67" fmla="*/ 68 h 127"/>
                    <a:gd name="T68" fmla="*/ 74 w 151"/>
                    <a:gd name="T69" fmla="*/ 68 h 127"/>
                    <a:gd name="T70" fmla="*/ 74 w 151"/>
                    <a:gd name="T71" fmla="*/ 80 h 127"/>
                    <a:gd name="T72" fmla="*/ 56 w 151"/>
                    <a:gd name="T73" fmla="*/ 80 h 127"/>
                    <a:gd name="T74" fmla="*/ 50 w 151"/>
                    <a:gd name="T75" fmla="*/ 86 h 127"/>
                    <a:gd name="T76" fmla="*/ 50 w 151"/>
                    <a:gd name="T77" fmla="*/ 98 h 127"/>
                    <a:gd name="T78" fmla="*/ 39 w 151"/>
                    <a:gd name="T79"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 h="127">
                      <a:moveTo>
                        <a:pt x="76" y="127"/>
                      </a:moveTo>
                      <a:cubicBezTo>
                        <a:pt x="53" y="127"/>
                        <a:pt x="31" y="127"/>
                        <a:pt x="9" y="127"/>
                      </a:cubicBezTo>
                      <a:cubicBezTo>
                        <a:pt x="8" y="127"/>
                        <a:pt x="7" y="127"/>
                        <a:pt x="6" y="127"/>
                      </a:cubicBezTo>
                      <a:cubicBezTo>
                        <a:pt x="2" y="126"/>
                        <a:pt x="0" y="123"/>
                        <a:pt x="2" y="120"/>
                      </a:cubicBezTo>
                      <a:cubicBezTo>
                        <a:pt x="3" y="117"/>
                        <a:pt x="4" y="115"/>
                        <a:pt x="6" y="113"/>
                      </a:cubicBezTo>
                      <a:cubicBezTo>
                        <a:pt x="27" y="78"/>
                        <a:pt x="48" y="42"/>
                        <a:pt x="70" y="7"/>
                      </a:cubicBezTo>
                      <a:cubicBezTo>
                        <a:pt x="74" y="0"/>
                        <a:pt x="78" y="0"/>
                        <a:pt x="82" y="7"/>
                      </a:cubicBezTo>
                      <a:cubicBezTo>
                        <a:pt x="104" y="43"/>
                        <a:pt x="126" y="80"/>
                        <a:pt x="148" y="116"/>
                      </a:cubicBezTo>
                      <a:cubicBezTo>
                        <a:pt x="149" y="117"/>
                        <a:pt x="149" y="119"/>
                        <a:pt x="150" y="120"/>
                      </a:cubicBezTo>
                      <a:cubicBezTo>
                        <a:pt x="151" y="123"/>
                        <a:pt x="150" y="126"/>
                        <a:pt x="146" y="127"/>
                      </a:cubicBezTo>
                      <a:cubicBezTo>
                        <a:pt x="145" y="127"/>
                        <a:pt x="144" y="127"/>
                        <a:pt x="143" y="127"/>
                      </a:cubicBezTo>
                      <a:cubicBezTo>
                        <a:pt x="121" y="127"/>
                        <a:pt x="98" y="127"/>
                        <a:pt x="76" y="127"/>
                      </a:cubicBezTo>
                      <a:close/>
                      <a:moveTo>
                        <a:pt x="39" y="98"/>
                      </a:moveTo>
                      <a:cubicBezTo>
                        <a:pt x="39" y="104"/>
                        <a:pt x="39" y="110"/>
                        <a:pt x="39" y="116"/>
                      </a:cubicBezTo>
                      <a:cubicBezTo>
                        <a:pt x="49" y="116"/>
                        <a:pt x="58" y="116"/>
                        <a:pt x="68" y="116"/>
                      </a:cubicBezTo>
                      <a:cubicBezTo>
                        <a:pt x="68" y="110"/>
                        <a:pt x="68" y="104"/>
                        <a:pt x="68" y="98"/>
                      </a:cubicBezTo>
                      <a:cubicBezTo>
                        <a:pt x="64" y="98"/>
                        <a:pt x="60" y="98"/>
                        <a:pt x="57" y="98"/>
                      </a:cubicBezTo>
                      <a:cubicBezTo>
                        <a:pt x="57" y="94"/>
                        <a:pt x="57" y="90"/>
                        <a:pt x="57" y="86"/>
                      </a:cubicBezTo>
                      <a:cubicBezTo>
                        <a:pt x="71" y="86"/>
                        <a:pt x="84" y="86"/>
                        <a:pt x="98" y="86"/>
                      </a:cubicBezTo>
                      <a:cubicBezTo>
                        <a:pt x="98" y="90"/>
                        <a:pt x="98" y="94"/>
                        <a:pt x="98" y="98"/>
                      </a:cubicBezTo>
                      <a:cubicBezTo>
                        <a:pt x="94" y="98"/>
                        <a:pt x="90" y="98"/>
                        <a:pt x="86" y="98"/>
                      </a:cubicBezTo>
                      <a:cubicBezTo>
                        <a:pt x="86" y="104"/>
                        <a:pt x="86" y="110"/>
                        <a:pt x="86" y="116"/>
                      </a:cubicBezTo>
                      <a:cubicBezTo>
                        <a:pt x="96" y="116"/>
                        <a:pt x="106" y="116"/>
                        <a:pt x="116" y="116"/>
                      </a:cubicBezTo>
                      <a:cubicBezTo>
                        <a:pt x="116" y="110"/>
                        <a:pt x="116" y="104"/>
                        <a:pt x="116" y="98"/>
                      </a:cubicBezTo>
                      <a:cubicBezTo>
                        <a:pt x="112" y="98"/>
                        <a:pt x="108" y="98"/>
                        <a:pt x="104" y="98"/>
                      </a:cubicBezTo>
                      <a:cubicBezTo>
                        <a:pt x="104" y="92"/>
                        <a:pt x="104" y="86"/>
                        <a:pt x="104" y="80"/>
                      </a:cubicBezTo>
                      <a:cubicBezTo>
                        <a:pt x="96" y="80"/>
                        <a:pt x="88" y="80"/>
                        <a:pt x="81" y="80"/>
                      </a:cubicBezTo>
                      <a:cubicBezTo>
                        <a:pt x="81" y="76"/>
                        <a:pt x="81" y="72"/>
                        <a:pt x="81" y="68"/>
                      </a:cubicBezTo>
                      <a:cubicBezTo>
                        <a:pt x="84" y="68"/>
                        <a:pt x="88" y="68"/>
                        <a:pt x="92" y="68"/>
                      </a:cubicBezTo>
                      <a:cubicBezTo>
                        <a:pt x="92" y="63"/>
                        <a:pt x="92" y="58"/>
                        <a:pt x="92" y="53"/>
                      </a:cubicBezTo>
                      <a:cubicBezTo>
                        <a:pt x="92" y="50"/>
                        <a:pt x="92" y="50"/>
                        <a:pt x="90" y="50"/>
                      </a:cubicBezTo>
                      <a:cubicBezTo>
                        <a:pt x="81" y="50"/>
                        <a:pt x="73" y="50"/>
                        <a:pt x="65" y="50"/>
                      </a:cubicBezTo>
                      <a:cubicBezTo>
                        <a:pt x="64" y="50"/>
                        <a:pt x="63" y="50"/>
                        <a:pt x="62" y="50"/>
                      </a:cubicBezTo>
                      <a:cubicBezTo>
                        <a:pt x="62" y="56"/>
                        <a:pt x="62" y="62"/>
                        <a:pt x="62" y="68"/>
                      </a:cubicBezTo>
                      <a:cubicBezTo>
                        <a:pt x="66" y="68"/>
                        <a:pt x="70" y="68"/>
                        <a:pt x="74" y="68"/>
                      </a:cubicBezTo>
                      <a:cubicBezTo>
                        <a:pt x="74" y="72"/>
                        <a:pt x="74" y="76"/>
                        <a:pt x="74" y="80"/>
                      </a:cubicBezTo>
                      <a:cubicBezTo>
                        <a:pt x="68" y="80"/>
                        <a:pt x="62" y="80"/>
                        <a:pt x="56" y="80"/>
                      </a:cubicBezTo>
                      <a:cubicBezTo>
                        <a:pt x="50" y="80"/>
                        <a:pt x="50" y="80"/>
                        <a:pt x="50" y="86"/>
                      </a:cubicBezTo>
                      <a:cubicBezTo>
                        <a:pt x="50" y="90"/>
                        <a:pt x="50" y="94"/>
                        <a:pt x="50" y="98"/>
                      </a:cubicBezTo>
                      <a:cubicBezTo>
                        <a:pt x="46" y="98"/>
                        <a:pt x="42" y="98"/>
                        <a:pt x="39" y="9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Freeform 9"/>
                <p:cNvSpPr>
                  <a:spLocks/>
                </p:cNvSpPr>
                <p:nvPr/>
              </p:nvSpPr>
              <p:spPr bwMode="auto">
                <a:xfrm>
                  <a:off x="93664" y="831851"/>
                  <a:ext cx="139700" cy="20638"/>
                </a:xfrm>
                <a:custGeom>
                  <a:avLst/>
                  <a:gdLst>
                    <a:gd name="T0" fmla="*/ 83 w 83"/>
                    <a:gd name="T1" fmla="*/ 0 h 12"/>
                    <a:gd name="T2" fmla="*/ 83 w 83"/>
                    <a:gd name="T3" fmla="*/ 12 h 12"/>
                    <a:gd name="T4" fmla="*/ 0 w 83"/>
                    <a:gd name="T5" fmla="*/ 12 h 12"/>
                    <a:gd name="T6" fmla="*/ 0 w 83"/>
                    <a:gd name="T7" fmla="*/ 0 h 12"/>
                    <a:gd name="T8" fmla="*/ 83 w 83"/>
                    <a:gd name="T9" fmla="*/ 0 h 12"/>
                  </a:gdLst>
                  <a:ahLst/>
                  <a:cxnLst>
                    <a:cxn ang="0">
                      <a:pos x="T0" y="T1"/>
                    </a:cxn>
                    <a:cxn ang="0">
                      <a:pos x="T2" y="T3"/>
                    </a:cxn>
                    <a:cxn ang="0">
                      <a:pos x="T4" y="T5"/>
                    </a:cxn>
                    <a:cxn ang="0">
                      <a:pos x="T6" y="T7"/>
                    </a:cxn>
                    <a:cxn ang="0">
                      <a:pos x="T8" y="T9"/>
                    </a:cxn>
                  </a:cxnLst>
                  <a:rect l="0" t="0" r="r" b="b"/>
                  <a:pathLst>
                    <a:path w="83" h="12">
                      <a:moveTo>
                        <a:pt x="83" y="0"/>
                      </a:moveTo>
                      <a:cubicBezTo>
                        <a:pt x="83" y="4"/>
                        <a:pt x="83" y="8"/>
                        <a:pt x="83" y="12"/>
                      </a:cubicBezTo>
                      <a:cubicBezTo>
                        <a:pt x="56" y="12"/>
                        <a:pt x="28" y="12"/>
                        <a:pt x="0" y="12"/>
                      </a:cubicBezTo>
                      <a:cubicBezTo>
                        <a:pt x="0" y="8"/>
                        <a:pt x="0" y="4"/>
                        <a:pt x="0" y="0"/>
                      </a:cubicBezTo>
                      <a:cubicBezTo>
                        <a:pt x="28" y="0"/>
                        <a:pt x="55"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Freeform 10"/>
                <p:cNvSpPr>
                  <a:spLocks/>
                </p:cNvSpPr>
                <p:nvPr/>
              </p:nvSpPr>
              <p:spPr bwMode="auto">
                <a:xfrm>
                  <a:off x="204789" y="1052514"/>
                  <a:ext cx="128588" cy="111125"/>
                </a:xfrm>
                <a:custGeom>
                  <a:avLst/>
                  <a:gdLst>
                    <a:gd name="T0" fmla="*/ 0 w 77"/>
                    <a:gd name="T1" fmla="*/ 48 h 66"/>
                    <a:gd name="T2" fmla="*/ 11 w 77"/>
                    <a:gd name="T3" fmla="*/ 48 h 66"/>
                    <a:gd name="T4" fmla="*/ 11 w 77"/>
                    <a:gd name="T5" fmla="*/ 36 h 66"/>
                    <a:gd name="T6" fmla="*/ 17 w 77"/>
                    <a:gd name="T7" fmla="*/ 30 h 66"/>
                    <a:gd name="T8" fmla="*/ 35 w 77"/>
                    <a:gd name="T9" fmla="*/ 30 h 66"/>
                    <a:gd name="T10" fmla="*/ 35 w 77"/>
                    <a:gd name="T11" fmla="*/ 18 h 66"/>
                    <a:gd name="T12" fmla="*/ 23 w 77"/>
                    <a:gd name="T13" fmla="*/ 18 h 66"/>
                    <a:gd name="T14" fmla="*/ 23 w 77"/>
                    <a:gd name="T15" fmla="*/ 0 h 66"/>
                    <a:gd name="T16" fmla="*/ 26 w 77"/>
                    <a:gd name="T17" fmla="*/ 0 h 66"/>
                    <a:gd name="T18" fmla="*/ 51 w 77"/>
                    <a:gd name="T19" fmla="*/ 0 h 66"/>
                    <a:gd name="T20" fmla="*/ 53 w 77"/>
                    <a:gd name="T21" fmla="*/ 3 h 66"/>
                    <a:gd name="T22" fmla="*/ 53 w 77"/>
                    <a:gd name="T23" fmla="*/ 18 h 66"/>
                    <a:gd name="T24" fmla="*/ 42 w 77"/>
                    <a:gd name="T25" fmla="*/ 18 h 66"/>
                    <a:gd name="T26" fmla="*/ 42 w 77"/>
                    <a:gd name="T27" fmla="*/ 30 h 66"/>
                    <a:gd name="T28" fmla="*/ 65 w 77"/>
                    <a:gd name="T29" fmla="*/ 30 h 66"/>
                    <a:gd name="T30" fmla="*/ 65 w 77"/>
                    <a:gd name="T31" fmla="*/ 48 h 66"/>
                    <a:gd name="T32" fmla="*/ 77 w 77"/>
                    <a:gd name="T33" fmla="*/ 48 h 66"/>
                    <a:gd name="T34" fmla="*/ 77 w 77"/>
                    <a:gd name="T35" fmla="*/ 66 h 66"/>
                    <a:gd name="T36" fmla="*/ 47 w 77"/>
                    <a:gd name="T37" fmla="*/ 66 h 66"/>
                    <a:gd name="T38" fmla="*/ 47 w 77"/>
                    <a:gd name="T39" fmla="*/ 48 h 66"/>
                    <a:gd name="T40" fmla="*/ 59 w 77"/>
                    <a:gd name="T41" fmla="*/ 48 h 66"/>
                    <a:gd name="T42" fmla="*/ 59 w 77"/>
                    <a:gd name="T43" fmla="*/ 36 h 66"/>
                    <a:gd name="T44" fmla="*/ 18 w 77"/>
                    <a:gd name="T45" fmla="*/ 36 h 66"/>
                    <a:gd name="T46" fmla="*/ 18 w 77"/>
                    <a:gd name="T47" fmla="*/ 48 h 66"/>
                    <a:gd name="T48" fmla="*/ 29 w 77"/>
                    <a:gd name="T49" fmla="*/ 48 h 66"/>
                    <a:gd name="T50" fmla="*/ 29 w 77"/>
                    <a:gd name="T51" fmla="*/ 66 h 66"/>
                    <a:gd name="T52" fmla="*/ 0 w 77"/>
                    <a:gd name="T53" fmla="*/ 66 h 66"/>
                    <a:gd name="T54" fmla="*/ 0 w 77"/>
                    <a:gd name="T55"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66">
                      <a:moveTo>
                        <a:pt x="0" y="48"/>
                      </a:moveTo>
                      <a:cubicBezTo>
                        <a:pt x="3" y="48"/>
                        <a:pt x="7" y="48"/>
                        <a:pt x="11" y="48"/>
                      </a:cubicBezTo>
                      <a:cubicBezTo>
                        <a:pt x="11" y="44"/>
                        <a:pt x="11" y="40"/>
                        <a:pt x="11" y="36"/>
                      </a:cubicBezTo>
                      <a:cubicBezTo>
                        <a:pt x="11" y="30"/>
                        <a:pt x="11" y="30"/>
                        <a:pt x="17" y="30"/>
                      </a:cubicBezTo>
                      <a:cubicBezTo>
                        <a:pt x="23" y="30"/>
                        <a:pt x="29" y="30"/>
                        <a:pt x="35" y="30"/>
                      </a:cubicBezTo>
                      <a:cubicBezTo>
                        <a:pt x="35" y="26"/>
                        <a:pt x="35" y="22"/>
                        <a:pt x="35" y="18"/>
                      </a:cubicBezTo>
                      <a:cubicBezTo>
                        <a:pt x="31" y="18"/>
                        <a:pt x="27" y="18"/>
                        <a:pt x="23" y="18"/>
                      </a:cubicBezTo>
                      <a:cubicBezTo>
                        <a:pt x="23" y="12"/>
                        <a:pt x="23" y="6"/>
                        <a:pt x="23" y="0"/>
                      </a:cubicBezTo>
                      <a:cubicBezTo>
                        <a:pt x="24" y="0"/>
                        <a:pt x="25" y="0"/>
                        <a:pt x="26" y="0"/>
                      </a:cubicBezTo>
                      <a:cubicBezTo>
                        <a:pt x="34" y="0"/>
                        <a:pt x="42" y="0"/>
                        <a:pt x="51" y="0"/>
                      </a:cubicBezTo>
                      <a:cubicBezTo>
                        <a:pt x="53" y="0"/>
                        <a:pt x="53" y="0"/>
                        <a:pt x="53" y="3"/>
                      </a:cubicBezTo>
                      <a:cubicBezTo>
                        <a:pt x="53" y="8"/>
                        <a:pt x="53" y="13"/>
                        <a:pt x="53" y="18"/>
                      </a:cubicBezTo>
                      <a:cubicBezTo>
                        <a:pt x="49" y="18"/>
                        <a:pt x="45" y="18"/>
                        <a:pt x="42" y="18"/>
                      </a:cubicBezTo>
                      <a:cubicBezTo>
                        <a:pt x="42" y="22"/>
                        <a:pt x="42" y="26"/>
                        <a:pt x="42" y="30"/>
                      </a:cubicBezTo>
                      <a:cubicBezTo>
                        <a:pt x="49" y="30"/>
                        <a:pt x="57" y="30"/>
                        <a:pt x="65" y="30"/>
                      </a:cubicBezTo>
                      <a:cubicBezTo>
                        <a:pt x="65" y="36"/>
                        <a:pt x="65" y="42"/>
                        <a:pt x="65" y="48"/>
                      </a:cubicBezTo>
                      <a:cubicBezTo>
                        <a:pt x="69" y="48"/>
                        <a:pt x="73" y="48"/>
                        <a:pt x="77" y="48"/>
                      </a:cubicBezTo>
                      <a:cubicBezTo>
                        <a:pt x="77" y="54"/>
                        <a:pt x="77" y="60"/>
                        <a:pt x="77" y="66"/>
                      </a:cubicBezTo>
                      <a:cubicBezTo>
                        <a:pt x="67" y="66"/>
                        <a:pt x="57" y="66"/>
                        <a:pt x="47" y="66"/>
                      </a:cubicBezTo>
                      <a:cubicBezTo>
                        <a:pt x="47" y="60"/>
                        <a:pt x="47" y="54"/>
                        <a:pt x="47" y="48"/>
                      </a:cubicBezTo>
                      <a:cubicBezTo>
                        <a:pt x="51" y="48"/>
                        <a:pt x="55" y="48"/>
                        <a:pt x="59" y="48"/>
                      </a:cubicBezTo>
                      <a:cubicBezTo>
                        <a:pt x="59" y="44"/>
                        <a:pt x="59" y="40"/>
                        <a:pt x="59" y="36"/>
                      </a:cubicBezTo>
                      <a:cubicBezTo>
                        <a:pt x="45" y="36"/>
                        <a:pt x="32" y="36"/>
                        <a:pt x="18" y="36"/>
                      </a:cubicBezTo>
                      <a:cubicBezTo>
                        <a:pt x="18" y="40"/>
                        <a:pt x="18" y="44"/>
                        <a:pt x="18" y="48"/>
                      </a:cubicBezTo>
                      <a:cubicBezTo>
                        <a:pt x="21" y="48"/>
                        <a:pt x="25" y="48"/>
                        <a:pt x="29" y="48"/>
                      </a:cubicBezTo>
                      <a:cubicBezTo>
                        <a:pt x="29" y="54"/>
                        <a:pt x="29" y="60"/>
                        <a:pt x="29" y="66"/>
                      </a:cubicBezTo>
                      <a:cubicBezTo>
                        <a:pt x="19" y="66"/>
                        <a:pt x="10" y="66"/>
                        <a:pt x="0" y="66"/>
                      </a:cubicBezTo>
                      <a:cubicBezTo>
                        <a:pt x="0" y="60"/>
                        <a:pt x="0" y="54"/>
                        <a:pt x="0"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sp>
          <p:nvSpPr>
            <p:cNvPr id="95" name="テキスト ボックス 94"/>
            <p:cNvSpPr txBox="1"/>
            <p:nvPr/>
          </p:nvSpPr>
          <p:spPr>
            <a:xfrm>
              <a:off x="3530022" y="2473569"/>
              <a:ext cx="615785" cy="278542"/>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IAM</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Rectangle 2"/>
            <p:cNvSpPr txBox="1">
              <a:spLocks noChangeArrowheads="1"/>
            </p:cNvSpPr>
            <p:nvPr/>
          </p:nvSpPr>
          <p:spPr bwMode="auto">
            <a:xfrm>
              <a:off x="3968449" y="2386032"/>
              <a:ext cx="827567"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IAM</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による</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認証制御</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0" name="Rectangle 2"/>
          <p:cNvSpPr txBox="1">
            <a:spLocks noChangeArrowheads="1"/>
          </p:cNvSpPr>
          <p:nvPr/>
        </p:nvSpPr>
        <p:spPr bwMode="auto">
          <a:xfrm>
            <a:off x="1331384" y="3962838"/>
            <a:ext cx="993080" cy="1080000"/>
          </a:xfrm>
          <a:prstGeom prst="rect">
            <a:avLst/>
          </a:prstGeom>
          <a:solidFill>
            <a:schemeClr val="accent1">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エンド</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ポイント</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Rectangle 2"/>
          <p:cNvSpPr txBox="1">
            <a:spLocks noChangeArrowheads="1"/>
          </p:cNvSpPr>
          <p:nvPr/>
        </p:nvSpPr>
        <p:spPr bwMode="auto">
          <a:xfrm>
            <a:off x="1331384" y="3012327"/>
            <a:ext cx="993080" cy="900000"/>
          </a:xfrm>
          <a:prstGeom prst="rect">
            <a:avLst/>
          </a:prstGeom>
          <a:solidFill>
            <a:schemeClr val="accent3">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NW</a:t>
            </a: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2" name="Rectangle 2"/>
          <p:cNvSpPr txBox="1">
            <a:spLocks noChangeArrowheads="1"/>
          </p:cNvSpPr>
          <p:nvPr/>
        </p:nvSpPr>
        <p:spPr bwMode="auto">
          <a:xfrm>
            <a:off x="1331384" y="2230561"/>
            <a:ext cx="993080" cy="720000"/>
          </a:xfrm>
          <a:prstGeom prst="rect">
            <a:avLst/>
          </a:prstGeom>
          <a:solidFill>
            <a:schemeClr val="accent6">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3" name="Rectangle 2"/>
          <p:cNvSpPr txBox="1">
            <a:spLocks noChangeArrowheads="1"/>
          </p:cNvSpPr>
          <p:nvPr/>
        </p:nvSpPr>
        <p:spPr bwMode="auto">
          <a:xfrm>
            <a:off x="224055" y="2287795"/>
            <a:ext cx="993080" cy="2700000"/>
          </a:xfrm>
          <a:prstGeom prst="rect">
            <a:avLst/>
          </a:prstGeom>
          <a:solidFill>
            <a:schemeClr val="accent4">
              <a:lumMod val="40000"/>
              <a:lumOff val="60000"/>
            </a:schemeClr>
          </a:solidFill>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統合</a:t>
            </a: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な監視</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SIEM</a:t>
            </a:r>
          </a:p>
          <a:p>
            <a:pPr marL="0" indent="0" algn="ctr" fontAlgn="auto">
              <a:spcAft>
                <a:spcPts val="0"/>
              </a:spcAft>
              <a:buFontTx/>
              <a:buNone/>
            </a:pPr>
            <a:r>
              <a:rPr lang="en-US" altLang="ja-JP"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SOAR</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0" name="グループ化 119"/>
          <p:cNvGrpSpPr/>
          <p:nvPr/>
        </p:nvGrpSpPr>
        <p:grpSpPr>
          <a:xfrm>
            <a:off x="7450788" y="4599323"/>
            <a:ext cx="536606" cy="294894"/>
            <a:chOff x="6671651" y="3406019"/>
            <a:chExt cx="447172" cy="245745"/>
          </a:xfrm>
        </p:grpSpPr>
        <p:grpSp>
          <p:nvGrpSpPr>
            <p:cNvPr id="121" name="グループ化 120"/>
            <p:cNvGrpSpPr>
              <a:grpSpLocks noChangeAspect="1"/>
            </p:cNvGrpSpPr>
            <p:nvPr/>
          </p:nvGrpSpPr>
          <p:grpSpPr>
            <a:xfrm>
              <a:off x="6955945" y="3406019"/>
              <a:ext cx="162878" cy="245745"/>
              <a:chOff x="5078414" y="4768738"/>
              <a:chExt cx="271463" cy="409575"/>
            </a:xfrm>
          </p:grpSpPr>
          <p:sp>
            <p:nvSpPr>
              <p:cNvPr id="123" name="Freeform 301"/>
              <p:cNvSpPr>
                <a:spLocks noEditPoints="1"/>
              </p:cNvSpPr>
              <p:nvPr/>
            </p:nvSpPr>
            <p:spPr bwMode="auto">
              <a:xfrm>
                <a:off x="5078414" y="4768738"/>
                <a:ext cx="271463" cy="409575"/>
              </a:xfrm>
              <a:custGeom>
                <a:avLst/>
                <a:gdLst>
                  <a:gd name="T0" fmla="*/ 0 w 162"/>
                  <a:gd name="T1" fmla="*/ 122 h 244"/>
                  <a:gd name="T2" fmla="*/ 0 w 162"/>
                  <a:gd name="T3" fmla="*/ 19 h 244"/>
                  <a:gd name="T4" fmla="*/ 3 w 162"/>
                  <a:gd name="T5" fmla="*/ 7 h 244"/>
                  <a:gd name="T6" fmla="*/ 17 w 162"/>
                  <a:gd name="T7" fmla="*/ 0 h 244"/>
                  <a:gd name="T8" fmla="*/ 145 w 162"/>
                  <a:gd name="T9" fmla="*/ 0 h 244"/>
                  <a:gd name="T10" fmla="*/ 162 w 162"/>
                  <a:gd name="T11" fmla="*/ 12 h 244"/>
                  <a:gd name="T12" fmla="*/ 162 w 162"/>
                  <a:gd name="T13" fmla="*/ 19 h 244"/>
                  <a:gd name="T14" fmla="*/ 162 w 162"/>
                  <a:gd name="T15" fmla="*/ 226 h 244"/>
                  <a:gd name="T16" fmla="*/ 159 w 162"/>
                  <a:gd name="T17" fmla="*/ 237 h 244"/>
                  <a:gd name="T18" fmla="*/ 146 w 162"/>
                  <a:gd name="T19" fmla="*/ 244 h 244"/>
                  <a:gd name="T20" fmla="*/ 16 w 162"/>
                  <a:gd name="T21" fmla="*/ 244 h 244"/>
                  <a:gd name="T22" fmla="*/ 0 w 162"/>
                  <a:gd name="T23" fmla="*/ 229 h 244"/>
                  <a:gd name="T24" fmla="*/ 0 w 162"/>
                  <a:gd name="T25" fmla="*/ 217 h 244"/>
                  <a:gd name="T26" fmla="*/ 0 w 162"/>
                  <a:gd name="T27" fmla="*/ 122 h 244"/>
                  <a:gd name="T28" fmla="*/ 145 w 162"/>
                  <a:gd name="T29" fmla="*/ 116 h 244"/>
                  <a:gd name="T30" fmla="*/ 145 w 162"/>
                  <a:gd name="T31" fmla="*/ 32 h 244"/>
                  <a:gd name="T32" fmla="*/ 142 w 162"/>
                  <a:gd name="T33" fmla="*/ 28 h 244"/>
                  <a:gd name="T34" fmla="*/ 20 w 162"/>
                  <a:gd name="T35" fmla="*/ 28 h 244"/>
                  <a:gd name="T36" fmla="*/ 16 w 162"/>
                  <a:gd name="T37" fmla="*/ 32 h 244"/>
                  <a:gd name="T38" fmla="*/ 16 w 162"/>
                  <a:gd name="T39" fmla="*/ 201 h 244"/>
                  <a:gd name="T40" fmla="*/ 20 w 162"/>
                  <a:gd name="T41" fmla="*/ 204 h 244"/>
                  <a:gd name="T42" fmla="*/ 142 w 162"/>
                  <a:gd name="T43" fmla="*/ 204 h 244"/>
                  <a:gd name="T44" fmla="*/ 145 w 162"/>
                  <a:gd name="T45" fmla="*/ 201 h 244"/>
                  <a:gd name="T46" fmla="*/ 145 w 162"/>
                  <a:gd name="T47" fmla="*/ 116 h 244"/>
                  <a:gd name="T48" fmla="*/ 82 w 162"/>
                  <a:gd name="T49" fmla="*/ 18 h 244"/>
                  <a:gd name="T50" fmla="*/ 108 w 162"/>
                  <a:gd name="T51" fmla="*/ 18 h 244"/>
                  <a:gd name="T52" fmla="*/ 112 w 162"/>
                  <a:gd name="T53" fmla="*/ 18 h 244"/>
                  <a:gd name="T54" fmla="*/ 114 w 162"/>
                  <a:gd name="T55" fmla="*/ 15 h 244"/>
                  <a:gd name="T56" fmla="*/ 112 w 162"/>
                  <a:gd name="T57" fmla="*/ 11 h 244"/>
                  <a:gd name="T58" fmla="*/ 108 w 162"/>
                  <a:gd name="T59" fmla="*/ 11 h 244"/>
                  <a:gd name="T60" fmla="*/ 56 w 162"/>
                  <a:gd name="T61" fmla="*/ 11 h 244"/>
                  <a:gd name="T62" fmla="*/ 52 w 162"/>
                  <a:gd name="T63" fmla="*/ 11 h 244"/>
                  <a:gd name="T64" fmla="*/ 50 w 162"/>
                  <a:gd name="T65" fmla="*/ 15 h 244"/>
                  <a:gd name="T66" fmla="*/ 54 w 162"/>
                  <a:gd name="T67" fmla="*/ 18 h 244"/>
                  <a:gd name="T68" fmla="*/ 82 w 162"/>
                  <a:gd name="T69" fmla="*/ 18 h 244"/>
                  <a:gd name="T70" fmla="*/ 82 w 162"/>
                  <a:gd name="T71" fmla="*/ 228 h 244"/>
                  <a:gd name="T72" fmla="*/ 95 w 162"/>
                  <a:gd name="T73" fmla="*/ 228 h 244"/>
                  <a:gd name="T74" fmla="*/ 101 w 162"/>
                  <a:gd name="T75" fmla="*/ 221 h 244"/>
                  <a:gd name="T76" fmla="*/ 95 w 162"/>
                  <a:gd name="T77" fmla="*/ 215 h 244"/>
                  <a:gd name="T78" fmla="*/ 69 w 162"/>
                  <a:gd name="T79" fmla="*/ 215 h 244"/>
                  <a:gd name="T80" fmla="*/ 63 w 162"/>
                  <a:gd name="T81" fmla="*/ 221 h 244"/>
                  <a:gd name="T82" fmla="*/ 69 w 162"/>
                  <a:gd name="T83" fmla="*/ 228 h 244"/>
                  <a:gd name="T84" fmla="*/ 82 w 162"/>
                  <a:gd name="T85" fmla="*/ 2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44">
                    <a:moveTo>
                      <a:pt x="0" y="122"/>
                    </a:moveTo>
                    <a:cubicBezTo>
                      <a:pt x="0" y="88"/>
                      <a:pt x="0" y="53"/>
                      <a:pt x="0" y="19"/>
                    </a:cubicBezTo>
                    <a:cubicBezTo>
                      <a:pt x="0" y="14"/>
                      <a:pt x="0" y="11"/>
                      <a:pt x="3" y="7"/>
                    </a:cubicBezTo>
                    <a:cubicBezTo>
                      <a:pt x="6" y="2"/>
                      <a:pt x="11" y="0"/>
                      <a:pt x="17" y="0"/>
                    </a:cubicBezTo>
                    <a:cubicBezTo>
                      <a:pt x="60" y="0"/>
                      <a:pt x="102" y="0"/>
                      <a:pt x="145" y="0"/>
                    </a:cubicBezTo>
                    <a:cubicBezTo>
                      <a:pt x="154" y="0"/>
                      <a:pt x="160" y="4"/>
                      <a:pt x="162" y="12"/>
                    </a:cubicBezTo>
                    <a:cubicBezTo>
                      <a:pt x="162" y="14"/>
                      <a:pt x="162" y="17"/>
                      <a:pt x="162" y="19"/>
                    </a:cubicBezTo>
                    <a:cubicBezTo>
                      <a:pt x="162" y="88"/>
                      <a:pt x="162" y="157"/>
                      <a:pt x="162" y="226"/>
                    </a:cubicBezTo>
                    <a:cubicBezTo>
                      <a:pt x="162" y="230"/>
                      <a:pt x="162" y="234"/>
                      <a:pt x="159" y="237"/>
                    </a:cubicBezTo>
                    <a:cubicBezTo>
                      <a:pt x="156" y="242"/>
                      <a:pt x="152" y="244"/>
                      <a:pt x="146" y="244"/>
                    </a:cubicBezTo>
                    <a:cubicBezTo>
                      <a:pt x="103" y="244"/>
                      <a:pt x="59" y="244"/>
                      <a:pt x="16" y="244"/>
                    </a:cubicBezTo>
                    <a:cubicBezTo>
                      <a:pt x="7" y="244"/>
                      <a:pt x="0" y="238"/>
                      <a:pt x="0" y="229"/>
                    </a:cubicBezTo>
                    <a:cubicBezTo>
                      <a:pt x="0" y="225"/>
                      <a:pt x="0" y="221"/>
                      <a:pt x="0" y="217"/>
                    </a:cubicBezTo>
                    <a:cubicBezTo>
                      <a:pt x="0" y="185"/>
                      <a:pt x="0" y="154"/>
                      <a:pt x="0" y="122"/>
                    </a:cubicBezTo>
                    <a:close/>
                    <a:moveTo>
                      <a:pt x="145" y="116"/>
                    </a:moveTo>
                    <a:cubicBezTo>
                      <a:pt x="145" y="88"/>
                      <a:pt x="145" y="60"/>
                      <a:pt x="145" y="32"/>
                    </a:cubicBezTo>
                    <a:cubicBezTo>
                      <a:pt x="145" y="28"/>
                      <a:pt x="145" y="28"/>
                      <a:pt x="142" y="28"/>
                    </a:cubicBezTo>
                    <a:cubicBezTo>
                      <a:pt x="101" y="28"/>
                      <a:pt x="61" y="28"/>
                      <a:pt x="20" y="28"/>
                    </a:cubicBezTo>
                    <a:cubicBezTo>
                      <a:pt x="16" y="28"/>
                      <a:pt x="16" y="28"/>
                      <a:pt x="16" y="32"/>
                    </a:cubicBezTo>
                    <a:cubicBezTo>
                      <a:pt x="16" y="88"/>
                      <a:pt x="16" y="144"/>
                      <a:pt x="16" y="201"/>
                    </a:cubicBezTo>
                    <a:cubicBezTo>
                      <a:pt x="16" y="204"/>
                      <a:pt x="16" y="204"/>
                      <a:pt x="20" y="204"/>
                    </a:cubicBezTo>
                    <a:cubicBezTo>
                      <a:pt x="60" y="204"/>
                      <a:pt x="101" y="204"/>
                      <a:pt x="142" y="204"/>
                    </a:cubicBezTo>
                    <a:cubicBezTo>
                      <a:pt x="145" y="204"/>
                      <a:pt x="145" y="204"/>
                      <a:pt x="145" y="201"/>
                    </a:cubicBezTo>
                    <a:cubicBezTo>
                      <a:pt x="145" y="173"/>
                      <a:pt x="145" y="144"/>
                      <a:pt x="145" y="116"/>
                    </a:cubicBezTo>
                    <a:close/>
                    <a:moveTo>
                      <a:pt x="82" y="18"/>
                    </a:moveTo>
                    <a:cubicBezTo>
                      <a:pt x="91" y="18"/>
                      <a:pt x="99" y="18"/>
                      <a:pt x="108" y="18"/>
                    </a:cubicBezTo>
                    <a:cubicBezTo>
                      <a:pt x="109" y="18"/>
                      <a:pt x="111" y="18"/>
                      <a:pt x="112" y="18"/>
                    </a:cubicBezTo>
                    <a:cubicBezTo>
                      <a:pt x="113" y="17"/>
                      <a:pt x="114" y="16"/>
                      <a:pt x="114" y="15"/>
                    </a:cubicBezTo>
                    <a:cubicBezTo>
                      <a:pt x="114" y="13"/>
                      <a:pt x="113" y="12"/>
                      <a:pt x="112" y="11"/>
                    </a:cubicBezTo>
                    <a:cubicBezTo>
                      <a:pt x="111" y="11"/>
                      <a:pt x="109" y="11"/>
                      <a:pt x="108" y="11"/>
                    </a:cubicBezTo>
                    <a:cubicBezTo>
                      <a:pt x="90" y="11"/>
                      <a:pt x="73" y="11"/>
                      <a:pt x="56" y="11"/>
                    </a:cubicBezTo>
                    <a:cubicBezTo>
                      <a:pt x="54" y="11"/>
                      <a:pt x="53" y="11"/>
                      <a:pt x="52" y="11"/>
                    </a:cubicBezTo>
                    <a:cubicBezTo>
                      <a:pt x="50" y="12"/>
                      <a:pt x="49" y="13"/>
                      <a:pt x="50" y="15"/>
                    </a:cubicBezTo>
                    <a:cubicBezTo>
                      <a:pt x="50" y="17"/>
                      <a:pt x="51" y="18"/>
                      <a:pt x="54" y="18"/>
                    </a:cubicBezTo>
                    <a:cubicBezTo>
                      <a:pt x="64" y="18"/>
                      <a:pt x="73" y="18"/>
                      <a:pt x="82" y="18"/>
                    </a:cubicBezTo>
                    <a:close/>
                    <a:moveTo>
                      <a:pt x="82" y="228"/>
                    </a:moveTo>
                    <a:cubicBezTo>
                      <a:pt x="86" y="228"/>
                      <a:pt x="90" y="228"/>
                      <a:pt x="95" y="228"/>
                    </a:cubicBezTo>
                    <a:cubicBezTo>
                      <a:pt x="99" y="228"/>
                      <a:pt x="101" y="225"/>
                      <a:pt x="101" y="221"/>
                    </a:cubicBezTo>
                    <a:cubicBezTo>
                      <a:pt x="101" y="217"/>
                      <a:pt x="99" y="215"/>
                      <a:pt x="95" y="215"/>
                    </a:cubicBezTo>
                    <a:cubicBezTo>
                      <a:pt x="86" y="215"/>
                      <a:pt x="78" y="215"/>
                      <a:pt x="69" y="215"/>
                    </a:cubicBezTo>
                    <a:cubicBezTo>
                      <a:pt x="65" y="215"/>
                      <a:pt x="62" y="218"/>
                      <a:pt x="63" y="221"/>
                    </a:cubicBezTo>
                    <a:cubicBezTo>
                      <a:pt x="63" y="225"/>
                      <a:pt x="65" y="228"/>
                      <a:pt x="69" y="228"/>
                    </a:cubicBezTo>
                    <a:cubicBezTo>
                      <a:pt x="73" y="228"/>
                      <a:pt x="78" y="228"/>
                      <a:pt x="82" y="22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4" name="Freeform 302"/>
              <p:cNvSpPr>
                <a:spLocks/>
              </p:cNvSpPr>
              <p:nvPr/>
            </p:nvSpPr>
            <p:spPr bwMode="auto">
              <a:xfrm>
                <a:off x="5105401" y="4816363"/>
                <a:ext cx="215900" cy="295275"/>
              </a:xfrm>
              <a:custGeom>
                <a:avLst/>
                <a:gdLst>
                  <a:gd name="T0" fmla="*/ 129 w 129"/>
                  <a:gd name="T1" fmla="*/ 88 h 176"/>
                  <a:gd name="T2" fmla="*/ 129 w 129"/>
                  <a:gd name="T3" fmla="*/ 173 h 176"/>
                  <a:gd name="T4" fmla="*/ 126 w 129"/>
                  <a:gd name="T5" fmla="*/ 176 h 176"/>
                  <a:gd name="T6" fmla="*/ 4 w 129"/>
                  <a:gd name="T7" fmla="*/ 176 h 176"/>
                  <a:gd name="T8" fmla="*/ 0 w 129"/>
                  <a:gd name="T9" fmla="*/ 173 h 176"/>
                  <a:gd name="T10" fmla="*/ 0 w 129"/>
                  <a:gd name="T11" fmla="*/ 4 h 176"/>
                  <a:gd name="T12" fmla="*/ 4 w 129"/>
                  <a:gd name="T13" fmla="*/ 0 h 176"/>
                  <a:gd name="T14" fmla="*/ 126 w 129"/>
                  <a:gd name="T15" fmla="*/ 0 h 176"/>
                  <a:gd name="T16" fmla="*/ 129 w 129"/>
                  <a:gd name="T17" fmla="*/ 4 h 176"/>
                  <a:gd name="T18" fmla="*/ 129 w 129"/>
                  <a:gd name="T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76">
                    <a:moveTo>
                      <a:pt x="129" y="88"/>
                    </a:moveTo>
                    <a:cubicBezTo>
                      <a:pt x="129" y="116"/>
                      <a:pt x="129" y="145"/>
                      <a:pt x="129" y="173"/>
                    </a:cubicBezTo>
                    <a:cubicBezTo>
                      <a:pt x="129" y="176"/>
                      <a:pt x="129" y="176"/>
                      <a:pt x="126" y="176"/>
                    </a:cubicBezTo>
                    <a:cubicBezTo>
                      <a:pt x="85" y="176"/>
                      <a:pt x="44" y="176"/>
                      <a:pt x="4" y="176"/>
                    </a:cubicBezTo>
                    <a:cubicBezTo>
                      <a:pt x="0" y="176"/>
                      <a:pt x="0" y="176"/>
                      <a:pt x="0" y="173"/>
                    </a:cubicBezTo>
                    <a:cubicBezTo>
                      <a:pt x="0" y="116"/>
                      <a:pt x="0" y="60"/>
                      <a:pt x="0" y="4"/>
                    </a:cubicBezTo>
                    <a:cubicBezTo>
                      <a:pt x="0" y="0"/>
                      <a:pt x="0" y="0"/>
                      <a:pt x="4" y="0"/>
                    </a:cubicBezTo>
                    <a:cubicBezTo>
                      <a:pt x="45" y="0"/>
                      <a:pt x="85" y="0"/>
                      <a:pt x="126" y="0"/>
                    </a:cubicBezTo>
                    <a:cubicBezTo>
                      <a:pt x="129" y="0"/>
                      <a:pt x="129" y="0"/>
                      <a:pt x="129" y="4"/>
                    </a:cubicBezTo>
                    <a:cubicBezTo>
                      <a:pt x="129" y="32"/>
                      <a:pt x="129" y="60"/>
                      <a:pt x="129"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5" name="Freeform 303"/>
              <p:cNvSpPr>
                <a:spLocks/>
              </p:cNvSpPr>
              <p:nvPr/>
            </p:nvSpPr>
            <p:spPr bwMode="auto">
              <a:xfrm>
                <a:off x="5160964" y="4787788"/>
                <a:ext cx="107950" cy="11113"/>
              </a:xfrm>
              <a:custGeom>
                <a:avLst/>
                <a:gdLst>
                  <a:gd name="T0" fmla="*/ 33 w 65"/>
                  <a:gd name="T1" fmla="*/ 7 h 7"/>
                  <a:gd name="T2" fmla="*/ 5 w 65"/>
                  <a:gd name="T3" fmla="*/ 7 h 7"/>
                  <a:gd name="T4" fmla="*/ 1 w 65"/>
                  <a:gd name="T5" fmla="*/ 4 h 7"/>
                  <a:gd name="T6" fmla="*/ 3 w 65"/>
                  <a:gd name="T7" fmla="*/ 0 h 7"/>
                  <a:gd name="T8" fmla="*/ 7 w 65"/>
                  <a:gd name="T9" fmla="*/ 0 h 7"/>
                  <a:gd name="T10" fmla="*/ 59 w 65"/>
                  <a:gd name="T11" fmla="*/ 0 h 7"/>
                  <a:gd name="T12" fmla="*/ 63 w 65"/>
                  <a:gd name="T13" fmla="*/ 0 h 7"/>
                  <a:gd name="T14" fmla="*/ 65 w 65"/>
                  <a:gd name="T15" fmla="*/ 4 h 7"/>
                  <a:gd name="T16" fmla="*/ 63 w 65"/>
                  <a:gd name="T17" fmla="*/ 7 h 7"/>
                  <a:gd name="T18" fmla="*/ 59 w 65"/>
                  <a:gd name="T19" fmla="*/ 7 h 7"/>
                  <a:gd name="T20" fmla="*/ 33 w 65"/>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
                    <a:moveTo>
                      <a:pt x="33" y="7"/>
                    </a:moveTo>
                    <a:cubicBezTo>
                      <a:pt x="24" y="7"/>
                      <a:pt x="15" y="7"/>
                      <a:pt x="5" y="7"/>
                    </a:cubicBezTo>
                    <a:cubicBezTo>
                      <a:pt x="2" y="7"/>
                      <a:pt x="1" y="6"/>
                      <a:pt x="1" y="4"/>
                    </a:cubicBezTo>
                    <a:cubicBezTo>
                      <a:pt x="0" y="2"/>
                      <a:pt x="1" y="1"/>
                      <a:pt x="3" y="0"/>
                    </a:cubicBezTo>
                    <a:cubicBezTo>
                      <a:pt x="4" y="0"/>
                      <a:pt x="5" y="0"/>
                      <a:pt x="7" y="0"/>
                    </a:cubicBezTo>
                    <a:cubicBezTo>
                      <a:pt x="24" y="0"/>
                      <a:pt x="41" y="0"/>
                      <a:pt x="59" y="0"/>
                    </a:cubicBezTo>
                    <a:cubicBezTo>
                      <a:pt x="60" y="0"/>
                      <a:pt x="62" y="0"/>
                      <a:pt x="63" y="0"/>
                    </a:cubicBezTo>
                    <a:cubicBezTo>
                      <a:pt x="64" y="1"/>
                      <a:pt x="65" y="2"/>
                      <a:pt x="65" y="4"/>
                    </a:cubicBezTo>
                    <a:cubicBezTo>
                      <a:pt x="65" y="5"/>
                      <a:pt x="64" y="6"/>
                      <a:pt x="63" y="7"/>
                    </a:cubicBezTo>
                    <a:cubicBezTo>
                      <a:pt x="62" y="7"/>
                      <a:pt x="60" y="7"/>
                      <a:pt x="59" y="7"/>
                    </a:cubicBezTo>
                    <a:cubicBezTo>
                      <a:pt x="50" y="7"/>
                      <a:pt x="42"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6" name="Freeform 304"/>
              <p:cNvSpPr>
                <a:spLocks/>
              </p:cNvSpPr>
              <p:nvPr/>
            </p:nvSpPr>
            <p:spPr bwMode="auto">
              <a:xfrm>
                <a:off x="5181601" y="5129101"/>
                <a:ext cx="66675" cy="22225"/>
              </a:xfrm>
              <a:custGeom>
                <a:avLst/>
                <a:gdLst>
                  <a:gd name="T0" fmla="*/ 20 w 39"/>
                  <a:gd name="T1" fmla="*/ 13 h 13"/>
                  <a:gd name="T2" fmla="*/ 7 w 39"/>
                  <a:gd name="T3" fmla="*/ 13 h 13"/>
                  <a:gd name="T4" fmla="*/ 1 w 39"/>
                  <a:gd name="T5" fmla="*/ 6 h 13"/>
                  <a:gd name="T6" fmla="*/ 7 w 39"/>
                  <a:gd name="T7" fmla="*/ 0 h 13"/>
                  <a:gd name="T8" fmla="*/ 33 w 39"/>
                  <a:gd name="T9" fmla="*/ 0 h 13"/>
                  <a:gd name="T10" fmla="*/ 39 w 39"/>
                  <a:gd name="T11" fmla="*/ 6 h 13"/>
                  <a:gd name="T12" fmla="*/ 33 w 39"/>
                  <a:gd name="T13" fmla="*/ 13 h 13"/>
                  <a:gd name="T14" fmla="*/ 20 w 39"/>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3">
                    <a:moveTo>
                      <a:pt x="20" y="13"/>
                    </a:moveTo>
                    <a:cubicBezTo>
                      <a:pt x="16" y="13"/>
                      <a:pt x="11" y="13"/>
                      <a:pt x="7" y="13"/>
                    </a:cubicBezTo>
                    <a:cubicBezTo>
                      <a:pt x="3" y="13"/>
                      <a:pt x="1" y="10"/>
                      <a:pt x="1" y="6"/>
                    </a:cubicBezTo>
                    <a:cubicBezTo>
                      <a:pt x="0" y="3"/>
                      <a:pt x="3" y="0"/>
                      <a:pt x="7" y="0"/>
                    </a:cubicBezTo>
                    <a:cubicBezTo>
                      <a:pt x="16" y="0"/>
                      <a:pt x="24" y="0"/>
                      <a:pt x="33" y="0"/>
                    </a:cubicBezTo>
                    <a:cubicBezTo>
                      <a:pt x="37" y="0"/>
                      <a:pt x="39" y="2"/>
                      <a:pt x="39" y="6"/>
                    </a:cubicBezTo>
                    <a:cubicBezTo>
                      <a:pt x="39" y="10"/>
                      <a:pt x="37" y="13"/>
                      <a:pt x="33" y="13"/>
                    </a:cubicBezTo>
                    <a:cubicBezTo>
                      <a:pt x="28" y="13"/>
                      <a:pt x="24"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22" name="Freeform 239"/>
            <p:cNvSpPr>
              <a:spLocks noChangeAspect="1" noEditPoints="1"/>
            </p:cNvSpPr>
            <p:nvPr/>
          </p:nvSpPr>
          <p:spPr bwMode="auto">
            <a:xfrm>
              <a:off x="6671651" y="3452215"/>
              <a:ext cx="246698" cy="153353"/>
            </a:xfrm>
            <a:custGeom>
              <a:avLst/>
              <a:gdLst>
                <a:gd name="T0" fmla="*/ 123 w 245"/>
                <a:gd name="T1" fmla="*/ 152 h 152"/>
                <a:gd name="T2" fmla="*/ 14 w 245"/>
                <a:gd name="T3" fmla="*/ 152 h 152"/>
                <a:gd name="T4" fmla="*/ 2 w 245"/>
                <a:gd name="T5" fmla="*/ 145 h 152"/>
                <a:gd name="T6" fmla="*/ 3 w 245"/>
                <a:gd name="T7" fmla="*/ 139 h 152"/>
                <a:gd name="T8" fmla="*/ 18 w 245"/>
                <a:gd name="T9" fmla="*/ 121 h 152"/>
                <a:gd name="T10" fmla="*/ 20 w 245"/>
                <a:gd name="T11" fmla="*/ 116 h 152"/>
                <a:gd name="T12" fmla="*/ 20 w 245"/>
                <a:gd name="T13" fmla="*/ 15 h 152"/>
                <a:gd name="T14" fmla="*/ 26 w 245"/>
                <a:gd name="T15" fmla="*/ 3 h 152"/>
                <a:gd name="T16" fmla="*/ 34 w 245"/>
                <a:gd name="T17" fmla="*/ 0 h 152"/>
                <a:gd name="T18" fmla="*/ 211 w 245"/>
                <a:gd name="T19" fmla="*/ 0 h 152"/>
                <a:gd name="T20" fmla="*/ 224 w 245"/>
                <a:gd name="T21" fmla="*/ 13 h 152"/>
                <a:gd name="T22" fmla="*/ 224 w 245"/>
                <a:gd name="T23" fmla="*/ 53 h 152"/>
                <a:gd name="T24" fmla="*/ 224 w 245"/>
                <a:gd name="T25" fmla="*/ 116 h 152"/>
                <a:gd name="T26" fmla="*/ 226 w 245"/>
                <a:gd name="T27" fmla="*/ 121 h 152"/>
                <a:gd name="T28" fmla="*/ 243 w 245"/>
                <a:gd name="T29" fmla="*/ 139 h 152"/>
                <a:gd name="T30" fmla="*/ 244 w 245"/>
                <a:gd name="T31" fmla="*/ 144 h 152"/>
                <a:gd name="T32" fmla="*/ 232 w 245"/>
                <a:gd name="T33" fmla="*/ 152 h 152"/>
                <a:gd name="T34" fmla="*/ 172 w 245"/>
                <a:gd name="T35" fmla="*/ 152 h 152"/>
                <a:gd name="T36" fmla="*/ 123 w 245"/>
                <a:gd name="T37" fmla="*/ 152 h 152"/>
                <a:gd name="T38" fmla="*/ 122 w 245"/>
                <a:gd name="T39" fmla="*/ 119 h 152"/>
                <a:gd name="T40" fmla="*/ 213 w 245"/>
                <a:gd name="T41" fmla="*/ 119 h 152"/>
                <a:gd name="T42" fmla="*/ 216 w 245"/>
                <a:gd name="T43" fmla="*/ 116 h 152"/>
                <a:gd name="T44" fmla="*/ 216 w 245"/>
                <a:gd name="T45" fmla="*/ 16 h 152"/>
                <a:gd name="T46" fmla="*/ 209 w 245"/>
                <a:gd name="T47" fmla="*/ 8 h 152"/>
                <a:gd name="T48" fmla="*/ 207 w 245"/>
                <a:gd name="T49" fmla="*/ 8 h 152"/>
                <a:gd name="T50" fmla="*/ 38 w 245"/>
                <a:gd name="T51" fmla="*/ 8 h 152"/>
                <a:gd name="T52" fmla="*/ 34 w 245"/>
                <a:gd name="T53" fmla="*/ 9 h 152"/>
                <a:gd name="T54" fmla="*/ 29 w 245"/>
                <a:gd name="T55" fmla="*/ 14 h 152"/>
                <a:gd name="T56" fmla="*/ 29 w 245"/>
                <a:gd name="T57" fmla="*/ 17 h 152"/>
                <a:gd name="T58" fmla="*/ 29 w 245"/>
                <a:gd name="T59" fmla="*/ 116 h 152"/>
                <a:gd name="T60" fmla="*/ 32 w 245"/>
                <a:gd name="T61" fmla="*/ 119 h 152"/>
                <a:gd name="T62" fmla="*/ 122 w 245"/>
                <a:gd name="T63" fmla="*/ 119 h 152"/>
                <a:gd name="T64" fmla="*/ 121 w 245"/>
                <a:gd name="T65" fmla="*/ 144 h 152"/>
                <a:gd name="T66" fmla="*/ 139 w 245"/>
                <a:gd name="T67" fmla="*/ 144 h 152"/>
                <a:gd name="T68" fmla="*/ 142 w 245"/>
                <a:gd name="T69" fmla="*/ 143 h 152"/>
                <a:gd name="T70" fmla="*/ 143 w 245"/>
                <a:gd name="T71" fmla="*/ 140 h 152"/>
                <a:gd name="T72" fmla="*/ 140 w 245"/>
                <a:gd name="T73" fmla="*/ 136 h 152"/>
                <a:gd name="T74" fmla="*/ 135 w 245"/>
                <a:gd name="T75" fmla="*/ 133 h 152"/>
                <a:gd name="T76" fmla="*/ 111 w 245"/>
                <a:gd name="T77" fmla="*/ 133 h 152"/>
                <a:gd name="T78" fmla="*/ 99 w 245"/>
                <a:gd name="T79" fmla="*/ 139 h 152"/>
                <a:gd name="T80" fmla="*/ 101 w 245"/>
                <a:gd name="T81" fmla="*/ 143 h 152"/>
                <a:gd name="T82" fmla="*/ 103 w 245"/>
                <a:gd name="T83" fmla="*/ 144 h 152"/>
                <a:gd name="T84" fmla="*/ 121 w 245"/>
                <a:gd name="T85"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5" h="152">
                  <a:moveTo>
                    <a:pt x="123" y="152"/>
                  </a:moveTo>
                  <a:cubicBezTo>
                    <a:pt x="86" y="152"/>
                    <a:pt x="50" y="152"/>
                    <a:pt x="14" y="152"/>
                  </a:cubicBezTo>
                  <a:cubicBezTo>
                    <a:pt x="9" y="152"/>
                    <a:pt x="5" y="150"/>
                    <a:pt x="2" y="145"/>
                  </a:cubicBezTo>
                  <a:cubicBezTo>
                    <a:pt x="0" y="143"/>
                    <a:pt x="1" y="141"/>
                    <a:pt x="3" y="139"/>
                  </a:cubicBezTo>
                  <a:cubicBezTo>
                    <a:pt x="8" y="133"/>
                    <a:pt x="13" y="127"/>
                    <a:pt x="18" y="121"/>
                  </a:cubicBezTo>
                  <a:cubicBezTo>
                    <a:pt x="20" y="120"/>
                    <a:pt x="20" y="118"/>
                    <a:pt x="20" y="116"/>
                  </a:cubicBezTo>
                  <a:cubicBezTo>
                    <a:pt x="20" y="82"/>
                    <a:pt x="20" y="49"/>
                    <a:pt x="20" y="15"/>
                  </a:cubicBezTo>
                  <a:cubicBezTo>
                    <a:pt x="20" y="10"/>
                    <a:pt x="22" y="6"/>
                    <a:pt x="26" y="3"/>
                  </a:cubicBezTo>
                  <a:cubicBezTo>
                    <a:pt x="28" y="1"/>
                    <a:pt x="30" y="0"/>
                    <a:pt x="34" y="0"/>
                  </a:cubicBezTo>
                  <a:cubicBezTo>
                    <a:pt x="93" y="0"/>
                    <a:pt x="152" y="0"/>
                    <a:pt x="211" y="0"/>
                  </a:cubicBezTo>
                  <a:cubicBezTo>
                    <a:pt x="219" y="0"/>
                    <a:pt x="224" y="5"/>
                    <a:pt x="224" y="13"/>
                  </a:cubicBezTo>
                  <a:cubicBezTo>
                    <a:pt x="224" y="27"/>
                    <a:pt x="224" y="40"/>
                    <a:pt x="224" y="53"/>
                  </a:cubicBezTo>
                  <a:cubicBezTo>
                    <a:pt x="224" y="74"/>
                    <a:pt x="224" y="95"/>
                    <a:pt x="224" y="116"/>
                  </a:cubicBezTo>
                  <a:cubicBezTo>
                    <a:pt x="224" y="118"/>
                    <a:pt x="225" y="119"/>
                    <a:pt x="226" y="121"/>
                  </a:cubicBezTo>
                  <a:cubicBezTo>
                    <a:pt x="232" y="127"/>
                    <a:pt x="238" y="133"/>
                    <a:pt x="243" y="139"/>
                  </a:cubicBezTo>
                  <a:cubicBezTo>
                    <a:pt x="245" y="141"/>
                    <a:pt x="245" y="142"/>
                    <a:pt x="244" y="144"/>
                  </a:cubicBezTo>
                  <a:cubicBezTo>
                    <a:pt x="243" y="149"/>
                    <a:pt x="238" y="152"/>
                    <a:pt x="232" y="152"/>
                  </a:cubicBezTo>
                  <a:cubicBezTo>
                    <a:pt x="212" y="152"/>
                    <a:pt x="192" y="152"/>
                    <a:pt x="172" y="152"/>
                  </a:cubicBezTo>
                  <a:cubicBezTo>
                    <a:pt x="156" y="152"/>
                    <a:pt x="139" y="152"/>
                    <a:pt x="123" y="152"/>
                  </a:cubicBezTo>
                  <a:close/>
                  <a:moveTo>
                    <a:pt x="122" y="119"/>
                  </a:moveTo>
                  <a:cubicBezTo>
                    <a:pt x="153" y="119"/>
                    <a:pt x="183" y="119"/>
                    <a:pt x="213" y="119"/>
                  </a:cubicBezTo>
                  <a:cubicBezTo>
                    <a:pt x="215" y="119"/>
                    <a:pt x="216" y="119"/>
                    <a:pt x="216" y="116"/>
                  </a:cubicBezTo>
                  <a:cubicBezTo>
                    <a:pt x="216" y="83"/>
                    <a:pt x="216" y="49"/>
                    <a:pt x="216" y="16"/>
                  </a:cubicBezTo>
                  <a:cubicBezTo>
                    <a:pt x="216" y="11"/>
                    <a:pt x="214" y="8"/>
                    <a:pt x="209" y="8"/>
                  </a:cubicBezTo>
                  <a:cubicBezTo>
                    <a:pt x="208" y="8"/>
                    <a:pt x="208" y="8"/>
                    <a:pt x="207" y="8"/>
                  </a:cubicBezTo>
                  <a:cubicBezTo>
                    <a:pt x="151" y="8"/>
                    <a:pt x="94" y="8"/>
                    <a:pt x="38" y="8"/>
                  </a:cubicBezTo>
                  <a:cubicBezTo>
                    <a:pt x="37" y="8"/>
                    <a:pt x="36" y="8"/>
                    <a:pt x="34" y="9"/>
                  </a:cubicBezTo>
                  <a:cubicBezTo>
                    <a:pt x="31" y="9"/>
                    <a:pt x="30" y="11"/>
                    <a:pt x="29" y="14"/>
                  </a:cubicBezTo>
                  <a:cubicBezTo>
                    <a:pt x="29" y="15"/>
                    <a:pt x="29" y="16"/>
                    <a:pt x="29" y="17"/>
                  </a:cubicBezTo>
                  <a:cubicBezTo>
                    <a:pt x="29" y="50"/>
                    <a:pt x="29" y="83"/>
                    <a:pt x="29" y="116"/>
                  </a:cubicBezTo>
                  <a:cubicBezTo>
                    <a:pt x="29" y="119"/>
                    <a:pt x="29" y="119"/>
                    <a:pt x="32" y="119"/>
                  </a:cubicBezTo>
                  <a:cubicBezTo>
                    <a:pt x="62" y="119"/>
                    <a:pt x="92" y="119"/>
                    <a:pt x="122" y="119"/>
                  </a:cubicBezTo>
                  <a:close/>
                  <a:moveTo>
                    <a:pt x="121" y="144"/>
                  </a:moveTo>
                  <a:cubicBezTo>
                    <a:pt x="127" y="144"/>
                    <a:pt x="133" y="144"/>
                    <a:pt x="139" y="144"/>
                  </a:cubicBezTo>
                  <a:cubicBezTo>
                    <a:pt x="140" y="144"/>
                    <a:pt x="141" y="143"/>
                    <a:pt x="142" y="143"/>
                  </a:cubicBezTo>
                  <a:cubicBezTo>
                    <a:pt x="144" y="143"/>
                    <a:pt x="144" y="142"/>
                    <a:pt x="143" y="140"/>
                  </a:cubicBezTo>
                  <a:cubicBezTo>
                    <a:pt x="142" y="139"/>
                    <a:pt x="141" y="137"/>
                    <a:pt x="140" y="136"/>
                  </a:cubicBezTo>
                  <a:cubicBezTo>
                    <a:pt x="139" y="133"/>
                    <a:pt x="137" y="133"/>
                    <a:pt x="135" y="133"/>
                  </a:cubicBezTo>
                  <a:cubicBezTo>
                    <a:pt x="127" y="133"/>
                    <a:pt x="119" y="133"/>
                    <a:pt x="111" y="133"/>
                  </a:cubicBezTo>
                  <a:cubicBezTo>
                    <a:pt x="101" y="133"/>
                    <a:pt x="104" y="132"/>
                    <a:pt x="99" y="139"/>
                  </a:cubicBezTo>
                  <a:cubicBezTo>
                    <a:pt x="97" y="142"/>
                    <a:pt x="98" y="143"/>
                    <a:pt x="101" y="143"/>
                  </a:cubicBezTo>
                  <a:cubicBezTo>
                    <a:pt x="102" y="144"/>
                    <a:pt x="102" y="144"/>
                    <a:pt x="103" y="144"/>
                  </a:cubicBezTo>
                  <a:cubicBezTo>
                    <a:pt x="109" y="144"/>
                    <a:pt x="115" y="144"/>
                    <a:pt x="121" y="14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grpSp>
        <p:nvGrpSpPr>
          <p:cNvPr id="127" name="グループ化 126"/>
          <p:cNvGrpSpPr/>
          <p:nvPr/>
        </p:nvGrpSpPr>
        <p:grpSpPr>
          <a:xfrm>
            <a:off x="3272042" y="4604875"/>
            <a:ext cx="493396" cy="314326"/>
            <a:chOff x="6261101" y="1763714"/>
            <a:chExt cx="411163" cy="261938"/>
          </a:xfrm>
        </p:grpSpPr>
        <p:sp>
          <p:nvSpPr>
            <p:cNvPr id="128" name="Freeform 389"/>
            <p:cNvSpPr>
              <a:spLocks noEditPoints="1"/>
            </p:cNvSpPr>
            <p:nvPr/>
          </p:nvSpPr>
          <p:spPr bwMode="auto">
            <a:xfrm>
              <a:off x="6402389" y="1763714"/>
              <a:ext cx="127000" cy="260350"/>
            </a:xfrm>
            <a:custGeom>
              <a:avLst/>
              <a:gdLst>
                <a:gd name="T0" fmla="*/ 76 w 76"/>
                <a:gd name="T1" fmla="*/ 155 h 155"/>
                <a:gd name="T2" fmla="*/ 0 w 76"/>
                <a:gd name="T3" fmla="*/ 155 h 155"/>
                <a:gd name="T4" fmla="*/ 0 w 76"/>
                <a:gd name="T5" fmla="*/ 153 h 155"/>
                <a:gd name="T6" fmla="*/ 0 w 76"/>
                <a:gd name="T7" fmla="*/ 9 h 155"/>
                <a:gd name="T8" fmla="*/ 9 w 76"/>
                <a:gd name="T9" fmla="*/ 0 h 155"/>
                <a:gd name="T10" fmla="*/ 67 w 76"/>
                <a:gd name="T11" fmla="*/ 0 h 155"/>
                <a:gd name="T12" fmla="*/ 76 w 76"/>
                <a:gd name="T13" fmla="*/ 9 h 155"/>
                <a:gd name="T14" fmla="*/ 76 w 76"/>
                <a:gd name="T15" fmla="*/ 153 h 155"/>
                <a:gd name="T16" fmla="*/ 76 w 76"/>
                <a:gd name="T17" fmla="*/ 155 h 155"/>
                <a:gd name="T18" fmla="*/ 14 w 76"/>
                <a:gd name="T19" fmla="*/ 22 h 155"/>
                <a:gd name="T20" fmla="*/ 14 w 76"/>
                <a:gd name="T21" fmla="*/ 31 h 155"/>
                <a:gd name="T22" fmla="*/ 63 w 76"/>
                <a:gd name="T23" fmla="*/ 31 h 155"/>
                <a:gd name="T24" fmla="*/ 63 w 76"/>
                <a:gd name="T25" fmla="*/ 22 h 155"/>
                <a:gd name="T26" fmla="*/ 14 w 76"/>
                <a:gd name="T27" fmla="*/ 22 h 155"/>
                <a:gd name="T28" fmla="*/ 14 w 76"/>
                <a:gd name="T29" fmla="*/ 116 h 155"/>
                <a:gd name="T30" fmla="*/ 14 w 76"/>
                <a:gd name="T31" fmla="*/ 124 h 155"/>
                <a:gd name="T32" fmla="*/ 63 w 76"/>
                <a:gd name="T33" fmla="*/ 124 h 155"/>
                <a:gd name="T34" fmla="*/ 63 w 76"/>
                <a:gd name="T35" fmla="*/ 116 h 155"/>
                <a:gd name="T36" fmla="*/ 14 w 76"/>
                <a:gd name="T37" fmla="*/ 116 h 155"/>
                <a:gd name="T38" fmla="*/ 14 w 76"/>
                <a:gd name="T39" fmla="*/ 142 h 155"/>
                <a:gd name="T40" fmla="*/ 63 w 76"/>
                <a:gd name="T41" fmla="*/ 142 h 155"/>
                <a:gd name="T42" fmla="*/ 63 w 76"/>
                <a:gd name="T43" fmla="*/ 133 h 155"/>
                <a:gd name="T44" fmla="*/ 14 w 76"/>
                <a:gd name="T45" fmla="*/ 133 h 155"/>
                <a:gd name="T46" fmla="*/ 14 w 76"/>
                <a:gd name="T47" fmla="*/ 1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155">
                  <a:moveTo>
                    <a:pt x="76" y="155"/>
                  </a:moveTo>
                  <a:cubicBezTo>
                    <a:pt x="51" y="155"/>
                    <a:pt x="26" y="155"/>
                    <a:pt x="0" y="155"/>
                  </a:cubicBezTo>
                  <a:cubicBezTo>
                    <a:pt x="0" y="155"/>
                    <a:pt x="0" y="154"/>
                    <a:pt x="0" y="153"/>
                  </a:cubicBezTo>
                  <a:cubicBezTo>
                    <a:pt x="0" y="105"/>
                    <a:pt x="0" y="57"/>
                    <a:pt x="0" y="9"/>
                  </a:cubicBezTo>
                  <a:cubicBezTo>
                    <a:pt x="0" y="3"/>
                    <a:pt x="3" y="0"/>
                    <a:pt x="9" y="0"/>
                  </a:cubicBezTo>
                  <a:cubicBezTo>
                    <a:pt x="29" y="0"/>
                    <a:pt x="48" y="0"/>
                    <a:pt x="67" y="0"/>
                  </a:cubicBezTo>
                  <a:cubicBezTo>
                    <a:pt x="73" y="0"/>
                    <a:pt x="76" y="3"/>
                    <a:pt x="76" y="9"/>
                  </a:cubicBezTo>
                  <a:cubicBezTo>
                    <a:pt x="76" y="57"/>
                    <a:pt x="76" y="105"/>
                    <a:pt x="76" y="153"/>
                  </a:cubicBezTo>
                  <a:cubicBezTo>
                    <a:pt x="76" y="153"/>
                    <a:pt x="76" y="154"/>
                    <a:pt x="76" y="155"/>
                  </a:cubicBezTo>
                  <a:close/>
                  <a:moveTo>
                    <a:pt x="14" y="22"/>
                  </a:moveTo>
                  <a:cubicBezTo>
                    <a:pt x="14" y="25"/>
                    <a:pt x="14" y="28"/>
                    <a:pt x="14" y="31"/>
                  </a:cubicBezTo>
                  <a:cubicBezTo>
                    <a:pt x="30" y="31"/>
                    <a:pt x="46" y="31"/>
                    <a:pt x="63" y="31"/>
                  </a:cubicBezTo>
                  <a:cubicBezTo>
                    <a:pt x="63" y="28"/>
                    <a:pt x="63" y="25"/>
                    <a:pt x="63" y="22"/>
                  </a:cubicBezTo>
                  <a:cubicBezTo>
                    <a:pt x="46" y="22"/>
                    <a:pt x="30" y="22"/>
                    <a:pt x="14" y="22"/>
                  </a:cubicBezTo>
                  <a:close/>
                  <a:moveTo>
                    <a:pt x="14" y="116"/>
                  </a:moveTo>
                  <a:cubicBezTo>
                    <a:pt x="14" y="119"/>
                    <a:pt x="14" y="122"/>
                    <a:pt x="14" y="124"/>
                  </a:cubicBezTo>
                  <a:cubicBezTo>
                    <a:pt x="30" y="124"/>
                    <a:pt x="46" y="124"/>
                    <a:pt x="63" y="124"/>
                  </a:cubicBezTo>
                  <a:cubicBezTo>
                    <a:pt x="63" y="121"/>
                    <a:pt x="63" y="118"/>
                    <a:pt x="63" y="116"/>
                  </a:cubicBezTo>
                  <a:cubicBezTo>
                    <a:pt x="46" y="116"/>
                    <a:pt x="30" y="116"/>
                    <a:pt x="14" y="116"/>
                  </a:cubicBezTo>
                  <a:close/>
                  <a:moveTo>
                    <a:pt x="14" y="142"/>
                  </a:moveTo>
                  <a:cubicBezTo>
                    <a:pt x="30" y="142"/>
                    <a:pt x="46" y="142"/>
                    <a:pt x="63" y="142"/>
                  </a:cubicBezTo>
                  <a:cubicBezTo>
                    <a:pt x="63" y="139"/>
                    <a:pt x="63" y="136"/>
                    <a:pt x="63" y="133"/>
                  </a:cubicBezTo>
                  <a:cubicBezTo>
                    <a:pt x="46" y="133"/>
                    <a:pt x="30" y="133"/>
                    <a:pt x="14" y="133"/>
                  </a:cubicBezTo>
                  <a:cubicBezTo>
                    <a:pt x="14" y="136"/>
                    <a:pt x="14" y="139"/>
                    <a:pt x="14" y="142"/>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9" name="Freeform 390"/>
            <p:cNvSpPr>
              <a:spLocks noEditPoints="1"/>
            </p:cNvSpPr>
            <p:nvPr/>
          </p:nvSpPr>
          <p:spPr bwMode="auto">
            <a:xfrm>
              <a:off x="6261101" y="1763714"/>
              <a:ext cx="128588" cy="261938"/>
            </a:xfrm>
            <a:custGeom>
              <a:avLst/>
              <a:gdLst>
                <a:gd name="T0" fmla="*/ 0 w 76"/>
                <a:gd name="T1" fmla="*/ 156 h 156"/>
                <a:gd name="T2" fmla="*/ 0 w 76"/>
                <a:gd name="T3" fmla="*/ 153 h 156"/>
                <a:gd name="T4" fmla="*/ 0 w 76"/>
                <a:gd name="T5" fmla="*/ 10 h 156"/>
                <a:gd name="T6" fmla="*/ 9 w 76"/>
                <a:gd name="T7" fmla="*/ 0 h 156"/>
                <a:gd name="T8" fmla="*/ 66 w 76"/>
                <a:gd name="T9" fmla="*/ 0 h 156"/>
                <a:gd name="T10" fmla="*/ 75 w 76"/>
                <a:gd name="T11" fmla="*/ 9 h 156"/>
                <a:gd name="T12" fmla="*/ 76 w 76"/>
                <a:gd name="T13" fmla="*/ 153 h 156"/>
                <a:gd name="T14" fmla="*/ 73 w 76"/>
                <a:gd name="T15" fmla="*/ 156 h 156"/>
                <a:gd name="T16" fmla="*/ 2 w 76"/>
                <a:gd name="T17" fmla="*/ 156 h 156"/>
                <a:gd name="T18" fmla="*/ 0 w 76"/>
                <a:gd name="T19" fmla="*/ 156 h 156"/>
                <a:gd name="T20" fmla="*/ 13 w 76"/>
                <a:gd name="T21" fmla="*/ 22 h 156"/>
                <a:gd name="T22" fmla="*/ 13 w 76"/>
                <a:gd name="T23" fmla="*/ 31 h 156"/>
                <a:gd name="T24" fmla="*/ 62 w 76"/>
                <a:gd name="T25" fmla="*/ 31 h 156"/>
                <a:gd name="T26" fmla="*/ 62 w 76"/>
                <a:gd name="T27" fmla="*/ 22 h 156"/>
                <a:gd name="T28" fmla="*/ 13 w 76"/>
                <a:gd name="T29" fmla="*/ 22 h 156"/>
                <a:gd name="T30" fmla="*/ 62 w 76"/>
                <a:gd name="T31" fmla="*/ 116 h 156"/>
                <a:gd name="T32" fmla="*/ 13 w 76"/>
                <a:gd name="T33" fmla="*/ 116 h 156"/>
                <a:gd name="T34" fmla="*/ 13 w 76"/>
                <a:gd name="T35" fmla="*/ 125 h 156"/>
                <a:gd name="T36" fmla="*/ 62 w 76"/>
                <a:gd name="T37" fmla="*/ 125 h 156"/>
                <a:gd name="T38" fmla="*/ 62 w 76"/>
                <a:gd name="T39" fmla="*/ 116 h 156"/>
                <a:gd name="T40" fmla="*/ 62 w 76"/>
                <a:gd name="T41" fmla="*/ 134 h 156"/>
                <a:gd name="T42" fmla="*/ 13 w 76"/>
                <a:gd name="T43" fmla="*/ 134 h 156"/>
                <a:gd name="T44" fmla="*/ 13 w 76"/>
                <a:gd name="T45" fmla="*/ 143 h 156"/>
                <a:gd name="T46" fmla="*/ 62 w 76"/>
                <a:gd name="T47" fmla="*/ 143 h 156"/>
                <a:gd name="T48" fmla="*/ 62 w 76"/>
                <a:gd name="T49" fmla="*/ 13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156">
                  <a:moveTo>
                    <a:pt x="0" y="156"/>
                  </a:moveTo>
                  <a:cubicBezTo>
                    <a:pt x="0" y="155"/>
                    <a:pt x="0" y="154"/>
                    <a:pt x="0" y="153"/>
                  </a:cubicBezTo>
                  <a:cubicBezTo>
                    <a:pt x="0" y="105"/>
                    <a:pt x="0" y="57"/>
                    <a:pt x="0" y="10"/>
                  </a:cubicBezTo>
                  <a:cubicBezTo>
                    <a:pt x="0" y="3"/>
                    <a:pt x="3" y="0"/>
                    <a:pt x="9" y="0"/>
                  </a:cubicBezTo>
                  <a:cubicBezTo>
                    <a:pt x="28" y="0"/>
                    <a:pt x="47" y="0"/>
                    <a:pt x="66" y="0"/>
                  </a:cubicBezTo>
                  <a:cubicBezTo>
                    <a:pt x="73" y="0"/>
                    <a:pt x="75" y="3"/>
                    <a:pt x="75" y="9"/>
                  </a:cubicBezTo>
                  <a:cubicBezTo>
                    <a:pt x="75" y="57"/>
                    <a:pt x="75" y="105"/>
                    <a:pt x="76" y="153"/>
                  </a:cubicBezTo>
                  <a:cubicBezTo>
                    <a:pt x="76" y="155"/>
                    <a:pt x="75" y="156"/>
                    <a:pt x="73" y="156"/>
                  </a:cubicBezTo>
                  <a:cubicBezTo>
                    <a:pt x="49" y="156"/>
                    <a:pt x="26" y="156"/>
                    <a:pt x="2" y="156"/>
                  </a:cubicBezTo>
                  <a:cubicBezTo>
                    <a:pt x="2" y="156"/>
                    <a:pt x="1" y="156"/>
                    <a:pt x="0" y="156"/>
                  </a:cubicBezTo>
                  <a:close/>
                  <a:moveTo>
                    <a:pt x="13" y="22"/>
                  </a:moveTo>
                  <a:cubicBezTo>
                    <a:pt x="13" y="25"/>
                    <a:pt x="13" y="28"/>
                    <a:pt x="13" y="31"/>
                  </a:cubicBezTo>
                  <a:cubicBezTo>
                    <a:pt x="30" y="31"/>
                    <a:pt x="46" y="31"/>
                    <a:pt x="62" y="31"/>
                  </a:cubicBezTo>
                  <a:cubicBezTo>
                    <a:pt x="62" y="28"/>
                    <a:pt x="62" y="25"/>
                    <a:pt x="62" y="22"/>
                  </a:cubicBezTo>
                  <a:cubicBezTo>
                    <a:pt x="46" y="22"/>
                    <a:pt x="30" y="22"/>
                    <a:pt x="13" y="22"/>
                  </a:cubicBezTo>
                  <a:close/>
                  <a:moveTo>
                    <a:pt x="62" y="116"/>
                  </a:moveTo>
                  <a:cubicBezTo>
                    <a:pt x="46" y="116"/>
                    <a:pt x="30" y="116"/>
                    <a:pt x="13" y="116"/>
                  </a:cubicBezTo>
                  <a:cubicBezTo>
                    <a:pt x="13" y="119"/>
                    <a:pt x="13" y="122"/>
                    <a:pt x="13" y="125"/>
                  </a:cubicBezTo>
                  <a:cubicBezTo>
                    <a:pt x="30" y="125"/>
                    <a:pt x="46" y="125"/>
                    <a:pt x="62" y="125"/>
                  </a:cubicBezTo>
                  <a:cubicBezTo>
                    <a:pt x="62" y="122"/>
                    <a:pt x="62" y="119"/>
                    <a:pt x="62" y="116"/>
                  </a:cubicBezTo>
                  <a:close/>
                  <a:moveTo>
                    <a:pt x="62" y="134"/>
                  </a:moveTo>
                  <a:cubicBezTo>
                    <a:pt x="46" y="134"/>
                    <a:pt x="30" y="134"/>
                    <a:pt x="13" y="134"/>
                  </a:cubicBezTo>
                  <a:cubicBezTo>
                    <a:pt x="13" y="137"/>
                    <a:pt x="13" y="140"/>
                    <a:pt x="13" y="143"/>
                  </a:cubicBezTo>
                  <a:cubicBezTo>
                    <a:pt x="30" y="143"/>
                    <a:pt x="46" y="143"/>
                    <a:pt x="62" y="143"/>
                  </a:cubicBezTo>
                  <a:cubicBezTo>
                    <a:pt x="62" y="140"/>
                    <a:pt x="62" y="137"/>
                    <a:pt x="62" y="13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0" name="Freeform 391"/>
            <p:cNvSpPr>
              <a:spLocks noEditPoints="1"/>
            </p:cNvSpPr>
            <p:nvPr/>
          </p:nvSpPr>
          <p:spPr bwMode="auto">
            <a:xfrm>
              <a:off x="6545264" y="1763714"/>
              <a:ext cx="127000" cy="261938"/>
            </a:xfrm>
            <a:custGeom>
              <a:avLst/>
              <a:gdLst>
                <a:gd name="T0" fmla="*/ 76 w 76"/>
                <a:gd name="T1" fmla="*/ 156 h 156"/>
                <a:gd name="T2" fmla="*/ 73 w 76"/>
                <a:gd name="T3" fmla="*/ 156 h 156"/>
                <a:gd name="T4" fmla="*/ 3 w 76"/>
                <a:gd name="T5" fmla="*/ 156 h 156"/>
                <a:gd name="T6" fmla="*/ 0 w 76"/>
                <a:gd name="T7" fmla="*/ 153 h 156"/>
                <a:gd name="T8" fmla="*/ 0 w 76"/>
                <a:gd name="T9" fmla="*/ 9 h 156"/>
                <a:gd name="T10" fmla="*/ 9 w 76"/>
                <a:gd name="T11" fmla="*/ 0 h 156"/>
                <a:gd name="T12" fmla="*/ 67 w 76"/>
                <a:gd name="T13" fmla="*/ 0 h 156"/>
                <a:gd name="T14" fmla="*/ 76 w 76"/>
                <a:gd name="T15" fmla="*/ 9 h 156"/>
                <a:gd name="T16" fmla="*/ 76 w 76"/>
                <a:gd name="T17" fmla="*/ 153 h 156"/>
                <a:gd name="T18" fmla="*/ 76 w 76"/>
                <a:gd name="T19" fmla="*/ 156 h 156"/>
                <a:gd name="T20" fmla="*/ 13 w 76"/>
                <a:gd name="T21" fmla="*/ 31 h 156"/>
                <a:gd name="T22" fmla="*/ 62 w 76"/>
                <a:gd name="T23" fmla="*/ 31 h 156"/>
                <a:gd name="T24" fmla="*/ 62 w 76"/>
                <a:gd name="T25" fmla="*/ 22 h 156"/>
                <a:gd name="T26" fmla="*/ 13 w 76"/>
                <a:gd name="T27" fmla="*/ 22 h 156"/>
                <a:gd name="T28" fmla="*/ 13 w 76"/>
                <a:gd name="T29" fmla="*/ 31 h 156"/>
                <a:gd name="T30" fmla="*/ 13 w 76"/>
                <a:gd name="T31" fmla="*/ 125 h 156"/>
                <a:gd name="T32" fmla="*/ 62 w 76"/>
                <a:gd name="T33" fmla="*/ 125 h 156"/>
                <a:gd name="T34" fmla="*/ 62 w 76"/>
                <a:gd name="T35" fmla="*/ 116 h 156"/>
                <a:gd name="T36" fmla="*/ 13 w 76"/>
                <a:gd name="T37" fmla="*/ 116 h 156"/>
                <a:gd name="T38" fmla="*/ 13 w 76"/>
                <a:gd name="T39" fmla="*/ 125 h 156"/>
                <a:gd name="T40" fmla="*/ 62 w 76"/>
                <a:gd name="T41" fmla="*/ 134 h 156"/>
                <a:gd name="T42" fmla="*/ 13 w 76"/>
                <a:gd name="T43" fmla="*/ 134 h 156"/>
                <a:gd name="T44" fmla="*/ 13 w 76"/>
                <a:gd name="T45" fmla="*/ 142 h 156"/>
                <a:gd name="T46" fmla="*/ 62 w 76"/>
                <a:gd name="T47" fmla="*/ 142 h 156"/>
                <a:gd name="T48" fmla="*/ 62 w 76"/>
                <a:gd name="T49" fmla="*/ 13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156">
                  <a:moveTo>
                    <a:pt x="76" y="156"/>
                  </a:moveTo>
                  <a:cubicBezTo>
                    <a:pt x="74" y="156"/>
                    <a:pt x="74" y="156"/>
                    <a:pt x="73" y="156"/>
                  </a:cubicBezTo>
                  <a:cubicBezTo>
                    <a:pt x="50" y="156"/>
                    <a:pt x="26" y="156"/>
                    <a:pt x="3" y="156"/>
                  </a:cubicBezTo>
                  <a:cubicBezTo>
                    <a:pt x="1" y="156"/>
                    <a:pt x="0" y="155"/>
                    <a:pt x="0" y="153"/>
                  </a:cubicBezTo>
                  <a:cubicBezTo>
                    <a:pt x="0" y="105"/>
                    <a:pt x="0" y="57"/>
                    <a:pt x="0" y="9"/>
                  </a:cubicBezTo>
                  <a:cubicBezTo>
                    <a:pt x="0" y="3"/>
                    <a:pt x="3" y="0"/>
                    <a:pt x="9" y="0"/>
                  </a:cubicBezTo>
                  <a:cubicBezTo>
                    <a:pt x="28" y="0"/>
                    <a:pt x="47" y="0"/>
                    <a:pt x="67" y="0"/>
                  </a:cubicBezTo>
                  <a:cubicBezTo>
                    <a:pt x="73" y="0"/>
                    <a:pt x="76" y="3"/>
                    <a:pt x="76" y="9"/>
                  </a:cubicBezTo>
                  <a:cubicBezTo>
                    <a:pt x="76" y="57"/>
                    <a:pt x="76" y="105"/>
                    <a:pt x="76" y="153"/>
                  </a:cubicBezTo>
                  <a:cubicBezTo>
                    <a:pt x="76" y="154"/>
                    <a:pt x="76" y="155"/>
                    <a:pt x="76" y="156"/>
                  </a:cubicBezTo>
                  <a:close/>
                  <a:moveTo>
                    <a:pt x="13" y="31"/>
                  </a:moveTo>
                  <a:cubicBezTo>
                    <a:pt x="30" y="31"/>
                    <a:pt x="46" y="31"/>
                    <a:pt x="62" y="31"/>
                  </a:cubicBezTo>
                  <a:cubicBezTo>
                    <a:pt x="62" y="28"/>
                    <a:pt x="62" y="25"/>
                    <a:pt x="62" y="22"/>
                  </a:cubicBezTo>
                  <a:cubicBezTo>
                    <a:pt x="46" y="22"/>
                    <a:pt x="30" y="22"/>
                    <a:pt x="13" y="22"/>
                  </a:cubicBezTo>
                  <a:cubicBezTo>
                    <a:pt x="13" y="25"/>
                    <a:pt x="13" y="28"/>
                    <a:pt x="13" y="31"/>
                  </a:cubicBezTo>
                  <a:close/>
                  <a:moveTo>
                    <a:pt x="13" y="125"/>
                  </a:moveTo>
                  <a:cubicBezTo>
                    <a:pt x="30" y="125"/>
                    <a:pt x="46" y="125"/>
                    <a:pt x="62" y="125"/>
                  </a:cubicBezTo>
                  <a:cubicBezTo>
                    <a:pt x="62" y="122"/>
                    <a:pt x="62" y="119"/>
                    <a:pt x="62" y="116"/>
                  </a:cubicBezTo>
                  <a:cubicBezTo>
                    <a:pt x="46" y="116"/>
                    <a:pt x="30" y="116"/>
                    <a:pt x="13" y="116"/>
                  </a:cubicBezTo>
                  <a:cubicBezTo>
                    <a:pt x="13" y="119"/>
                    <a:pt x="13" y="122"/>
                    <a:pt x="13" y="125"/>
                  </a:cubicBezTo>
                  <a:close/>
                  <a:moveTo>
                    <a:pt x="62" y="134"/>
                  </a:moveTo>
                  <a:cubicBezTo>
                    <a:pt x="46" y="134"/>
                    <a:pt x="30" y="134"/>
                    <a:pt x="13" y="134"/>
                  </a:cubicBezTo>
                  <a:cubicBezTo>
                    <a:pt x="13" y="137"/>
                    <a:pt x="13" y="140"/>
                    <a:pt x="13" y="142"/>
                  </a:cubicBezTo>
                  <a:cubicBezTo>
                    <a:pt x="30" y="142"/>
                    <a:pt x="46" y="142"/>
                    <a:pt x="62" y="142"/>
                  </a:cubicBezTo>
                  <a:cubicBezTo>
                    <a:pt x="62" y="139"/>
                    <a:pt x="62" y="137"/>
                    <a:pt x="62" y="13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1" name="Freeform 392"/>
            <p:cNvSpPr>
              <a:spLocks/>
            </p:cNvSpPr>
            <p:nvPr/>
          </p:nvSpPr>
          <p:spPr bwMode="auto">
            <a:xfrm>
              <a:off x="6426201" y="1801814"/>
              <a:ext cx="82550" cy="14288"/>
            </a:xfrm>
            <a:custGeom>
              <a:avLst/>
              <a:gdLst>
                <a:gd name="T0" fmla="*/ 0 w 49"/>
                <a:gd name="T1" fmla="*/ 0 h 9"/>
                <a:gd name="T2" fmla="*/ 49 w 49"/>
                <a:gd name="T3" fmla="*/ 0 h 9"/>
                <a:gd name="T4" fmla="*/ 49 w 49"/>
                <a:gd name="T5" fmla="*/ 9 h 9"/>
                <a:gd name="T6" fmla="*/ 0 w 49"/>
                <a:gd name="T7" fmla="*/ 9 h 9"/>
                <a:gd name="T8" fmla="*/ 0 w 49"/>
                <a:gd name="T9" fmla="*/ 0 h 9"/>
              </a:gdLst>
              <a:ahLst/>
              <a:cxnLst>
                <a:cxn ang="0">
                  <a:pos x="T0" y="T1"/>
                </a:cxn>
                <a:cxn ang="0">
                  <a:pos x="T2" y="T3"/>
                </a:cxn>
                <a:cxn ang="0">
                  <a:pos x="T4" y="T5"/>
                </a:cxn>
                <a:cxn ang="0">
                  <a:pos x="T6" y="T7"/>
                </a:cxn>
                <a:cxn ang="0">
                  <a:pos x="T8" y="T9"/>
                </a:cxn>
              </a:cxnLst>
              <a:rect l="0" t="0" r="r" b="b"/>
              <a:pathLst>
                <a:path w="49" h="9">
                  <a:moveTo>
                    <a:pt x="0" y="0"/>
                  </a:moveTo>
                  <a:cubicBezTo>
                    <a:pt x="16" y="0"/>
                    <a:pt x="32" y="0"/>
                    <a:pt x="49" y="0"/>
                  </a:cubicBezTo>
                  <a:cubicBezTo>
                    <a:pt x="49" y="3"/>
                    <a:pt x="49" y="6"/>
                    <a:pt x="49" y="9"/>
                  </a:cubicBezTo>
                  <a:cubicBezTo>
                    <a:pt x="32" y="9"/>
                    <a:pt x="16" y="9"/>
                    <a:pt x="0" y="9"/>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2" name="Freeform 393"/>
            <p:cNvSpPr>
              <a:spLocks/>
            </p:cNvSpPr>
            <p:nvPr/>
          </p:nvSpPr>
          <p:spPr bwMode="auto">
            <a:xfrm>
              <a:off x="6426201" y="1958976"/>
              <a:ext cx="82550" cy="14288"/>
            </a:xfrm>
            <a:custGeom>
              <a:avLst/>
              <a:gdLst>
                <a:gd name="T0" fmla="*/ 0 w 49"/>
                <a:gd name="T1" fmla="*/ 0 h 8"/>
                <a:gd name="T2" fmla="*/ 49 w 49"/>
                <a:gd name="T3" fmla="*/ 0 h 8"/>
                <a:gd name="T4" fmla="*/ 49 w 49"/>
                <a:gd name="T5" fmla="*/ 8 h 8"/>
                <a:gd name="T6" fmla="*/ 0 w 49"/>
                <a:gd name="T7" fmla="*/ 8 h 8"/>
                <a:gd name="T8" fmla="*/ 0 w 49"/>
                <a:gd name="T9" fmla="*/ 0 h 8"/>
              </a:gdLst>
              <a:ahLst/>
              <a:cxnLst>
                <a:cxn ang="0">
                  <a:pos x="T0" y="T1"/>
                </a:cxn>
                <a:cxn ang="0">
                  <a:pos x="T2" y="T3"/>
                </a:cxn>
                <a:cxn ang="0">
                  <a:pos x="T4" y="T5"/>
                </a:cxn>
                <a:cxn ang="0">
                  <a:pos x="T6" y="T7"/>
                </a:cxn>
                <a:cxn ang="0">
                  <a:pos x="T8" y="T9"/>
                </a:cxn>
              </a:cxnLst>
              <a:rect l="0" t="0" r="r" b="b"/>
              <a:pathLst>
                <a:path w="49" h="8">
                  <a:moveTo>
                    <a:pt x="0" y="0"/>
                  </a:moveTo>
                  <a:cubicBezTo>
                    <a:pt x="16" y="0"/>
                    <a:pt x="32" y="0"/>
                    <a:pt x="49" y="0"/>
                  </a:cubicBezTo>
                  <a:cubicBezTo>
                    <a:pt x="49" y="2"/>
                    <a:pt x="49" y="5"/>
                    <a:pt x="49" y="8"/>
                  </a:cubicBezTo>
                  <a:cubicBezTo>
                    <a:pt x="32" y="8"/>
                    <a:pt x="16" y="8"/>
                    <a:pt x="0" y="8"/>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3" name="Freeform 394"/>
            <p:cNvSpPr>
              <a:spLocks/>
            </p:cNvSpPr>
            <p:nvPr/>
          </p:nvSpPr>
          <p:spPr bwMode="auto">
            <a:xfrm>
              <a:off x="6426201" y="1987551"/>
              <a:ext cx="82550" cy="15875"/>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6" y="0"/>
                    <a:pt x="32" y="0"/>
                    <a:pt x="49" y="0"/>
                  </a:cubicBezTo>
                  <a:cubicBezTo>
                    <a:pt x="49" y="3"/>
                    <a:pt x="49" y="6"/>
                    <a:pt x="49" y="9"/>
                  </a:cubicBezTo>
                  <a:cubicBezTo>
                    <a:pt x="32" y="9"/>
                    <a:pt x="16"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4" name="Freeform 395"/>
            <p:cNvSpPr>
              <a:spLocks/>
            </p:cNvSpPr>
            <p:nvPr/>
          </p:nvSpPr>
          <p:spPr bwMode="auto">
            <a:xfrm>
              <a:off x="6283326" y="1801814"/>
              <a:ext cx="82550" cy="14288"/>
            </a:xfrm>
            <a:custGeom>
              <a:avLst/>
              <a:gdLst>
                <a:gd name="T0" fmla="*/ 0 w 49"/>
                <a:gd name="T1" fmla="*/ 0 h 9"/>
                <a:gd name="T2" fmla="*/ 49 w 49"/>
                <a:gd name="T3" fmla="*/ 0 h 9"/>
                <a:gd name="T4" fmla="*/ 49 w 49"/>
                <a:gd name="T5" fmla="*/ 9 h 9"/>
                <a:gd name="T6" fmla="*/ 0 w 49"/>
                <a:gd name="T7" fmla="*/ 9 h 9"/>
                <a:gd name="T8" fmla="*/ 0 w 49"/>
                <a:gd name="T9" fmla="*/ 0 h 9"/>
              </a:gdLst>
              <a:ahLst/>
              <a:cxnLst>
                <a:cxn ang="0">
                  <a:pos x="T0" y="T1"/>
                </a:cxn>
                <a:cxn ang="0">
                  <a:pos x="T2" y="T3"/>
                </a:cxn>
                <a:cxn ang="0">
                  <a:pos x="T4" y="T5"/>
                </a:cxn>
                <a:cxn ang="0">
                  <a:pos x="T6" y="T7"/>
                </a:cxn>
                <a:cxn ang="0">
                  <a:pos x="T8" y="T9"/>
                </a:cxn>
              </a:cxnLst>
              <a:rect l="0" t="0" r="r" b="b"/>
              <a:pathLst>
                <a:path w="49" h="9">
                  <a:moveTo>
                    <a:pt x="0" y="0"/>
                  </a:moveTo>
                  <a:cubicBezTo>
                    <a:pt x="17" y="0"/>
                    <a:pt x="33" y="0"/>
                    <a:pt x="49" y="0"/>
                  </a:cubicBezTo>
                  <a:cubicBezTo>
                    <a:pt x="49" y="3"/>
                    <a:pt x="49" y="6"/>
                    <a:pt x="49" y="9"/>
                  </a:cubicBezTo>
                  <a:cubicBezTo>
                    <a:pt x="33" y="9"/>
                    <a:pt x="17" y="9"/>
                    <a:pt x="0" y="9"/>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5" name="Freeform 396"/>
            <p:cNvSpPr>
              <a:spLocks/>
            </p:cNvSpPr>
            <p:nvPr/>
          </p:nvSpPr>
          <p:spPr bwMode="auto">
            <a:xfrm>
              <a:off x="6283326" y="1958976"/>
              <a:ext cx="82550" cy="15875"/>
            </a:xfrm>
            <a:custGeom>
              <a:avLst/>
              <a:gdLst>
                <a:gd name="T0" fmla="*/ 49 w 49"/>
                <a:gd name="T1" fmla="*/ 0 h 9"/>
                <a:gd name="T2" fmla="*/ 49 w 49"/>
                <a:gd name="T3" fmla="*/ 9 h 9"/>
                <a:gd name="T4" fmla="*/ 0 w 49"/>
                <a:gd name="T5" fmla="*/ 9 h 9"/>
                <a:gd name="T6" fmla="*/ 0 w 49"/>
                <a:gd name="T7" fmla="*/ 0 h 9"/>
                <a:gd name="T8" fmla="*/ 49 w 49"/>
                <a:gd name="T9" fmla="*/ 0 h 9"/>
              </a:gdLst>
              <a:ahLst/>
              <a:cxnLst>
                <a:cxn ang="0">
                  <a:pos x="T0" y="T1"/>
                </a:cxn>
                <a:cxn ang="0">
                  <a:pos x="T2" y="T3"/>
                </a:cxn>
                <a:cxn ang="0">
                  <a:pos x="T4" y="T5"/>
                </a:cxn>
                <a:cxn ang="0">
                  <a:pos x="T6" y="T7"/>
                </a:cxn>
                <a:cxn ang="0">
                  <a:pos x="T8" y="T9"/>
                </a:cxn>
              </a:cxnLst>
              <a:rect l="0" t="0" r="r" b="b"/>
              <a:pathLst>
                <a:path w="49" h="9">
                  <a:moveTo>
                    <a:pt x="49" y="0"/>
                  </a:moveTo>
                  <a:cubicBezTo>
                    <a:pt x="49" y="3"/>
                    <a:pt x="49" y="6"/>
                    <a:pt x="49" y="9"/>
                  </a:cubicBezTo>
                  <a:cubicBezTo>
                    <a:pt x="33" y="9"/>
                    <a:pt x="17" y="9"/>
                    <a:pt x="0" y="9"/>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6" name="Freeform 397"/>
            <p:cNvSpPr>
              <a:spLocks/>
            </p:cNvSpPr>
            <p:nvPr/>
          </p:nvSpPr>
          <p:spPr bwMode="auto">
            <a:xfrm>
              <a:off x="6283326" y="1989139"/>
              <a:ext cx="82550" cy="15875"/>
            </a:xfrm>
            <a:custGeom>
              <a:avLst/>
              <a:gdLst>
                <a:gd name="T0" fmla="*/ 49 w 49"/>
                <a:gd name="T1" fmla="*/ 0 h 9"/>
                <a:gd name="T2" fmla="*/ 49 w 49"/>
                <a:gd name="T3" fmla="*/ 9 h 9"/>
                <a:gd name="T4" fmla="*/ 0 w 49"/>
                <a:gd name="T5" fmla="*/ 9 h 9"/>
                <a:gd name="T6" fmla="*/ 0 w 49"/>
                <a:gd name="T7" fmla="*/ 0 h 9"/>
                <a:gd name="T8" fmla="*/ 49 w 49"/>
                <a:gd name="T9" fmla="*/ 0 h 9"/>
              </a:gdLst>
              <a:ahLst/>
              <a:cxnLst>
                <a:cxn ang="0">
                  <a:pos x="T0" y="T1"/>
                </a:cxn>
                <a:cxn ang="0">
                  <a:pos x="T2" y="T3"/>
                </a:cxn>
                <a:cxn ang="0">
                  <a:pos x="T4" y="T5"/>
                </a:cxn>
                <a:cxn ang="0">
                  <a:pos x="T6" y="T7"/>
                </a:cxn>
                <a:cxn ang="0">
                  <a:pos x="T8" y="T9"/>
                </a:cxn>
              </a:cxnLst>
              <a:rect l="0" t="0" r="r" b="b"/>
              <a:pathLst>
                <a:path w="49" h="9">
                  <a:moveTo>
                    <a:pt x="49" y="0"/>
                  </a:moveTo>
                  <a:cubicBezTo>
                    <a:pt x="49" y="3"/>
                    <a:pt x="49" y="6"/>
                    <a:pt x="49" y="9"/>
                  </a:cubicBezTo>
                  <a:cubicBezTo>
                    <a:pt x="33" y="9"/>
                    <a:pt x="17" y="9"/>
                    <a:pt x="0" y="9"/>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7" name="Freeform 398"/>
            <p:cNvSpPr>
              <a:spLocks/>
            </p:cNvSpPr>
            <p:nvPr/>
          </p:nvSpPr>
          <p:spPr bwMode="auto">
            <a:xfrm>
              <a:off x="6567489" y="1801814"/>
              <a:ext cx="80963" cy="14288"/>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7" y="0"/>
                    <a:pt x="33" y="0"/>
                    <a:pt x="49" y="0"/>
                  </a:cubicBezTo>
                  <a:cubicBezTo>
                    <a:pt x="49" y="3"/>
                    <a:pt x="49" y="6"/>
                    <a:pt x="49" y="9"/>
                  </a:cubicBezTo>
                  <a:cubicBezTo>
                    <a:pt x="33" y="9"/>
                    <a:pt x="17"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8" name="Freeform 399"/>
            <p:cNvSpPr>
              <a:spLocks/>
            </p:cNvSpPr>
            <p:nvPr/>
          </p:nvSpPr>
          <p:spPr bwMode="auto">
            <a:xfrm>
              <a:off x="6567489" y="1958976"/>
              <a:ext cx="80963" cy="15875"/>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7" y="0"/>
                    <a:pt x="33" y="0"/>
                    <a:pt x="49" y="0"/>
                  </a:cubicBezTo>
                  <a:cubicBezTo>
                    <a:pt x="49" y="3"/>
                    <a:pt x="49" y="6"/>
                    <a:pt x="49" y="9"/>
                  </a:cubicBezTo>
                  <a:cubicBezTo>
                    <a:pt x="33" y="9"/>
                    <a:pt x="17"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9" name="Freeform 400"/>
            <p:cNvSpPr>
              <a:spLocks/>
            </p:cNvSpPr>
            <p:nvPr/>
          </p:nvSpPr>
          <p:spPr bwMode="auto">
            <a:xfrm>
              <a:off x="6567489" y="1989139"/>
              <a:ext cx="80963" cy="14288"/>
            </a:xfrm>
            <a:custGeom>
              <a:avLst/>
              <a:gdLst>
                <a:gd name="T0" fmla="*/ 49 w 49"/>
                <a:gd name="T1" fmla="*/ 0 h 8"/>
                <a:gd name="T2" fmla="*/ 49 w 49"/>
                <a:gd name="T3" fmla="*/ 8 h 8"/>
                <a:gd name="T4" fmla="*/ 0 w 49"/>
                <a:gd name="T5" fmla="*/ 8 h 8"/>
                <a:gd name="T6" fmla="*/ 0 w 49"/>
                <a:gd name="T7" fmla="*/ 0 h 8"/>
                <a:gd name="T8" fmla="*/ 49 w 49"/>
                <a:gd name="T9" fmla="*/ 0 h 8"/>
              </a:gdLst>
              <a:ahLst/>
              <a:cxnLst>
                <a:cxn ang="0">
                  <a:pos x="T0" y="T1"/>
                </a:cxn>
                <a:cxn ang="0">
                  <a:pos x="T2" y="T3"/>
                </a:cxn>
                <a:cxn ang="0">
                  <a:pos x="T4" y="T5"/>
                </a:cxn>
                <a:cxn ang="0">
                  <a:pos x="T6" y="T7"/>
                </a:cxn>
                <a:cxn ang="0">
                  <a:pos x="T8" y="T9"/>
                </a:cxn>
              </a:cxnLst>
              <a:rect l="0" t="0" r="r" b="b"/>
              <a:pathLst>
                <a:path w="49" h="8">
                  <a:moveTo>
                    <a:pt x="49" y="0"/>
                  </a:moveTo>
                  <a:cubicBezTo>
                    <a:pt x="49" y="3"/>
                    <a:pt x="49" y="5"/>
                    <a:pt x="49" y="8"/>
                  </a:cubicBezTo>
                  <a:cubicBezTo>
                    <a:pt x="33" y="8"/>
                    <a:pt x="17" y="8"/>
                    <a:pt x="0" y="8"/>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40" name="テキスト ボックス 139">
            <a:extLst>
              <a:ext uri="{FF2B5EF4-FFF2-40B4-BE49-F238E27FC236}">
                <a16:creationId xmlns:a16="http://schemas.microsoft.com/office/drawing/2014/main" id="{F13EED76-E2E0-4602-8DCC-D3E0A0657710}"/>
              </a:ext>
            </a:extLst>
          </p:cNvPr>
          <p:cNvSpPr txBox="1"/>
          <p:nvPr/>
        </p:nvSpPr>
        <p:spPr>
          <a:xfrm>
            <a:off x="2675889" y="4614306"/>
            <a:ext cx="512962" cy="307777"/>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社内</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ja-JP" alt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「ゼロトラスト」を意識したソリューション群</a:t>
            </a:r>
            <a:endPar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321" y="2869387"/>
            <a:ext cx="396240" cy="286512"/>
          </a:xfrm>
          <a:prstGeom prst="rect">
            <a:avLst/>
          </a:prstGeom>
        </p:spPr>
      </p:pic>
      <p:sp>
        <p:nvSpPr>
          <p:cNvPr id="143" name="テキスト ボックス 142"/>
          <p:cNvSpPr txBox="1"/>
          <p:nvPr/>
        </p:nvSpPr>
        <p:spPr>
          <a:xfrm>
            <a:off x="5063558" y="2837424"/>
            <a:ext cx="738942" cy="334250"/>
          </a:xfrm>
          <a:prstGeom prst="rect">
            <a:avLst/>
          </a:prstGeom>
          <a:noFill/>
        </p:spPr>
        <p:txBody>
          <a:bodyPr wrap="square" rtlCol="0" anchor="ctr">
            <a:noAutofit/>
          </a:bodyPr>
          <a:lstStyle/>
          <a:p>
            <a:pPr algn="ctr"/>
            <a:r>
              <a:rPr kumimoji="1" lang="en-US" altLang="ja-JP"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FWaaS</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4" name="楕円 143"/>
          <p:cNvSpPr/>
          <p:nvPr/>
        </p:nvSpPr>
        <p:spPr>
          <a:xfrm>
            <a:off x="4455458" y="2230561"/>
            <a:ext cx="1270088" cy="606863"/>
          </a:xfrm>
          <a:prstGeom prst="ellipse">
            <a:avLst/>
          </a:prstGeom>
          <a:noFill/>
          <a:ln w="381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4607858" y="2746751"/>
            <a:ext cx="1270088" cy="606863"/>
          </a:xfrm>
          <a:prstGeom prst="ellipse">
            <a:avLst/>
          </a:prstGeom>
          <a:noFill/>
          <a:ln w="381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6" name="楕円 145"/>
          <p:cNvSpPr/>
          <p:nvPr/>
        </p:nvSpPr>
        <p:spPr>
          <a:xfrm>
            <a:off x="6748910" y="2230560"/>
            <a:ext cx="1270088" cy="606863"/>
          </a:xfrm>
          <a:prstGeom prst="ellipse">
            <a:avLst/>
          </a:prstGeom>
          <a:noFill/>
          <a:ln w="381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7" name="楕円 146"/>
          <p:cNvSpPr/>
          <p:nvPr/>
        </p:nvSpPr>
        <p:spPr>
          <a:xfrm>
            <a:off x="7576991" y="2985318"/>
            <a:ext cx="1270088" cy="606863"/>
          </a:xfrm>
          <a:prstGeom prst="ellipse">
            <a:avLst/>
          </a:prstGeom>
          <a:noFill/>
          <a:ln w="381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8" name="楕円 147"/>
          <p:cNvSpPr/>
          <p:nvPr/>
        </p:nvSpPr>
        <p:spPr>
          <a:xfrm>
            <a:off x="7592377" y="3629742"/>
            <a:ext cx="1270088" cy="606863"/>
          </a:xfrm>
          <a:prstGeom prst="ellipse">
            <a:avLst/>
          </a:prstGeom>
          <a:noFill/>
          <a:ln w="381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7719421" y="3775774"/>
            <a:ext cx="1046368" cy="334250"/>
          </a:xfrm>
          <a:prstGeom prst="rect">
            <a:avLst/>
          </a:prstGeom>
          <a:solidFill>
            <a:schemeClr val="bg1"/>
          </a:solidFill>
        </p:spPr>
        <p:txBody>
          <a:bodyPr wrap="square" rtlCol="0" anchor="ctr">
            <a:noAutofit/>
          </a:bodyPr>
          <a:lstStyle/>
          <a:p>
            <a:pPr algn="ct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ゼロトラストネットワークアクセス</a:t>
            </a: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000" b="1"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78582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３．新セキュリティモデル「</a:t>
            </a:r>
            <a:r>
              <a:rPr kumimoji="1" lang="en-US" altLang="ja-JP" b="1" dirty="0"/>
              <a:t>SASE</a:t>
            </a:r>
            <a:r>
              <a:rPr kumimoji="1" lang="ja-JP" altLang="en-US" b="1" dirty="0"/>
              <a:t>」について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err="1"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Netscope</a:t>
            </a:r>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ご</a:t>
            </a:r>
            <a:r>
              <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紹介</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2"/>
          <p:cNvSpPr txBox="1">
            <a:spLocks noChangeArrowheads="1"/>
          </p:cNvSpPr>
          <p:nvPr/>
        </p:nvSpPr>
        <p:spPr bwMode="auto">
          <a:xfrm>
            <a:off x="359999" y="1126765"/>
            <a:ext cx="8492589" cy="566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クラウドサービスとして提供され、従業員のクラウド利用を監視、監査、制御、保護する</a:t>
            </a:r>
          </a:p>
          <a:p>
            <a:pPr marL="0" indent="0" fontAlgn="auto">
              <a:spcAft>
                <a:spcPts val="0"/>
              </a:spcAft>
              <a:buFontTx/>
              <a:buNone/>
            </a:pP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クラウド・アクセス・セキュリティ・ブローカー</a:t>
            </a:r>
          </a:p>
        </p:txBody>
      </p:sp>
      <p:sp>
        <p:nvSpPr>
          <p:cNvPr id="6" name="Rectangle 2"/>
          <p:cNvSpPr txBox="1">
            <a:spLocks noChangeArrowheads="1"/>
          </p:cNvSpPr>
          <p:nvPr/>
        </p:nvSpPr>
        <p:spPr bwMode="auto">
          <a:xfrm>
            <a:off x="359999" y="1797797"/>
            <a:ext cx="8492589" cy="941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err="1"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Netscope</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デバイス</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のあらゆるクラウドアプリに対し、可視性やコントロール</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ノイズキャンセリング</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DLP (Data Loss Prevention</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）を利用した機密情報の保護、オンライン脅威の防止</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リアルタイム</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の準拠状況の確認などの組織に役立つ機能を</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提供</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・エージェントの導入によるより細かい情報の可視化およびリアルタイムな制御が可能</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17926"/>
            <a:ext cx="4572000" cy="2057400"/>
          </a:xfrm>
          <a:prstGeom prst="rect">
            <a:avLst/>
          </a:prstGeom>
        </p:spPr>
      </p:pic>
    </p:spTree>
    <p:extLst>
      <p:ext uri="{BB962C8B-B14F-4D97-AF65-F5344CB8AC3E}">
        <p14:creationId xmlns:p14="http://schemas.microsoft.com/office/powerpoint/2010/main" val="16105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３．新セキュリティモデル「</a:t>
            </a:r>
            <a:r>
              <a:rPr kumimoji="1" lang="en-US" altLang="ja-JP" b="1" dirty="0"/>
              <a:t>SASE</a:t>
            </a:r>
            <a:r>
              <a:rPr kumimoji="1" lang="ja-JP" altLang="en-US" b="1" dirty="0"/>
              <a:t>」について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err="1"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Netscope</a:t>
            </a:r>
            <a:r>
              <a:rPr lang="en-US" altLang="ja-JP"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Private </a:t>
            </a:r>
            <a:r>
              <a:rPr lang="en-US" altLang="ja-JP"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Access</a:t>
            </a:r>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4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Netscope</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社提供ゼロトラスト型のネットワークアクセスソリューション</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359999" y="1522492"/>
            <a:ext cx="8492589" cy="941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err="1"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Netscope</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運用するクラウド上のセキュリティ基盤「</a:t>
            </a:r>
            <a:r>
              <a:rPr lang="en-US" altLang="ja-JP"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Netskope</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NewEdge</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」を経由して</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IaaS</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や</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データセンター内の業務</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システムへアクセス</a:t>
            </a:r>
          </a:p>
          <a:p>
            <a:pPr marL="0" indent="0" fontAlgn="auto">
              <a:spcAft>
                <a:spcPts val="0"/>
              </a:spcAft>
              <a:buFontTx/>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・拠点</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VPN</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機器を設置する必要はなくまた、</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SaaS</a:t>
            </a:r>
            <a:r>
              <a:rPr lang="ja-JP" altLang="en-US"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アクセスを保護する</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CASB</a:t>
            </a:r>
            <a:r>
              <a:rPr lang="ja-JP" altLang="en-US"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アクセスを守る</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SWG</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も</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同じく</a:t>
            </a:r>
            <a:r>
              <a:rPr lang="en-US" altLang="ja-JP" sz="1200" dirty="0" err="1"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NewEdge</a:t>
            </a:r>
            <a:r>
              <a:rPr lang="ja-JP" altLang="en-US" sz="1200" dirty="0" err="1">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で提</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供されるので、エンドユーザーは接続先を意識せずに統合的にセキュリティ機能を利用できる</a:t>
            </a:r>
          </a:p>
        </p:txBody>
      </p:sp>
      <p:sp>
        <p:nvSpPr>
          <p:cNvPr id="7" name="正方形/長方形 6"/>
          <p:cNvSpPr>
            <a:spLocks/>
          </p:cNvSpPr>
          <p:nvPr/>
        </p:nvSpPr>
        <p:spPr>
          <a:xfrm>
            <a:off x="757085" y="3732890"/>
            <a:ext cx="7629831" cy="116955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kumimoji="1" lang="en-US" altLang="ja-JP" sz="6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sz="1400" dirty="0" err="1"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a:t>
            </a:r>
            <a:r>
              <a:rPr kumimoji="1" lang="en-US" altLang="ja-JP" sz="1400" dirty="0" err="1">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etscope</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NPA</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の提供開始により、</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の中核機能のうち</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つ</a:t>
            </a:r>
            <a:endParaRPr kumimoji="1" lang="en-US" altLang="ja-JP"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CASB</a:t>
            </a:r>
            <a:r>
              <a:rPr kumimoji="1" lang="ja-JP" altLang="en-US" sz="1400" dirty="0" err="1">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SWG</a:t>
            </a:r>
            <a:r>
              <a:rPr kumimoji="1" lang="ja-JP" altLang="en-US" sz="1400" dirty="0" err="1">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ゼロトラストネットワークアクセス）を</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揃える</a:t>
            </a:r>
            <a:endParaRPr kumimoji="1" lang="en-US" altLang="ja-JP"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sz="1400" dirty="0" err="1"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FWaaS</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も加える</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計画、主要</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kumimoji="1" lang="en-US" altLang="ja-JP"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SD-WAN</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ベンダーとの相互接続試験</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も</a:t>
            </a:r>
            <a:endParaRPr kumimoji="1" lang="en-US" altLang="ja-JP"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進めており</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、将来的に</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kumimoji="1" lang="en-US" altLang="ja-JP"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kumimoji="1" lang="ja-JP" altLang="en-US" sz="14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の実現を</a:t>
            </a:r>
            <a:r>
              <a:rPr kumimoji="1" lang="ja-JP" altLang="en-US" sz="14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目指す</a:t>
            </a:r>
            <a:endParaRPr kumimoji="1" lang="en-US" altLang="ja-JP" sz="16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ja-JP" altLang="en-US" sz="6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244" y="2464288"/>
            <a:ext cx="2957513" cy="1169807"/>
          </a:xfrm>
          <a:prstGeom prst="rect">
            <a:avLst/>
          </a:prstGeom>
        </p:spPr>
      </p:pic>
    </p:spTree>
    <p:extLst>
      <p:ext uri="{BB962C8B-B14F-4D97-AF65-F5344CB8AC3E}">
        <p14:creationId xmlns:p14="http://schemas.microsoft.com/office/powerpoint/2010/main" val="25342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4897"/>
            <a:ext cx="9144000" cy="5143499"/>
          </a:xfrm>
          <a:prstGeom prst="rect">
            <a:avLst/>
          </a:prstGeom>
          <a:solidFill>
            <a:srgbClr val="1C81C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800" y="1021274"/>
            <a:ext cx="7772400" cy="1635373"/>
          </a:xfrm>
          <a:noFill/>
        </p:spPr>
        <p:txBody>
          <a:bodyPr/>
          <a:lstStyle/>
          <a:p>
            <a:r>
              <a:rPr lang="ja-JP" altLang="en-US" dirty="0"/>
              <a:t>ご検討の</a:t>
            </a:r>
            <a:r>
              <a:rPr lang="ja-JP" altLang="en-US" dirty="0" smtClean="0"/>
              <a:t>ほど、</a:t>
            </a:r>
            <a:r>
              <a:rPr lang="en-US" altLang="ja-JP" dirty="0" smtClean="0"/>
              <a:t/>
            </a:r>
            <a:br>
              <a:rPr lang="en-US" altLang="ja-JP" dirty="0" smtClean="0"/>
            </a:br>
            <a:r>
              <a:rPr lang="ja-JP" altLang="en-US" dirty="0" smtClean="0"/>
              <a:t>よろしくお願い申し上げます。</a:t>
            </a:r>
            <a:endParaRPr lang="en-US" dirty="0"/>
          </a:p>
        </p:txBody>
      </p:sp>
      <p:pic>
        <p:nvPicPr>
          <p:cNvPr id="1026" name="Picture 2" descr="C:\Users\admin\Desktop\ne_ybp_white.png"/>
          <p:cNvPicPr>
            <a:picLocks noChangeAspect="1" noChangeArrowheads="1"/>
          </p:cNvPicPr>
          <p:nvPr/>
        </p:nvPicPr>
        <p:blipFill>
          <a:blip r:embed="rId2"/>
          <a:srcRect/>
          <a:stretch>
            <a:fillRect/>
          </a:stretch>
        </p:blipFill>
        <p:spPr bwMode="auto">
          <a:xfrm>
            <a:off x="3988013" y="3866458"/>
            <a:ext cx="1189306" cy="341256"/>
          </a:xfrm>
          <a:prstGeom prst="rect">
            <a:avLst/>
          </a:prstGeom>
          <a:noFill/>
        </p:spPr>
      </p:pic>
      <p:sp>
        <p:nvSpPr>
          <p:cNvPr id="8" name="テキスト ボックス 7"/>
          <p:cNvSpPr txBox="1"/>
          <p:nvPr/>
        </p:nvSpPr>
        <p:spPr>
          <a:xfrm>
            <a:off x="2085" y="4775984"/>
            <a:ext cx="4113851" cy="367515"/>
          </a:xfrm>
          <a:prstGeom prst="rect">
            <a:avLst/>
          </a:prstGeom>
        </p:spPr>
        <p:txBody>
          <a:bodyPr wrap="none" tIns="36000" bIns="36000" rtlCol="0" anchor="ctr">
            <a:noAutofit/>
          </a:bodyPr>
          <a:lstStyle/>
          <a:p>
            <a:r>
              <a:rPr kumimoji="1" lang="en-US" altLang="ja-JP" sz="800" dirty="0" smtClean="0">
                <a:solidFill>
                  <a:schemeClr val="bg1">
                    <a:lumMod val="65000"/>
                  </a:schemeClr>
                </a:solidFill>
              </a:rPr>
              <a:t>©2019 NISSHO ELECTRONICS CORPORATION ALL RIGHTS RESERVED.</a:t>
            </a:r>
            <a:endParaRPr kumimoji="1" lang="ja-JP" altLang="en-US" sz="800" dirty="0" err="1" smtClean="0">
              <a:solidFill>
                <a:schemeClr val="bg1">
                  <a:lumMod val="6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25" y="84367"/>
            <a:ext cx="7462151" cy="497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391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０．目次</a:t>
            </a:r>
            <a:endParaRPr kumimoji="1" lang="ja-JP" altLang="en-US" dirty="0"/>
          </a:p>
        </p:txBody>
      </p:sp>
      <p:sp>
        <p:nvSpPr>
          <p:cNvPr id="5" name="コンテンツ プレースホルダー 2"/>
          <p:cNvSpPr>
            <a:spLocks noGrp="1"/>
          </p:cNvSpPr>
          <p:nvPr>
            <p:ph idx="1"/>
          </p:nvPr>
        </p:nvSpPr>
        <p:spPr>
          <a:xfrm>
            <a:off x="332773" y="928448"/>
            <a:ext cx="8478454" cy="1342804"/>
          </a:xfrm>
        </p:spPr>
        <p:txBody>
          <a:bodyPr/>
          <a:lstStyle/>
          <a:p>
            <a:pPr marL="0" indent="0" fontAlgn="auto">
              <a:spcAft>
                <a:spcPts val="0"/>
              </a:spcAft>
              <a:buFontTx/>
              <a:buNone/>
            </a:pP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１．システム環境について</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…P3</a:t>
            </a:r>
          </a:p>
          <a:p>
            <a:pPr marL="0" indent="0" fontAlgn="auto">
              <a:spcAft>
                <a:spcPts val="0"/>
              </a:spcAft>
              <a:buFontTx/>
              <a:buNone/>
            </a:pP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測定について</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P7</a:t>
            </a:r>
            <a:endPar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．新セキュリティモデル「</a:t>
            </a:r>
            <a:r>
              <a:rPr lang="en-US" altLang="ja-JP"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ついて</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P13</a:t>
            </a:r>
            <a:endParaRPr lang="en-US" altLang="ja-JP"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53640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845708" y="1183098"/>
            <a:ext cx="7452584" cy="1432283"/>
          </a:xfrm>
        </p:spPr>
        <p:txBody>
          <a:bodyPr/>
          <a:lstStyle/>
          <a:p>
            <a:pPr marL="0" indent="0" fontAlgn="auto">
              <a:spcAft>
                <a:spcPts val="0"/>
              </a:spcAft>
              <a:buFontTx/>
              <a:buNone/>
            </a:pP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１．システム環境について</a:t>
            </a:r>
            <a:r>
              <a:rPr lang="ja-JP" altLang="en-US"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．効果測定について</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．新セキュリティモデル「</a:t>
            </a:r>
            <a:r>
              <a:rPr lang="en-US" altLang="ja-JP"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ついて</a:t>
            </a:r>
            <a:r>
              <a:rPr lang="en-US" altLang="ja-JP"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2116531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１．システム環境について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御社内での情シス様の役割</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2"/>
          <p:cNvSpPr txBox="1">
            <a:spLocks noChangeArrowheads="1"/>
          </p:cNvSpPr>
          <p:nvPr/>
        </p:nvSpPr>
        <p:spPr bwMode="auto">
          <a:xfrm>
            <a:off x="1435853" y="4101532"/>
            <a:ext cx="6272295" cy="7694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2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ヤフー様サービスを支えるエンジニアの生産性を</a:t>
            </a:r>
            <a:endParaRPr lang="en-US" altLang="ja-JP" sz="2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2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高める環境を整えること</a:t>
            </a: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5" y="1282355"/>
            <a:ext cx="5657850" cy="2691765"/>
          </a:xfrm>
          <a:prstGeom prst="rect">
            <a:avLst/>
          </a:prstGeom>
        </p:spPr>
      </p:pic>
    </p:spTree>
    <p:extLst>
      <p:ext uri="{BB962C8B-B14F-4D97-AF65-F5344CB8AC3E}">
        <p14:creationId xmlns:p14="http://schemas.microsoft.com/office/powerpoint/2010/main" val="66578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１．システム環境について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環境とテクノロジーの変化</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810228" y="3794388"/>
            <a:ext cx="7523545" cy="400110"/>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20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接続</a:t>
            </a:r>
            <a:r>
              <a:rPr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するデバイス・接続先・接続元の</a:t>
            </a:r>
            <a:r>
              <a:rPr lang="ja-JP" altLang="en-US" sz="20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多様性の高まり</a:t>
            </a:r>
            <a:endParaRPr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txBox="1">
            <a:spLocks noChangeArrowheads="1"/>
          </p:cNvSpPr>
          <p:nvPr/>
        </p:nvSpPr>
        <p:spPr bwMode="auto">
          <a:xfrm>
            <a:off x="2211781" y="2064324"/>
            <a:ext cx="4720438" cy="400110"/>
          </a:xfrm>
          <a:prstGeom prst="rect">
            <a:avLst/>
          </a:prstGeom>
          <a:solidFill>
            <a:schemeClr val="bg1">
              <a:lumMod val="75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社員は分散と同時に密接につながる</a:t>
            </a:r>
            <a:endPar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Rectangle 2"/>
          <p:cNvSpPr txBox="1">
            <a:spLocks noChangeArrowheads="1"/>
          </p:cNvSpPr>
          <p:nvPr/>
        </p:nvSpPr>
        <p:spPr bwMode="auto">
          <a:xfrm>
            <a:off x="2211781" y="2721745"/>
            <a:ext cx="4720438" cy="400110"/>
          </a:xfrm>
          <a:prstGeom prst="rect">
            <a:avLst/>
          </a:prstGeom>
          <a:solidFill>
            <a:schemeClr val="bg1">
              <a:lumMod val="75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場所を問わずネットワーク接続が可能</a:t>
            </a:r>
          </a:p>
        </p:txBody>
      </p:sp>
      <p:sp>
        <p:nvSpPr>
          <p:cNvPr id="10"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テクノロジーは</a:t>
            </a: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大きく進歩</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：ネットワークは</a:t>
            </a: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一変</a:t>
            </a:r>
          </a:p>
        </p:txBody>
      </p:sp>
      <p:sp>
        <p:nvSpPr>
          <p:cNvPr id="11" name="二等辺三角形 10"/>
          <p:cNvSpPr/>
          <p:nvPr/>
        </p:nvSpPr>
        <p:spPr>
          <a:xfrm flipV="1">
            <a:off x="4149524" y="3333509"/>
            <a:ext cx="844952" cy="266218"/>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4276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１．システム環境について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次期社内システムのイメージ</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a:extLst>
              <a:ext uri="{FF2B5EF4-FFF2-40B4-BE49-F238E27FC236}">
                <a16:creationId xmlns:a16="http://schemas.microsoft.com/office/drawing/2014/main" id="{C766E483-0B65-43AB-B82C-A23ADB2461F2}"/>
              </a:ext>
            </a:extLst>
          </p:cNvPr>
          <p:cNvSpPr/>
          <p:nvPr/>
        </p:nvSpPr>
        <p:spPr>
          <a:xfrm>
            <a:off x="2577316" y="4481238"/>
            <a:ext cx="1296000" cy="561600"/>
          </a:xfrm>
          <a:prstGeom prst="rect">
            <a:avLst/>
          </a:prstGeom>
          <a:solidFill>
            <a:schemeClr val="bg1"/>
          </a:solid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a:extLst>
              <a:ext uri="{FF2B5EF4-FFF2-40B4-BE49-F238E27FC236}">
                <a16:creationId xmlns:a16="http://schemas.microsoft.com/office/drawing/2014/main" id="{C766E483-0B65-43AB-B82C-A23ADB2461F2}"/>
              </a:ext>
            </a:extLst>
          </p:cNvPr>
          <p:cNvSpPr/>
          <p:nvPr/>
        </p:nvSpPr>
        <p:spPr>
          <a:xfrm>
            <a:off x="6821909" y="4481241"/>
            <a:ext cx="1296000" cy="561600"/>
          </a:xfrm>
          <a:prstGeom prst="rect">
            <a:avLst/>
          </a:prstGeom>
          <a:solidFill>
            <a:schemeClr val="bg1"/>
          </a:solid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a:extLst>
              <a:ext uri="{FF2B5EF4-FFF2-40B4-BE49-F238E27FC236}">
                <a16:creationId xmlns:a16="http://schemas.microsoft.com/office/drawing/2014/main" id="{F13EED76-E2E0-4602-8DCC-D3E0A0657710}"/>
              </a:ext>
            </a:extLst>
          </p:cNvPr>
          <p:cNvSpPr txBox="1"/>
          <p:nvPr/>
        </p:nvSpPr>
        <p:spPr>
          <a:xfrm>
            <a:off x="6930773" y="4614307"/>
            <a:ext cx="512962" cy="307777"/>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モバイル</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/BYOD</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グループ化 7"/>
          <p:cNvGrpSpPr/>
          <p:nvPr/>
        </p:nvGrpSpPr>
        <p:grpSpPr>
          <a:xfrm>
            <a:off x="4704811" y="4481238"/>
            <a:ext cx="1296000" cy="561600"/>
            <a:chOff x="4159584" y="4277350"/>
            <a:chExt cx="1080000" cy="468000"/>
          </a:xfrm>
        </p:grpSpPr>
        <p:grpSp>
          <p:nvGrpSpPr>
            <p:cNvPr id="9" name="グループ化 8"/>
            <p:cNvGrpSpPr/>
            <p:nvPr/>
          </p:nvGrpSpPr>
          <p:grpSpPr>
            <a:xfrm>
              <a:off x="4632371" y="4320850"/>
              <a:ext cx="407988" cy="381000"/>
              <a:chOff x="1928814" y="4783026"/>
              <a:chExt cx="407988" cy="381000"/>
            </a:xfrm>
          </p:grpSpPr>
          <p:sp>
            <p:nvSpPr>
              <p:cNvPr id="12" name="Freeform 279"/>
              <p:cNvSpPr>
                <a:spLocks/>
              </p:cNvSpPr>
              <p:nvPr/>
            </p:nvSpPr>
            <p:spPr bwMode="auto">
              <a:xfrm>
                <a:off x="1928814" y="4783026"/>
                <a:ext cx="407988" cy="381000"/>
              </a:xfrm>
              <a:custGeom>
                <a:avLst/>
                <a:gdLst>
                  <a:gd name="T0" fmla="*/ 121 w 244"/>
                  <a:gd name="T1" fmla="*/ 1 h 226"/>
                  <a:gd name="T2" fmla="*/ 105 w 244"/>
                  <a:gd name="T3" fmla="*/ 1 h 226"/>
                  <a:gd name="T4" fmla="*/ 14 w 244"/>
                  <a:gd name="T5" fmla="*/ 0 h 226"/>
                  <a:gd name="T6" fmla="*/ 2 w 244"/>
                  <a:gd name="T7" fmla="*/ 7 h 226"/>
                  <a:gd name="T8" fmla="*/ 0 w 244"/>
                  <a:gd name="T9" fmla="*/ 16 h 226"/>
                  <a:gd name="T10" fmla="*/ 0 w 244"/>
                  <a:gd name="T11" fmla="*/ 84 h 226"/>
                  <a:gd name="T12" fmla="*/ 0 w 244"/>
                  <a:gd name="T13" fmla="*/ 163 h 226"/>
                  <a:gd name="T14" fmla="*/ 9 w 244"/>
                  <a:gd name="T15" fmla="*/ 177 h 226"/>
                  <a:gd name="T16" fmla="*/ 15 w 244"/>
                  <a:gd name="T17" fmla="*/ 177 h 226"/>
                  <a:gd name="T18" fmla="*/ 85 w 244"/>
                  <a:gd name="T19" fmla="*/ 177 h 226"/>
                  <a:gd name="T20" fmla="*/ 88 w 244"/>
                  <a:gd name="T21" fmla="*/ 180 h 226"/>
                  <a:gd name="T22" fmla="*/ 90 w 244"/>
                  <a:gd name="T23" fmla="*/ 189 h 226"/>
                  <a:gd name="T24" fmla="*/ 78 w 244"/>
                  <a:gd name="T25" fmla="*/ 208 h 226"/>
                  <a:gd name="T26" fmla="*/ 53 w 244"/>
                  <a:gd name="T27" fmla="*/ 212 h 226"/>
                  <a:gd name="T28" fmla="*/ 40 w 244"/>
                  <a:gd name="T29" fmla="*/ 212 h 226"/>
                  <a:gd name="T30" fmla="*/ 38 w 244"/>
                  <a:gd name="T31" fmla="*/ 214 h 226"/>
                  <a:gd name="T32" fmla="*/ 38 w 244"/>
                  <a:gd name="T33" fmla="*/ 224 h 226"/>
                  <a:gd name="T34" fmla="*/ 40 w 244"/>
                  <a:gd name="T35" fmla="*/ 226 h 226"/>
                  <a:gd name="T36" fmla="*/ 204 w 244"/>
                  <a:gd name="T37" fmla="*/ 226 h 226"/>
                  <a:gd name="T38" fmla="*/ 205 w 244"/>
                  <a:gd name="T39" fmla="*/ 226 h 226"/>
                  <a:gd name="T40" fmla="*/ 207 w 244"/>
                  <a:gd name="T41" fmla="*/ 224 h 226"/>
                  <a:gd name="T42" fmla="*/ 207 w 244"/>
                  <a:gd name="T43" fmla="*/ 214 h 226"/>
                  <a:gd name="T44" fmla="*/ 205 w 244"/>
                  <a:gd name="T45" fmla="*/ 212 h 226"/>
                  <a:gd name="T46" fmla="*/ 185 w 244"/>
                  <a:gd name="T47" fmla="*/ 211 h 226"/>
                  <a:gd name="T48" fmla="*/ 164 w 244"/>
                  <a:gd name="T49" fmla="*/ 207 h 226"/>
                  <a:gd name="T50" fmla="*/ 151 w 244"/>
                  <a:gd name="T51" fmla="*/ 192 h 226"/>
                  <a:gd name="T52" fmla="*/ 153 w 244"/>
                  <a:gd name="T53" fmla="*/ 180 h 226"/>
                  <a:gd name="T54" fmla="*/ 156 w 244"/>
                  <a:gd name="T55" fmla="*/ 177 h 226"/>
                  <a:gd name="T56" fmla="*/ 226 w 244"/>
                  <a:gd name="T57" fmla="*/ 177 h 226"/>
                  <a:gd name="T58" fmla="*/ 233 w 244"/>
                  <a:gd name="T59" fmla="*/ 177 h 226"/>
                  <a:gd name="T60" fmla="*/ 244 w 244"/>
                  <a:gd name="T61" fmla="*/ 164 h 226"/>
                  <a:gd name="T62" fmla="*/ 244 w 244"/>
                  <a:gd name="T63" fmla="*/ 16 h 226"/>
                  <a:gd name="T64" fmla="*/ 242 w 244"/>
                  <a:gd name="T65" fmla="*/ 9 h 226"/>
                  <a:gd name="T66" fmla="*/ 228 w 244"/>
                  <a:gd name="T67" fmla="*/ 0 h 226"/>
                  <a:gd name="T68" fmla="*/ 121 w 244"/>
                  <a:gd name="T69" fmla="*/ 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26">
                    <a:moveTo>
                      <a:pt x="121" y="1"/>
                    </a:moveTo>
                    <a:cubicBezTo>
                      <a:pt x="116" y="1"/>
                      <a:pt x="110" y="1"/>
                      <a:pt x="105" y="1"/>
                    </a:cubicBezTo>
                    <a:cubicBezTo>
                      <a:pt x="75" y="1"/>
                      <a:pt x="44" y="1"/>
                      <a:pt x="14" y="0"/>
                    </a:cubicBezTo>
                    <a:cubicBezTo>
                      <a:pt x="9" y="0"/>
                      <a:pt x="5" y="2"/>
                      <a:pt x="2" y="7"/>
                    </a:cubicBezTo>
                    <a:cubicBezTo>
                      <a:pt x="0" y="10"/>
                      <a:pt x="0" y="13"/>
                      <a:pt x="0" y="16"/>
                    </a:cubicBezTo>
                    <a:cubicBezTo>
                      <a:pt x="0" y="39"/>
                      <a:pt x="0" y="62"/>
                      <a:pt x="0" y="84"/>
                    </a:cubicBezTo>
                    <a:cubicBezTo>
                      <a:pt x="0" y="111"/>
                      <a:pt x="0" y="137"/>
                      <a:pt x="0" y="163"/>
                    </a:cubicBezTo>
                    <a:cubicBezTo>
                      <a:pt x="0" y="171"/>
                      <a:pt x="3" y="175"/>
                      <a:pt x="9" y="177"/>
                    </a:cubicBezTo>
                    <a:cubicBezTo>
                      <a:pt x="11" y="177"/>
                      <a:pt x="13" y="177"/>
                      <a:pt x="15" y="177"/>
                    </a:cubicBezTo>
                    <a:cubicBezTo>
                      <a:pt x="38" y="177"/>
                      <a:pt x="61" y="177"/>
                      <a:pt x="85" y="177"/>
                    </a:cubicBezTo>
                    <a:cubicBezTo>
                      <a:pt x="87" y="177"/>
                      <a:pt x="88" y="178"/>
                      <a:pt x="88" y="180"/>
                    </a:cubicBezTo>
                    <a:cubicBezTo>
                      <a:pt x="89" y="183"/>
                      <a:pt x="89" y="186"/>
                      <a:pt x="90" y="189"/>
                    </a:cubicBezTo>
                    <a:cubicBezTo>
                      <a:pt x="91" y="198"/>
                      <a:pt x="87" y="205"/>
                      <a:pt x="78" y="208"/>
                    </a:cubicBezTo>
                    <a:cubicBezTo>
                      <a:pt x="70" y="211"/>
                      <a:pt x="61" y="211"/>
                      <a:pt x="53" y="212"/>
                    </a:cubicBezTo>
                    <a:cubicBezTo>
                      <a:pt x="49" y="212"/>
                      <a:pt x="44" y="212"/>
                      <a:pt x="40" y="212"/>
                    </a:cubicBezTo>
                    <a:cubicBezTo>
                      <a:pt x="38" y="212"/>
                      <a:pt x="38" y="212"/>
                      <a:pt x="38" y="214"/>
                    </a:cubicBezTo>
                    <a:cubicBezTo>
                      <a:pt x="38" y="217"/>
                      <a:pt x="38" y="220"/>
                      <a:pt x="38" y="224"/>
                    </a:cubicBezTo>
                    <a:cubicBezTo>
                      <a:pt x="37" y="226"/>
                      <a:pt x="38" y="226"/>
                      <a:pt x="40" y="226"/>
                    </a:cubicBezTo>
                    <a:cubicBezTo>
                      <a:pt x="95" y="226"/>
                      <a:pt x="150" y="226"/>
                      <a:pt x="204" y="226"/>
                    </a:cubicBezTo>
                    <a:cubicBezTo>
                      <a:pt x="205" y="226"/>
                      <a:pt x="205" y="226"/>
                      <a:pt x="205" y="226"/>
                    </a:cubicBezTo>
                    <a:cubicBezTo>
                      <a:pt x="207" y="226"/>
                      <a:pt x="207" y="226"/>
                      <a:pt x="207" y="224"/>
                    </a:cubicBezTo>
                    <a:cubicBezTo>
                      <a:pt x="207" y="221"/>
                      <a:pt x="207" y="217"/>
                      <a:pt x="207" y="214"/>
                    </a:cubicBezTo>
                    <a:cubicBezTo>
                      <a:pt x="207" y="212"/>
                      <a:pt x="207" y="212"/>
                      <a:pt x="205" y="212"/>
                    </a:cubicBezTo>
                    <a:cubicBezTo>
                      <a:pt x="198" y="212"/>
                      <a:pt x="192" y="212"/>
                      <a:pt x="185" y="211"/>
                    </a:cubicBezTo>
                    <a:cubicBezTo>
                      <a:pt x="178" y="211"/>
                      <a:pt x="171" y="210"/>
                      <a:pt x="164" y="207"/>
                    </a:cubicBezTo>
                    <a:cubicBezTo>
                      <a:pt x="157" y="205"/>
                      <a:pt x="152" y="200"/>
                      <a:pt x="151" y="192"/>
                    </a:cubicBezTo>
                    <a:cubicBezTo>
                      <a:pt x="151" y="188"/>
                      <a:pt x="152" y="184"/>
                      <a:pt x="153" y="180"/>
                    </a:cubicBezTo>
                    <a:cubicBezTo>
                      <a:pt x="153" y="178"/>
                      <a:pt x="154" y="177"/>
                      <a:pt x="156" y="177"/>
                    </a:cubicBezTo>
                    <a:cubicBezTo>
                      <a:pt x="179" y="177"/>
                      <a:pt x="202" y="177"/>
                      <a:pt x="226" y="177"/>
                    </a:cubicBezTo>
                    <a:cubicBezTo>
                      <a:pt x="228" y="177"/>
                      <a:pt x="230" y="177"/>
                      <a:pt x="233" y="177"/>
                    </a:cubicBezTo>
                    <a:cubicBezTo>
                      <a:pt x="240" y="176"/>
                      <a:pt x="244" y="171"/>
                      <a:pt x="244" y="164"/>
                    </a:cubicBezTo>
                    <a:cubicBezTo>
                      <a:pt x="244" y="114"/>
                      <a:pt x="244" y="65"/>
                      <a:pt x="244" y="16"/>
                    </a:cubicBezTo>
                    <a:cubicBezTo>
                      <a:pt x="244" y="13"/>
                      <a:pt x="243" y="11"/>
                      <a:pt x="242" y="9"/>
                    </a:cubicBezTo>
                    <a:cubicBezTo>
                      <a:pt x="239" y="3"/>
                      <a:pt x="235" y="0"/>
                      <a:pt x="228" y="0"/>
                    </a:cubicBezTo>
                    <a:cubicBezTo>
                      <a:pt x="193" y="1"/>
                      <a:pt x="157" y="1"/>
                      <a:pt x="12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 name="Freeform 280"/>
              <p:cNvSpPr>
                <a:spLocks noEditPoints="1"/>
              </p:cNvSpPr>
              <p:nvPr/>
            </p:nvSpPr>
            <p:spPr bwMode="auto">
              <a:xfrm>
                <a:off x="1928814" y="4783026"/>
                <a:ext cx="407988" cy="381000"/>
              </a:xfrm>
              <a:custGeom>
                <a:avLst/>
                <a:gdLst>
                  <a:gd name="T0" fmla="*/ 121 w 244"/>
                  <a:gd name="T1" fmla="*/ 1 h 226"/>
                  <a:gd name="T2" fmla="*/ 228 w 244"/>
                  <a:gd name="T3" fmla="*/ 0 h 226"/>
                  <a:gd name="T4" fmla="*/ 242 w 244"/>
                  <a:gd name="T5" fmla="*/ 9 h 226"/>
                  <a:gd name="T6" fmla="*/ 244 w 244"/>
                  <a:gd name="T7" fmla="*/ 16 h 226"/>
                  <a:gd name="T8" fmla="*/ 244 w 244"/>
                  <a:gd name="T9" fmla="*/ 164 h 226"/>
                  <a:gd name="T10" fmla="*/ 233 w 244"/>
                  <a:gd name="T11" fmla="*/ 177 h 226"/>
                  <a:gd name="T12" fmla="*/ 226 w 244"/>
                  <a:gd name="T13" fmla="*/ 177 h 226"/>
                  <a:gd name="T14" fmla="*/ 156 w 244"/>
                  <a:gd name="T15" fmla="*/ 177 h 226"/>
                  <a:gd name="T16" fmla="*/ 153 w 244"/>
                  <a:gd name="T17" fmla="*/ 180 h 226"/>
                  <a:gd name="T18" fmla="*/ 151 w 244"/>
                  <a:gd name="T19" fmla="*/ 192 h 226"/>
                  <a:gd name="T20" fmla="*/ 164 w 244"/>
                  <a:gd name="T21" fmla="*/ 207 h 226"/>
                  <a:gd name="T22" fmla="*/ 185 w 244"/>
                  <a:gd name="T23" fmla="*/ 211 h 226"/>
                  <a:gd name="T24" fmla="*/ 205 w 244"/>
                  <a:gd name="T25" fmla="*/ 212 h 226"/>
                  <a:gd name="T26" fmla="*/ 207 w 244"/>
                  <a:gd name="T27" fmla="*/ 214 h 226"/>
                  <a:gd name="T28" fmla="*/ 207 w 244"/>
                  <a:gd name="T29" fmla="*/ 224 h 226"/>
                  <a:gd name="T30" fmla="*/ 205 w 244"/>
                  <a:gd name="T31" fmla="*/ 226 h 226"/>
                  <a:gd name="T32" fmla="*/ 204 w 244"/>
                  <a:gd name="T33" fmla="*/ 226 h 226"/>
                  <a:gd name="T34" fmla="*/ 40 w 244"/>
                  <a:gd name="T35" fmla="*/ 226 h 226"/>
                  <a:gd name="T36" fmla="*/ 38 w 244"/>
                  <a:gd name="T37" fmla="*/ 224 h 226"/>
                  <a:gd name="T38" fmla="*/ 38 w 244"/>
                  <a:gd name="T39" fmla="*/ 214 h 226"/>
                  <a:gd name="T40" fmla="*/ 40 w 244"/>
                  <a:gd name="T41" fmla="*/ 212 h 226"/>
                  <a:gd name="T42" fmla="*/ 53 w 244"/>
                  <a:gd name="T43" fmla="*/ 212 h 226"/>
                  <a:gd name="T44" fmla="*/ 78 w 244"/>
                  <a:gd name="T45" fmla="*/ 208 h 226"/>
                  <a:gd name="T46" fmla="*/ 90 w 244"/>
                  <a:gd name="T47" fmla="*/ 189 h 226"/>
                  <a:gd name="T48" fmla="*/ 88 w 244"/>
                  <a:gd name="T49" fmla="*/ 180 h 226"/>
                  <a:gd name="T50" fmla="*/ 85 w 244"/>
                  <a:gd name="T51" fmla="*/ 177 h 226"/>
                  <a:gd name="T52" fmla="*/ 15 w 244"/>
                  <a:gd name="T53" fmla="*/ 177 h 226"/>
                  <a:gd name="T54" fmla="*/ 9 w 244"/>
                  <a:gd name="T55" fmla="*/ 177 h 226"/>
                  <a:gd name="T56" fmla="*/ 0 w 244"/>
                  <a:gd name="T57" fmla="*/ 163 h 226"/>
                  <a:gd name="T58" fmla="*/ 0 w 244"/>
                  <a:gd name="T59" fmla="*/ 84 h 226"/>
                  <a:gd name="T60" fmla="*/ 0 w 244"/>
                  <a:gd name="T61" fmla="*/ 16 h 226"/>
                  <a:gd name="T62" fmla="*/ 2 w 244"/>
                  <a:gd name="T63" fmla="*/ 7 h 226"/>
                  <a:gd name="T64" fmla="*/ 14 w 244"/>
                  <a:gd name="T65" fmla="*/ 0 h 226"/>
                  <a:gd name="T66" fmla="*/ 105 w 244"/>
                  <a:gd name="T67" fmla="*/ 1 h 226"/>
                  <a:gd name="T68" fmla="*/ 121 w 244"/>
                  <a:gd name="T69" fmla="*/ 1 h 226"/>
                  <a:gd name="T70" fmla="*/ 122 w 244"/>
                  <a:gd name="T71" fmla="*/ 159 h 226"/>
                  <a:gd name="T72" fmla="*/ 223 w 244"/>
                  <a:gd name="T73" fmla="*/ 159 h 226"/>
                  <a:gd name="T74" fmla="*/ 226 w 244"/>
                  <a:gd name="T75" fmla="*/ 156 h 226"/>
                  <a:gd name="T76" fmla="*/ 226 w 244"/>
                  <a:gd name="T77" fmla="*/ 21 h 226"/>
                  <a:gd name="T78" fmla="*/ 223 w 244"/>
                  <a:gd name="T79" fmla="*/ 18 h 226"/>
                  <a:gd name="T80" fmla="*/ 21 w 244"/>
                  <a:gd name="T81" fmla="*/ 18 h 226"/>
                  <a:gd name="T82" fmla="*/ 18 w 244"/>
                  <a:gd name="T83" fmla="*/ 21 h 226"/>
                  <a:gd name="T84" fmla="*/ 18 w 244"/>
                  <a:gd name="T85" fmla="*/ 156 h 226"/>
                  <a:gd name="T86" fmla="*/ 21 w 244"/>
                  <a:gd name="T87" fmla="*/ 159 h 226"/>
                  <a:gd name="T88" fmla="*/ 122 w 244"/>
                  <a:gd name="T89" fmla="*/ 15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4" h="226">
                    <a:moveTo>
                      <a:pt x="121" y="1"/>
                    </a:moveTo>
                    <a:cubicBezTo>
                      <a:pt x="157" y="1"/>
                      <a:pt x="193" y="1"/>
                      <a:pt x="228" y="0"/>
                    </a:cubicBezTo>
                    <a:cubicBezTo>
                      <a:pt x="235" y="0"/>
                      <a:pt x="239" y="3"/>
                      <a:pt x="242" y="9"/>
                    </a:cubicBezTo>
                    <a:cubicBezTo>
                      <a:pt x="243" y="11"/>
                      <a:pt x="244" y="13"/>
                      <a:pt x="244" y="16"/>
                    </a:cubicBezTo>
                    <a:cubicBezTo>
                      <a:pt x="244" y="65"/>
                      <a:pt x="244" y="114"/>
                      <a:pt x="244" y="164"/>
                    </a:cubicBezTo>
                    <a:cubicBezTo>
                      <a:pt x="244" y="171"/>
                      <a:pt x="240" y="176"/>
                      <a:pt x="233" y="177"/>
                    </a:cubicBezTo>
                    <a:cubicBezTo>
                      <a:pt x="230" y="177"/>
                      <a:pt x="228" y="177"/>
                      <a:pt x="226" y="177"/>
                    </a:cubicBezTo>
                    <a:cubicBezTo>
                      <a:pt x="202" y="177"/>
                      <a:pt x="179" y="177"/>
                      <a:pt x="156" y="177"/>
                    </a:cubicBezTo>
                    <a:cubicBezTo>
                      <a:pt x="154" y="177"/>
                      <a:pt x="153" y="178"/>
                      <a:pt x="153" y="180"/>
                    </a:cubicBezTo>
                    <a:cubicBezTo>
                      <a:pt x="152" y="184"/>
                      <a:pt x="151" y="188"/>
                      <a:pt x="151" y="192"/>
                    </a:cubicBezTo>
                    <a:cubicBezTo>
                      <a:pt x="152" y="200"/>
                      <a:pt x="157" y="205"/>
                      <a:pt x="164" y="207"/>
                    </a:cubicBezTo>
                    <a:cubicBezTo>
                      <a:pt x="171" y="210"/>
                      <a:pt x="178" y="211"/>
                      <a:pt x="185" y="211"/>
                    </a:cubicBezTo>
                    <a:cubicBezTo>
                      <a:pt x="192" y="212"/>
                      <a:pt x="198" y="212"/>
                      <a:pt x="205" y="212"/>
                    </a:cubicBezTo>
                    <a:cubicBezTo>
                      <a:pt x="207" y="212"/>
                      <a:pt x="207" y="212"/>
                      <a:pt x="207" y="214"/>
                    </a:cubicBezTo>
                    <a:cubicBezTo>
                      <a:pt x="207" y="217"/>
                      <a:pt x="207" y="221"/>
                      <a:pt x="207" y="224"/>
                    </a:cubicBezTo>
                    <a:cubicBezTo>
                      <a:pt x="207" y="226"/>
                      <a:pt x="207" y="226"/>
                      <a:pt x="205" y="226"/>
                    </a:cubicBezTo>
                    <a:cubicBezTo>
                      <a:pt x="205" y="226"/>
                      <a:pt x="205" y="226"/>
                      <a:pt x="204" y="226"/>
                    </a:cubicBezTo>
                    <a:cubicBezTo>
                      <a:pt x="150" y="226"/>
                      <a:pt x="95" y="226"/>
                      <a:pt x="40" y="226"/>
                    </a:cubicBezTo>
                    <a:cubicBezTo>
                      <a:pt x="38" y="226"/>
                      <a:pt x="37" y="226"/>
                      <a:pt x="38" y="224"/>
                    </a:cubicBezTo>
                    <a:cubicBezTo>
                      <a:pt x="38" y="220"/>
                      <a:pt x="38" y="217"/>
                      <a:pt x="38" y="214"/>
                    </a:cubicBezTo>
                    <a:cubicBezTo>
                      <a:pt x="38" y="212"/>
                      <a:pt x="38" y="212"/>
                      <a:pt x="40" y="212"/>
                    </a:cubicBezTo>
                    <a:cubicBezTo>
                      <a:pt x="44" y="212"/>
                      <a:pt x="49" y="212"/>
                      <a:pt x="53" y="212"/>
                    </a:cubicBezTo>
                    <a:cubicBezTo>
                      <a:pt x="61" y="211"/>
                      <a:pt x="70" y="211"/>
                      <a:pt x="78" y="208"/>
                    </a:cubicBezTo>
                    <a:cubicBezTo>
                      <a:pt x="87" y="205"/>
                      <a:pt x="91" y="198"/>
                      <a:pt x="90" y="189"/>
                    </a:cubicBezTo>
                    <a:cubicBezTo>
                      <a:pt x="89" y="186"/>
                      <a:pt x="89" y="183"/>
                      <a:pt x="88" y="180"/>
                    </a:cubicBezTo>
                    <a:cubicBezTo>
                      <a:pt x="88" y="178"/>
                      <a:pt x="87" y="177"/>
                      <a:pt x="85" y="177"/>
                    </a:cubicBezTo>
                    <a:cubicBezTo>
                      <a:pt x="61" y="177"/>
                      <a:pt x="38" y="177"/>
                      <a:pt x="15" y="177"/>
                    </a:cubicBezTo>
                    <a:cubicBezTo>
                      <a:pt x="13" y="177"/>
                      <a:pt x="11" y="177"/>
                      <a:pt x="9" y="177"/>
                    </a:cubicBezTo>
                    <a:cubicBezTo>
                      <a:pt x="3" y="175"/>
                      <a:pt x="0" y="171"/>
                      <a:pt x="0" y="163"/>
                    </a:cubicBezTo>
                    <a:cubicBezTo>
                      <a:pt x="0" y="137"/>
                      <a:pt x="0" y="111"/>
                      <a:pt x="0" y="84"/>
                    </a:cubicBezTo>
                    <a:cubicBezTo>
                      <a:pt x="0" y="62"/>
                      <a:pt x="0" y="39"/>
                      <a:pt x="0" y="16"/>
                    </a:cubicBezTo>
                    <a:cubicBezTo>
                      <a:pt x="0" y="13"/>
                      <a:pt x="0" y="10"/>
                      <a:pt x="2" y="7"/>
                    </a:cubicBezTo>
                    <a:cubicBezTo>
                      <a:pt x="5" y="2"/>
                      <a:pt x="9" y="0"/>
                      <a:pt x="14" y="0"/>
                    </a:cubicBezTo>
                    <a:cubicBezTo>
                      <a:pt x="44" y="1"/>
                      <a:pt x="75" y="1"/>
                      <a:pt x="105" y="1"/>
                    </a:cubicBezTo>
                    <a:cubicBezTo>
                      <a:pt x="110" y="1"/>
                      <a:pt x="116" y="1"/>
                      <a:pt x="121" y="1"/>
                    </a:cubicBezTo>
                    <a:close/>
                    <a:moveTo>
                      <a:pt x="122" y="159"/>
                    </a:moveTo>
                    <a:cubicBezTo>
                      <a:pt x="155" y="159"/>
                      <a:pt x="189" y="159"/>
                      <a:pt x="223" y="159"/>
                    </a:cubicBezTo>
                    <a:cubicBezTo>
                      <a:pt x="226" y="159"/>
                      <a:pt x="226" y="159"/>
                      <a:pt x="226" y="156"/>
                    </a:cubicBezTo>
                    <a:cubicBezTo>
                      <a:pt x="226" y="111"/>
                      <a:pt x="226" y="66"/>
                      <a:pt x="226" y="21"/>
                    </a:cubicBezTo>
                    <a:cubicBezTo>
                      <a:pt x="226" y="18"/>
                      <a:pt x="226" y="18"/>
                      <a:pt x="223" y="18"/>
                    </a:cubicBezTo>
                    <a:cubicBezTo>
                      <a:pt x="156" y="18"/>
                      <a:pt x="88" y="18"/>
                      <a:pt x="21" y="18"/>
                    </a:cubicBezTo>
                    <a:cubicBezTo>
                      <a:pt x="18" y="18"/>
                      <a:pt x="18" y="18"/>
                      <a:pt x="18" y="21"/>
                    </a:cubicBezTo>
                    <a:cubicBezTo>
                      <a:pt x="18" y="66"/>
                      <a:pt x="18" y="111"/>
                      <a:pt x="18" y="156"/>
                    </a:cubicBezTo>
                    <a:cubicBezTo>
                      <a:pt x="18" y="159"/>
                      <a:pt x="18" y="159"/>
                      <a:pt x="21" y="159"/>
                    </a:cubicBezTo>
                    <a:cubicBezTo>
                      <a:pt x="55" y="159"/>
                      <a:pt x="88" y="159"/>
                      <a:pt x="122" y="15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4" name="Freeform 281"/>
              <p:cNvSpPr>
                <a:spLocks/>
              </p:cNvSpPr>
              <p:nvPr/>
            </p:nvSpPr>
            <p:spPr bwMode="auto">
              <a:xfrm>
                <a:off x="1958976" y="4813188"/>
                <a:ext cx="347663" cy="238125"/>
              </a:xfrm>
              <a:custGeom>
                <a:avLst/>
                <a:gdLst>
                  <a:gd name="T0" fmla="*/ 104 w 208"/>
                  <a:gd name="T1" fmla="*/ 141 h 141"/>
                  <a:gd name="T2" fmla="*/ 3 w 208"/>
                  <a:gd name="T3" fmla="*/ 141 h 141"/>
                  <a:gd name="T4" fmla="*/ 0 w 208"/>
                  <a:gd name="T5" fmla="*/ 138 h 141"/>
                  <a:gd name="T6" fmla="*/ 0 w 208"/>
                  <a:gd name="T7" fmla="*/ 3 h 141"/>
                  <a:gd name="T8" fmla="*/ 3 w 208"/>
                  <a:gd name="T9" fmla="*/ 0 h 141"/>
                  <a:gd name="T10" fmla="*/ 205 w 208"/>
                  <a:gd name="T11" fmla="*/ 0 h 141"/>
                  <a:gd name="T12" fmla="*/ 208 w 208"/>
                  <a:gd name="T13" fmla="*/ 3 h 141"/>
                  <a:gd name="T14" fmla="*/ 208 w 208"/>
                  <a:gd name="T15" fmla="*/ 138 h 141"/>
                  <a:gd name="T16" fmla="*/ 205 w 208"/>
                  <a:gd name="T17" fmla="*/ 141 h 141"/>
                  <a:gd name="T18" fmla="*/ 104 w 208"/>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41">
                    <a:moveTo>
                      <a:pt x="104" y="141"/>
                    </a:moveTo>
                    <a:cubicBezTo>
                      <a:pt x="70" y="141"/>
                      <a:pt x="37" y="141"/>
                      <a:pt x="3" y="141"/>
                    </a:cubicBezTo>
                    <a:cubicBezTo>
                      <a:pt x="0" y="141"/>
                      <a:pt x="0" y="141"/>
                      <a:pt x="0" y="138"/>
                    </a:cubicBezTo>
                    <a:cubicBezTo>
                      <a:pt x="0" y="93"/>
                      <a:pt x="0" y="48"/>
                      <a:pt x="0" y="3"/>
                    </a:cubicBezTo>
                    <a:cubicBezTo>
                      <a:pt x="0" y="0"/>
                      <a:pt x="0" y="0"/>
                      <a:pt x="3" y="0"/>
                    </a:cubicBezTo>
                    <a:cubicBezTo>
                      <a:pt x="70" y="0"/>
                      <a:pt x="138" y="0"/>
                      <a:pt x="205" y="0"/>
                    </a:cubicBezTo>
                    <a:cubicBezTo>
                      <a:pt x="208" y="0"/>
                      <a:pt x="208" y="0"/>
                      <a:pt x="208" y="3"/>
                    </a:cubicBezTo>
                    <a:cubicBezTo>
                      <a:pt x="208" y="48"/>
                      <a:pt x="208" y="93"/>
                      <a:pt x="208" y="138"/>
                    </a:cubicBezTo>
                    <a:cubicBezTo>
                      <a:pt x="208" y="141"/>
                      <a:pt x="208" y="141"/>
                      <a:pt x="205" y="141"/>
                    </a:cubicBezTo>
                    <a:cubicBezTo>
                      <a:pt x="171" y="141"/>
                      <a:pt x="137" y="141"/>
                      <a:pt x="10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0" name="正方形/長方形 9">
              <a:extLst>
                <a:ext uri="{FF2B5EF4-FFF2-40B4-BE49-F238E27FC236}">
                  <a16:creationId xmlns:a16="http://schemas.microsoft.com/office/drawing/2014/main" id="{C766E483-0B65-43AB-B82C-A23ADB2461F2}"/>
                </a:ext>
              </a:extLst>
            </p:cNvPr>
            <p:cNvSpPr/>
            <p:nvPr/>
          </p:nvSpPr>
          <p:spPr>
            <a:xfrm>
              <a:off x="4159584" y="4277350"/>
              <a:ext cx="1080000" cy="468000"/>
            </a:xfrm>
            <a:prstGeom prst="rect">
              <a:avLst/>
            </a:prstGeom>
            <a:noFill/>
            <a:ln w="19050" cap="flat" cmpd="sng" algn="ctr">
              <a:solidFill>
                <a:schemeClr val="tx1"/>
              </a:solidFill>
              <a:prstDash val="solid"/>
            </a:ln>
            <a:effectLst/>
          </p:spPr>
          <p:txBody>
            <a:bodyPr rot="0" spcFirstLastPara="0" vertOverflow="overflow" horzOverflow="overflow" vert="horz" wrap="square" lIns="137121" tIns="109697" rIns="137121" bIns="109697" numCol="1" spcCol="0" rtlCol="0" fromWordArt="0" anchor="ctr" anchorCtr="0" forceAA="0" compatLnSpc="1">
              <a:prstTxWarp prst="textNoShape">
                <a:avLst/>
              </a:prstTxWarp>
              <a:noAutofit/>
            </a:bodyPr>
            <a:lstStyle/>
            <a:p>
              <a:pPr algn="ctr" defTabSz="685714">
                <a:lnSpc>
                  <a:spcPct val="90000"/>
                </a:lnSpc>
                <a:spcBef>
                  <a:spcPts val="600"/>
                </a:spcBef>
                <a:defRPr/>
              </a:pPr>
              <a:endParaRPr kumimoji="1" lang="ja-JP" altLang="en-US" sz="1000" kern="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a:extLst>
                <a:ext uri="{FF2B5EF4-FFF2-40B4-BE49-F238E27FC236}">
                  <a16:creationId xmlns:a16="http://schemas.microsoft.com/office/drawing/2014/main" id="{F13EED76-E2E0-4602-8DCC-D3E0A0657710}"/>
                </a:ext>
              </a:extLst>
            </p:cNvPr>
            <p:cNvSpPr txBox="1"/>
            <p:nvPr/>
          </p:nvSpPr>
          <p:spPr>
            <a:xfrm>
              <a:off x="4325838" y="4388240"/>
              <a:ext cx="213733" cy="256481"/>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国内</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拠点</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5" name="グループ化 14"/>
          <p:cNvGrpSpPr/>
          <p:nvPr/>
        </p:nvGrpSpPr>
        <p:grpSpPr>
          <a:xfrm>
            <a:off x="3220186" y="3079779"/>
            <a:ext cx="4250135" cy="679415"/>
            <a:chOff x="3545677" y="1737392"/>
            <a:chExt cx="3541779" cy="566179"/>
          </a:xfrm>
        </p:grpSpPr>
        <p:grpSp>
          <p:nvGrpSpPr>
            <p:cNvPr id="16" name="グループ化 15"/>
            <p:cNvGrpSpPr/>
            <p:nvPr/>
          </p:nvGrpSpPr>
          <p:grpSpPr>
            <a:xfrm>
              <a:off x="3545677" y="1836471"/>
              <a:ext cx="3541779" cy="467100"/>
              <a:chOff x="3392604" y="3574775"/>
              <a:chExt cx="3541779" cy="467100"/>
            </a:xfrm>
          </p:grpSpPr>
          <p:cxnSp>
            <p:nvCxnSpPr>
              <p:cNvPr id="19" name="直線コネクタ 18"/>
              <p:cNvCxnSpPr/>
              <p:nvPr/>
            </p:nvCxnSpPr>
            <p:spPr>
              <a:xfrm flipV="1">
                <a:off x="3392604"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V="1">
                <a:off x="5163494"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V="1">
                <a:off x="6934383" y="3574775"/>
                <a:ext cx="0" cy="46710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392604" y="3614967"/>
                <a:ext cx="3506854" cy="0"/>
              </a:xfrm>
              <a:prstGeom prst="line">
                <a:avLst/>
              </a:prstGeom>
              <a:ln w="762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7" name="テキスト ボックス 16"/>
            <p:cNvSpPr txBox="1"/>
            <p:nvPr/>
          </p:nvSpPr>
          <p:spPr>
            <a:xfrm>
              <a:off x="4087301" y="1737392"/>
              <a:ext cx="728636" cy="278542"/>
            </a:xfrm>
            <a:prstGeom prst="rect">
              <a:avLst/>
            </a:prstGeom>
            <a:solidFill>
              <a:schemeClr val="bg1">
                <a:alpha val="50000"/>
              </a:schemeClr>
            </a:solidFill>
          </p:spPr>
          <p:txBody>
            <a:bodyPr wrap="square" rtlCol="0" anchor="ctr">
              <a:noAutofit/>
            </a:bodyP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&lt;</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&gt;</a:t>
              </a:r>
              <a:endParaRPr kumimoji="1" lang="ja-JP" altLang="en-US" sz="800" b="1" dirty="0" err="1"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テキスト ボックス 17"/>
            <p:cNvSpPr txBox="1"/>
            <p:nvPr/>
          </p:nvSpPr>
          <p:spPr>
            <a:xfrm>
              <a:off x="5817195" y="1737392"/>
              <a:ext cx="728636" cy="278542"/>
            </a:xfrm>
            <a:prstGeom prst="rect">
              <a:avLst/>
            </a:prstGeom>
            <a:solidFill>
              <a:schemeClr val="bg1">
                <a:alpha val="50000"/>
              </a:schemeClr>
            </a:solidFill>
          </p:spPr>
          <p:txBody>
            <a:bodyPr wrap="square" rtlCol="0" anchor="ctr">
              <a:noAutofit/>
            </a:bodyP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&lt;</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&gt;</a:t>
              </a:r>
              <a:endParaRPr kumimoji="1" lang="ja-JP" altLang="en-US" sz="800" b="1" dirty="0" err="1"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雲 22">
            <a:extLst>
              <a:ext uri="{FF2B5EF4-FFF2-40B4-BE49-F238E27FC236}">
                <a16:creationId xmlns:a16="http://schemas.microsoft.com/office/drawing/2014/main" id="{EA873B15-4FC7-4403-8228-97A5165964D9}"/>
              </a:ext>
            </a:extLst>
          </p:cNvPr>
          <p:cNvSpPr/>
          <p:nvPr/>
        </p:nvSpPr>
        <p:spPr>
          <a:xfrm>
            <a:off x="6421218" y="1228030"/>
            <a:ext cx="1517182" cy="480022"/>
          </a:xfrm>
          <a:prstGeom prst="cloud">
            <a:avLst/>
          </a:prstGeom>
          <a:solidFill>
            <a:schemeClr val="bg1">
              <a:lumMod val="65000"/>
            </a:schemeClr>
          </a:solidFill>
          <a:ln w="19050">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8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シャドー</a:t>
            </a:r>
            <a:r>
              <a:rPr kumimoji="1" lang="en-US" altLang="ja-JP" sz="8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IT</a:t>
            </a:r>
            <a:endParaRPr kumimoji="1" lang="ja-JP" altLang="en-US" sz="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145396" y="1137670"/>
            <a:ext cx="1338527" cy="729696"/>
            <a:chOff x="3342949" y="1335709"/>
            <a:chExt cx="1115439" cy="608080"/>
          </a:xfrm>
        </p:grpSpPr>
        <p:grpSp>
          <p:nvGrpSpPr>
            <p:cNvPr id="25" name="グループ化 24"/>
            <p:cNvGrpSpPr/>
            <p:nvPr/>
          </p:nvGrpSpPr>
          <p:grpSpPr>
            <a:xfrm>
              <a:off x="3755102" y="1335709"/>
              <a:ext cx="461963" cy="271463"/>
              <a:chOff x="2457450" y="3065463"/>
              <a:chExt cx="461963" cy="271463"/>
            </a:xfrm>
          </p:grpSpPr>
          <p:sp>
            <p:nvSpPr>
              <p:cNvPr id="28" name="Freeform 879"/>
              <p:cNvSpPr>
                <a:spLocks/>
              </p:cNvSpPr>
              <p:nvPr/>
            </p:nvSpPr>
            <p:spPr bwMode="auto">
              <a:xfrm>
                <a:off x="2457450" y="3065463"/>
                <a:ext cx="461963" cy="271463"/>
              </a:xfrm>
              <a:custGeom>
                <a:avLst/>
                <a:gdLst>
                  <a:gd name="T0" fmla="*/ 89 w 276"/>
                  <a:gd name="T1" fmla="*/ 50 h 162"/>
                  <a:gd name="T2" fmla="*/ 88 w 276"/>
                  <a:gd name="T3" fmla="*/ 50 h 162"/>
                  <a:gd name="T4" fmla="*/ 52 w 276"/>
                  <a:gd name="T5" fmla="*/ 66 h 162"/>
                  <a:gd name="T6" fmla="*/ 49 w 276"/>
                  <a:gd name="T7" fmla="*/ 68 h 162"/>
                  <a:gd name="T8" fmla="*/ 37 w 276"/>
                  <a:gd name="T9" fmla="*/ 69 h 162"/>
                  <a:gd name="T10" fmla="*/ 6 w 276"/>
                  <a:gd name="T11" fmla="*/ 126 h 162"/>
                  <a:gd name="T12" fmla="*/ 50 w 276"/>
                  <a:gd name="T13" fmla="*/ 162 h 162"/>
                  <a:gd name="T14" fmla="*/ 235 w 276"/>
                  <a:gd name="T15" fmla="*/ 161 h 162"/>
                  <a:gd name="T16" fmla="*/ 249 w 276"/>
                  <a:gd name="T17" fmla="*/ 159 h 162"/>
                  <a:gd name="T18" fmla="*/ 275 w 276"/>
                  <a:gd name="T19" fmla="*/ 123 h 162"/>
                  <a:gd name="T20" fmla="*/ 255 w 276"/>
                  <a:gd name="T21" fmla="*/ 82 h 162"/>
                  <a:gd name="T22" fmla="*/ 253 w 276"/>
                  <a:gd name="T23" fmla="*/ 78 h 162"/>
                  <a:gd name="T24" fmla="*/ 252 w 276"/>
                  <a:gd name="T25" fmla="*/ 61 h 162"/>
                  <a:gd name="T26" fmla="*/ 186 w 276"/>
                  <a:gd name="T27" fmla="*/ 27 h 162"/>
                  <a:gd name="T28" fmla="*/ 183 w 276"/>
                  <a:gd name="T29" fmla="*/ 26 h 162"/>
                  <a:gd name="T30" fmla="*/ 177 w 276"/>
                  <a:gd name="T31" fmla="*/ 18 h 162"/>
                  <a:gd name="T32" fmla="*/ 140 w 276"/>
                  <a:gd name="T33" fmla="*/ 0 h 162"/>
                  <a:gd name="T34" fmla="*/ 94 w 276"/>
                  <a:gd name="T35" fmla="*/ 33 h 162"/>
                  <a:gd name="T36" fmla="*/ 89 w 276"/>
                  <a:gd name="T37"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6" h="162">
                    <a:moveTo>
                      <a:pt x="89" y="50"/>
                    </a:moveTo>
                    <a:cubicBezTo>
                      <a:pt x="89" y="50"/>
                      <a:pt x="89" y="50"/>
                      <a:pt x="88" y="50"/>
                    </a:cubicBezTo>
                    <a:cubicBezTo>
                      <a:pt x="73" y="49"/>
                      <a:pt x="61" y="55"/>
                      <a:pt x="52" y="66"/>
                    </a:cubicBezTo>
                    <a:cubicBezTo>
                      <a:pt x="52" y="67"/>
                      <a:pt x="50" y="67"/>
                      <a:pt x="49" y="68"/>
                    </a:cubicBezTo>
                    <a:cubicBezTo>
                      <a:pt x="45" y="68"/>
                      <a:pt x="41" y="68"/>
                      <a:pt x="37" y="69"/>
                    </a:cubicBezTo>
                    <a:cubicBezTo>
                      <a:pt x="14" y="76"/>
                      <a:pt x="0" y="102"/>
                      <a:pt x="6" y="126"/>
                    </a:cubicBezTo>
                    <a:cubicBezTo>
                      <a:pt x="12" y="148"/>
                      <a:pt x="29" y="162"/>
                      <a:pt x="50" y="162"/>
                    </a:cubicBezTo>
                    <a:cubicBezTo>
                      <a:pt x="112" y="162"/>
                      <a:pt x="174" y="162"/>
                      <a:pt x="235" y="161"/>
                    </a:cubicBezTo>
                    <a:cubicBezTo>
                      <a:pt x="240" y="161"/>
                      <a:pt x="245" y="160"/>
                      <a:pt x="249" y="159"/>
                    </a:cubicBezTo>
                    <a:cubicBezTo>
                      <a:pt x="265" y="152"/>
                      <a:pt x="273" y="140"/>
                      <a:pt x="275" y="123"/>
                    </a:cubicBezTo>
                    <a:cubicBezTo>
                      <a:pt x="276" y="106"/>
                      <a:pt x="270" y="92"/>
                      <a:pt x="255" y="82"/>
                    </a:cubicBezTo>
                    <a:cubicBezTo>
                      <a:pt x="254" y="81"/>
                      <a:pt x="253" y="80"/>
                      <a:pt x="253" y="78"/>
                    </a:cubicBezTo>
                    <a:cubicBezTo>
                      <a:pt x="253" y="72"/>
                      <a:pt x="253" y="67"/>
                      <a:pt x="252" y="61"/>
                    </a:cubicBezTo>
                    <a:cubicBezTo>
                      <a:pt x="244" y="31"/>
                      <a:pt x="213" y="15"/>
                      <a:pt x="186" y="27"/>
                    </a:cubicBezTo>
                    <a:cubicBezTo>
                      <a:pt x="185" y="27"/>
                      <a:pt x="184" y="27"/>
                      <a:pt x="183" y="26"/>
                    </a:cubicBezTo>
                    <a:cubicBezTo>
                      <a:pt x="181" y="23"/>
                      <a:pt x="180" y="20"/>
                      <a:pt x="177" y="18"/>
                    </a:cubicBezTo>
                    <a:cubicBezTo>
                      <a:pt x="168" y="6"/>
                      <a:pt x="155" y="0"/>
                      <a:pt x="140" y="0"/>
                    </a:cubicBezTo>
                    <a:cubicBezTo>
                      <a:pt x="118" y="1"/>
                      <a:pt x="103" y="13"/>
                      <a:pt x="94" y="33"/>
                    </a:cubicBezTo>
                    <a:cubicBezTo>
                      <a:pt x="92" y="38"/>
                      <a:pt x="91" y="44"/>
                      <a:pt x="89"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880"/>
              <p:cNvSpPr>
                <a:spLocks noEditPoints="1"/>
              </p:cNvSpPr>
              <p:nvPr/>
            </p:nvSpPr>
            <p:spPr bwMode="auto">
              <a:xfrm>
                <a:off x="2457450" y="3065463"/>
                <a:ext cx="461963" cy="271463"/>
              </a:xfrm>
              <a:custGeom>
                <a:avLst/>
                <a:gdLst>
                  <a:gd name="T0" fmla="*/ 89 w 276"/>
                  <a:gd name="T1" fmla="*/ 50 h 162"/>
                  <a:gd name="T2" fmla="*/ 94 w 276"/>
                  <a:gd name="T3" fmla="*/ 33 h 162"/>
                  <a:gd name="T4" fmla="*/ 140 w 276"/>
                  <a:gd name="T5" fmla="*/ 0 h 162"/>
                  <a:gd name="T6" fmla="*/ 177 w 276"/>
                  <a:gd name="T7" fmla="*/ 18 h 162"/>
                  <a:gd name="T8" fmla="*/ 183 w 276"/>
                  <a:gd name="T9" fmla="*/ 26 h 162"/>
                  <a:gd name="T10" fmla="*/ 186 w 276"/>
                  <a:gd name="T11" fmla="*/ 27 h 162"/>
                  <a:gd name="T12" fmla="*/ 252 w 276"/>
                  <a:gd name="T13" fmla="*/ 61 h 162"/>
                  <a:gd name="T14" fmla="*/ 253 w 276"/>
                  <a:gd name="T15" fmla="*/ 78 h 162"/>
                  <a:gd name="T16" fmla="*/ 255 w 276"/>
                  <a:gd name="T17" fmla="*/ 82 h 162"/>
                  <a:gd name="T18" fmla="*/ 275 w 276"/>
                  <a:gd name="T19" fmla="*/ 123 h 162"/>
                  <a:gd name="T20" fmla="*/ 249 w 276"/>
                  <a:gd name="T21" fmla="*/ 159 h 162"/>
                  <a:gd name="T22" fmla="*/ 235 w 276"/>
                  <a:gd name="T23" fmla="*/ 161 h 162"/>
                  <a:gd name="T24" fmla="*/ 50 w 276"/>
                  <a:gd name="T25" fmla="*/ 162 h 162"/>
                  <a:gd name="T26" fmla="*/ 6 w 276"/>
                  <a:gd name="T27" fmla="*/ 126 h 162"/>
                  <a:gd name="T28" fmla="*/ 37 w 276"/>
                  <a:gd name="T29" fmla="*/ 69 h 162"/>
                  <a:gd name="T30" fmla="*/ 49 w 276"/>
                  <a:gd name="T31" fmla="*/ 68 h 162"/>
                  <a:gd name="T32" fmla="*/ 52 w 276"/>
                  <a:gd name="T33" fmla="*/ 66 h 162"/>
                  <a:gd name="T34" fmla="*/ 88 w 276"/>
                  <a:gd name="T35" fmla="*/ 50 h 162"/>
                  <a:gd name="T36" fmla="*/ 89 w 276"/>
                  <a:gd name="T37" fmla="*/ 50 h 162"/>
                  <a:gd name="T38" fmla="*/ 116 w 276"/>
                  <a:gd name="T39" fmla="*/ 128 h 162"/>
                  <a:gd name="T40" fmla="*/ 116 w 276"/>
                  <a:gd name="T41" fmla="*/ 128 h 162"/>
                  <a:gd name="T42" fmla="*/ 117 w 276"/>
                  <a:gd name="T43" fmla="*/ 129 h 162"/>
                  <a:gd name="T44" fmla="*/ 156 w 276"/>
                  <a:gd name="T45" fmla="*/ 143 h 162"/>
                  <a:gd name="T46" fmla="*/ 159 w 276"/>
                  <a:gd name="T47" fmla="*/ 143 h 162"/>
                  <a:gd name="T48" fmla="*/ 182 w 276"/>
                  <a:gd name="T49" fmla="*/ 137 h 162"/>
                  <a:gd name="T50" fmla="*/ 184 w 276"/>
                  <a:gd name="T51" fmla="*/ 134 h 162"/>
                  <a:gd name="T52" fmla="*/ 184 w 276"/>
                  <a:gd name="T53" fmla="*/ 63 h 162"/>
                  <a:gd name="T54" fmla="*/ 182 w 276"/>
                  <a:gd name="T55" fmla="*/ 60 h 162"/>
                  <a:gd name="T56" fmla="*/ 160 w 276"/>
                  <a:gd name="T57" fmla="*/ 54 h 162"/>
                  <a:gd name="T58" fmla="*/ 155 w 276"/>
                  <a:gd name="T59" fmla="*/ 54 h 162"/>
                  <a:gd name="T60" fmla="*/ 111 w 276"/>
                  <a:gd name="T61" fmla="*/ 70 h 162"/>
                  <a:gd name="T62" fmla="*/ 109 w 276"/>
                  <a:gd name="T63" fmla="*/ 74 h 162"/>
                  <a:gd name="T64" fmla="*/ 109 w 276"/>
                  <a:gd name="T65" fmla="*/ 122 h 162"/>
                  <a:gd name="T66" fmla="*/ 109 w 276"/>
                  <a:gd name="T67" fmla="*/ 125 h 162"/>
                  <a:gd name="T68" fmla="*/ 121 w 276"/>
                  <a:gd name="T69" fmla="*/ 120 h 162"/>
                  <a:gd name="T70" fmla="*/ 124 w 276"/>
                  <a:gd name="T71" fmla="*/ 116 h 162"/>
                  <a:gd name="T72" fmla="*/ 124 w 276"/>
                  <a:gd name="T73" fmla="*/ 77 h 162"/>
                  <a:gd name="T74" fmla="*/ 127 w 276"/>
                  <a:gd name="T75" fmla="*/ 73 h 162"/>
                  <a:gd name="T76" fmla="*/ 156 w 276"/>
                  <a:gd name="T77" fmla="*/ 67 h 162"/>
                  <a:gd name="T78" fmla="*/ 158 w 276"/>
                  <a:gd name="T79" fmla="*/ 66 h 162"/>
                  <a:gd name="T80" fmla="*/ 158 w 276"/>
                  <a:gd name="T81" fmla="*/ 68 h 162"/>
                  <a:gd name="T82" fmla="*/ 158 w 276"/>
                  <a:gd name="T83" fmla="*/ 132 h 162"/>
                  <a:gd name="T84" fmla="*/ 156 w 276"/>
                  <a:gd name="T85" fmla="*/ 133 h 162"/>
                  <a:gd name="T86" fmla="*/ 116 w 276"/>
                  <a:gd name="T87" fmla="*/ 1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 h="162">
                    <a:moveTo>
                      <a:pt x="89" y="50"/>
                    </a:moveTo>
                    <a:cubicBezTo>
                      <a:pt x="91" y="44"/>
                      <a:pt x="92" y="38"/>
                      <a:pt x="94" y="33"/>
                    </a:cubicBezTo>
                    <a:cubicBezTo>
                      <a:pt x="103" y="13"/>
                      <a:pt x="118" y="1"/>
                      <a:pt x="140" y="0"/>
                    </a:cubicBezTo>
                    <a:cubicBezTo>
                      <a:pt x="155" y="0"/>
                      <a:pt x="168" y="6"/>
                      <a:pt x="177" y="18"/>
                    </a:cubicBezTo>
                    <a:cubicBezTo>
                      <a:pt x="180" y="20"/>
                      <a:pt x="181" y="23"/>
                      <a:pt x="183" y="26"/>
                    </a:cubicBezTo>
                    <a:cubicBezTo>
                      <a:pt x="184" y="27"/>
                      <a:pt x="185" y="27"/>
                      <a:pt x="186" y="27"/>
                    </a:cubicBezTo>
                    <a:cubicBezTo>
                      <a:pt x="213" y="15"/>
                      <a:pt x="244" y="31"/>
                      <a:pt x="252" y="61"/>
                    </a:cubicBezTo>
                    <a:cubicBezTo>
                      <a:pt x="253" y="67"/>
                      <a:pt x="253" y="72"/>
                      <a:pt x="253" y="78"/>
                    </a:cubicBezTo>
                    <a:cubicBezTo>
                      <a:pt x="253" y="80"/>
                      <a:pt x="254" y="81"/>
                      <a:pt x="255" y="82"/>
                    </a:cubicBezTo>
                    <a:cubicBezTo>
                      <a:pt x="270" y="92"/>
                      <a:pt x="276" y="106"/>
                      <a:pt x="275" y="123"/>
                    </a:cubicBezTo>
                    <a:cubicBezTo>
                      <a:pt x="273" y="140"/>
                      <a:pt x="265" y="152"/>
                      <a:pt x="249" y="159"/>
                    </a:cubicBezTo>
                    <a:cubicBezTo>
                      <a:pt x="245" y="160"/>
                      <a:pt x="240" y="161"/>
                      <a:pt x="235" y="161"/>
                    </a:cubicBezTo>
                    <a:cubicBezTo>
                      <a:pt x="174" y="162"/>
                      <a:pt x="112" y="162"/>
                      <a:pt x="50" y="162"/>
                    </a:cubicBezTo>
                    <a:cubicBezTo>
                      <a:pt x="29" y="162"/>
                      <a:pt x="12" y="148"/>
                      <a:pt x="6" y="126"/>
                    </a:cubicBezTo>
                    <a:cubicBezTo>
                      <a:pt x="0" y="102"/>
                      <a:pt x="14" y="76"/>
                      <a:pt x="37" y="69"/>
                    </a:cubicBezTo>
                    <a:cubicBezTo>
                      <a:pt x="41" y="68"/>
                      <a:pt x="45" y="68"/>
                      <a:pt x="49" y="68"/>
                    </a:cubicBezTo>
                    <a:cubicBezTo>
                      <a:pt x="50" y="67"/>
                      <a:pt x="52" y="67"/>
                      <a:pt x="52" y="66"/>
                    </a:cubicBezTo>
                    <a:cubicBezTo>
                      <a:pt x="61" y="55"/>
                      <a:pt x="73" y="49"/>
                      <a:pt x="88" y="50"/>
                    </a:cubicBezTo>
                    <a:cubicBezTo>
                      <a:pt x="89" y="50"/>
                      <a:pt x="89" y="50"/>
                      <a:pt x="89" y="50"/>
                    </a:cubicBezTo>
                    <a:close/>
                    <a:moveTo>
                      <a:pt x="116" y="128"/>
                    </a:moveTo>
                    <a:cubicBezTo>
                      <a:pt x="116" y="128"/>
                      <a:pt x="116" y="128"/>
                      <a:pt x="116" y="128"/>
                    </a:cubicBezTo>
                    <a:cubicBezTo>
                      <a:pt x="116" y="128"/>
                      <a:pt x="117" y="129"/>
                      <a:pt x="117" y="129"/>
                    </a:cubicBezTo>
                    <a:cubicBezTo>
                      <a:pt x="130" y="134"/>
                      <a:pt x="143" y="138"/>
                      <a:pt x="156" y="143"/>
                    </a:cubicBezTo>
                    <a:cubicBezTo>
                      <a:pt x="157" y="144"/>
                      <a:pt x="158" y="144"/>
                      <a:pt x="159" y="143"/>
                    </a:cubicBezTo>
                    <a:cubicBezTo>
                      <a:pt x="167" y="141"/>
                      <a:pt x="174" y="139"/>
                      <a:pt x="182" y="137"/>
                    </a:cubicBezTo>
                    <a:cubicBezTo>
                      <a:pt x="184" y="137"/>
                      <a:pt x="184" y="136"/>
                      <a:pt x="184" y="134"/>
                    </a:cubicBezTo>
                    <a:cubicBezTo>
                      <a:pt x="184" y="110"/>
                      <a:pt x="184" y="87"/>
                      <a:pt x="184" y="63"/>
                    </a:cubicBezTo>
                    <a:cubicBezTo>
                      <a:pt x="184" y="61"/>
                      <a:pt x="183" y="60"/>
                      <a:pt x="182" y="60"/>
                    </a:cubicBezTo>
                    <a:cubicBezTo>
                      <a:pt x="174" y="58"/>
                      <a:pt x="167" y="56"/>
                      <a:pt x="160" y="54"/>
                    </a:cubicBezTo>
                    <a:cubicBezTo>
                      <a:pt x="158" y="53"/>
                      <a:pt x="156" y="53"/>
                      <a:pt x="155" y="54"/>
                    </a:cubicBezTo>
                    <a:cubicBezTo>
                      <a:pt x="140" y="59"/>
                      <a:pt x="126" y="65"/>
                      <a:pt x="111" y="70"/>
                    </a:cubicBezTo>
                    <a:cubicBezTo>
                      <a:pt x="109" y="71"/>
                      <a:pt x="109" y="72"/>
                      <a:pt x="109" y="74"/>
                    </a:cubicBezTo>
                    <a:cubicBezTo>
                      <a:pt x="109" y="90"/>
                      <a:pt x="109" y="106"/>
                      <a:pt x="109" y="122"/>
                    </a:cubicBezTo>
                    <a:cubicBezTo>
                      <a:pt x="109" y="123"/>
                      <a:pt x="109" y="124"/>
                      <a:pt x="109" y="125"/>
                    </a:cubicBezTo>
                    <a:cubicBezTo>
                      <a:pt x="113" y="123"/>
                      <a:pt x="117" y="122"/>
                      <a:pt x="121" y="120"/>
                    </a:cubicBezTo>
                    <a:cubicBezTo>
                      <a:pt x="123" y="120"/>
                      <a:pt x="124" y="119"/>
                      <a:pt x="124" y="116"/>
                    </a:cubicBezTo>
                    <a:cubicBezTo>
                      <a:pt x="124" y="103"/>
                      <a:pt x="124" y="90"/>
                      <a:pt x="124" y="77"/>
                    </a:cubicBezTo>
                    <a:cubicBezTo>
                      <a:pt x="124" y="75"/>
                      <a:pt x="125" y="74"/>
                      <a:pt x="127" y="73"/>
                    </a:cubicBezTo>
                    <a:cubicBezTo>
                      <a:pt x="137" y="71"/>
                      <a:pt x="146" y="69"/>
                      <a:pt x="156" y="67"/>
                    </a:cubicBezTo>
                    <a:cubicBezTo>
                      <a:pt x="157" y="66"/>
                      <a:pt x="157" y="66"/>
                      <a:pt x="158" y="66"/>
                    </a:cubicBezTo>
                    <a:cubicBezTo>
                      <a:pt x="158" y="67"/>
                      <a:pt x="158" y="67"/>
                      <a:pt x="158" y="68"/>
                    </a:cubicBezTo>
                    <a:cubicBezTo>
                      <a:pt x="158" y="89"/>
                      <a:pt x="158" y="110"/>
                      <a:pt x="158" y="132"/>
                    </a:cubicBezTo>
                    <a:cubicBezTo>
                      <a:pt x="158" y="133"/>
                      <a:pt x="157" y="134"/>
                      <a:pt x="156" y="133"/>
                    </a:cubicBezTo>
                    <a:cubicBezTo>
                      <a:pt x="142" y="132"/>
                      <a:pt x="129" y="130"/>
                      <a:pt x="116" y="128"/>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881"/>
              <p:cNvSpPr>
                <a:spLocks/>
              </p:cNvSpPr>
              <p:nvPr/>
            </p:nvSpPr>
            <p:spPr bwMode="auto">
              <a:xfrm>
                <a:off x="2640013" y="3154363"/>
                <a:ext cx="125413" cy="152400"/>
              </a:xfrm>
              <a:custGeom>
                <a:avLst/>
                <a:gdLst>
                  <a:gd name="T0" fmla="*/ 7 w 75"/>
                  <a:gd name="T1" fmla="*/ 75 h 91"/>
                  <a:gd name="T2" fmla="*/ 47 w 75"/>
                  <a:gd name="T3" fmla="*/ 80 h 91"/>
                  <a:gd name="T4" fmla="*/ 49 w 75"/>
                  <a:gd name="T5" fmla="*/ 79 h 91"/>
                  <a:gd name="T6" fmla="*/ 49 w 75"/>
                  <a:gd name="T7" fmla="*/ 15 h 91"/>
                  <a:gd name="T8" fmla="*/ 49 w 75"/>
                  <a:gd name="T9" fmla="*/ 13 h 91"/>
                  <a:gd name="T10" fmla="*/ 47 w 75"/>
                  <a:gd name="T11" fmla="*/ 14 h 91"/>
                  <a:gd name="T12" fmla="*/ 18 w 75"/>
                  <a:gd name="T13" fmla="*/ 20 h 91"/>
                  <a:gd name="T14" fmla="*/ 15 w 75"/>
                  <a:gd name="T15" fmla="*/ 24 h 91"/>
                  <a:gd name="T16" fmla="*/ 15 w 75"/>
                  <a:gd name="T17" fmla="*/ 63 h 91"/>
                  <a:gd name="T18" fmla="*/ 12 w 75"/>
                  <a:gd name="T19" fmla="*/ 67 h 91"/>
                  <a:gd name="T20" fmla="*/ 0 w 75"/>
                  <a:gd name="T21" fmla="*/ 72 h 91"/>
                  <a:gd name="T22" fmla="*/ 0 w 75"/>
                  <a:gd name="T23" fmla="*/ 69 h 91"/>
                  <a:gd name="T24" fmla="*/ 0 w 75"/>
                  <a:gd name="T25" fmla="*/ 21 h 91"/>
                  <a:gd name="T26" fmla="*/ 2 w 75"/>
                  <a:gd name="T27" fmla="*/ 17 h 91"/>
                  <a:gd name="T28" fmla="*/ 46 w 75"/>
                  <a:gd name="T29" fmla="*/ 1 h 91"/>
                  <a:gd name="T30" fmla="*/ 51 w 75"/>
                  <a:gd name="T31" fmla="*/ 1 h 91"/>
                  <a:gd name="T32" fmla="*/ 73 w 75"/>
                  <a:gd name="T33" fmla="*/ 7 h 91"/>
                  <a:gd name="T34" fmla="*/ 75 w 75"/>
                  <a:gd name="T35" fmla="*/ 10 h 91"/>
                  <a:gd name="T36" fmla="*/ 75 w 75"/>
                  <a:gd name="T37" fmla="*/ 81 h 91"/>
                  <a:gd name="T38" fmla="*/ 73 w 75"/>
                  <a:gd name="T39" fmla="*/ 84 h 91"/>
                  <a:gd name="T40" fmla="*/ 50 w 75"/>
                  <a:gd name="T41" fmla="*/ 90 h 91"/>
                  <a:gd name="T42" fmla="*/ 47 w 75"/>
                  <a:gd name="T43" fmla="*/ 90 h 91"/>
                  <a:gd name="T44" fmla="*/ 8 w 75"/>
                  <a:gd name="T45" fmla="*/ 76 h 91"/>
                  <a:gd name="T46" fmla="*/ 7 w 75"/>
                  <a:gd name="T47" fmla="*/ 75 h 91"/>
                  <a:gd name="T48" fmla="*/ 7 w 75"/>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91">
                    <a:moveTo>
                      <a:pt x="7" y="75"/>
                    </a:moveTo>
                    <a:cubicBezTo>
                      <a:pt x="20" y="77"/>
                      <a:pt x="33" y="79"/>
                      <a:pt x="47" y="80"/>
                    </a:cubicBezTo>
                    <a:cubicBezTo>
                      <a:pt x="48" y="81"/>
                      <a:pt x="49" y="80"/>
                      <a:pt x="49" y="79"/>
                    </a:cubicBezTo>
                    <a:cubicBezTo>
                      <a:pt x="49" y="57"/>
                      <a:pt x="49" y="36"/>
                      <a:pt x="49" y="15"/>
                    </a:cubicBezTo>
                    <a:cubicBezTo>
                      <a:pt x="49" y="14"/>
                      <a:pt x="49" y="14"/>
                      <a:pt x="49" y="13"/>
                    </a:cubicBezTo>
                    <a:cubicBezTo>
                      <a:pt x="48" y="13"/>
                      <a:pt x="48" y="13"/>
                      <a:pt x="47" y="14"/>
                    </a:cubicBezTo>
                    <a:cubicBezTo>
                      <a:pt x="37" y="16"/>
                      <a:pt x="28" y="18"/>
                      <a:pt x="18" y="20"/>
                    </a:cubicBezTo>
                    <a:cubicBezTo>
                      <a:pt x="16" y="21"/>
                      <a:pt x="15" y="22"/>
                      <a:pt x="15" y="24"/>
                    </a:cubicBezTo>
                    <a:cubicBezTo>
                      <a:pt x="15" y="37"/>
                      <a:pt x="15" y="50"/>
                      <a:pt x="15" y="63"/>
                    </a:cubicBezTo>
                    <a:cubicBezTo>
                      <a:pt x="15" y="66"/>
                      <a:pt x="14" y="67"/>
                      <a:pt x="12" y="67"/>
                    </a:cubicBezTo>
                    <a:cubicBezTo>
                      <a:pt x="8" y="69"/>
                      <a:pt x="4" y="70"/>
                      <a:pt x="0" y="72"/>
                    </a:cubicBezTo>
                    <a:cubicBezTo>
                      <a:pt x="0" y="71"/>
                      <a:pt x="0" y="70"/>
                      <a:pt x="0" y="69"/>
                    </a:cubicBezTo>
                    <a:cubicBezTo>
                      <a:pt x="0" y="53"/>
                      <a:pt x="0" y="37"/>
                      <a:pt x="0" y="21"/>
                    </a:cubicBezTo>
                    <a:cubicBezTo>
                      <a:pt x="0" y="19"/>
                      <a:pt x="0" y="18"/>
                      <a:pt x="2" y="17"/>
                    </a:cubicBezTo>
                    <a:cubicBezTo>
                      <a:pt x="17" y="12"/>
                      <a:pt x="31" y="6"/>
                      <a:pt x="46" y="1"/>
                    </a:cubicBezTo>
                    <a:cubicBezTo>
                      <a:pt x="47" y="0"/>
                      <a:pt x="49" y="0"/>
                      <a:pt x="51" y="1"/>
                    </a:cubicBezTo>
                    <a:cubicBezTo>
                      <a:pt x="58" y="3"/>
                      <a:pt x="65" y="5"/>
                      <a:pt x="73" y="7"/>
                    </a:cubicBezTo>
                    <a:cubicBezTo>
                      <a:pt x="74" y="7"/>
                      <a:pt x="75" y="8"/>
                      <a:pt x="75" y="10"/>
                    </a:cubicBezTo>
                    <a:cubicBezTo>
                      <a:pt x="75" y="34"/>
                      <a:pt x="75" y="57"/>
                      <a:pt x="75" y="81"/>
                    </a:cubicBezTo>
                    <a:cubicBezTo>
                      <a:pt x="75" y="83"/>
                      <a:pt x="75" y="84"/>
                      <a:pt x="73" y="84"/>
                    </a:cubicBezTo>
                    <a:cubicBezTo>
                      <a:pt x="65" y="86"/>
                      <a:pt x="58" y="88"/>
                      <a:pt x="50" y="90"/>
                    </a:cubicBezTo>
                    <a:cubicBezTo>
                      <a:pt x="49" y="91"/>
                      <a:pt x="48" y="91"/>
                      <a:pt x="47" y="90"/>
                    </a:cubicBezTo>
                    <a:cubicBezTo>
                      <a:pt x="34" y="85"/>
                      <a:pt x="21" y="81"/>
                      <a:pt x="8" y="76"/>
                    </a:cubicBezTo>
                    <a:cubicBezTo>
                      <a:pt x="8" y="76"/>
                      <a:pt x="7" y="75"/>
                      <a:pt x="7" y="75"/>
                    </a:cubicBezTo>
                    <a:cubicBezTo>
                      <a:pt x="7" y="75"/>
                      <a:pt x="7" y="75"/>
                      <a:pt x="7"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pic>
          <p:nvPicPr>
            <p:cNvPr id="26" name="図 2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9890" y="1645466"/>
              <a:ext cx="328498" cy="298323"/>
            </a:xfrm>
            <a:prstGeom prst="rect">
              <a:avLst/>
            </a:prstGeom>
          </p:spPr>
        </p:pic>
        <p:pic>
          <p:nvPicPr>
            <p:cNvPr id="27" name="図 26"/>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342949" y="1645466"/>
              <a:ext cx="810616" cy="263347"/>
            </a:xfrm>
            <a:prstGeom prst="rect">
              <a:avLst/>
            </a:prstGeom>
          </p:spPr>
        </p:pic>
      </p:grpSp>
      <p:grpSp>
        <p:nvGrpSpPr>
          <p:cNvPr id="31" name="グループ化 30"/>
          <p:cNvGrpSpPr/>
          <p:nvPr/>
        </p:nvGrpSpPr>
        <p:grpSpPr>
          <a:xfrm>
            <a:off x="4550505" y="4493213"/>
            <a:ext cx="308610" cy="493396"/>
            <a:chOff x="1347743" y="733425"/>
            <a:chExt cx="257175" cy="411163"/>
          </a:xfrm>
        </p:grpSpPr>
        <p:sp>
          <p:nvSpPr>
            <p:cNvPr id="32" name="Freeform 18"/>
            <p:cNvSpPr>
              <a:spLocks noEditPoints="1"/>
            </p:cNvSpPr>
            <p:nvPr/>
          </p:nvSpPr>
          <p:spPr bwMode="auto">
            <a:xfrm>
              <a:off x="1347743" y="733425"/>
              <a:ext cx="131763" cy="411163"/>
            </a:xfrm>
            <a:custGeom>
              <a:avLst/>
              <a:gdLst>
                <a:gd name="T0" fmla="*/ 0 w 78"/>
                <a:gd name="T1" fmla="*/ 3 h 244"/>
                <a:gd name="T2" fmla="*/ 75 w 78"/>
                <a:gd name="T3" fmla="*/ 0 h 244"/>
                <a:gd name="T4" fmla="*/ 78 w 78"/>
                <a:gd name="T5" fmla="*/ 241 h 244"/>
                <a:gd name="T6" fmla="*/ 3 w 78"/>
                <a:gd name="T7" fmla="*/ 244 h 244"/>
                <a:gd name="T8" fmla="*/ 0 w 78"/>
                <a:gd name="T9" fmla="*/ 122 h 244"/>
                <a:gd name="T10" fmla="*/ 31 w 78"/>
                <a:gd name="T11" fmla="*/ 72 h 244"/>
                <a:gd name="T12" fmla="*/ 33 w 78"/>
                <a:gd name="T13" fmla="*/ 52 h 244"/>
                <a:gd name="T14" fmla="*/ 13 w 78"/>
                <a:gd name="T15" fmla="*/ 50 h 244"/>
                <a:gd name="T16" fmla="*/ 11 w 78"/>
                <a:gd name="T17" fmla="*/ 70 h 244"/>
                <a:gd name="T18" fmla="*/ 22 w 78"/>
                <a:gd name="T19" fmla="*/ 72 h 244"/>
                <a:gd name="T20" fmla="*/ 65 w 78"/>
                <a:gd name="T21" fmla="*/ 84 h 244"/>
                <a:gd name="T22" fmla="*/ 45 w 78"/>
                <a:gd name="T23" fmla="*/ 81 h 244"/>
                <a:gd name="T24" fmla="*/ 43 w 78"/>
                <a:gd name="T25" fmla="*/ 101 h 244"/>
                <a:gd name="T26" fmla="*/ 63 w 78"/>
                <a:gd name="T27" fmla="*/ 103 h 244"/>
                <a:gd name="T28" fmla="*/ 65 w 78"/>
                <a:gd name="T29" fmla="*/ 92 h 244"/>
                <a:gd name="T30" fmla="*/ 45 w 78"/>
                <a:gd name="T31" fmla="*/ 114 h 244"/>
                <a:gd name="T32" fmla="*/ 43 w 78"/>
                <a:gd name="T33" fmla="*/ 133 h 244"/>
                <a:gd name="T34" fmla="*/ 63 w 78"/>
                <a:gd name="T35" fmla="*/ 135 h 244"/>
                <a:gd name="T36" fmla="*/ 65 w 78"/>
                <a:gd name="T37" fmla="*/ 116 h 244"/>
                <a:gd name="T38" fmla="*/ 54 w 78"/>
                <a:gd name="T39" fmla="*/ 114 h 244"/>
                <a:gd name="T40" fmla="*/ 43 w 78"/>
                <a:gd name="T41" fmla="*/ 69 h 244"/>
                <a:gd name="T42" fmla="*/ 63 w 78"/>
                <a:gd name="T43" fmla="*/ 72 h 244"/>
                <a:gd name="T44" fmla="*/ 65 w 78"/>
                <a:gd name="T45" fmla="*/ 52 h 244"/>
                <a:gd name="T46" fmla="*/ 45 w 78"/>
                <a:gd name="T47" fmla="*/ 50 h 244"/>
                <a:gd name="T48" fmla="*/ 43 w 78"/>
                <a:gd name="T49" fmla="*/ 61 h 244"/>
                <a:gd name="T50" fmla="*/ 63 w 78"/>
                <a:gd name="T51" fmla="*/ 40 h 244"/>
                <a:gd name="T52" fmla="*/ 65 w 78"/>
                <a:gd name="T53" fmla="*/ 21 h 244"/>
                <a:gd name="T54" fmla="*/ 45 w 78"/>
                <a:gd name="T55" fmla="*/ 18 h 244"/>
                <a:gd name="T56" fmla="*/ 43 w 78"/>
                <a:gd name="T57" fmla="*/ 38 h 244"/>
                <a:gd name="T58" fmla="*/ 54 w 78"/>
                <a:gd name="T59" fmla="*/ 40 h 244"/>
                <a:gd name="T60" fmla="*/ 12 w 78"/>
                <a:gd name="T61" fmla="*/ 101 h 244"/>
                <a:gd name="T62" fmla="*/ 31 w 78"/>
                <a:gd name="T63" fmla="*/ 103 h 244"/>
                <a:gd name="T64" fmla="*/ 33 w 78"/>
                <a:gd name="T65" fmla="*/ 83 h 244"/>
                <a:gd name="T66" fmla="*/ 14 w 78"/>
                <a:gd name="T67" fmla="*/ 81 h 244"/>
                <a:gd name="T68" fmla="*/ 12 w 78"/>
                <a:gd name="T69" fmla="*/ 92 h 244"/>
                <a:gd name="T70" fmla="*/ 33 w 78"/>
                <a:gd name="T71" fmla="*/ 116 h 244"/>
                <a:gd name="T72" fmla="*/ 14 w 78"/>
                <a:gd name="T73" fmla="*/ 114 h 244"/>
                <a:gd name="T74" fmla="*/ 12 w 78"/>
                <a:gd name="T75" fmla="*/ 133 h 244"/>
                <a:gd name="T76" fmla="*/ 31 w 78"/>
                <a:gd name="T77" fmla="*/ 135 h 244"/>
                <a:gd name="T78" fmla="*/ 33 w 78"/>
                <a:gd name="T79" fmla="*/ 124 h 244"/>
                <a:gd name="T80" fmla="*/ 31 w 78"/>
                <a:gd name="T81" fmla="*/ 167 h 244"/>
                <a:gd name="T82" fmla="*/ 33 w 78"/>
                <a:gd name="T83" fmla="*/ 147 h 244"/>
                <a:gd name="T84" fmla="*/ 13 w 78"/>
                <a:gd name="T85" fmla="*/ 145 h 244"/>
                <a:gd name="T86" fmla="*/ 11 w 78"/>
                <a:gd name="T87" fmla="*/ 165 h 244"/>
                <a:gd name="T88" fmla="*/ 22 w 78"/>
                <a:gd name="T89" fmla="*/ 167 h 244"/>
                <a:gd name="T90" fmla="*/ 45 w 78"/>
                <a:gd name="T91" fmla="*/ 145 h 244"/>
                <a:gd name="T92" fmla="*/ 43 w 78"/>
                <a:gd name="T93" fmla="*/ 165 h 244"/>
                <a:gd name="T94" fmla="*/ 63 w 78"/>
                <a:gd name="T95" fmla="*/ 167 h 244"/>
                <a:gd name="T96" fmla="*/ 65 w 78"/>
                <a:gd name="T97" fmla="*/ 147 h 244"/>
                <a:gd name="T98" fmla="*/ 55 w 78"/>
                <a:gd name="T99" fmla="*/ 145 h 244"/>
                <a:gd name="T100" fmla="*/ 45 w 78"/>
                <a:gd name="T101" fmla="*/ 177 h 244"/>
                <a:gd name="T102" fmla="*/ 43 w 78"/>
                <a:gd name="T103" fmla="*/ 196 h 244"/>
                <a:gd name="T104" fmla="*/ 63 w 78"/>
                <a:gd name="T105" fmla="*/ 198 h 244"/>
                <a:gd name="T106" fmla="*/ 65 w 78"/>
                <a:gd name="T107" fmla="*/ 179 h 244"/>
                <a:gd name="T108" fmla="*/ 54 w 78"/>
                <a:gd name="T109" fmla="*/ 177 h 244"/>
                <a:gd name="T110" fmla="*/ 32 w 78"/>
                <a:gd name="T111" fmla="*/ 40 h 244"/>
                <a:gd name="T112" fmla="*/ 33 w 78"/>
                <a:gd name="T113" fmla="*/ 21 h 244"/>
                <a:gd name="T114" fmla="*/ 18 w 78"/>
                <a:gd name="T115" fmla="*/ 18 h 244"/>
                <a:gd name="T116" fmla="*/ 12 w 78"/>
                <a:gd name="T117" fmla="*/ 40 h 244"/>
                <a:gd name="T118" fmla="*/ 12 w 78"/>
                <a:gd name="T119" fmla="*/ 197 h 244"/>
                <a:gd name="T120" fmla="*/ 32 w 78"/>
                <a:gd name="T121" fmla="*/ 198 h 244"/>
                <a:gd name="T122" fmla="*/ 33 w 78"/>
                <a:gd name="T123" fmla="*/ 179 h 244"/>
                <a:gd name="T124" fmla="*/ 12 w 78"/>
                <a:gd name="T125" fmla="*/ 17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244">
                  <a:moveTo>
                    <a:pt x="0" y="122"/>
                  </a:moveTo>
                  <a:cubicBezTo>
                    <a:pt x="0" y="82"/>
                    <a:pt x="0" y="43"/>
                    <a:pt x="0" y="3"/>
                  </a:cubicBezTo>
                  <a:cubicBezTo>
                    <a:pt x="0" y="0"/>
                    <a:pt x="0" y="0"/>
                    <a:pt x="4" y="0"/>
                  </a:cubicBezTo>
                  <a:cubicBezTo>
                    <a:pt x="27" y="0"/>
                    <a:pt x="51" y="0"/>
                    <a:pt x="75" y="0"/>
                  </a:cubicBezTo>
                  <a:cubicBezTo>
                    <a:pt x="77" y="0"/>
                    <a:pt x="78" y="0"/>
                    <a:pt x="78" y="3"/>
                  </a:cubicBezTo>
                  <a:cubicBezTo>
                    <a:pt x="78" y="82"/>
                    <a:pt x="78" y="162"/>
                    <a:pt x="78" y="241"/>
                  </a:cubicBezTo>
                  <a:cubicBezTo>
                    <a:pt x="78" y="244"/>
                    <a:pt x="77" y="244"/>
                    <a:pt x="75" y="244"/>
                  </a:cubicBezTo>
                  <a:cubicBezTo>
                    <a:pt x="51" y="244"/>
                    <a:pt x="27" y="244"/>
                    <a:pt x="3" y="244"/>
                  </a:cubicBezTo>
                  <a:cubicBezTo>
                    <a:pt x="0" y="244"/>
                    <a:pt x="0" y="243"/>
                    <a:pt x="0" y="241"/>
                  </a:cubicBezTo>
                  <a:cubicBezTo>
                    <a:pt x="0" y="201"/>
                    <a:pt x="0" y="162"/>
                    <a:pt x="0" y="122"/>
                  </a:cubicBezTo>
                  <a:close/>
                  <a:moveTo>
                    <a:pt x="22" y="72"/>
                  </a:moveTo>
                  <a:cubicBezTo>
                    <a:pt x="25" y="72"/>
                    <a:pt x="28" y="72"/>
                    <a:pt x="31" y="72"/>
                  </a:cubicBezTo>
                  <a:cubicBezTo>
                    <a:pt x="32" y="72"/>
                    <a:pt x="33" y="71"/>
                    <a:pt x="33" y="70"/>
                  </a:cubicBezTo>
                  <a:cubicBezTo>
                    <a:pt x="33" y="64"/>
                    <a:pt x="33" y="58"/>
                    <a:pt x="33" y="52"/>
                  </a:cubicBezTo>
                  <a:cubicBezTo>
                    <a:pt x="33" y="50"/>
                    <a:pt x="33" y="50"/>
                    <a:pt x="31" y="50"/>
                  </a:cubicBezTo>
                  <a:cubicBezTo>
                    <a:pt x="25" y="50"/>
                    <a:pt x="19" y="50"/>
                    <a:pt x="13" y="50"/>
                  </a:cubicBezTo>
                  <a:cubicBezTo>
                    <a:pt x="12" y="50"/>
                    <a:pt x="11" y="50"/>
                    <a:pt x="11" y="52"/>
                  </a:cubicBezTo>
                  <a:cubicBezTo>
                    <a:pt x="11" y="58"/>
                    <a:pt x="11" y="64"/>
                    <a:pt x="11" y="70"/>
                  </a:cubicBezTo>
                  <a:cubicBezTo>
                    <a:pt x="11" y="71"/>
                    <a:pt x="12" y="72"/>
                    <a:pt x="13" y="72"/>
                  </a:cubicBezTo>
                  <a:cubicBezTo>
                    <a:pt x="16" y="72"/>
                    <a:pt x="19" y="72"/>
                    <a:pt x="22" y="72"/>
                  </a:cubicBezTo>
                  <a:close/>
                  <a:moveTo>
                    <a:pt x="65" y="92"/>
                  </a:moveTo>
                  <a:cubicBezTo>
                    <a:pt x="65" y="89"/>
                    <a:pt x="65" y="86"/>
                    <a:pt x="65" y="84"/>
                  </a:cubicBezTo>
                  <a:cubicBezTo>
                    <a:pt x="65" y="82"/>
                    <a:pt x="64" y="81"/>
                    <a:pt x="63" y="81"/>
                  </a:cubicBezTo>
                  <a:cubicBezTo>
                    <a:pt x="57" y="81"/>
                    <a:pt x="51" y="81"/>
                    <a:pt x="45" y="81"/>
                  </a:cubicBezTo>
                  <a:cubicBezTo>
                    <a:pt x="44" y="81"/>
                    <a:pt x="43" y="82"/>
                    <a:pt x="43" y="84"/>
                  </a:cubicBezTo>
                  <a:cubicBezTo>
                    <a:pt x="43" y="89"/>
                    <a:pt x="43" y="95"/>
                    <a:pt x="43" y="101"/>
                  </a:cubicBezTo>
                  <a:cubicBezTo>
                    <a:pt x="43" y="103"/>
                    <a:pt x="44" y="103"/>
                    <a:pt x="45" y="103"/>
                  </a:cubicBezTo>
                  <a:cubicBezTo>
                    <a:pt x="51" y="103"/>
                    <a:pt x="57" y="103"/>
                    <a:pt x="63" y="103"/>
                  </a:cubicBezTo>
                  <a:cubicBezTo>
                    <a:pt x="64" y="103"/>
                    <a:pt x="65" y="103"/>
                    <a:pt x="65" y="101"/>
                  </a:cubicBezTo>
                  <a:cubicBezTo>
                    <a:pt x="65" y="98"/>
                    <a:pt x="65" y="95"/>
                    <a:pt x="65" y="92"/>
                  </a:cubicBezTo>
                  <a:close/>
                  <a:moveTo>
                    <a:pt x="54" y="114"/>
                  </a:moveTo>
                  <a:cubicBezTo>
                    <a:pt x="51" y="114"/>
                    <a:pt x="48" y="114"/>
                    <a:pt x="45" y="114"/>
                  </a:cubicBezTo>
                  <a:cubicBezTo>
                    <a:pt x="44" y="113"/>
                    <a:pt x="43" y="114"/>
                    <a:pt x="43" y="116"/>
                  </a:cubicBezTo>
                  <a:cubicBezTo>
                    <a:pt x="43" y="122"/>
                    <a:pt x="43" y="127"/>
                    <a:pt x="43" y="133"/>
                  </a:cubicBezTo>
                  <a:cubicBezTo>
                    <a:pt x="43" y="135"/>
                    <a:pt x="44" y="135"/>
                    <a:pt x="45" y="135"/>
                  </a:cubicBezTo>
                  <a:cubicBezTo>
                    <a:pt x="51" y="135"/>
                    <a:pt x="57" y="135"/>
                    <a:pt x="63" y="135"/>
                  </a:cubicBezTo>
                  <a:cubicBezTo>
                    <a:pt x="64" y="135"/>
                    <a:pt x="65" y="135"/>
                    <a:pt x="65" y="133"/>
                  </a:cubicBezTo>
                  <a:cubicBezTo>
                    <a:pt x="65" y="127"/>
                    <a:pt x="65" y="122"/>
                    <a:pt x="65" y="116"/>
                  </a:cubicBezTo>
                  <a:cubicBezTo>
                    <a:pt x="65" y="114"/>
                    <a:pt x="64" y="113"/>
                    <a:pt x="63" y="114"/>
                  </a:cubicBezTo>
                  <a:cubicBezTo>
                    <a:pt x="60" y="114"/>
                    <a:pt x="57" y="114"/>
                    <a:pt x="54" y="114"/>
                  </a:cubicBezTo>
                  <a:close/>
                  <a:moveTo>
                    <a:pt x="43" y="61"/>
                  </a:moveTo>
                  <a:cubicBezTo>
                    <a:pt x="43" y="63"/>
                    <a:pt x="43" y="66"/>
                    <a:pt x="43" y="69"/>
                  </a:cubicBezTo>
                  <a:cubicBezTo>
                    <a:pt x="43" y="71"/>
                    <a:pt x="44" y="72"/>
                    <a:pt x="46" y="72"/>
                  </a:cubicBezTo>
                  <a:cubicBezTo>
                    <a:pt x="51" y="72"/>
                    <a:pt x="57" y="72"/>
                    <a:pt x="63" y="72"/>
                  </a:cubicBezTo>
                  <a:cubicBezTo>
                    <a:pt x="65" y="72"/>
                    <a:pt x="65" y="71"/>
                    <a:pt x="65" y="70"/>
                  </a:cubicBezTo>
                  <a:cubicBezTo>
                    <a:pt x="65" y="64"/>
                    <a:pt x="65" y="58"/>
                    <a:pt x="65" y="52"/>
                  </a:cubicBezTo>
                  <a:cubicBezTo>
                    <a:pt x="65" y="51"/>
                    <a:pt x="65" y="50"/>
                    <a:pt x="63" y="50"/>
                  </a:cubicBezTo>
                  <a:cubicBezTo>
                    <a:pt x="57" y="50"/>
                    <a:pt x="51" y="50"/>
                    <a:pt x="45" y="50"/>
                  </a:cubicBezTo>
                  <a:cubicBezTo>
                    <a:pt x="44" y="50"/>
                    <a:pt x="43" y="50"/>
                    <a:pt x="43" y="52"/>
                  </a:cubicBezTo>
                  <a:cubicBezTo>
                    <a:pt x="43" y="55"/>
                    <a:pt x="43" y="58"/>
                    <a:pt x="43" y="61"/>
                  </a:cubicBezTo>
                  <a:close/>
                  <a:moveTo>
                    <a:pt x="54" y="40"/>
                  </a:moveTo>
                  <a:cubicBezTo>
                    <a:pt x="57" y="40"/>
                    <a:pt x="60" y="40"/>
                    <a:pt x="63" y="40"/>
                  </a:cubicBezTo>
                  <a:cubicBezTo>
                    <a:pt x="64" y="40"/>
                    <a:pt x="65" y="40"/>
                    <a:pt x="65" y="38"/>
                  </a:cubicBezTo>
                  <a:cubicBezTo>
                    <a:pt x="65" y="32"/>
                    <a:pt x="65" y="26"/>
                    <a:pt x="65" y="21"/>
                  </a:cubicBezTo>
                  <a:cubicBezTo>
                    <a:pt x="65" y="19"/>
                    <a:pt x="64" y="18"/>
                    <a:pt x="63" y="18"/>
                  </a:cubicBezTo>
                  <a:cubicBezTo>
                    <a:pt x="57" y="19"/>
                    <a:pt x="51" y="19"/>
                    <a:pt x="45" y="18"/>
                  </a:cubicBezTo>
                  <a:cubicBezTo>
                    <a:pt x="44" y="18"/>
                    <a:pt x="43" y="19"/>
                    <a:pt x="43" y="21"/>
                  </a:cubicBezTo>
                  <a:cubicBezTo>
                    <a:pt x="43" y="26"/>
                    <a:pt x="43" y="32"/>
                    <a:pt x="43" y="38"/>
                  </a:cubicBezTo>
                  <a:cubicBezTo>
                    <a:pt x="43" y="40"/>
                    <a:pt x="44" y="40"/>
                    <a:pt x="45" y="40"/>
                  </a:cubicBezTo>
                  <a:cubicBezTo>
                    <a:pt x="48" y="40"/>
                    <a:pt x="51" y="40"/>
                    <a:pt x="54" y="40"/>
                  </a:cubicBezTo>
                  <a:close/>
                  <a:moveTo>
                    <a:pt x="12" y="92"/>
                  </a:moveTo>
                  <a:cubicBezTo>
                    <a:pt x="12" y="95"/>
                    <a:pt x="12" y="98"/>
                    <a:pt x="12" y="101"/>
                  </a:cubicBezTo>
                  <a:cubicBezTo>
                    <a:pt x="12" y="103"/>
                    <a:pt x="12" y="103"/>
                    <a:pt x="14" y="103"/>
                  </a:cubicBezTo>
                  <a:cubicBezTo>
                    <a:pt x="20" y="103"/>
                    <a:pt x="25" y="103"/>
                    <a:pt x="31" y="103"/>
                  </a:cubicBezTo>
                  <a:cubicBezTo>
                    <a:pt x="33" y="103"/>
                    <a:pt x="33" y="103"/>
                    <a:pt x="33" y="101"/>
                  </a:cubicBezTo>
                  <a:cubicBezTo>
                    <a:pt x="33" y="95"/>
                    <a:pt x="33" y="89"/>
                    <a:pt x="33" y="83"/>
                  </a:cubicBezTo>
                  <a:cubicBezTo>
                    <a:pt x="33" y="82"/>
                    <a:pt x="33" y="81"/>
                    <a:pt x="31" y="81"/>
                  </a:cubicBezTo>
                  <a:cubicBezTo>
                    <a:pt x="25" y="81"/>
                    <a:pt x="20" y="81"/>
                    <a:pt x="14" y="81"/>
                  </a:cubicBezTo>
                  <a:cubicBezTo>
                    <a:pt x="12" y="81"/>
                    <a:pt x="12" y="82"/>
                    <a:pt x="12" y="84"/>
                  </a:cubicBezTo>
                  <a:cubicBezTo>
                    <a:pt x="12" y="86"/>
                    <a:pt x="12" y="89"/>
                    <a:pt x="12" y="92"/>
                  </a:cubicBezTo>
                  <a:close/>
                  <a:moveTo>
                    <a:pt x="33" y="124"/>
                  </a:moveTo>
                  <a:cubicBezTo>
                    <a:pt x="33" y="121"/>
                    <a:pt x="33" y="119"/>
                    <a:pt x="33" y="116"/>
                  </a:cubicBezTo>
                  <a:cubicBezTo>
                    <a:pt x="33" y="114"/>
                    <a:pt x="33" y="114"/>
                    <a:pt x="31" y="114"/>
                  </a:cubicBezTo>
                  <a:cubicBezTo>
                    <a:pt x="25" y="114"/>
                    <a:pt x="20" y="114"/>
                    <a:pt x="14" y="114"/>
                  </a:cubicBezTo>
                  <a:cubicBezTo>
                    <a:pt x="12" y="113"/>
                    <a:pt x="12" y="114"/>
                    <a:pt x="12" y="116"/>
                  </a:cubicBezTo>
                  <a:cubicBezTo>
                    <a:pt x="12" y="122"/>
                    <a:pt x="12" y="127"/>
                    <a:pt x="12" y="133"/>
                  </a:cubicBezTo>
                  <a:cubicBezTo>
                    <a:pt x="12" y="135"/>
                    <a:pt x="12" y="135"/>
                    <a:pt x="14" y="135"/>
                  </a:cubicBezTo>
                  <a:cubicBezTo>
                    <a:pt x="19" y="135"/>
                    <a:pt x="25" y="135"/>
                    <a:pt x="31" y="135"/>
                  </a:cubicBezTo>
                  <a:cubicBezTo>
                    <a:pt x="33" y="135"/>
                    <a:pt x="33" y="135"/>
                    <a:pt x="33" y="133"/>
                  </a:cubicBezTo>
                  <a:cubicBezTo>
                    <a:pt x="33" y="130"/>
                    <a:pt x="33" y="127"/>
                    <a:pt x="33" y="124"/>
                  </a:cubicBezTo>
                  <a:close/>
                  <a:moveTo>
                    <a:pt x="22" y="167"/>
                  </a:moveTo>
                  <a:cubicBezTo>
                    <a:pt x="25" y="167"/>
                    <a:pt x="28" y="167"/>
                    <a:pt x="31" y="167"/>
                  </a:cubicBezTo>
                  <a:cubicBezTo>
                    <a:pt x="33" y="167"/>
                    <a:pt x="33" y="166"/>
                    <a:pt x="33" y="165"/>
                  </a:cubicBezTo>
                  <a:cubicBezTo>
                    <a:pt x="33" y="159"/>
                    <a:pt x="33" y="153"/>
                    <a:pt x="33" y="147"/>
                  </a:cubicBezTo>
                  <a:cubicBezTo>
                    <a:pt x="33" y="146"/>
                    <a:pt x="33" y="145"/>
                    <a:pt x="31" y="145"/>
                  </a:cubicBezTo>
                  <a:cubicBezTo>
                    <a:pt x="25" y="145"/>
                    <a:pt x="19" y="145"/>
                    <a:pt x="13" y="145"/>
                  </a:cubicBezTo>
                  <a:cubicBezTo>
                    <a:pt x="12" y="145"/>
                    <a:pt x="11" y="146"/>
                    <a:pt x="11" y="147"/>
                  </a:cubicBezTo>
                  <a:cubicBezTo>
                    <a:pt x="11" y="153"/>
                    <a:pt x="11" y="159"/>
                    <a:pt x="11" y="165"/>
                  </a:cubicBezTo>
                  <a:cubicBezTo>
                    <a:pt x="11" y="166"/>
                    <a:pt x="12" y="167"/>
                    <a:pt x="13" y="167"/>
                  </a:cubicBezTo>
                  <a:cubicBezTo>
                    <a:pt x="16" y="167"/>
                    <a:pt x="19" y="167"/>
                    <a:pt x="22" y="167"/>
                  </a:cubicBezTo>
                  <a:close/>
                  <a:moveTo>
                    <a:pt x="55" y="145"/>
                  </a:moveTo>
                  <a:cubicBezTo>
                    <a:pt x="51" y="145"/>
                    <a:pt x="48" y="145"/>
                    <a:pt x="45" y="145"/>
                  </a:cubicBezTo>
                  <a:cubicBezTo>
                    <a:pt x="44" y="145"/>
                    <a:pt x="43" y="146"/>
                    <a:pt x="43" y="147"/>
                  </a:cubicBezTo>
                  <a:cubicBezTo>
                    <a:pt x="43" y="153"/>
                    <a:pt x="43" y="159"/>
                    <a:pt x="43" y="165"/>
                  </a:cubicBezTo>
                  <a:cubicBezTo>
                    <a:pt x="43" y="166"/>
                    <a:pt x="44" y="167"/>
                    <a:pt x="45" y="167"/>
                  </a:cubicBezTo>
                  <a:cubicBezTo>
                    <a:pt x="51" y="167"/>
                    <a:pt x="57" y="167"/>
                    <a:pt x="63" y="167"/>
                  </a:cubicBezTo>
                  <a:cubicBezTo>
                    <a:pt x="65" y="167"/>
                    <a:pt x="65" y="166"/>
                    <a:pt x="65" y="165"/>
                  </a:cubicBezTo>
                  <a:cubicBezTo>
                    <a:pt x="65" y="159"/>
                    <a:pt x="65" y="153"/>
                    <a:pt x="65" y="147"/>
                  </a:cubicBezTo>
                  <a:cubicBezTo>
                    <a:pt x="65" y="146"/>
                    <a:pt x="65" y="145"/>
                    <a:pt x="63" y="145"/>
                  </a:cubicBezTo>
                  <a:cubicBezTo>
                    <a:pt x="60" y="145"/>
                    <a:pt x="57" y="145"/>
                    <a:pt x="55" y="145"/>
                  </a:cubicBezTo>
                  <a:close/>
                  <a:moveTo>
                    <a:pt x="54" y="177"/>
                  </a:moveTo>
                  <a:cubicBezTo>
                    <a:pt x="51" y="177"/>
                    <a:pt x="48" y="177"/>
                    <a:pt x="45" y="177"/>
                  </a:cubicBezTo>
                  <a:cubicBezTo>
                    <a:pt x="44" y="177"/>
                    <a:pt x="43" y="177"/>
                    <a:pt x="43" y="179"/>
                  </a:cubicBezTo>
                  <a:cubicBezTo>
                    <a:pt x="43" y="185"/>
                    <a:pt x="43" y="191"/>
                    <a:pt x="43" y="196"/>
                  </a:cubicBezTo>
                  <a:cubicBezTo>
                    <a:pt x="43" y="198"/>
                    <a:pt x="43" y="198"/>
                    <a:pt x="45" y="198"/>
                  </a:cubicBezTo>
                  <a:cubicBezTo>
                    <a:pt x="51" y="198"/>
                    <a:pt x="57" y="198"/>
                    <a:pt x="63" y="198"/>
                  </a:cubicBezTo>
                  <a:cubicBezTo>
                    <a:pt x="64" y="198"/>
                    <a:pt x="65" y="198"/>
                    <a:pt x="65" y="196"/>
                  </a:cubicBezTo>
                  <a:cubicBezTo>
                    <a:pt x="65" y="191"/>
                    <a:pt x="65" y="185"/>
                    <a:pt x="65" y="179"/>
                  </a:cubicBezTo>
                  <a:cubicBezTo>
                    <a:pt x="65" y="177"/>
                    <a:pt x="64" y="177"/>
                    <a:pt x="63" y="177"/>
                  </a:cubicBezTo>
                  <a:cubicBezTo>
                    <a:pt x="60" y="177"/>
                    <a:pt x="57" y="177"/>
                    <a:pt x="54" y="177"/>
                  </a:cubicBezTo>
                  <a:close/>
                  <a:moveTo>
                    <a:pt x="12" y="40"/>
                  </a:moveTo>
                  <a:cubicBezTo>
                    <a:pt x="19" y="40"/>
                    <a:pt x="25" y="40"/>
                    <a:pt x="32" y="40"/>
                  </a:cubicBezTo>
                  <a:cubicBezTo>
                    <a:pt x="33" y="40"/>
                    <a:pt x="33" y="39"/>
                    <a:pt x="33" y="38"/>
                  </a:cubicBezTo>
                  <a:cubicBezTo>
                    <a:pt x="33" y="32"/>
                    <a:pt x="33" y="26"/>
                    <a:pt x="33" y="21"/>
                  </a:cubicBezTo>
                  <a:cubicBezTo>
                    <a:pt x="33" y="19"/>
                    <a:pt x="33" y="18"/>
                    <a:pt x="31" y="18"/>
                  </a:cubicBezTo>
                  <a:cubicBezTo>
                    <a:pt x="26" y="19"/>
                    <a:pt x="22" y="18"/>
                    <a:pt x="18" y="18"/>
                  </a:cubicBezTo>
                  <a:cubicBezTo>
                    <a:pt x="12" y="18"/>
                    <a:pt x="12" y="18"/>
                    <a:pt x="12" y="24"/>
                  </a:cubicBezTo>
                  <a:cubicBezTo>
                    <a:pt x="12" y="30"/>
                    <a:pt x="12" y="35"/>
                    <a:pt x="12" y="40"/>
                  </a:cubicBezTo>
                  <a:close/>
                  <a:moveTo>
                    <a:pt x="12" y="177"/>
                  </a:moveTo>
                  <a:cubicBezTo>
                    <a:pt x="12" y="184"/>
                    <a:pt x="12" y="191"/>
                    <a:pt x="12" y="197"/>
                  </a:cubicBezTo>
                  <a:cubicBezTo>
                    <a:pt x="12" y="198"/>
                    <a:pt x="13" y="198"/>
                    <a:pt x="13" y="198"/>
                  </a:cubicBezTo>
                  <a:cubicBezTo>
                    <a:pt x="19" y="198"/>
                    <a:pt x="25" y="198"/>
                    <a:pt x="32" y="198"/>
                  </a:cubicBezTo>
                  <a:cubicBezTo>
                    <a:pt x="32" y="198"/>
                    <a:pt x="33" y="197"/>
                    <a:pt x="33" y="197"/>
                  </a:cubicBezTo>
                  <a:cubicBezTo>
                    <a:pt x="33" y="191"/>
                    <a:pt x="33" y="185"/>
                    <a:pt x="33" y="179"/>
                  </a:cubicBezTo>
                  <a:cubicBezTo>
                    <a:pt x="33" y="178"/>
                    <a:pt x="32" y="177"/>
                    <a:pt x="32" y="177"/>
                  </a:cubicBezTo>
                  <a:cubicBezTo>
                    <a:pt x="25" y="177"/>
                    <a:pt x="19" y="177"/>
                    <a:pt x="12" y="17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9"/>
            <p:cNvSpPr>
              <a:spLocks noEditPoints="1"/>
            </p:cNvSpPr>
            <p:nvPr/>
          </p:nvSpPr>
          <p:spPr bwMode="auto">
            <a:xfrm>
              <a:off x="1496968" y="746125"/>
              <a:ext cx="107950" cy="398463"/>
            </a:xfrm>
            <a:custGeom>
              <a:avLst/>
              <a:gdLst>
                <a:gd name="T0" fmla="*/ 21 w 65"/>
                <a:gd name="T1" fmla="*/ 47 h 237"/>
                <a:gd name="T2" fmla="*/ 21 w 65"/>
                <a:gd name="T3" fmla="*/ 26 h 237"/>
                <a:gd name="T4" fmla="*/ 24 w 65"/>
                <a:gd name="T5" fmla="*/ 23 h 237"/>
                <a:gd name="T6" fmla="*/ 30 w 65"/>
                <a:gd name="T7" fmla="*/ 17 h 237"/>
                <a:gd name="T8" fmla="*/ 30 w 65"/>
                <a:gd name="T9" fmla="*/ 4 h 237"/>
                <a:gd name="T10" fmla="*/ 33 w 65"/>
                <a:gd name="T11" fmla="*/ 0 h 237"/>
                <a:gd name="T12" fmla="*/ 36 w 65"/>
                <a:gd name="T13" fmla="*/ 4 h 237"/>
                <a:gd name="T14" fmla="*/ 35 w 65"/>
                <a:gd name="T15" fmla="*/ 20 h 237"/>
                <a:gd name="T16" fmla="*/ 38 w 65"/>
                <a:gd name="T17" fmla="*/ 23 h 237"/>
                <a:gd name="T18" fmla="*/ 44 w 65"/>
                <a:gd name="T19" fmla="*/ 29 h 237"/>
                <a:gd name="T20" fmla="*/ 44 w 65"/>
                <a:gd name="T21" fmla="*/ 45 h 237"/>
                <a:gd name="T22" fmla="*/ 47 w 65"/>
                <a:gd name="T23" fmla="*/ 47 h 237"/>
                <a:gd name="T24" fmla="*/ 53 w 65"/>
                <a:gd name="T25" fmla="*/ 47 h 237"/>
                <a:gd name="T26" fmla="*/ 55 w 65"/>
                <a:gd name="T27" fmla="*/ 50 h 237"/>
                <a:gd name="T28" fmla="*/ 55 w 65"/>
                <a:gd name="T29" fmla="*/ 70 h 237"/>
                <a:gd name="T30" fmla="*/ 58 w 65"/>
                <a:gd name="T31" fmla="*/ 73 h 237"/>
                <a:gd name="T32" fmla="*/ 65 w 65"/>
                <a:gd name="T33" fmla="*/ 79 h 237"/>
                <a:gd name="T34" fmla="*/ 65 w 65"/>
                <a:gd name="T35" fmla="*/ 234 h 237"/>
                <a:gd name="T36" fmla="*/ 61 w 65"/>
                <a:gd name="T37" fmla="*/ 237 h 237"/>
                <a:gd name="T38" fmla="*/ 3 w 65"/>
                <a:gd name="T39" fmla="*/ 237 h 237"/>
                <a:gd name="T40" fmla="*/ 0 w 65"/>
                <a:gd name="T41" fmla="*/ 234 h 237"/>
                <a:gd name="T42" fmla="*/ 0 w 65"/>
                <a:gd name="T43" fmla="*/ 76 h 237"/>
                <a:gd name="T44" fmla="*/ 3 w 65"/>
                <a:gd name="T45" fmla="*/ 73 h 237"/>
                <a:gd name="T46" fmla="*/ 6 w 65"/>
                <a:gd name="T47" fmla="*/ 73 h 237"/>
                <a:gd name="T48" fmla="*/ 10 w 65"/>
                <a:gd name="T49" fmla="*/ 69 h 237"/>
                <a:gd name="T50" fmla="*/ 10 w 65"/>
                <a:gd name="T51" fmla="*/ 50 h 237"/>
                <a:gd name="T52" fmla="*/ 13 w 65"/>
                <a:gd name="T53" fmla="*/ 47 h 237"/>
                <a:gd name="T54" fmla="*/ 21 w 65"/>
                <a:gd name="T55" fmla="*/ 47 h 237"/>
                <a:gd name="T56" fmla="*/ 57 w 65"/>
                <a:gd name="T57" fmla="*/ 129 h 237"/>
                <a:gd name="T58" fmla="*/ 57 w 65"/>
                <a:gd name="T59" fmla="*/ 120 h 237"/>
                <a:gd name="T60" fmla="*/ 55 w 65"/>
                <a:gd name="T61" fmla="*/ 118 h 237"/>
                <a:gd name="T62" fmla="*/ 37 w 65"/>
                <a:gd name="T63" fmla="*/ 118 h 237"/>
                <a:gd name="T64" fmla="*/ 35 w 65"/>
                <a:gd name="T65" fmla="*/ 120 h 237"/>
                <a:gd name="T66" fmla="*/ 35 w 65"/>
                <a:gd name="T67" fmla="*/ 137 h 237"/>
                <a:gd name="T68" fmla="*/ 37 w 65"/>
                <a:gd name="T69" fmla="*/ 140 h 237"/>
                <a:gd name="T70" fmla="*/ 55 w 65"/>
                <a:gd name="T71" fmla="*/ 140 h 237"/>
                <a:gd name="T72" fmla="*/ 57 w 65"/>
                <a:gd name="T73" fmla="*/ 137 h 237"/>
                <a:gd name="T74" fmla="*/ 57 w 65"/>
                <a:gd name="T75" fmla="*/ 129 h 237"/>
                <a:gd name="T76" fmla="*/ 32 w 65"/>
                <a:gd name="T77" fmla="*/ 96 h 237"/>
                <a:gd name="T78" fmla="*/ 32 w 65"/>
                <a:gd name="T79" fmla="*/ 88 h 237"/>
                <a:gd name="T80" fmla="*/ 30 w 65"/>
                <a:gd name="T81" fmla="*/ 85 h 237"/>
                <a:gd name="T82" fmla="*/ 12 w 65"/>
                <a:gd name="T83" fmla="*/ 85 h 237"/>
                <a:gd name="T84" fmla="*/ 11 w 65"/>
                <a:gd name="T85" fmla="*/ 87 h 237"/>
                <a:gd name="T86" fmla="*/ 11 w 65"/>
                <a:gd name="T87" fmla="*/ 105 h 237"/>
                <a:gd name="T88" fmla="*/ 12 w 65"/>
                <a:gd name="T89" fmla="*/ 107 h 237"/>
                <a:gd name="T90" fmla="*/ 30 w 65"/>
                <a:gd name="T91" fmla="*/ 107 h 237"/>
                <a:gd name="T92" fmla="*/ 32 w 65"/>
                <a:gd name="T93" fmla="*/ 106 h 237"/>
                <a:gd name="T94" fmla="*/ 32 w 65"/>
                <a:gd name="T95" fmla="*/ 96 h 237"/>
                <a:gd name="T96" fmla="*/ 32 w 65"/>
                <a:gd name="T97" fmla="*/ 161 h 237"/>
                <a:gd name="T98" fmla="*/ 32 w 65"/>
                <a:gd name="T99" fmla="*/ 152 h 237"/>
                <a:gd name="T100" fmla="*/ 30 w 65"/>
                <a:gd name="T101" fmla="*/ 150 h 237"/>
                <a:gd name="T102" fmla="*/ 12 w 65"/>
                <a:gd name="T103" fmla="*/ 150 h 237"/>
                <a:gd name="T104" fmla="*/ 11 w 65"/>
                <a:gd name="T105" fmla="*/ 152 h 237"/>
                <a:gd name="T106" fmla="*/ 11 w 65"/>
                <a:gd name="T107" fmla="*/ 170 h 237"/>
                <a:gd name="T108" fmla="*/ 13 w 65"/>
                <a:gd name="T109" fmla="*/ 172 h 237"/>
                <a:gd name="T110" fmla="*/ 30 w 65"/>
                <a:gd name="T111" fmla="*/ 172 h 237"/>
                <a:gd name="T112" fmla="*/ 32 w 65"/>
                <a:gd name="T113" fmla="*/ 170 h 237"/>
                <a:gd name="T114" fmla="*/ 32 w 65"/>
                <a:gd name="T115" fmla="*/ 16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 h="237">
                  <a:moveTo>
                    <a:pt x="21" y="47"/>
                  </a:moveTo>
                  <a:cubicBezTo>
                    <a:pt x="21" y="40"/>
                    <a:pt x="21" y="33"/>
                    <a:pt x="21" y="26"/>
                  </a:cubicBezTo>
                  <a:cubicBezTo>
                    <a:pt x="21" y="24"/>
                    <a:pt x="22" y="23"/>
                    <a:pt x="24" y="23"/>
                  </a:cubicBezTo>
                  <a:cubicBezTo>
                    <a:pt x="30" y="23"/>
                    <a:pt x="30" y="23"/>
                    <a:pt x="30" y="17"/>
                  </a:cubicBezTo>
                  <a:cubicBezTo>
                    <a:pt x="30" y="13"/>
                    <a:pt x="30" y="8"/>
                    <a:pt x="30" y="4"/>
                  </a:cubicBezTo>
                  <a:cubicBezTo>
                    <a:pt x="30" y="1"/>
                    <a:pt x="30" y="0"/>
                    <a:pt x="33" y="0"/>
                  </a:cubicBezTo>
                  <a:cubicBezTo>
                    <a:pt x="36" y="0"/>
                    <a:pt x="36" y="0"/>
                    <a:pt x="36" y="4"/>
                  </a:cubicBezTo>
                  <a:cubicBezTo>
                    <a:pt x="36" y="9"/>
                    <a:pt x="36" y="15"/>
                    <a:pt x="35" y="20"/>
                  </a:cubicBezTo>
                  <a:cubicBezTo>
                    <a:pt x="35" y="22"/>
                    <a:pt x="36" y="23"/>
                    <a:pt x="38" y="23"/>
                  </a:cubicBezTo>
                  <a:cubicBezTo>
                    <a:pt x="44" y="23"/>
                    <a:pt x="44" y="23"/>
                    <a:pt x="44" y="29"/>
                  </a:cubicBezTo>
                  <a:cubicBezTo>
                    <a:pt x="44" y="34"/>
                    <a:pt x="44" y="39"/>
                    <a:pt x="44" y="45"/>
                  </a:cubicBezTo>
                  <a:cubicBezTo>
                    <a:pt x="44" y="47"/>
                    <a:pt x="44" y="48"/>
                    <a:pt x="47" y="47"/>
                  </a:cubicBezTo>
                  <a:cubicBezTo>
                    <a:pt x="49" y="47"/>
                    <a:pt x="51" y="48"/>
                    <a:pt x="53" y="47"/>
                  </a:cubicBezTo>
                  <a:cubicBezTo>
                    <a:pt x="55" y="47"/>
                    <a:pt x="55" y="48"/>
                    <a:pt x="55" y="50"/>
                  </a:cubicBezTo>
                  <a:cubicBezTo>
                    <a:pt x="55" y="57"/>
                    <a:pt x="55" y="63"/>
                    <a:pt x="55" y="70"/>
                  </a:cubicBezTo>
                  <a:cubicBezTo>
                    <a:pt x="55" y="72"/>
                    <a:pt x="56" y="73"/>
                    <a:pt x="58" y="73"/>
                  </a:cubicBezTo>
                  <a:cubicBezTo>
                    <a:pt x="65" y="73"/>
                    <a:pt x="65" y="73"/>
                    <a:pt x="65" y="79"/>
                  </a:cubicBezTo>
                  <a:cubicBezTo>
                    <a:pt x="65" y="131"/>
                    <a:pt x="65" y="182"/>
                    <a:pt x="65" y="234"/>
                  </a:cubicBezTo>
                  <a:cubicBezTo>
                    <a:pt x="65" y="237"/>
                    <a:pt x="65" y="237"/>
                    <a:pt x="61" y="237"/>
                  </a:cubicBezTo>
                  <a:cubicBezTo>
                    <a:pt x="42" y="237"/>
                    <a:pt x="23" y="237"/>
                    <a:pt x="3" y="237"/>
                  </a:cubicBezTo>
                  <a:cubicBezTo>
                    <a:pt x="1" y="237"/>
                    <a:pt x="0" y="237"/>
                    <a:pt x="0" y="234"/>
                  </a:cubicBezTo>
                  <a:cubicBezTo>
                    <a:pt x="0" y="181"/>
                    <a:pt x="0" y="129"/>
                    <a:pt x="0" y="76"/>
                  </a:cubicBezTo>
                  <a:cubicBezTo>
                    <a:pt x="0" y="73"/>
                    <a:pt x="1" y="73"/>
                    <a:pt x="3" y="73"/>
                  </a:cubicBezTo>
                  <a:cubicBezTo>
                    <a:pt x="4" y="73"/>
                    <a:pt x="5" y="73"/>
                    <a:pt x="6" y="73"/>
                  </a:cubicBezTo>
                  <a:cubicBezTo>
                    <a:pt x="10" y="73"/>
                    <a:pt x="10" y="73"/>
                    <a:pt x="10" y="69"/>
                  </a:cubicBezTo>
                  <a:cubicBezTo>
                    <a:pt x="10" y="63"/>
                    <a:pt x="10" y="56"/>
                    <a:pt x="10" y="50"/>
                  </a:cubicBezTo>
                  <a:cubicBezTo>
                    <a:pt x="10" y="48"/>
                    <a:pt x="11" y="47"/>
                    <a:pt x="13" y="47"/>
                  </a:cubicBezTo>
                  <a:cubicBezTo>
                    <a:pt x="15" y="48"/>
                    <a:pt x="18" y="47"/>
                    <a:pt x="21" y="47"/>
                  </a:cubicBezTo>
                  <a:close/>
                  <a:moveTo>
                    <a:pt x="57" y="129"/>
                  </a:moveTo>
                  <a:cubicBezTo>
                    <a:pt x="57" y="126"/>
                    <a:pt x="57" y="123"/>
                    <a:pt x="57" y="120"/>
                  </a:cubicBezTo>
                  <a:cubicBezTo>
                    <a:pt x="57" y="118"/>
                    <a:pt x="56" y="118"/>
                    <a:pt x="55" y="118"/>
                  </a:cubicBezTo>
                  <a:cubicBezTo>
                    <a:pt x="49" y="118"/>
                    <a:pt x="43" y="118"/>
                    <a:pt x="37" y="118"/>
                  </a:cubicBezTo>
                  <a:cubicBezTo>
                    <a:pt x="36" y="118"/>
                    <a:pt x="35" y="118"/>
                    <a:pt x="35" y="120"/>
                  </a:cubicBezTo>
                  <a:cubicBezTo>
                    <a:pt x="35" y="126"/>
                    <a:pt x="35" y="132"/>
                    <a:pt x="35" y="137"/>
                  </a:cubicBezTo>
                  <a:cubicBezTo>
                    <a:pt x="35" y="139"/>
                    <a:pt x="36" y="140"/>
                    <a:pt x="37" y="140"/>
                  </a:cubicBezTo>
                  <a:cubicBezTo>
                    <a:pt x="43" y="140"/>
                    <a:pt x="49" y="140"/>
                    <a:pt x="55" y="140"/>
                  </a:cubicBezTo>
                  <a:cubicBezTo>
                    <a:pt x="57" y="140"/>
                    <a:pt x="57" y="139"/>
                    <a:pt x="57" y="137"/>
                  </a:cubicBezTo>
                  <a:cubicBezTo>
                    <a:pt x="57" y="135"/>
                    <a:pt x="57" y="132"/>
                    <a:pt x="57" y="129"/>
                  </a:cubicBezTo>
                  <a:close/>
                  <a:moveTo>
                    <a:pt x="32" y="96"/>
                  </a:moveTo>
                  <a:cubicBezTo>
                    <a:pt x="32" y="93"/>
                    <a:pt x="32" y="90"/>
                    <a:pt x="32" y="88"/>
                  </a:cubicBezTo>
                  <a:cubicBezTo>
                    <a:pt x="32" y="86"/>
                    <a:pt x="32" y="85"/>
                    <a:pt x="30" y="85"/>
                  </a:cubicBezTo>
                  <a:cubicBezTo>
                    <a:pt x="24" y="85"/>
                    <a:pt x="18" y="85"/>
                    <a:pt x="12" y="85"/>
                  </a:cubicBezTo>
                  <a:cubicBezTo>
                    <a:pt x="11" y="85"/>
                    <a:pt x="11" y="86"/>
                    <a:pt x="11" y="87"/>
                  </a:cubicBezTo>
                  <a:cubicBezTo>
                    <a:pt x="11" y="93"/>
                    <a:pt x="11" y="99"/>
                    <a:pt x="11" y="105"/>
                  </a:cubicBezTo>
                  <a:cubicBezTo>
                    <a:pt x="11" y="107"/>
                    <a:pt x="11" y="107"/>
                    <a:pt x="12" y="107"/>
                  </a:cubicBezTo>
                  <a:cubicBezTo>
                    <a:pt x="18" y="107"/>
                    <a:pt x="24" y="107"/>
                    <a:pt x="30" y="107"/>
                  </a:cubicBezTo>
                  <a:cubicBezTo>
                    <a:pt x="32" y="107"/>
                    <a:pt x="32" y="107"/>
                    <a:pt x="32" y="106"/>
                  </a:cubicBezTo>
                  <a:cubicBezTo>
                    <a:pt x="32" y="102"/>
                    <a:pt x="32" y="99"/>
                    <a:pt x="32" y="96"/>
                  </a:cubicBezTo>
                  <a:close/>
                  <a:moveTo>
                    <a:pt x="32" y="161"/>
                  </a:moveTo>
                  <a:cubicBezTo>
                    <a:pt x="32" y="158"/>
                    <a:pt x="32" y="155"/>
                    <a:pt x="32" y="152"/>
                  </a:cubicBezTo>
                  <a:cubicBezTo>
                    <a:pt x="32" y="151"/>
                    <a:pt x="32" y="150"/>
                    <a:pt x="30" y="150"/>
                  </a:cubicBezTo>
                  <a:cubicBezTo>
                    <a:pt x="24" y="150"/>
                    <a:pt x="18" y="150"/>
                    <a:pt x="12" y="150"/>
                  </a:cubicBezTo>
                  <a:cubicBezTo>
                    <a:pt x="11" y="150"/>
                    <a:pt x="11" y="151"/>
                    <a:pt x="11" y="152"/>
                  </a:cubicBezTo>
                  <a:cubicBezTo>
                    <a:pt x="11" y="158"/>
                    <a:pt x="11" y="164"/>
                    <a:pt x="11" y="170"/>
                  </a:cubicBezTo>
                  <a:cubicBezTo>
                    <a:pt x="10" y="172"/>
                    <a:pt x="11" y="172"/>
                    <a:pt x="13" y="172"/>
                  </a:cubicBezTo>
                  <a:cubicBezTo>
                    <a:pt x="18" y="172"/>
                    <a:pt x="24" y="172"/>
                    <a:pt x="30" y="172"/>
                  </a:cubicBezTo>
                  <a:cubicBezTo>
                    <a:pt x="32" y="172"/>
                    <a:pt x="32" y="171"/>
                    <a:pt x="32" y="170"/>
                  </a:cubicBezTo>
                  <a:cubicBezTo>
                    <a:pt x="32" y="167"/>
                    <a:pt x="32" y="164"/>
                    <a:pt x="32" y="16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0"/>
            <p:cNvSpPr>
              <a:spLocks/>
            </p:cNvSpPr>
            <p:nvPr/>
          </p:nvSpPr>
          <p:spPr bwMode="auto">
            <a:xfrm>
              <a:off x="1366793" y="817563"/>
              <a:ext cx="36513" cy="38100"/>
            </a:xfrm>
            <a:custGeom>
              <a:avLst/>
              <a:gdLst>
                <a:gd name="T0" fmla="*/ 11 w 22"/>
                <a:gd name="T1" fmla="*/ 22 h 22"/>
                <a:gd name="T2" fmla="*/ 2 w 22"/>
                <a:gd name="T3" fmla="*/ 22 h 22"/>
                <a:gd name="T4" fmla="*/ 0 w 22"/>
                <a:gd name="T5" fmla="*/ 20 h 22"/>
                <a:gd name="T6" fmla="*/ 0 w 22"/>
                <a:gd name="T7" fmla="*/ 2 h 22"/>
                <a:gd name="T8" fmla="*/ 2 w 22"/>
                <a:gd name="T9" fmla="*/ 0 h 22"/>
                <a:gd name="T10" fmla="*/ 20 w 22"/>
                <a:gd name="T11" fmla="*/ 0 h 22"/>
                <a:gd name="T12" fmla="*/ 22 w 22"/>
                <a:gd name="T13" fmla="*/ 2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1"/>
                    <a:pt x="0" y="20"/>
                  </a:cubicBezTo>
                  <a:cubicBezTo>
                    <a:pt x="0" y="14"/>
                    <a:pt x="0" y="8"/>
                    <a:pt x="0" y="2"/>
                  </a:cubicBezTo>
                  <a:cubicBezTo>
                    <a:pt x="0" y="0"/>
                    <a:pt x="1" y="0"/>
                    <a:pt x="2" y="0"/>
                  </a:cubicBezTo>
                  <a:cubicBezTo>
                    <a:pt x="8" y="0"/>
                    <a:pt x="14" y="0"/>
                    <a:pt x="20" y="0"/>
                  </a:cubicBezTo>
                  <a:cubicBezTo>
                    <a:pt x="22" y="0"/>
                    <a:pt x="22" y="0"/>
                    <a:pt x="22" y="2"/>
                  </a:cubicBezTo>
                  <a:cubicBezTo>
                    <a:pt x="22" y="8"/>
                    <a:pt x="22" y="14"/>
                    <a:pt x="22" y="20"/>
                  </a:cubicBezTo>
                  <a:cubicBezTo>
                    <a:pt x="22" y="21"/>
                    <a:pt x="21"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1"/>
            <p:cNvSpPr>
              <a:spLocks/>
            </p:cNvSpPr>
            <p:nvPr/>
          </p:nvSpPr>
          <p:spPr bwMode="auto">
            <a:xfrm>
              <a:off x="1420768" y="869950"/>
              <a:ext cx="36513" cy="36513"/>
            </a:xfrm>
            <a:custGeom>
              <a:avLst/>
              <a:gdLst>
                <a:gd name="T0" fmla="*/ 22 w 22"/>
                <a:gd name="T1" fmla="*/ 11 h 22"/>
                <a:gd name="T2" fmla="*/ 22 w 22"/>
                <a:gd name="T3" fmla="*/ 20 h 22"/>
                <a:gd name="T4" fmla="*/ 20 w 22"/>
                <a:gd name="T5" fmla="*/ 22 h 22"/>
                <a:gd name="T6" fmla="*/ 2 w 22"/>
                <a:gd name="T7" fmla="*/ 22 h 22"/>
                <a:gd name="T8" fmla="*/ 0 w 22"/>
                <a:gd name="T9" fmla="*/ 20 h 22"/>
                <a:gd name="T10" fmla="*/ 0 w 22"/>
                <a:gd name="T11" fmla="*/ 3 h 22"/>
                <a:gd name="T12" fmla="*/ 2 w 22"/>
                <a:gd name="T13" fmla="*/ 0 h 22"/>
                <a:gd name="T14" fmla="*/ 20 w 22"/>
                <a:gd name="T15" fmla="*/ 0 h 22"/>
                <a:gd name="T16" fmla="*/ 22 w 22"/>
                <a:gd name="T17" fmla="*/ 3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20"/>
                  </a:cubicBezTo>
                  <a:cubicBezTo>
                    <a:pt x="22" y="22"/>
                    <a:pt x="21" y="22"/>
                    <a:pt x="20" y="22"/>
                  </a:cubicBezTo>
                  <a:cubicBezTo>
                    <a:pt x="14" y="22"/>
                    <a:pt x="8" y="22"/>
                    <a:pt x="2" y="22"/>
                  </a:cubicBezTo>
                  <a:cubicBezTo>
                    <a:pt x="1" y="22"/>
                    <a:pt x="0" y="22"/>
                    <a:pt x="0" y="20"/>
                  </a:cubicBezTo>
                  <a:cubicBezTo>
                    <a:pt x="0" y="14"/>
                    <a:pt x="0" y="8"/>
                    <a:pt x="0" y="3"/>
                  </a:cubicBezTo>
                  <a:cubicBezTo>
                    <a:pt x="0" y="1"/>
                    <a:pt x="1" y="0"/>
                    <a:pt x="2" y="0"/>
                  </a:cubicBezTo>
                  <a:cubicBezTo>
                    <a:pt x="8" y="0"/>
                    <a:pt x="14" y="0"/>
                    <a:pt x="20" y="0"/>
                  </a:cubicBezTo>
                  <a:cubicBezTo>
                    <a:pt x="21" y="0"/>
                    <a:pt x="22" y="1"/>
                    <a:pt x="22" y="3"/>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2"/>
            <p:cNvSpPr>
              <a:spLocks/>
            </p:cNvSpPr>
            <p:nvPr/>
          </p:nvSpPr>
          <p:spPr bwMode="auto">
            <a:xfrm>
              <a:off x="1420768" y="923925"/>
              <a:ext cx="36513" cy="36513"/>
            </a:xfrm>
            <a:custGeom>
              <a:avLst/>
              <a:gdLst>
                <a:gd name="T0" fmla="*/ 11 w 22"/>
                <a:gd name="T1" fmla="*/ 1 h 22"/>
                <a:gd name="T2" fmla="*/ 20 w 22"/>
                <a:gd name="T3" fmla="*/ 1 h 22"/>
                <a:gd name="T4" fmla="*/ 22 w 22"/>
                <a:gd name="T5" fmla="*/ 3 h 22"/>
                <a:gd name="T6" fmla="*/ 22 w 22"/>
                <a:gd name="T7" fmla="*/ 20 h 22"/>
                <a:gd name="T8" fmla="*/ 20 w 22"/>
                <a:gd name="T9" fmla="*/ 22 h 22"/>
                <a:gd name="T10" fmla="*/ 2 w 22"/>
                <a:gd name="T11" fmla="*/ 22 h 22"/>
                <a:gd name="T12" fmla="*/ 0 w 22"/>
                <a:gd name="T13" fmla="*/ 20 h 22"/>
                <a:gd name="T14" fmla="*/ 0 w 22"/>
                <a:gd name="T15" fmla="*/ 3 h 22"/>
                <a:gd name="T16" fmla="*/ 2 w 22"/>
                <a:gd name="T17" fmla="*/ 1 h 22"/>
                <a:gd name="T18" fmla="*/ 11 w 22"/>
                <a:gd name="T19"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1"/>
                  </a:moveTo>
                  <a:cubicBezTo>
                    <a:pt x="14" y="1"/>
                    <a:pt x="17" y="1"/>
                    <a:pt x="20" y="1"/>
                  </a:cubicBezTo>
                  <a:cubicBezTo>
                    <a:pt x="21" y="0"/>
                    <a:pt x="22" y="1"/>
                    <a:pt x="22" y="3"/>
                  </a:cubicBezTo>
                  <a:cubicBezTo>
                    <a:pt x="22" y="9"/>
                    <a:pt x="22" y="14"/>
                    <a:pt x="22" y="20"/>
                  </a:cubicBezTo>
                  <a:cubicBezTo>
                    <a:pt x="22" y="22"/>
                    <a:pt x="21" y="22"/>
                    <a:pt x="20" y="22"/>
                  </a:cubicBezTo>
                  <a:cubicBezTo>
                    <a:pt x="14" y="22"/>
                    <a:pt x="8" y="22"/>
                    <a:pt x="2" y="22"/>
                  </a:cubicBezTo>
                  <a:cubicBezTo>
                    <a:pt x="1" y="22"/>
                    <a:pt x="0" y="22"/>
                    <a:pt x="0" y="20"/>
                  </a:cubicBezTo>
                  <a:cubicBezTo>
                    <a:pt x="0" y="14"/>
                    <a:pt x="0" y="9"/>
                    <a:pt x="0" y="3"/>
                  </a:cubicBezTo>
                  <a:cubicBezTo>
                    <a:pt x="0" y="1"/>
                    <a:pt x="1" y="0"/>
                    <a:pt x="2" y="1"/>
                  </a:cubicBezTo>
                  <a:cubicBezTo>
                    <a:pt x="5" y="1"/>
                    <a:pt x="8" y="1"/>
                    <a:pt x="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23"/>
            <p:cNvSpPr>
              <a:spLocks/>
            </p:cNvSpPr>
            <p:nvPr/>
          </p:nvSpPr>
          <p:spPr bwMode="auto">
            <a:xfrm>
              <a:off x="1420768" y="817563"/>
              <a:ext cx="36513" cy="38100"/>
            </a:xfrm>
            <a:custGeom>
              <a:avLst/>
              <a:gdLst>
                <a:gd name="T0" fmla="*/ 0 w 22"/>
                <a:gd name="T1" fmla="*/ 11 h 22"/>
                <a:gd name="T2" fmla="*/ 0 w 22"/>
                <a:gd name="T3" fmla="*/ 2 h 22"/>
                <a:gd name="T4" fmla="*/ 2 w 22"/>
                <a:gd name="T5" fmla="*/ 0 h 22"/>
                <a:gd name="T6" fmla="*/ 20 w 22"/>
                <a:gd name="T7" fmla="*/ 0 h 22"/>
                <a:gd name="T8" fmla="*/ 22 w 22"/>
                <a:gd name="T9" fmla="*/ 2 h 22"/>
                <a:gd name="T10" fmla="*/ 22 w 22"/>
                <a:gd name="T11" fmla="*/ 20 h 22"/>
                <a:gd name="T12" fmla="*/ 20 w 22"/>
                <a:gd name="T13" fmla="*/ 22 h 22"/>
                <a:gd name="T14" fmla="*/ 3 w 22"/>
                <a:gd name="T15" fmla="*/ 22 h 22"/>
                <a:gd name="T16" fmla="*/ 0 w 22"/>
                <a:gd name="T17" fmla="*/ 19 h 22"/>
                <a:gd name="T18" fmla="*/ 0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11"/>
                  </a:moveTo>
                  <a:cubicBezTo>
                    <a:pt x="0" y="8"/>
                    <a:pt x="0" y="5"/>
                    <a:pt x="0" y="2"/>
                  </a:cubicBezTo>
                  <a:cubicBezTo>
                    <a:pt x="0" y="0"/>
                    <a:pt x="1" y="0"/>
                    <a:pt x="2" y="0"/>
                  </a:cubicBezTo>
                  <a:cubicBezTo>
                    <a:pt x="8" y="0"/>
                    <a:pt x="14" y="0"/>
                    <a:pt x="20" y="0"/>
                  </a:cubicBezTo>
                  <a:cubicBezTo>
                    <a:pt x="22" y="0"/>
                    <a:pt x="22" y="1"/>
                    <a:pt x="22" y="2"/>
                  </a:cubicBezTo>
                  <a:cubicBezTo>
                    <a:pt x="22" y="8"/>
                    <a:pt x="22" y="14"/>
                    <a:pt x="22" y="20"/>
                  </a:cubicBezTo>
                  <a:cubicBezTo>
                    <a:pt x="22" y="21"/>
                    <a:pt x="22" y="22"/>
                    <a:pt x="20" y="22"/>
                  </a:cubicBezTo>
                  <a:cubicBezTo>
                    <a:pt x="14" y="22"/>
                    <a:pt x="8" y="22"/>
                    <a:pt x="3" y="22"/>
                  </a:cubicBezTo>
                  <a:cubicBezTo>
                    <a:pt x="1" y="22"/>
                    <a:pt x="0" y="21"/>
                    <a:pt x="0" y="19"/>
                  </a:cubicBezTo>
                  <a:cubicBezTo>
                    <a:pt x="0" y="16"/>
                    <a:pt x="0" y="13"/>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4"/>
            <p:cNvSpPr>
              <a:spLocks/>
            </p:cNvSpPr>
            <p:nvPr/>
          </p:nvSpPr>
          <p:spPr bwMode="auto">
            <a:xfrm>
              <a:off x="1420768" y="763588"/>
              <a:ext cx="36513" cy="38100"/>
            </a:xfrm>
            <a:custGeom>
              <a:avLst/>
              <a:gdLst>
                <a:gd name="T0" fmla="*/ 11 w 22"/>
                <a:gd name="T1" fmla="*/ 22 h 22"/>
                <a:gd name="T2" fmla="*/ 2 w 22"/>
                <a:gd name="T3" fmla="*/ 22 h 22"/>
                <a:gd name="T4" fmla="*/ 0 w 22"/>
                <a:gd name="T5" fmla="*/ 20 h 22"/>
                <a:gd name="T6" fmla="*/ 0 w 22"/>
                <a:gd name="T7" fmla="*/ 3 h 22"/>
                <a:gd name="T8" fmla="*/ 2 w 22"/>
                <a:gd name="T9" fmla="*/ 0 h 22"/>
                <a:gd name="T10" fmla="*/ 20 w 22"/>
                <a:gd name="T11" fmla="*/ 0 h 22"/>
                <a:gd name="T12" fmla="*/ 22 w 22"/>
                <a:gd name="T13" fmla="*/ 3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2"/>
                    <a:pt x="0" y="20"/>
                  </a:cubicBezTo>
                  <a:cubicBezTo>
                    <a:pt x="0" y="14"/>
                    <a:pt x="0" y="8"/>
                    <a:pt x="0" y="3"/>
                  </a:cubicBezTo>
                  <a:cubicBezTo>
                    <a:pt x="0" y="1"/>
                    <a:pt x="1" y="0"/>
                    <a:pt x="2" y="0"/>
                  </a:cubicBezTo>
                  <a:cubicBezTo>
                    <a:pt x="8" y="1"/>
                    <a:pt x="14" y="1"/>
                    <a:pt x="20" y="0"/>
                  </a:cubicBezTo>
                  <a:cubicBezTo>
                    <a:pt x="21" y="0"/>
                    <a:pt x="22" y="1"/>
                    <a:pt x="22" y="3"/>
                  </a:cubicBezTo>
                  <a:cubicBezTo>
                    <a:pt x="22" y="8"/>
                    <a:pt x="22" y="14"/>
                    <a:pt x="22" y="20"/>
                  </a:cubicBezTo>
                  <a:cubicBezTo>
                    <a:pt x="22" y="22"/>
                    <a:pt x="21"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5"/>
            <p:cNvSpPr>
              <a:spLocks/>
            </p:cNvSpPr>
            <p:nvPr/>
          </p:nvSpPr>
          <p:spPr bwMode="auto">
            <a:xfrm>
              <a:off x="1368381" y="869950"/>
              <a:ext cx="34925" cy="36513"/>
            </a:xfrm>
            <a:custGeom>
              <a:avLst/>
              <a:gdLst>
                <a:gd name="T0" fmla="*/ 0 w 21"/>
                <a:gd name="T1" fmla="*/ 11 h 22"/>
                <a:gd name="T2" fmla="*/ 0 w 21"/>
                <a:gd name="T3" fmla="*/ 3 h 22"/>
                <a:gd name="T4" fmla="*/ 2 w 21"/>
                <a:gd name="T5" fmla="*/ 0 h 22"/>
                <a:gd name="T6" fmla="*/ 19 w 21"/>
                <a:gd name="T7" fmla="*/ 0 h 22"/>
                <a:gd name="T8" fmla="*/ 21 w 21"/>
                <a:gd name="T9" fmla="*/ 2 h 22"/>
                <a:gd name="T10" fmla="*/ 21 w 21"/>
                <a:gd name="T11" fmla="*/ 20 h 22"/>
                <a:gd name="T12" fmla="*/ 19 w 21"/>
                <a:gd name="T13" fmla="*/ 22 h 22"/>
                <a:gd name="T14" fmla="*/ 2 w 21"/>
                <a:gd name="T15" fmla="*/ 22 h 22"/>
                <a:gd name="T16" fmla="*/ 0 w 21"/>
                <a:gd name="T17" fmla="*/ 20 h 22"/>
                <a:gd name="T18" fmla="*/ 0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0" y="11"/>
                  </a:moveTo>
                  <a:cubicBezTo>
                    <a:pt x="0" y="8"/>
                    <a:pt x="0" y="5"/>
                    <a:pt x="0" y="3"/>
                  </a:cubicBezTo>
                  <a:cubicBezTo>
                    <a:pt x="0" y="1"/>
                    <a:pt x="0" y="0"/>
                    <a:pt x="2" y="0"/>
                  </a:cubicBezTo>
                  <a:cubicBezTo>
                    <a:pt x="8" y="0"/>
                    <a:pt x="13" y="0"/>
                    <a:pt x="19" y="0"/>
                  </a:cubicBezTo>
                  <a:cubicBezTo>
                    <a:pt x="21" y="0"/>
                    <a:pt x="21" y="1"/>
                    <a:pt x="21" y="2"/>
                  </a:cubicBezTo>
                  <a:cubicBezTo>
                    <a:pt x="21" y="8"/>
                    <a:pt x="21" y="14"/>
                    <a:pt x="21" y="20"/>
                  </a:cubicBezTo>
                  <a:cubicBezTo>
                    <a:pt x="21" y="22"/>
                    <a:pt x="21" y="22"/>
                    <a:pt x="19" y="22"/>
                  </a:cubicBezTo>
                  <a:cubicBezTo>
                    <a:pt x="13" y="22"/>
                    <a:pt x="8" y="22"/>
                    <a:pt x="2" y="22"/>
                  </a:cubicBezTo>
                  <a:cubicBezTo>
                    <a:pt x="0" y="22"/>
                    <a:pt x="0" y="22"/>
                    <a:pt x="0" y="20"/>
                  </a:cubicBezTo>
                  <a:cubicBezTo>
                    <a:pt x="0" y="17"/>
                    <a:pt x="0" y="14"/>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6"/>
            <p:cNvSpPr>
              <a:spLocks/>
            </p:cNvSpPr>
            <p:nvPr/>
          </p:nvSpPr>
          <p:spPr bwMode="auto">
            <a:xfrm>
              <a:off x="1368381" y="923925"/>
              <a:ext cx="34925" cy="36513"/>
            </a:xfrm>
            <a:custGeom>
              <a:avLst/>
              <a:gdLst>
                <a:gd name="T0" fmla="*/ 21 w 21"/>
                <a:gd name="T1" fmla="*/ 11 h 22"/>
                <a:gd name="T2" fmla="*/ 21 w 21"/>
                <a:gd name="T3" fmla="*/ 20 h 22"/>
                <a:gd name="T4" fmla="*/ 19 w 21"/>
                <a:gd name="T5" fmla="*/ 22 h 22"/>
                <a:gd name="T6" fmla="*/ 2 w 21"/>
                <a:gd name="T7" fmla="*/ 22 h 22"/>
                <a:gd name="T8" fmla="*/ 0 w 21"/>
                <a:gd name="T9" fmla="*/ 20 h 22"/>
                <a:gd name="T10" fmla="*/ 0 w 21"/>
                <a:gd name="T11" fmla="*/ 3 h 22"/>
                <a:gd name="T12" fmla="*/ 2 w 21"/>
                <a:gd name="T13" fmla="*/ 1 h 22"/>
                <a:gd name="T14" fmla="*/ 19 w 21"/>
                <a:gd name="T15" fmla="*/ 1 h 22"/>
                <a:gd name="T16" fmla="*/ 21 w 21"/>
                <a:gd name="T17" fmla="*/ 3 h 22"/>
                <a:gd name="T18" fmla="*/ 21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1" y="11"/>
                  </a:moveTo>
                  <a:cubicBezTo>
                    <a:pt x="21" y="14"/>
                    <a:pt x="21" y="17"/>
                    <a:pt x="21" y="20"/>
                  </a:cubicBezTo>
                  <a:cubicBezTo>
                    <a:pt x="21" y="22"/>
                    <a:pt x="21" y="22"/>
                    <a:pt x="19" y="22"/>
                  </a:cubicBezTo>
                  <a:cubicBezTo>
                    <a:pt x="13" y="22"/>
                    <a:pt x="7" y="22"/>
                    <a:pt x="2" y="22"/>
                  </a:cubicBezTo>
                  <a:cubicBezTo>
                    <a:pt x="0" y="22"/>
                    <a:pt x="0" y="22"/>
                    <a:pt x="0" y="20"/>
                  </a:cubicBezTo>
                  <a:cubicBezTo>
                    <a:pt x="0" y="14"/>
                    <a:pt x="0" y="9"/>
                    <a:pt x="0" y="3"/>
                  </a:cubicBezTo>
                  <a:cubicBezTo>
                    <a:pt x="0" y="1"/>
                    <a:pt x="0" y="0"/>
                    <a:pt x="2" y="1"/>
                  </a:cubicBezTo>
                  <a:cubicBezTo>
                    <a:pt x="8" y="1"/>
                    <a:pt x="13" y="1"/>
                    <a:pt x="19" y="1"/>
                  </a:cubicBezTo>
                  <a:cubicBezTo>
                    <a:pt x="21" y="1"/>
                    <a:pt x="21" y="1"/>
                    <a:pt x="21" y="3"/>
                  </a:cubicBezTo>
                  <a:cubicBezTo>
                    <a:pt x="21" y="6"/>
                    <a:pt x="21" y="8"/>
                    <a:pt x="2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7"/>
            <p:cNvSpPr>
              <a:spLocks/>
            </p:cNvSpPr>
            <p:nvPr/>
          </p:nvSpPr>
          <p:spPr bwMode="auto">
            <a:xfrm>
              <a:off x="1366793" y="977900"/>
              <a:ext cx="36513" cy="36513"/>
            </a:xfrm>
            <a:custGeom>
              <a:avLst/>
              <a:gdLst>
                <a:gd name="T0" fmla="*/ 11 w 22"/>
                <a:gd name="T1" fmla="*/ 22 h 22"/>
                <a:gd name="T2" fmla="*/ 2 w 22"/>
                <a:gd name="T3" fmla="*/ 22 h 22"/>
                <a:gd name="T4" fmla="*/ 0 w 22"/>
                <a:gd name="T5" fmla="*/ 20 h 22"/>
                <a:gd name="T6" fmla="*/ 0 w 22"/>
                <a:gd name="T7" fmla="*/ 2 h 22"/>
                <a:gd name="T8" fmla="*/ 2 w 22"/>
                <a:gd name="T9" fmla="*/ 0 h 22"/>
                <a:gd name="T10" fmla="*/ 20 w 22"/>
                <a:gd name="T11" fmla="*/ 0 h 22"/>
                <a:gd name="T12" fmla="*/ 22 w 22"/>
                <a:gd name="T13" fmla="*/ 2 h 22"/>
                <a:gd name="T14" fmla="*/ 22 w 22"/>
                <a:gd name="T15" fmla="*/ 20 h 22"/>
                <a:gd name="T16" fmla="*/ 20 w 22"/>
                <a:gd name="T17" fmla="*/ 22 h 22"/>
                <a:gd name="T18" fmla="*/ 11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8" y="22"/>
                    <a:pt x="5" y="22"/>
                    <a:pt x="2" y="22"/>
                  </a:cubicBezTo>
                  <a:cubicBezTo>
                    <a:pt x="1" y="22"/>
                    <a:pt x="0" y="21"/>
                    <a:pt x="0" y="20"/>
                  </a:cubicBezTo>
                  <a:cubicBezTo>
                    <a:pt x="0" y="14"/>
                    <a:pt x="0" y="8"/>
                    <a:pt x="0" y="2"/>
                  </a:cubicBezTo>
                  <a:cubicBezTo>
                    <a:pt x="0" y="1"/>
                    <a:pt x="1" y="0"/>
                    <a:pt x="2" y="0"/>
                  </a:cubicBezTo>
                  <a:cubicBezTo>
                    <a:pt x="8" y="0"/>
                    <a:pt x="14" y="0"/>
                    <a:pt x="20" y="0"/>
                  </a:cubicBezTo>
                  <a:cubicBezTo>
                    <a:pt x="22" y="0"/>
                    <a:pt x="22" y="1"/>
                    <a:pt x="22" y="2"/>
                  </a:cubicBezTo>
                  <a:cubicBezTo>
                    <a:pt x="22" y="8"/>
                    <a:pt x="22" y="14"/>
                    <a:pt x="22" y="20"/>
                  </a:cubicBezTo>
                  <a:cubicBezTo>
                    <a:pt x="22" y="21"/>
                    <a:pt x="22" y="22"/>
                    <a:pt x="20" y="22"/>
                  </a:cubicBezTo>
                  <a:cubicBezTo>
                    <a:pt x="17" y="22"/>
                    <a:pt x="14" y="22"/>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8"/>
            <p:cNvSpPr>
              <a:spLocks/>
            </p:cNvSpPr>
            <p:nvPr/>
          </p:nvSpPr>
          <p:spPr bwMode="auto">
            <a:xfrm>
              <a:off x="1420768" y="977900"/>
              <a:ext cx="36513" cy="36513"/>
            </a:xfrm>
            <a:custGeom>
              <a:avLst/>
              <a:gdLst>
                <a:gd name="T0" fmla="*/ 12 w 22"/>
                <a:gd name="T1" fmla="*/ 0 h 22"/>
                <a:gd name="T2" fmla="*/ 20 w 22"/>
                <a:gd name="T3" fmla="*/ 0 h 22"/>
                <a:gd name="T4" fmla="*/ 22 w 22"/>
                <a:gd name="T5" fmla="*/ 2 h 22"/>
                <a:gd name="T6" fmla="*/ 22 w 22"/>
                <a:gd name="T7" fmla="*/ 20 h 22"/>
                <a:gd name="T8" fmla="*/ 20 w 22"/>
                <a:gd name="T9" fmla="*/ 22 h 22"/>
                <a:gd name="T10" fmla="*/ 2 w 22"/>
                <a:gd name="T11" fmla="*/ 22 h 22"/>
                <a:gd name="T12" fmla="*/ 0 w 22"/>
                <a:gd name="T13" fmla="*/ 20 h 22"/>
                <a:gd name="T14" fmla="*/ 0 w 22"/>
                <a:gd name="T15" fmla="*/ 2 h 22"/>
                <a:gd name="T16" fmla="*/ 2 w 22"/>
                <a:gd name="T17" fmla="*/ 0 h 22"/>
                <a:gd name="T18" fmla="*/ 1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2" y="0"/>
                  </a:moveTo>
                  <a:cubicBezTo>
                    <a:pt x="14" y="0"/>
                    <a:pt x="17" y="0"/>
                    <a:pt x="20" y="0"/>
                  </a:cubicBezTo>
                  <a:cubicBezTo>
                    <a:pt x="22" y="0"/>
                    <a:pt x="22" y="1"/>
                    <a:pt x="22" y="2"/>
                  </a:cubicBezTo>
                  <a:cubicBezTo>
                    <a:pt x="22" y="8"/>
                    <a:pt x="22" y="14"/>
                    <a:pt x="22" y="20"/>
                  </a:cubicBezTo>
                  <a:cubicBezTo>
                    <a:pt x="22" y="21"/>
                    <a:pt x="22" y="22"/>
                    <a:pt x="20" y="22"/>
                  </a:cubicBezTo>
                  <a:cubicBezTo>
                    <a:pt x="14" y="22"/>
                    <a:pt x="8" y="22"/>
                    <a:pt x="2" y="22"/>
                  </a:cubicBezTo>
                  <a:cubicBezTo>
                    <a:pt x="1" y="22"/>
                    <a:pt x="0" y="21"/>
                    <a:pt x="0" y="20"/>
                  </a:cubicBezTo>
                  <a:cubicBezTo>
                    <a:pt x="0" y="14"/>
                    <a:pt x="0" y="8"/>
                    <a:pt x="0" y="2"/>
                  </a:cubicBezTo>
                  <a:cubicBezTo>
                    <a:pt x="0" y="1"/>
                    <a:pt x="1" y="0"/>
                    <a:pt x="2" y="0"/>
                  </a:cubicBezTo>
                  <a:cubicBezTo>
                    <a:pt x="5" y="0"/>
                    <a:pt x="8"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9"/>
            <p:cNvSpPr>
              <a:spLocks/>
            </p:cNvSpPr>
            <p:nvPr/>
          </p:nvSpPr>
          <p:spPr bwMode="auto">
            <a:xfrm>
              <a:off x="1420768" y="1031875"/>
              <a:ext cx="36513" cy="34925"/>
            </a:xfrm>
            <a:custGeom>
              <a:avLst/>
              <a:gdLst>
                <a:gd name="T0" fmla="*/ 11 w 22"/>
                <a:gd name="T1" fmla="*/ 0 h 21"/>
                <a:gd name="T2" fmla="*/ 20 w 22"/>
                <a:gd name="T3" fmla="*/ 0 h 21"/>
                <a:gd name="T4" fmla="*/ 22 w 22"/>
                <a:gd name="T5" fmla="*/ 2 h 21"/>
                <a:gd name="T6" fmla="*/ 22 w 22"/>
                <a:gd name="T7" fmla="*/ 19 h 21"/>
                <a:gd name="T8" fmla="*/ 20 w 22"/>
                <a:gd name="T9" fmla="*/ 21 h 21"/>
                <a:gd name="T10" fmla="*/ 2 w 22"/>
                <a:gd name="T11" fmla="*/ 21 h 21"/>
                <a:gd name="T12" fmla="*/ 0 w 22"/>
                <a:gd name="T13" fmla="*/ 19 h 21"/>
                <a:gd name="T14" fmla="*/ 0 w 22"/>
                <a:gd name="T15" fmla="*/ 2 h 21"/>
                <a:gd name="T16" fmla="*/ 2 w 22"/>
                <a:gd name="T17" fmla="*/ 0 h 21"/>
                <a:gd name="T18" fmla="*/ 11 w 22"/>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0"/>
                  </a:moveTo>
                  <a:cubicBezTo>
                    <a:pt x="14" y="0"/>
                    <a:pt x="17" y="0"/>
                    <a:pt x="20" y="0"/>
                  </a:cubicBezTo>
                  <a:cubicBezTo>
                    <a:pt x="21" y="0"/>
                    <a:pt x="22" y="0"/>
                    <a:pt x="22" y="2"/>
                  </a:cubicBezTo>
                  <a:cubicBezTo>
                    <a:pt x="22" y="8"/>
                    <a:pt x="22" y="14"/>
                    <a:pt x="22" y="19"/>
                  </a:cubicBezTo>
                  <a:cubicBezTo>
                    <a:pt x="22" y="21"/>
                    <a:pt x="21" y="21"/>
                    <a:pt x="20" y="21"/>
                  </a:cubicBezTo>
                  <a:cubicBezTo>
                    <a:pt x="14" y="21"/>
                    <a:pt x="8" y="21"/>
                    <a:pt x="2" y="21"/>
                  </a:cubicBezTo>
                  <a:cubicBezTo>
                    <a:pt x="0" y="21"/>
                    <a:pt x="0" y="21"/>
                    <a:pt x="0" y="19"/>
                  </a:cubicBezTo>
                  <a:cubicBezTo>
                    <a:pt x="0" y="14"/>
                    <a:pt x="0" y="8"/>
                    <a:pt x="0" y="2"/>
                  </a:cubicBezTo>
                  <a:cubicBezTo>
                    <a:pt x="0" y="0"/>
                    <a:pt x="1" y="0"/>
                    <a:pt x="2" y="0"/>
                  </a:cubicBezTo>
                  <a:cubicBezTo>
                    <a:pt x="5" y="0"/>
                    <a:pt x="8"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30"/>
            <p:cNvSpPr>
              <a:spLocks/>
            </p:cNvSpPr>
            <p:nvPr/>
          </p:nvSpPr>
          <p:spPr bwMode="auto">
            <a:xfrm>
              <a:off x="1368381" y="763588"/>
              <a:ext cx="34925" cy="38100"/>
            </a:xfrm>
            <a:custGeom>
              <a:avLst/>
              <a:gdLst>
                <a:gd name="T0" fmla="*/ 0 w 21"/>
                <a:gd name="T1" fmla="*/ 22 h 22"/>
                <a:gd name="T2" fmla="*/ 0 w 21"/>
                <a:gd name="T3" fmla="*/ 6 h 22"/>
                <a:gd name="T4" fmla="*/ 6 w 21"/>
                <a:gd name="T5" fmla="*/ 0 h 22"/>
                <a:gd name="T6" fmla="*/ 19 w 21"/>
                <a:gd name="T7" fmla="*/ 0 h 22"/>
                <a:gd name="T8" fmla="*/ 21 w 21"/>
                <a:gd name="T9" fmla="*/ 3 h 22"/>
                <a:gd name="T10" fmla="*/ 21 w 21"/>
                <a:gd name="T11" fmla="*/ 20 h 22"/>
                <a:gd name="T12" fmla="*/ 20 w 21"/>
                <a:gd name="T13" fmla="*/ 22 h 22"/>
                <a:gd name="T14" fmla="*/ 0 w 2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2">
                  <a:moveTo>
                    <a:pt x="0" y="22"/>
                  </a:moveTo>
                  <a:cubicBezTo>
                    <a:pt x="0" y="17"/>
                    <a:pt x="0" y="12"/>
                    <a:pt x="0" y="6"/>
                  </a:cubicBezTo>
                  <a:cubicBezTo>
                    <a:pt x="0" y="0"/>
                    <a:pt x="0" y="0"/>
                    <a:pt x="6" y="0"/>
                  </a:cubicBezTo>
                  <a:cubicBezTo>
                    <a:pt x="10" y="0"/>
                    <a:pt x="14" y="1"/>
                    <a:pt x="19" y="0"/>
                  </a:cubicBezTo>
                  <a:cubicBezTo>
                    <a:pt x="21" y="0"/>
                    <a:pt x="21" y="1"/>
                    <a:pt x="21" y="3"/>
                  </a:cubicBezTo>
                  <a:cubicBezTo>
                    <a:pt x="21" y="8"/>
                    <a:pt x="21" y="14"/>
                    <a:pt x="21" y="20"/>
                  </a:cubicBezTo>
                  <a:cubicBezTo>
                    <a:pt x="21" y="21"/>
                    <a:pt x="21" y="22"/>
                    <a:pt x="20" y="22"/>
                  </a:cubicBezTo>
                  <a:cubicBezTo>
                    <a:pt x="13" y="22"/>
                    <a:pt x="7" y="22"/>
                    <a:pt x="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1"/>
            <p:cNvSpPr>
              <a:spLocks/>
            </p:cNvSpPr>
            <p:nvPr/>
          </p:nvSpPr>
          <p:spPr bwMode="auto">
            <a:xfrm>
              <a:off x="1368381" y="1031875"/>
              <a:ext cx="34925" cy="34925"/>
            </a:xfrm>
            <a:custGeom>
              <a:avLst/>
              <a:gdLst>
                <a:gd name="T0" fmla="*/ 0 w 21"/>
                <a:gd name="T1" fmla="*/ 0 h 21"/>
                <a:gd name="T2" fmla="*/ 20 w 21"/>
                <a:gd name="T3" fmla="*/ 0 h 21"/>
                <a:gd name="T4" fmla="*/ 21 w 21"/>
                <a:gd name="T5" fmla="*/ 2 h 21"/>
                <a:gd name="T6" fmla="*/ 21 w 21"/>
                <a:gd name="T7" fmla="*/ 20 h 21"/>
                <a:gd name="T8" fmla="*/ 20 w 21"/>
                <a:gd name="T9" fmla="*/ 21 h 21"/>
                <a:gd name="T10" fmla="*/ 1 w 21"/>
                <a:gd name="T11" fmla="*/ 21 h 21"/>
                <a:gd name="T12" fmla="*/ 0 w 21"/>
                <a:gd name="T13" fmla="*/ 20 h 21"/>
                <a:gd name="T14" fmla="*/ 0 w 2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0" y="0"/>
                  </a:moveTo>
                  <a:cubicBezTo>
                    <a:pt x="7" y="0"/>
                    <a:pt x="13" y="0"/>
                    <a:pt x="20" y="0"/>
                  </a:cubicBezTo>
                  <a:cubicBezTo>
                    <a:pt x="20" y="0"/>
                    <a:pt x="21" y="1"/>
                    <a:pt x="21" y="2"/>
                  </a:cubicBezTo>
                  <a:cubicBezTo>
                    <a:pt x="21" y="8"/>
                    <a:pt x="21" y="14"/>
                    <a:pt x="21" y="20"/>
                  </a:cubicBezTo>
                  <a:cubicBezTo>
                    <a:pt x="21" y="20"/>
                    <a:pt x="20" y="21"/>
                    <a:pt x="20" y="21"/>
                  </a:cubicBezTo>
                  <a:cubicBezTo>
                    <a:pt x="13" y="21"/>
                    <a:pt x="7" y="21"/>
                    <a:pt x="1" y="21"/>
                  </a:cubicBezTo>
                  <a:cubicBezTo>
                    <a:pt x="1" y="21"/>
                    <a:pt x="0" y="21"/>
                    <a:pt x="0" y="20"/>
                  </a:cubicBezTo>
                  <a:cubicBezTo>
                    <a:pt x="0" y="14"/>
                    <a:pt x="0" y="7"/>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2"/>
            <p:cNvSpPr>
              <a:spLocks/>
            </p:cNvSpPr>
            <p:nvPr/>
          </p:nvSpPr>
          <p:spPr bwMode="auto">
            <a:xfrm>
              <a:off x="1555706" y="944563"/>
              <a:ext cx="36513" cy="36513"/>
            </a:xfrm>
            <a:custGeom>
              <a:avLst/>
              <a:gdLst>
                <a:gd name="T0" fmla="*/ 22 w 22"/>
                <a:gd name="T1" fmla="*/ 11 h 22"/>
                <a:gd name="T2" fmla="*/ 22 w 22"/>
                <a:gd name="T3" fmla="*/ 19 h 22"/>
                <a:gd name="T4" fmla="*/ 20 w 22"/>
                <a:gd name="T5" fmla="*/ 22 h 22"/>
                <a:gd name="T6" fmla="*/ 2 w 22"/>
                <a:gd name="T7" fmla="*/ 22 h 22"/>
                <a:gd name="T8" fmla="*/ 0 w 22"/>
                <a:gd name="T9" fmla="*/ 19 h 22"/>
                <a:gd name="T10" fmla="*/ 0 w 22"/>
                <a:gd name="T11" fmla="*/ 2 h 22"/>
                <a:gd name="T12" fmla="*/ 2 w 22"/>
                <a:gd name="T13" fmla="*/ 0 h 22"/>
                <a:gd name="T14" fmla="*/ 20 w 22"/>
                <a:gd name="T15" fmla="*/ 0 h 22"/>
                <a:gd name="T16" fmla="*/ 22 w 22"/>
                <a:gd name="T17" fmla="*/ 2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19"/>
                  </a:cubicBezTo>
                  <a:cubicBezTo>
                    <a:pt x="22" y="21"/>
                    <a:pt x="22" y="22"/>
                    <a:pt x="20" y="22"/>
                  </a:cubicBezTo>
                  <a:cubicBezTo>
                    <a:pt x="14" y="22"/>
                    <a:pt x="8" y="22"/>
                    <a:pt x="2" y="22"/>
                  </a:cubicBezTo>
                  <a:cubicBezTo>
                    <a:pt x="1" y="22"/>
                    <a:pt x="0" y="21"/>
                    <a:pt x="0" y="19"/>
                  </a:cubicBezTo>
                  <a:cubicBezTo>
                    <a:pt x="0" y="14"/>
                    <a:pt x="0" y="8"/>
                    <a:pt x="0" y="2"/>
                  </a:cubicBezTo>
                  <a:cubicBezTo>
                    <a:pt x="0" y="0"/>
                    <a:pt x="1" y="0"/>
                    <a:pt x="2" y="0"/>
                  </a:cubicBezTo>
                  <a:cubicBezTo>
                    <a:pt x="8" y="0"/>
                    <a:pt x="14" y="0"/>
                    <a:pt x="20" y="0"/>
                  </a:cubicBezTo>
                  <a:cubicBezTo>
                    <a:pt x="21" y="0"/>
                    <a:pt x="22" y="0"/>
                    <a:pt x="22" y="2"/>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3"/>
            <p:cNvSpPr>
              <a:spLocks/>
            </p:cNvSpPr>
            <p:nvPr/>
          </p:nvSpPr>
          <p:spPr bwMode="auto">
            <a:xfrm>
              <a:off x="1514431" y="889000"/>
              <a:ext cx="34925" cy="36513"/>
            </a:xfrm>
            <a:custGeom>
              <a:avLst/>
              <a:gdLst>
                <a:gd name="T0" fmla="*/ 21 w 21"/>
                <a:gd name="T1" fmla="*/ 11 h 22"/>
                <a:gd name="T2" fmla="*/ 21 w 21"/>
                <a:gd name="T3" fmla="*/ 21 h 22"/>
                <a:gd name="T4" fmla="*/ 19 w 21"/>
                <a:gd name="T5" fmla="*/ 22 h 22"/>
                <a:gd name="T6" fmla="*/ 1 w 21"/>
                <a:gd name="T7" fmla="*/ 22 h 22"/>
                <a:gd name="T8" fmla="*/ 0 w 21"/>
                <a:gd name="T9" fmla="*/ 20 h 22"/>
                <a:gd name="T10" fmla="*/ 0 w 21"/>
                <a:gd name="T11" fmla="*/ 2 h 22"/>
                <a:gd name="T12" fmla="*/ 1 w 21"/>
                <a:gd name="T13" fmla="*/ 0 h 22"/>
                <a:gd name="T14" fmla="*/ 19 w 21"/>
                <a:gd name="T15" fmla="*/ 0 h 22"/>
                <a:gd name="T16" fmla="*/ 21 w 21"/>
                <a:gd name="T17" fmla="*/ 3 h 22"/>
                <a:gd name="T18" fmla="*/ 21 w 21"/>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1" y="11"/>
                  </a:moveTo>
                  <a:cubicBezTo>
                    <a:pt x="21" y="14"/>
                    <a:pt x="21" y="17"/>
                    <a:pt x="21" y="21"/>
                  </a:cubicBezTo>
                  <a:cubicBezTo>
                    <a:pt x="21" y="22"/>
                    <a:pt x="21" y="22"/>
                    <a:pt x="19" y="22"/>
                  </a:cubicBezTo>
                  <a:cubicBezTo>
                    <a:pt x="13" y="22"/>
                    <a:pt x="7" y="22"/>
                    <a:pt x="1" y="22"/>
                  </a:cubicBezTo>
                  <a:cubicBezTo>
                    <a:pt x="0" y="22"/>
                    <a:pt x="0" y="22"/>
                    <a:pt x="0" y="20"/>
                  </a:cubicBezTo>
                  <a:cubicBezTo>
                    <a:pt x="0" y="14"/>
                    <a:pt x="0" y="8"/>
                    <a:pt x="0" y="2"/>
                  </a:cubicBezTo>
                  <a:cubicBezTo>
                    <a:pt x="0" y="1"/>
                    <a:pt x="0" y="0"/>
                    <a:pt x="1" y="0"/>
                  </a:cubicBezTo>
                  <a:cubicBezTo>
                    <a:pt x="7" y="0"/>
                    <a:pt x="13" y="0"/>
                    <a:pt x="19" y="0"/>
                  </a:cubicBezTo>
                  <a:cubicBezTo>
                    <a:pt x="21" y="0"/>
                    <a:pt x="21" y="1"/>
                    <a:pt x="21" y="3"/>
                  </a:cubicBezTo>
                  <a:cubicBezTo>
                    <a:pt x="21" y="5"/>
                    <a:pt x="21" y="8"/>
                    <a:pt x="2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34"/>
            <p:cNvSpPr>
              <a:spLocks/>
            </p:cNvSpPr>
            <p:nvPr/>
          </p:nvSpPr>
          <p:spPr bwMode="auto">
            <a:xfrm>
              <a:off x="1512843" y="998538"/>
              <a:ext cx="36513" cy="36513"/>
            </a:xfrm>
            <a:custGeom>
              <a:avLst/>
              <a:gdLst>
                <a:gd name="T0" fmla="*/ 22 w 22"/>
                <a:gd name="T1" fmla="*/ 11 h 22"/>
                <a:gd name="T2" fmla="*/ 22 w 22"/>
                <a:gd name="T3" fmla="*/ 20 h 22"/>
                <a:gd name="T4" fmla="*/ 20 w 22"/>
                <a:gd name="T5" fmla="*/ 22 h 22"/>
                <a:gd name="T6" fmla="*/ 3 w 22"/>
                <a:gd name="T7" fmla="*/ 22 h 22"/>
                <a:gd name="T8" fmla="*/ 1 w 22"/>
                <a:gd name="T9" fmla="*/ 20 h 22"/>
                <a:gd name="T10" fmla="*/ 1 w 22"/>
                <a:gd name="T11" fmla="*/ 2 h 22"/>
                <a:gd name="T12" fmla="*/ 2 w 22"/>
                <a:gd name="T13" fmla="*/ 0 h 22"/>
                <a:gd name="T14" fmla="*/ 20 w 22"/>
                <a:gd name="T15" fmla="*/ 0 h 22"/>
                <a:gd name="T16" fmla="*/ 22 w 22"/>
                <a:gd name="T17" fmla="*/ 2 h 22"/>
                <a:gd name="T18" fmla="*/ 22 w 22"/>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11"/>
                  </a:moveTo>
                  <a:cubicBezTo>
                    <a:pt x="22" y="14"/>
                    <a:pt x="22" y="17"/>
                    <a:pt x="22" y="20"/>
                  </a:cubicBezTo>
                  <a:cubicBezTo>
                    <a:pt x="22" y="21"/>
                    <a:pt x="22" y="22"/>
                    <a:pt x="20" y="22"/>
                  </a:cubicBezTo>
                  <a:cubicBezTo>
                    <a:pt x="14" y="22"/>
                    <a:pt x="8" y="22"/>
                    <a:pt x="3" y="22"/>
                  </a:cubicBezTo>
                  <a:cubicBezTo>
                    <a:pt x="1" y="22"/>
                    <a:pt x="0" y="22"/>
                    <a:pt x="1" y="20"/>
                  </a:cubicBezTo>
                  <a:cubicBezTo>
                    <a:pt x="1" y="14"/>
                    <a:pt x="1" y="8"/>
                    <a:pt x="1" y="2"/>
                  </a:cubicBezTo>
                  <a:cubicBezTo>
                    <a:pt x="1" y="1"/>
                    <a:pt x="1" y="0"/>
                    <a:pt x="2" y="0"/>
                  </a:cubicBezTo>
                  <a:cubicBezTo>
                    <a:pt x="8" y="0"/>
                    <a:pt x="14" y="0"/>
                    <a:pt x="20" y="0"/>
                  </a:cubicBezTo>
                  <a:cubicBezTo>
                    <a:pt x="22" y="0"/>
                    <a:pt x="22" y="1"/>
                    <a:pt x="22" y="2"/>
                  </a:cubicBezTo>
                  <a:cubicBezTo>
                    <a:pt x="22" y="5"/>
                    <a:pt x="22" y="8"/>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9" name="Rectangle 2"/>
          <p:cNvSpPr txBox="1">
            <a:spLocks noChangeArrowheads="1"/>
          </p:cNvSpPr>
          <p:nvPr/>
        </p:nvSpPr>
        <p:spPr bwMode="auto">
          <a:xfrm>
            <a:off x="7624341" y="3942899"/>
            <a:ext cx="1428598" cy="5170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モバイル端末の</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管理・監視</a:t>
            </a:r>
          </a:p>
        </p:txBody>
      </p:sp>
      <p:grpSp>
        <p:nvGrpSpPr>
          <p:cNvPr id="50" name="グループ化 49"/>
          <p:cNvGrpSpPr/>
          <p:nvPr/>
        </p:nvGrpSpPr>
        <p:grpSpPr>
          <a:xfrm>
            <a:off x="7630612" y="3124208"/>
            <a:ext cx="1338184" cy="388620"/>
            <a:chOff x="7340688" y="3138676"/>
            <a:chExt cx="1115153" cy="323850"/>
          </a:xfrm>
        </p:grpSpPr>
        <p:pic>
          <p:nvPicPr>
            <p:cNvPr id="51" name="図 50"/>
            <p:cNvPicPr>
              <a:picLocks noChangeAspect="1"/>
            </p:cNvPicPr>
            <p:nvPr/>
          </p:nvPicPr>
          <p:blipFill>
            <a:blip r:embed="rId4">
              <a:clrChange>
                <a:clrFrom>
                  <a:srgbClr val="F4F6F3"/>
                </a:clrFrom>
                <a:clrTo>
                  <a:srgbClr val="F4F6F3">
                    <a:alpha val="0"/>
                  </a:srgbClr>
                </a:clrTo>
              </a:clrChange>
              <a:extLst>
                <a:ext uri="{28A0092B-C50C-407E-A947-70E740481C1C}">
                  <a14:useLocalDpi xmlns:a14="http://schemas.microsoft.com/office/drawing/2010/main" val="0"/>
                </a:ext>
              </a:extLst>
            </a:blip>
            <a:stretch>
              <a:fillRect/>
            </a:stretch>
          </p:blipFill>
          <p:spPr>
            <a:xfrm>
              <a:off x="7340688" y="3138676"/>
              <a:ext cx="335280" cy="323850"/>
            </a:xfrm>
            <a:prstGeom prst="rect">
              <a:avLst/>
            </a:prstGeom>
            <a:noFill/>
          </p:spPr>
        </p:pic>
        <p:sp>
          <p:nvSpPr>
            <p:cNvPr id="52" name="テキスト ボックス 51"/>
            <p:cNvSpPr txBox="1"/>
            <p:nvPr/>
          </p:nvSpPr>
          <p:spPr>
            <a:xfrm>
              <a:off x="7583868" y="3161330"/>
              <a:ext cx="871973" cy="278542"/>
            </a:xfrm>
            <a:prstGeom prst="rect">
              <a:avLst/>
            </a:prstGeom>
            <a:noFill/>
          </p:spPr>
          <p:txBody>
            <a:bodyPr wrap="square" rtlCol="0" anchor="ctr">
              <a:noAutofit/>
            </a:bodyPr>
            <a:lstStyle/>
            <a:p>
              <a:pPr algn="ct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SD-WAN</a:t>
              </a:r>
            </a:p>
            <a:p>
              <a:pPr algn="ctr"/>
              <a:r>
                <a:rPr kumimoji="1" lang="en-US" altLang="ja-JP" sz="10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/SDP</a:t>
              </a:r>
              <a:endParaRPr kumimoji="1" lang="ja-JP" altLang="en-US" sz="1000" b="1"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 name="グループ化 52"/>
          <p:cNvGrpSpPr/>
          <p:nvPr/>
        </p:nvGrpSpPr>
        <p:grpSpPr>
          <a:xfrm>
            <a:off x="6714356" y="4034305"/>
            <a:ext cx="1114682" cy="334250"/>
            <a:chOff x="7706553" y="1265908"/>
            <a:chExt cx="928902" cy="278542"/>
          </a:xfrm>
        </p:grpSpPr>
        <p:grpSp>
          <p:nvGrpSpPr>
            <p:cNvPr id="54" name="グループ化 53"/>
            <p:cNvGrpSpPr>
              <a:grpSpLocks noChangeAspect="1"/>
            </p:cNvGrpSpPr>
            <p:nvPr/>
          </p:nvGrpSpPr>
          <p:grpSpPr>
            <a:xfrm>
              <a:off x="7706553" y="1268019"/>
              <a:ext cx="273368" cy="274320"/>
              <a:chOff x="11099800" y="3971925"/>
              <a:chExt cx="455613" cy="457200"/>
            </a:xfrm>
          </p:grpSpPr>
          <p:sp>
            <p:nvSpPr>
              <p:cNvPr id="56" name="Freeform 1909"/>
              <p:cNvSpPr>
                <a:spLocks/>
              </p:cNvSpPr>
              <p:nvPr/>
            </p:nvSpPr>
            <p:spPr bwMode="auto">
              <a:xfrm>
                <a:off x="11317288" y="3971925"/>
                <a:ext cx="238125" cy="457200"/>
              </a:xfrm>
              <a:custGeom>
                <a:avLst/>
                <a:gdLst>
                  <a:gd name="T0" fmla="*/ 3 w 143"/>
                  <a:gd name="T1" fmla="*/ 43 h 273"/>
                  <a:gd name="T2" fmla="*/ 6 w 143"/>
                  <a:gd name="T3" fmla="*/ 43 h 273"/>
                  <a:gd name="T4" fmla="*/ 58 w 143"/>
                  <a:gd name="T5" fmla="*/ 32 h 273"/>
                  <a:gd name="T6" fmla="*/ 79 w 143"/>
                  <a:gd name="T7" fmla="*/ 46 h 273"/>
                  <a:gd name="T8" fmla="*/ 93 w 143"/>
                  <a:gd name="T9" fmla="*/ 116 h 273"/>
                  <a:gd name="T10" fmla="*/ 121 w 143"/>
                  <a:gd name="T11" fmla="*/ 255 h 273"/>
                  <a:gd name="T12" fmla="*/ 122 w 143"/>
                  <a:gd name="T13" fmla="*/ 270 h 273"/>
                  <a:gd name="T14" fmla="*/ 122 w 143"/>
                  <a:gd name="T15" fmla="*/ 272 h 273"/>
                  <a:gd name="T16" fmla="*/ 140 w 143"/>
                  <a:gd name="T17" fmla="*/ 272 h 273"/>
                  <a:gd name="T18" fmla="*/ 143 w 143"/>
                  <a:gd name="T19" fmla="*/ 269 h 273"/>
                  <a:gd name="T20" fmla="*/ 143 w 143"/>
                  <a:gd name="T21" fmla="*/ 202 h 273"/>
                  <a:gd name="T22" fmla="*/ 143 w 143"/>
                  <a:gd name="T23" fmla="*/ 3 h 273"/>
                  <a:gd name="T24" fmla="*/ 140 w 143"/>
                  <a:gd name="T25" fmla="*/ 0 h 273"/>
                  <a:gd name="T26" fmla="*/ 39 w 143"/>
                  <a:gd name="T27" fmla="*/ 0 h 273"/>
                  <a:gd name="T28" fmla="*/ 36 w 143"/>
                  <a:gd name="T29" fmla="*/ 1 h 273"/>
                  <a:gd name="T30" fmla="*/ 1 w 143"/>
                  <a:gd name="T31" fmla="*/ 25 h 273"/>
                  <a:gd name="T32" fmla="*/ 0 w 143"/>
                  <a:gd name="T33" fmla="*/ 28 h 273"/>
                  <a:gd name="T34" fmla="*/ 3 w 143"/>
                  <a:gd name="T35" fmla="*/ 4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73">
                    <a:moveTo>
                      <a:pt x="3" y="43"/>
                    </a:moveTo>
                    <a:cubicBezTo>
                      <a:pt x="4" y="43"/>
                      <a:pt x="5" y="43"/>
                      <a:pt x="6" y="43"/>
                    </a:cubicBezTo>
                    <a:cubicBezTo>
                      <a:pt x="23" y="39"/>
                      <a:pt x="41" y="36"/>
                      <a:pt x="58" y="32"/>
                    </a:cubicBezTo>
                    <a:cubicBezTo>
                      <a:pt x="68" y="30"/>
                      <a:pt x="77" y="35"/>
                      <a:pt x="79" y="46"/>
                    </a:cubicBezTo>
                    <a:cubicBezTo>
                      <a:pt x="84" y="69"/>
                      <a:pt x="88" y="93"/>
                      <a:pt x="93" y="116"/>
                    </a:cubicBezTo>
                    <a:cubicBezTo>
                      <a:pt x="103" y="163"/>
                      <a:pt x="112" y="209"/>
                      <a:pt x="121" y="255"/>
                    </a:cubicBezTo>
                    <a:cubicBezTo>
                      <a:pt x="123" y="260"/>
                      <a:pt x="124" y="265"/>
                      <a:pt x="122" y="270"/>
                    </a:cubicBezTo>
                    <a:cubicBezTo>
                      <a:pt x="122" y="271"/>
                      <a:pt x="122" y="272"/>
                      <a:pt x="122" y="272"/>
                    </a:cubicBezTo>
                    <a:cubicBezTo>
                      <a:pt x="128" y="272"/>
                      <a:pt x="134" y="272"/>
                      <a:pt x="140" y="272"/>
                    </a:cubicBezTo>
                    <a:cubicBezTo>
                      <a:pt x="143" y="273"/>
                      <a:pt x="143" y="272"/>
                      <a:pt x="143" y="269"/>
                    </a:cubicBezTo>
                    <a:cubicBezTo>
                      <a:pt x="143" y="247"/>
                      <a:pt x="143" y="224"/>
                      <a:pt x="143" y="202"/>
                    </a:cubicBezTo>
                    <a:cubicBezTo>
                      <a:pt x="143" y="136"/>
                      <a:pt x="143" y="69"/>
                      <a:pt x="143" y="3"/>
                    </a:cubicBezTo>
                    <a:cubicBezTo>
                      <a:pt x="143" y="1"/>
                      <a:pt x="143" y="0"/>
                      <a:pt x="140" y="0"/>
                    </a:cubicBezTo>
                    <a:cubicBezTo>
                      <a:pt x="107" y="0"/>
                      <a:pt x="73" y="0"/>
                      <a:pt x="39" y="0"/>
                    </a:cubicBezTo>
                    <a:cubicBezTo>
                      <a:pt x="38" y="0"/>
                      <a:pt x="37" y="0"/>
                      <a:pt x="36" y="1"/>
                    </a:cubicBezTo>
                    <a:cubicBezTo>
                      <a:pt x="24" y="9"/>
                      <a:pt x="13" y="17"/>
                      <a:pt x="1" y="25"/>
                    </a:cubicBezTo>
                    <a:cubicBezTo>
                      <a:pt x="0" y="26"/>
                      <a:pt x="0" y="27"/>
                      <a:pt x="0" y="28"/>
                    </a:cubicBezTo>
                    <a:cubicBezTo>
                      <a:pt x="0" y="33"/>
                      <a:pt x="2" y="38"/>
                      <a:pt x="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Freeform 1910"/>
              <p:cNvSpPr>
                <a:spLocks/>
              </p:cNvSpPr>
              <p:nvPr/>
            </p:nvSpPr>
            <p:spPr bwMode="auto">
              <a:xfrm>
                <a:off x="11099800" y="3971925"/>
                <a:ext cx="163513" cy="455613"/>
              </a:xfrm>
              <a:custGeom>
                <a:avLst/>
                <a:gdLst>
                  <a:gd name="T0" fmla="*/ 66 w 98"/>
                  <a:gd name="T1" fmla="*/ 272 h 272"/>
                  <a:gd name="T2" fmla="*/ 60 w 98"/>
                  <a:gd name="T3" fmla="*/ 241 h 272"/>
                  <a:gd name="T4" fmla="*/ 29 w 98"/>
                  <a:gd name="T5" fmla="*/ 88 h 272"/>
                  <a:gd name="T6" fmla="*/ 28 w 98"/>
                  <a:gd name="T7" fmla="*/ 77 h 272"/>
                  <a:gd name="T8" fmla="*/ 42 w 98"/>
                  <a:gd name="T9" fmla="*/ 62 h 272"/>
                  <a:gd name="T10" fmla="*/ 95 w 98"/>
                  <a:gd name="T11" fmla="*/ 51 h 272"/>
                  <a:gd name="T12" fmla="*/ 97 w 98"/>
                  <a:gd name="T13" fmla="*/ 48 h 272"/>
                  <a:gd name="T14" fmla="*/ 95 w 98"/>
                  <a:gd name="T15" fmla="*/ 37 h 272"/>
                  <a:gd name="T16" fmla="*/ 92 w 98"/>
                  <a:gd name="T17" fmla="*/ 31 h 272"/>
                  <a:gd name="T18" fmla="*/ 71 w 98"/>
                  <a:gd name="T19" fmla="*/ 2 h 272"/>
                  <a:gd name="T20" fmla="*/ 67 w 98"/>
                  <a:gd name="T21" fmla="*/ 0 h 272"/>
                  <a:gd name="T22" fmla="*/ 4 w 98"/>
                  <a:gd name="T23" fmla="*/ 0 h 272"/>
                  <a:gd name="T24" fmla="*/ 0 w 98"/>
                  <a:gd name="T25" fmla="*/ 3 h 272"/>
                  <a:gd name="T26" fmla="*/ 0 w 98"/>
                  <a:gd name="T27" fmla="*/ 269 h 272"/>
                  <a:gd name="T28" fmla="*/ 4 w 98"/>
                  <a:gd name="T29" fmla="*/ 272 h 272"/>
                  <a:gd name="T30" fmla="*/ 63 w 98"/>
                  <a:gd name="T31" fmla="*/ 272 h 272"/>
                  <a:gd name="T32" fmla="*/ 66 w 98"/>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72">
                    <a:moveTo>
                      <a:pt x="66" y="272"/>
                    </a:moveTo>
                    <a:cubicBezTo>
                      <a:pt x="64" y="261"/>
                      <a:pt x="62" y="251"/>
                      <a:pt x="60" y="241"/>
                    </a:cubicBezTo>
                    <a:cubicBezTo>
                      <a:pt x="50" y="190"/>
                      <a:pt x="39" y="139"/>
                      <a:pt x="29" y="88"/>
                    </a:cubicBezTo>
                    <a:cubicBezTo>
                      <a:pt x="28" y="84"/>
                      <a:pt x="27" y="80"/>
                      <a:pt x="28" y="77"/>
                    </a:cubicBezTo>
                    <a:cubicBezTo>
                      <a:pt x="29" y="69"/>
                      <a:pt x="34" y="64"/>
                      <a:pt x="42" y="62"/>
                    </a:cubicBezTo>
                    <a:cubicBezTo>
                      <a:pt x="60" y="58"/>
                      <a:pt x="78" y="55"/>
                      <a:pt x="95" y="51"/>
                    </a:cubicBezTo>
                    <a:cubicBezTo>
                      <a:pt x="97" y="51"/>
                      <a:pt x="98" y="50"/>
                      <a:pt x="97" y="48"/>
                    </a:cubicBezTo>
                    <a:cubicBezTo>
                      <a:pt x="97" y="45"/>
                      <a:pt x="96" y="41"/>
                      <a:pt x="95" y="37"/>
                    </a:cubicBezTo>
                    <a:cubicBezTo>
                      <a:pt x="95" y="35"/>
                      <a:pt x="94" y="33"/>
                      <a:pt x="92" y="31"/>
                    </a:cubicBezTo>
                    <a:cubicBezTo>
                      <a:pt x="85" y="22"/>
                      <a:pt x="78" y="12"/>
                      <a:pt x="71" y="2"/>
                    </a:cubicBezTo>
                    <a:cubicBezTo>
                      <a:pt x="70" y="0"/>
                      <a:pt x="69" y="0"/>
                      <a:pt x="67" y="0"/>
                    </a:cubicBezTo>
                    <a:cubicBezTo>
                      <a:pt x="46" y="0"/>
                      <a:pt x="25" y="0"/>
                      <a:pt x="4" y="0"/>
                    </a:cubicBezTo>
                    <a:cubicBezTo>
                      <a:pt x="1" y="0"/>
                      <a:pt x="0" y="0"/>
                      <a:pt x="0" y="3"/>
                    </a:cubicBezTo>
                    <a:cubicBezTo>
                      <a:pt x="0" y="92"/>
                      <a:pt x="0" y="180"/>
                      <a:pt x="0" y="269"/>
                    </a:cubicBezTo>
                    <a:cubicBezTo>
                      <a:pt x="0" y="272"/>
                      <a:pt x="1" y="272"/>
                      <a:pt x="4" y="272"/>
                    </a:cubicBezTo>
                    <a:cubicBezTo>
                      <a:pt x="24" y="272"/>
                      <a:pt x="43" y="272"/>
                      <a:pt x="63" y="272"/>
                    </a:cubicBezTo>
                    <a:cubicBezTo>
                      <a:pt x="64" y="272"/>
                      <a:pt x="65" y="272"/>
                      <a:pt x="66" y="2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Freeform 1911"/>
              <p:cNvSpPr>
                <a:spLocks/>
              </p:cNvSpPr>
              <p:nvPr/>
            </p:nvSpPr>
            <p:spPr bwMode="auto">
              <a:xfrm>
                <a:off x="11177588" y="4079875"/>
                <a:ext cx="298450" cy="293688"/>
              </a:xfrm>
              <a:custGeom>
                <a:avLst/>
                <a:gdLst>
                  <a:gd name="T0" fmla="*/ 97 w 178"/>
                  <a:gd name="T1" fmla="*/ 120 h 175"/>
                  <a:gd name="T2" fmla="*/ 98 w 178"/>
                  <a:gd name="T3" fmla="*/ 117 h 175"/>
                  <a:gd name="T4" fmla="*/ 110 w 178"/>
                  <a:gd name="T5" fmla="*/ 91 h 175"/>
                  <a:gd name="T6" fmla="*/ 113 w 178"/>
                  <a:gd name="T7" fmla="*/ 88 h 175"/>
                  <a:gd name="T8" fmla="*/ 137 w 178"/>
                  <a:gd name="T9" fmla="*/ 83 h 175"/>
                  <a:gd name="T10" fmla="*/ 140 w 178"/>
                  <a:gd name="T11" fmla="*/ 85 h 175"/>
                  <a:gd name="T12" fmla="*/ 153 w 178"/>
                  <a:gd name="T13" fmla="*/ 147 h 175"/>
                  <a:gd name="T14" fmla="*/ 156 w 178"/>
                  <a:gd name="T15" fmla="*/ 149 h 175"/>
                  <a:gd name="T16" fmla="*/ 168 w 178"/>
                  <a:gd name="T17" fmla="*/ 146 h 175"/>
                  <a:gd name="T18" fmla="*/ 178 w 178"/>
                  <a:gd name="T19" fmla="*/ 144 h 175"/>
                  <a:gd name="T20" fmla="*/ 178 w 178"/>
                  <a:gd name="T21" fmla="*/ 141 h 175"/>
                  <a:gd name="T22" fmla="*/ 150 w 178"/>
                  <a:gd name="T23" fmla="*/ 3 h 175"/>
                  <a:gd name="T24" fmla="*/ 147 w 178"/>
                  <a:gd name="T25" fmla="*/ 1 h 175"/>
                  <a:gd name="T26" fmla="*/ 2 w 178"/>
                  <a:gd name="T27" fmla="*/ 30 h 175"/>
                  <a:gd name="T28" fmla="*/ 0 w 178"/>
                  <a:gd name="T29" fmla="*/ 33 h 175"/>
                  <a:gd name="T30" fmla="*/ 26 w 178"/>
                  <a:gd name="T31" fmla="*/ 159 h 175"/>
                  <a:gd name="T32" fmla="*/ 29 w 178"/>
                  <a:gd name="T33" fmla="*/ 175 h 175"/>
                  <a:gd name="T34" fmla="*/ 56 w 178"/>
                  <a:gd name="T35" fmla="*/ 170 h 175"/>
                  <a:gd name="T36" fmla="*/ 56 w 178"/>
                  <a:gd name="T37" fmla="*/ 167 h 175"/>
                  <a:gd name="T38" fmla="*/ 50 w 178"/>
                  <a:gd name="T39" fmla="*/ 137 h 175"/>
                  <a:gd name="T40" fmla="*/ 43 w 178"/>
                  <a:gd name="T41" fmla="*/ 106 h 175"/>
                  <a:gd name="T42" fmla="*/ 46 w 178"/>
                  <a:gd name="T43" fmla="*/ 102 h 175"/>
                  <a:gd name="T44" fmla="*/ 69 w 178"/>
                  <a:gd name="T45" fmla="*/ 97 h 175"/>
                  <a:gd name="T46" fmla="*/ 74 w 178"/>
                  <a:gd name="T47" fmla="*/ 98 h 175"/>
                  <a:gd name="T48" fmla="*/ 83 w 178"/>
                  <a:gd name="T49" fmla="*/ 107 h 175"/>
                  <a:gd name="T50" fmla="*/ 97 w 178"/>
                  <a:gd name="T51"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8" h="175">
                    <a:moveTo>
                      <a:pt x="97" y="120"/>
                    </a:moveTo>
                    <a:cubicBezTo>
                      <a:pt x="97" y="118"/>
                      <a:pt x="98" y="118"/>
                      <a:pt x="98" y="117"/>
                    </a:cubicBezTo>
                    <a:cubicBezTo>
                      <a:pt x="102" y="108"/>
                      <a:pt x="106" y="100"/>
                      <a:pt x="110" y="91"/>
                    </a:cubicBezTo>
                    <a:cubicBezTo>
                      <a:pt x="110" y="90"/>
                      <a:pt x="112" y="89"/>
                      <a:pt x="113" y="88"/>
                    </a:cubicBezTo>
                    <a:cubicBezTo>
                      <a:pt x="121" y="86"/>
                      <a:pt x="129" y="85"/>
                      <a:pt x="137" y="83"/>
                    </a:cubicBezTo>
                    <a:cubicBezTo>
                      <a:pt x="139" y="83"/>
                      <a:pt x="140" y="83"/>
                      <a:pt x="140" y="85"/>
                    </a:cubicBezTo>
                    <a:cubicBezTo>
                      <a:pt x="144" y="106"/>
                      <a:pt x="149" y="126"/>
                      <a:pt x="153" y="147"/>
                    </a:cubicBezTo>
                    <a:cubicBezTo>
                      <a:pt x="153" y="149"/>
                      <a:pt x="154" y="149"/>
                      <a:pt x="156" y="149"/>
                    </a:cubicBezTo>
                    <a:cubicBezTo>
                      <a:pt x="160" y="148"/>
                      <a:pt x="164" y="147"/>
                      <a:pt x="168" y="146"/>
                    </a:cubicBezTo>
                    <a:cubicBezTo>
                      <a:pt x="172" y="146"/>
                      <a:pt x="175" y="145"/>
                      <a:pt x="178" y="144"/>
                    </a:cubicBezTo>
                    <a:cubicBezTo>
                      <a:pt x="178" y="143"/>
                      <a:pt x="178" y="142"/>
                      <a:pt x="178" y="141"/>
                    </a:cubicBezTo>
                    <a:cubicBezTo>
                      <a:pt x="169" y="95"/>
                      <a:pt x="159" y="49"/>
                      <a:pt x="150" y="3"/>
                    </a:cubicBezTo>
                    <a:cubicBezTo>
                      <a:pt x="150" y="1"/>
                      <a:pt x="149" y="0"/>
                      <a:pt x="147" y="1"/>
                    </a:cubicBezTo>
                    <a:cubicBezTo>
                      <a:pt x="99" y="11"/>
                      <a:pt x="51" y="20"/>
                      <a:pt x="2" y="30"/>
                    </a:cubicBezTo>
                    <a:cubicBezTo>
                      <a:pt x="1" y="30"/>
                      <a:pt x="0" y="31"/>
                      <a:pt x="0" y="33"/>
                    </a:cubicBezTo>
                    <a:cubicBezTo>
                      <a:pt x="9" y="75"/>
                      <a:pt x="17" y="117"/>
                      <a:pt x="26" y="159"/>
                    </a:cubicBezTo>
                    <a:cubicBezTo>
                      <a:pt x="27" y="164"/>
                      <a:pt x="28" y="170"/>
                      <a:pt x="29" y="175"/>
                    </a:cubicBezTo>
                    <a:cubicBezTo>
                      <a:pt x="38" y="173"/>
                      <a:pt x="47" y="172"/>
                      <a:pt x="56" y="170"/>
                    </a:cubicBezTo>
                    <a:cubicBezTo>
                      <a:pt x="56" y="169"/>
                      <a:pt x="56" y="168"/>
                      <a:pt x="56" y="167"/>
                    </a:cubicBezTo>
                    <a:cubicBezTo>
                      <a:pt x="54" y="157"/>
                      <a:pt x="52" y="147"/>
                      <a:pt x="50" y="137"/>
                    </a:cubicBezTo>
                    <a:cubicBezTo>
                      <a:pt x="47" y="127"/>
                      <a:pt x="45" y="116"/>
                      <a:pt x="43" y="106"/>
                    </a:cubicBezTo>
                    <a:cubicBezTo>
                      <a:pt x="43" y="103"/>
                      <a:pt x="43" y="102"/>
                      <a:pt x="46" y="102"/>
                    </a:cubicBezTo>
                    <a:cubicBezTo>
                      <a:pt x="53" y="100"/>
                      <a:pt x="61" y="99"/>
                      <a:pt x="69" y="97"/>
                    </a:cubicBezTo>
                    <a:cubicBezTo>
                      <a:pt x="71" y="96"/>
                      <a:pt x="72" y="97"/>
                      <a:pt x="74" y="98"/>
                    </a:cubicBezTo>
                    <a:cubicBezTo>
                      <a:pt x="77" y="101"/>
                      <a:pt x="80" y="104"/>
                      <a:pt x="83" y="107"/>
                    </a:cubicBezTo>
                    <a:cubicBezTo>
                      <a:pt x="87" y="111"/>
                      <a:pt x="92" y="115"/>
                      <a:pt x="97" y="1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Freeform 1912"/>
              <p:cNvSpPr>
                <a:spLocks/>
              </p:cNvSpPr>
              <p:nvPr/>
            </p:nvSpPr>
            <p:spPr bwMode="auto">
              <a:xfrm>
                <a:off x="11237913" y="4065588"/>
                <a:ext cx="122238" cy="33338"/>
              </a:xfrm>
              <a:custGeom>
                <a:avLst/>
                <a:gdLst>
                  <a:gd name="T0" fmla="*/ 19 w 73"/>
                  <a:gd name="T1" fmla="*/ 10 h 20"/>
                  <a:gd name="T2" fmla="*/ 2 w 73"/>
                  <a:gd name="T3" fmla="*/ 14 h 20"/>
                  <a:gd name="T4" fmla="*/ 0 w 73"/>
                  <a:gd name="T5" fmla="*/ 17 h 20"/>
                  <a:gd name="T6" fmla="*/ 4 w 73"/>
                  <a:gd name="T7" fmla="*/ 20 h 20"/>
                  <a:gd name="T8" fmla="*/ 60 w 73"/>
                  <a:gd name="T9" fmla="*/ 8 h 20"/>
                  <a:gd name="T10" fmla="*/ 70 w 73"/>
                  <a:gd name="T11" fmla="*/ 6 h 20"/>
                  <a:gd name="T12" fmla="*/ 73 w 73"/>
                  <a:gd name="T13" fmla="*/ 3 h 20"/>
                  <a:gd name="T14" fmla="*/ 69 w 73"/>
                  <a:gd name="T15" fmla="*/ 0 h 20"/>
                  <a:gd name="T16" fmla="*/ 54 w 73"/>
                  <a:gd name="T17" fmla="*/ 3 h 20"/>
                  <a:gd name="T18" fmla="*/ 54 w 73"/>
                  <a:gd name="T19" fmla="*/ 5 h 20"/>
                  <a:gd name="T20" fmla="*/ 52 w 73"/>
                  <a:gd name="T21" fmla="*/ 9 h 20"/>
                  <a:gd name="T22" fmla="*/ 25 w 73"/>
                  <a:gd name="T23" fmla="*/ 14 h 20"/>
                  <a:gd name="T24" fmla="*/ 19 w 73"/>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20">
                    <a:moveTo>
                      <a:pt x="19" y="10"/>
                    </a:moveTo>
                    <a:cubicBezTo>
                      <a:pt x="13" y="12"/>
                      <a:pt x="7" y="13"/>
                      <a:pt x="2" y="14"/>
                    </a:cubicBezTo>
                    <a:cubicBezTo>
                      <a:pt x="1" y="14"/>
                      <a:pt x="0" y="16"/>
                      <a:pt x="0" y="17"/>
                    </a:cubicBezTo>
                    <a:cubicBezTo>
                      <a:pt x="1" y="19"/>
                      <a:pt x="2" y="20"/>
                      <a:pt x="4" y="20"/>
                    </a:cubicBezTo>
                    <a:cubicBezTo>
                      <a:pt x="23" y="16"/>
                      <a:pt x="42" y="12"/>
                      <a:pt x="60" y="8"/>
                    </a:cubicBezTo>
                    <a:cubicBezTo>
                      <a:pt x="64" y="8"/>
                      <a:pt x="67" y="7"/>
                      <a:pt x="70" y="6"/>
                    </a:cubicBezTo>
                    <a:cubicBezTo>
                      <a:pt x="71" y="6"/>
                      <a:pt x="73" y="4"/>
                      <a:pt x="73" y="3"/>
                    </a:cubicBezTo>
                    <a:cubicBezTo>
                      <a:pt x="72" y="2"/>
                      <a:pt x="70" y="0"/>
                      <a:pt x="69" y="0"/>
                    </a:cubicBezTo>
                    <a:cubicBezTo>
                      <a:pt x="64" y="1"/>
                      <a:pt x="59" y="2"/>
                      <a:pt x="54" y="3"/>
                    </a:cubicBezTo>
                    <a:cubicBezTo>
                      <a:pt x="54" y="4"/>
                      <a:pt x="54" y="4"/>
                      <a:pt x="54" y="5"/>
                    </a:cubicBezTo>
                    <a:cubicBezTo>
                      <a:pt x="55" y="7"/>
                      <a:pt x="54" y="8"/>
                      <a:pt x="52" y="9"/>
                    </a:cubicBezTo>
                    <a:cubicBezTo>
                      <a:pt x="43" y="11"/>
                      <a:pt x="34" y="12"/>
                      <a:pt x="25" y="14"/>
                    </a:cubicBezTo>
                    <a:cubicBezTo>
                      <a:pt x="20" y="15"/>
                      <a:pt x="20" y="15"/>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1913"/>
              <p:cNvSpPr>
                <a:spLocks/>
              </p:cNvSpPr>
              <p:nvPr/>
            </p:nvSpPr>
            <p:spPr bwMode="auto">
              <a:xfrm>
                <a:off x="11264900" y="3971925"/>
                <a:ext cx="39688" cy="22225"/>
              </a:xfrm>
              <a:custGeom>
                <a:avLst/>
                <a:gdLst>
                  <a:gd name="T0" fmla="*/ 12 w 24"/>
                  <a:gd name="T1" fmla="*/ 14 h 14"/>
                  <a:gd name="T2" fmla="*/ 24 w 24"/>
                  <a:gd name="T3" fmla="*/ 0 h 14"/>
                  <a:gd name="T4" fmla="*/ 0 w 24"/>
                  <a:gd name="T5" fmla="*/ 0 h 14"/>
                  <a:gd name="T6" fmla="*/ 12 w 24"/>
                  <a:gd name="T7" fmla="*/ 14 h 14"/>
                </a:gdLst>
                <a:ahLst/>
                <a:cxnLst>
                  <a:cxn ang="0">
                    <a:pos x="T0" y="T1"/>
                  </a:cxn>
                  <a:cxn ang="0">
                    <a:pos x="T2" y="T3"/>
                  </a:cxn>
                  <a:cxn ang="0">
                    <a:pos x="T4" y="T5"/>
                  </a:cxn>
                  <a:cxn ang="0">
                    <a:pos x="T6" y="T7"/>
                  </a:cxn>
                </a:cxnLst>
                <a:rect l="0" t="0" r="r" b="b"/>
                <a:pathLst>
                  <a:path w="24" h="14">
                    <a:moveTo>
                      <a:pt x="12" y="14"/>
                    </a:moveTo>
                    <a:cubicBezTo>
                      <a:pt x="16" y="9"/>
                      <a:pt x="20" y="5"/>
                      <a:pt x="24" y="0"/>
                    </a:cubicBezTo>
                    <a:cubicBezTo>
                      <a:pt x="16" y="0"/>
                      <a:pt x="8" y="0"/>
                      <a:pt x="0" y="0"/>
                    </a:cubicBezTo>
                    <a:cubicBezTo>
                      <a:pt x="4" y="5"/>
                      <a:pt x="8" y="9"/>
                      <a:pt x="1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Oval 1914"/>
              <p:cNvSpPr>
                <a:spLocks noChangeArrowheads="1"/>
              </p:cNvSpPr>
              <p:nvPr/>
            </p:nvSpPr>
            <p:spPr bwMode="auto">
              <a:xfrm>
                <a:off x="11283950" y="4035425"/>
                <a:ext cx="12700"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Freeform 1915"/>
              <p:cNvSpPr>
                <a:spLocks/>
              </p:cNvSpPr>
              <p:nvPr/>
            </p:nvSpPr>
            <p:spPr bwMode="auto">
              <a:xfrm>
                <a:off x="11317288" y="3971925"/>
                <a:ext cx="238125" cy="457200"/>
              </a:xfrm>
              <a:custGeom>
                <a:avLst/>
                <a:gdLst>
                  <a:gd name="T0" fmla="*/ 3 w 143"/>
                  <a:gd name="T1" fmla="*/ 43 h 273"/>
                  <a:gd name="T2" fmla="*/ 0 w 143"/>
                  <a:gd name="T3" fmla="*/ 28 h 273"/>
                  <a:gd name="T4" fmla="*/ 1 w 143"/>
                  <a:gd name="T5" fmla="*/ 25 h 273"/>
                  <a:gd name="T6" fmla="*/ 36 w 143"/>
                  <a:gd name="T7" fmla="*/ 1 h 273"/>
                  <a:gd name="T8" fmla="*/ 39 w 143"/>
                  <a:gd name="T9" fmla="*/ 0 h 273"/>
                  <a:gd name="T10" fmla="*/ 140 w 143"/>
                  <a:gd name="T11" fmla="*/ 0 h 273"/>
                  <a:gd name="T12" fmla="*/ 143 w 143"/>
                  <a:gd name="T13" fmla="*/ 3 h 273"/>
                  <a:gd name="T14" fmla="*/ 143 w 143"/>
                  <a:gd name="T15" fmla="*/ 202 h 273"/>
                  <a:gd name="T16" fmla="*/ 143 w 143"/>
                  <a:gd name="T17" fmla="*/ 269 h 273"/>
                  <a:gd name="T18" fmla="*/ 140 w 143"/>
                  <a:gd name="T19" fmla="*/ 272 h 273"/>
                  <a:gd name="T20" fmla="*/ 122 w 143"/>
                  <a:gd name="T21" fmla="*/ 272 h 273"/>
                  <a:gd name="T22" fmla="*/ 122 w 143"/>
                  <a:gd name="T23" fmla="*/ 270 h 273"/>
                  <a:gd name="T24" fmla="*/ 121 w 143"/>
                  <a:gd name="T25" fmla="*/ 255 h 273"/>
                  <a:gd name="T26" fmla="*/ 93 w 143"/>
                  <a:gd name="T27" fmla="*/ 116 h 273"/>
                  <a:gd name="T28" fmla="*/ 79 w 143"/>
                  <a:gd name="T29" fmla="*/ 46 h 273"/>
                  <a:gd name="T30" fmla="*/ 58 w 143"/>
                  <a:gd name="T31" fmla="*/ 32 h 273"/>
                  <a:gd name="T32" fmla="*/ 6 w 143"/>
                  <a:gd name="T33" fmla="*/ 43 h 273"/>
                  <a:gd name="T34" fmla="*/ 3 w 143"/>
                  <a:gd name="T35" fmla="*/ 4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273">
                    <a:moveTo>
                      <a:pt x="3" y="43"/>
                    </a:moveTo>
                    <a:cubicBezTo>
                      <a:pt x="2" y="38"/>
                      <a:pt x="0" y="33"/>
                      <a:pt x="0" y="28"/>
                    </a:cubicBezTo>
                    <a:cubicBezTo>
                      <a:pt x="0" y="27"/>
                      <a:pt x="0" y="26"/>
                      <a:pt x="1" y="25"/>
                    </a:cubicBezTo>
                    <a:cubicBezTo>
                      <a:pt x="13" y="17"/>
                      <a:pt x="24" y="9"/>
                      <a:pt x="36" y="1"/>
                    </a:cubicBezTo>
                    <a:cubicBezTo>
                      <a:pt x="37" y="0"/>
                      <a:pt x="38" y="0"/>
                      <a:pt x="39" y="0"/>
                    </a:cubicBezTo>
                    <a:cubicBezTo>
                      <a:pt x="73" y="0"/>
                      <a:pt x="107" y="0"/>
                      <a:pt x="140" y="0"/>
                    </a:cubicBezTo>
                    <a:cubicBezTo>
                      <a:pt x="143" y="0"/>
                      <a:pt x="143" y="1"/>
                      <a:pt x="143" y="3"/>
                    </a:cubicBezTo>
                    <a:cubicBezTo>
                      <a:pt x="143" y="69"/>
                      <a:pt x="143" y="136"/>
                      <a:pt x="143" y="202"/>
                    </a:cubicBezTo>
                    <a:cubicBezTo>
                      <a:pt x="143" y="224"/>
                      <a:pt x="143" y="247"/>
                      <a:pt x="143" y="269"/>
                    </a:cubicBezTo>
                    <a:cubicBezTo>
                      <a:pt x="143" y="272"/>
                      <a:pt x="143" y="273"/>
                      <a:pt x="140" y="272"/>
                    </a:cubicBezTo>
                    <a:cubicBezTo>
                      <a:pt x="134" y="272"/>
                      <a:pt x="128" y="272"/>
                      <a:pt x="122" y="272"/>
                    </a:cubicBezTo>
                    <a:cubicBezTo>
                      <a:pt x="122" y="272"/>
                      <a:pt x="122" y="271"/>
                      <a:pt x="122" y="270"/>
                    </a:cubicBezTo>
                    <a:cubicBezTo>
                      <a:pt x="124" y="265"/>
                      <a:pt x="123" y="260"/>
                      <a:pt x="121" y="255"/>
                    </a:cubicBezTo>
                    <a:cubicBezTo>
                      <a:pt x="112" y="209"/>
                      <a:pt x="103" y="163"/>
                      <a:pt x="93" y="116"/>
                    </a:cubicBezTo>
                    <a:cubicBezTo>
                      <a:pt x="88" y="93"/>
                      <a:pt x="84" y="69"/>
                      <a:pt x="79" y="46"/>
                    </a:cubicBezTo>
                    <a:cubicBezTo>
                      <a:pt x="77" y="35"/>
                      <a:pt x="68" y="30"/>
                      <a:pt x="58" y="32"/>
                    </a:cubicBezTo>
                    <a:cubicBezTo>
                      <a:pt x="41" y="36"/>
                      <a:pt x="23" y="39"/>
                      <a:pt x="6" y="43"/>
                    </a:cubicBezTo>
                    <a:cubicBezTo>
                      <a:pt x="5" y="43"/>
                      <a:pt x="4" y="43"/>
                      <a:pt x="3" y="4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Freeform 1916"/>
              <p:cNvSpPr>
                <a:spLocks/>
              </p:cNvSpPr>
              <p:nvPr/>
            </p:nvSpPr>
            <p:spPr bwMode="auto">
              <a:xfrm>
                <a:off x="11099800" y="3971925"/>
                <a:ext cx="163513" cy="455613"/>
              </a:xfrm>
              <a:custGeom>
                <a:avLst/>
                <a:gdLst>
                  <a:gd name="T0" fmla="*/ 66 w 98"/>
                  <a:gd name="T1" fmla="*/ 272 h 272"/>
                  <a:gd name="T2" fmla="*/ 63 w 98"/>
                  <a:gd name="T3" fmla="*/ 272 h 272"/>
                  <a:gd name="T4" fmla="*/ 4 w 98"/>
                  <a:gd name="T5" fmla="*/ 272 h 272"/>
                  <a:gd name="T6" fmla="*/ 0 w 98"/>
                  <a:gd name="T7" fmla="*/ 269 h 272"/>
                  <a:gd name="T8" fmla="*/ 0 w 98"/>
                  <a:gd name="T9" fmla="*/ 3 h 272"/>
                  <a:gd name="T10" fmla="*/ 4 w 98"/>
                  <a:gd name="T11" fmla="*/ 0 h 272"/>
                  <a:gd name="T12" fmla="*/ 67 w 98"/>
                  <a:gd name="T13" fmla="*/ 0 h 272"/>
                  <a:gd name="T14" fmla="*/ 71 w 98"/>
                  <a:gd name="T15" fmla="*/ 2 h 272"/>
                  <a:gd name="T16" fmla="*/ 92 w 98"/>
                  <a:gd name="T17" fmla="*/ 31 h 272"/>
                  <a:gd name="T18" fmla="*/ 95 w 98"/>
                  <a:gd name="T19" fmla="*/ 37 h 272"/>
                  <a:gd name="T20" fmla="*/ 97 w 98"/>
                  <a:gd name="T21" fmla="*/ 48 h 272"/>
                  <a:gd name="T22" fmla="*/ 95 w 98"/>
                  <a:gd name="T23" fmla="*/ 51 h 272"/>
                  <a:gd name="T24" fmla="*/ 42 w 98"/>
                  <a:gd name="T25" fmla="*/ 62 h 272"/>
                  <a:gd name="T26" fmla="*/ 28 w 98"/>
                  <a:gd name="T27" fmla="*/ 77 h 272"/>
                  <a:gd name="T28" fmla="*/ 29 w 98"/>
                  <a:gd name="T29" fmla="*/ 88 h 272"/>
                  <a:gd name="T30" fmla="*/ 60 w 98"/>
                  <a:gd name="T31" fmla="*/ 241 h 272"/>
                  <a:gd name="T32" fmla="*/ 66 w 98"/>
                  <a:gd name="T3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272">
                    <a:moveTo>
                      <a:pt x="66" y="272"/>
                    </a:moveTo>
                    <a:cubicBezTo>
                      <a:pt x="65" y="272"/>
                      <a:pt x="64" y="272"/>
                      <a:pt x="63" y="272"/>
                    </a:cubicBezTo>
                    <a:cubicBezTo>
                      <a:pt x="43" y="272"/>
                      <a:pt x="24" y="272"/>
                      <a:pt x="4" y="272"/>
                    </a:cubicBezTo>
                    <a:cubicBezTo>
                      <a:pt x="1" y="272"/>
                      <a:pt x="0" y="272"/>
                      <a:pt x="0" y="269"/>
                    </a:cubicBezTo>
                    <a:cubicBezTo>
                      <a:pt x="0" y="180"/>
                      <a:pt x="0" y="92"/>
                      <a:pt x="0" y="3"/>
                    </a:cubicBezTo>
                    <a:cubicBezTo>
                      <a:pt x="0" y="0"/>
                      <a:pt x="1" y="0"/>
                      <a:pt x="4" y="0"/>
                    </a:cubicBezTo>
                    <a:cubicBezTo>
                      <a:pt x="25" y="0"/>
                      <a:pt x="46" y="0"/>
                      <a:pt x="67" y="0"/>
                    </a:cubicBezTo>
                    <a:cubicBezTo>
                      <a:pt x="69" y="0"/>
                      <a:pt x="70" y="0"/>
                      <a:pt x="71" y="2"/>
                    </a:cubicBezTo>
                    <a:cubicBezTo>
                      <a:pt x="78" y="12"/>
                      <a:pt x="85" y="22"/>
                      <a:pt x="92" y="31"/>
                    </a:cubicBezTo>
                    <a:cubicBezTo>
                      <a:pt x="94" y="33"/>
                      <a:pt x="95" y="35"/>
                      <a:pt x="95" y="37"/>
                    </a:cubicBezTo>
                    <a:cubicBezTo>
                      <a:pt x="96" y="41"/>
                      <a:pt x="97" y="45"/>
                      <a:pt x="97" y="48"/>
                    </a:cubicBezTo>
                    <a:cubicBezTo>
                      <a:pt x="98" y="50"/>
                      <a:pt x="97" y="51"/>
                      <a:pt x="95" y="51"/>
                    </a:cubicBezTo>
                    <a:cubicBezTo>
                      <a:pt x="78" y="55"/>
                      <a:pt x="60" y="58"/>
                      <a:pt x="42" y="62"/>
                    </a:cubicBezTo>
                    <a:cubicBezTo>
                      <a:pt x="34" y="64"/>
                      <a:pt x="29" y="69"/>
                      <a:pt x="28" y="77"/>
                    </a:cubicBezTo>
                    <a:cubicBezTo>
                      <a:pt x="27" y="80"/>
                      <a:pt x="28" y="84"/>
                      <a:pt x="29" y="88"/>
                    </a:cubicBezTo>
                    <a:cubicBezTo>
                      <a:pt x="39" y="139"/>
                      <a:pt x="50" y="190"/>
                      <a:pt x="60" y="241"/>
                    </a:cubicBezTo>
                    <a:cubicBezTo>
                      <a:pt x="62" y="251"/>
                      <a:pt x="64" y="261"/>
                      <a:pt x="66" y="27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Freeform 1917"/>
              <p:cNvSpPr>
                <a:spLocks noEditPoints="1"/>
              </p:cNvSpPr>
              <p:nvPr/>
            </p:nvSpPr>
            <p:spPr bwMode="auto">
              <a:xfrm>
                <a:off x="11177588" y="4079875"/>
                <a:ext cx="298450" cy="293688"/>
              </a:xfrm>
              <a:custGeom>
                <a:avLst/>
                <a:gdLst>
                  <a:gd name="T0" fmla="*/ 97 w 178"/>
                  <a:gd name="T1" fmla="*/ 120 h 175"/>
                  <a:gd name="T2" fmla="*/ 83 w 178"/>
                  <a:gd name="T3" fmla="*/ 107 h 175"/>
                  <a:gd name="T4" fmla="*/ 74 w 178"/>
                  <a:gd name="T5" fmla="*/ 98 h 175"/>
                  <a:gd name="T6" fmla="*/ 69 w 178"/>
                  <a:gd name="T7" fmla="*/ 97 h 175"/>
                  <a:gd name="T8" fmla="*/ 46 w 178"/>
                  <a:gd name="T9" fmla="*/ 102 h 175"/>
                  <a:gd name="T10" fmla="*/ 43 w 178"/>
                  <a:gd name="T11" fmla="*/ 106 h 175"/>
                  <a:gd name="T12" fmla="*/ 50 w 178"/>
                  <a:gd name="T13" fmla="*/ 137 h 175"/>
                  <a:gd name="T14" fmla="*/ 56 w 178"/>
                  <a:gd name="T15" fmla="*/ 167 h 175"/>
                  <a:gd name="T16" fmla="*/ 56 w 178"/>
                  <a:gd name="T17" fmla="*/ 170 h 175"/>
                  <a:gd name="T18" fmla="*/ 29 w 178"/>
                  <a:gd name="T19" fmla="*/ 175 h 175"/>
                  <a:gd name="T20" fmla="*/ 26 w 178"/>
                  <a:gd name="T21" fmla="*/ 159 h 175"/>
                  <a:gd name="T22" fmla="*/ 0 w 178"/>
                  <a:gd name="T23" fmla="*/ 33 h 175"/>
                  <a:gd name="T24" fmla="*/ 2 w 178"/>
                  <a:gd name="T25" fmla="*/ 30 h 175"/>
                  <a:gd name="T26" fmla="*/ 147 w 178"/>
                  <a:gd name="T27" fmla="*/ 1 h 175"/>
                  <a:gd name="T28" fmla="*/ 150 w 178"/>
                  <a:gd name="T29" fmla="*/ 3 h 175"/>
                  <a:gd name="T30" fmla="*/ 178 w 178"/>
                  <a:gd name="T31" fmla="*/ 141 h 175"/>
                  <a:gd name="T32" fmla="*/ 178 w 178"/>
                  <a:gd name="T33" fmla="*/ 144 h 175"/>
                  <a:gd name="T34" fmla="*/ 168 w 178"/>
                  <a:gd name="T35" fmla="*/ 146 h 175"/>
                  <a:gd name="T36" fmla="*/ 156 w 178"/>
                  <a:gd name="T37" fmla="*/ 149 h 175"/>
                  <a:gd name="T38" fmla="*/ 153 w 178"/>
                  <a:gd name="T39" fmla="*/ 147 h 175"/>
                  <a:gd name="T40" fmla="*/ 140 w 178"/>
                  <a:gd name="T41" fmla="*/ 85 h 175"/>
                  <a:gd name="T42" fmla="*/ 137 w 178"/>
                  <a:gd name="T43" fmla="*/ 83 h 175"/>
                  <a:gd name="T44" fmla="*/ 113 w 178"/>
                  <a:gd name="T45" fmla="*/ 88 h 175"/>
                  <a:gd name="T46" fmla="*/ 110 w 178"/>
                  <a:gd name="T47" fmla="*/ 91 h 175"/>
                  <a:gd name="T48" fmla="*/ 98 w 178"/>
                  <a:gd name="T49" fmla="*/ 117 h 175"/>
                  <a:gd name="T50" fmla="*/ 97 w 178"/>
                  <a:gd name="T51" fmla="*/ 120 h 175"/>
                  <a:gd name="T52" fmla="*/ 113 w 178"/>
                  <a:gd name="T53" fmla="*/ 58 h 175"/>
                  <a:gd name="T54" fmla="*/ 85 w 178"/>
                  <a:gd name="T55" fmla="*/ 30 h 175"/>
                  <a:gd name="T56" fmla="*/ 57 w 178"/>
                  <a:gd name="T57" fmla="*/ 57 h 175"/>
                  <a:gd name="T58" fmla="*/ 84 w 178"/>
                  <a:gd name="T59" fmla="*/ 86 h 175"/>
                  <a:gd name="T60" fmla="*/ 113 w 178"/>
                  <a:gd name="T61" fmla="*/ 5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8" h="175">
                    <a:moveTo>
                      <a:pt x="97" y="120"/>
                    </a:moveTo>
                    <a:cubicBezTo>
                      <a:pt x="92" y="115"/>
                      <a:pt x="87" y="111"/>
                      <a:pt x="83" y="107"/>
                    </a:cubicBezTo>
                    <a:cubicBezTo>
                      <a:pt x="80" y="104"/>
                      <a:pt x="77" y="101"/>
                      <a:pt x="74" y="98"/>
                    </a:cubicBezTo>
                    <a:cubicBezTo>
                      <a:pt x="72" y="97"/>
                      <a:pt x="71" y="96"/>
                      <a:pt x="69" y="97"/>
                    </a:cubicBezTo>
                    <a:cubicBezTo>
                      <a:pt x="61" y="99"/>
                      <a:pt x="53" y="100"/>
                      <a:pt x="46" y="102"/>
                    </a:cubicBezTo>
                    <a:cubicBezTo>
                      <a:pt x="43" y="102"/>
                      <a:pt x="43" y="103"/>
                      <a:pt x="43" y="106"/>
                    </a:cubicBezTo>
                    <a:cubicBezTo>
                      <a:pt x="45" y="116"/>
                      <a:pt x="47" y="127"/>
                      <a:pt x="50" y="137"/>
                    </a:cubicBezTo>
                    <a:cubicBezTo>
                      <a:pt x="52" y="147"/>
                      <a:pt x="54" y="157"/>
                      <a:pt x="56" y="167"/>
                    </a:cubicBezTo>
                    <a:cubicBezTo>
                      <a:pt x="56" y="168"/>
                      <a:pt x="56" y="169"/>
                      <a:pt x="56" y="170"/>
                    </a:cubicBezTo>
                    <a:cubicBezTo>
                      <a:pt x="47" y="172"/>
                      <a:pt x="38" y="173"/>
                      <a:pt x="29" y="175"/>
                    </a:cubicBezTo>
                    <a:cubicBezTo>
                      <a:pt x="28" y="170"/>
                      <a:pt x="27" y="164"/>
                      <a:pt x="26" y="159"/>
                    </a:cubicBezTo>
                    <a:cubicBezTo>
                      <a:pt x="17" y="117"/>
                      <a:pt x="9" y="75"/>
                      <a:pt x="0" y="33"/>
                    </a:cubicBezTo>
                    <a:cubicBezTo>
                      <a:pt x="0" y="31"/>
                      <a:pt x="1" y="30"/>
                      <a:pt x="2" y="30"/>
                    </a:cubicBezTo>
                    <a:cubicBezTo>
                      <a:pt x="51" y="20"/>
                      <a:pt x="99" y="11"/>
                      <a:pt x="147" y="1"/>
                    </a:cubicBezTo>
                    <a:cubicBezTo>
                      <a:pt x="149" y="0"/>
                      <a:pt x="150" y="1"/>
                      <a:pt x="150" y="3"/>
                    </a:cubicBezTo>
                    <a:cubicBezTo>
                      <a:pt x="159" y="49"/>
                      <a:pt x="169" y="95"/>
                      <a:pt x="178" y="141"/>
                    </a:cubicBezTo>
                    <a:cubicBezTo>
                      <a:pt x="178" y="142"/>
                      <a:pt x="178" y="143"/>
                      <a:pt x="178" y="144"/>
                    </a:cubicBezTo>
                    <a:cubicBezTo>
                      <a:pt x="175" y="145"/>
                      <a:pt x="172" y="146"/>
                      <a:pt x="168" y="146"/>
                    </a:cubicBezTo>
                    <a:cubicBezTo>
                      <a:pt x="164" y="147"/>
                      <a:pt x="160" y="148"/>
                      <a:pt x="156" y="149"/>
                    </a:cubicBezTo>
                    <a:cubicBezTo>
                      <a:pt x="154" y="149"/>
                      <a:pt x="153" y="149"/>
                      <a:pt x="153" y="147"/>
                    </a:cubicBezTo>
                    <a:cubicBezTo>
                      <a:pt x="149" y="126"/>
                      <a:pt x="144" y="106"/>
                      <a:pt x="140" y="85"/>
                    </a:cubicBezTo>
                    <a:cubicBezTo>
                      <a:pt x="140" y="83"/>
                      <a:pt x="139" y="83"/>
                      <a:pt x="137" y="83"/>
                    </a:cubicBezTo>
                    <a:cubicBezTo>
                      <a:pt x="129" y="85"/>
                      <a:pt x="121" y="86"/>
                      <a:pt x="113" y="88"/>
                    </a:cubicBezTo>
                    <a:cubicBezTo>
                      <a:pt x="112" y="89"/>
                      <a:pt x="110" y="90"/>
                      <a:pt x="110" y="91"/>
                    </a:cubicBezTo>
                    <a:cubicBezTo>
                      <a:pt x="106" y="100"/>
                      <a:pt x="102" y="108"/>
                      <a:pt x="98" y="117"/>
                    </a:cubicBezTo>
                    <a:cubicBezTo>
                      <a:pt x="98" y="118"/>
                      <a:pt x="97" y="118"/>
                      <a:pt x="97" y="120"/>
                    </a:cubicBezTo>
                    <a:close/>
                    <a:moveTo>
                      <a:pt x="113" y="58"/>
                    </a:moveTo>
                    <a:cubicBezTo>
                      <a:pt x="113" y="42"/>
                      <a:pt x="100" y="30"/>
                      <a:pt x="85" y="30"/>
                    </a:cubicBezTo>
                    <a:cubicBezTo>
                      <a:pt x="70" y="30"/>
                      <a:pt x="57" y="42"/>
                      <a:pt x="57" y="57"/>
                    </a:cubicBezTo>
                    <a:cubicBezTo>
                      <a:pt x="57" y="72"/>
                      <a:pt x="68" y="85"/>
                      <a:pt x="84" y="86"/>
                    </a:cubicBezTo>
                    <a:cubicBezTo>
                      <a:pt x="102" y="86"/>
                      <a:pt x="113" y="72"/>
                      <a:pt x="113" y="5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Freeform 1918"/>
              <p:cNvSpPr>
                <a:spLocks/>
              </p:cNvSpPr>
              <p:nvPr/>
            </p:nvSpPr>
            <p:spPr bwMode="auto">
              <a:xfrm>
                <a:off x="11237913" y="4065588"/>
                <a:ext cx="122238" cy="33338"/>
              </a:xfrm>
              <a:custGeom>
                <a:avLst/>
                <a:gdLst>
                  <a:gd name="T0" fmla="*/ 19 w 73"/>
                  <a:gd name="T1" fmla="*/ 10 h 20"/>
                  <a:gd name="T2" fmla="*/ 25 w 73"/>
                  <a:gd name="T3" fmla="*/ 14 h 20"/>
                  <a:gd name="T4" fmla="*/ 52 w 73"/>
                  <a:gd name="T5" fmla="*/ 9 h 20"/>
                  <a:gd name="T6" fmla="*/ 54 w 73"/>
                  <a:gd name="T7" fmla="*/ 5 h 20"/>
                  <a:gd name="T8" fmla="*/ 54 w 73"/>
                  <a:gd name="T9" fmla="*/ 3 h 20"/>
                  <a:gd name="T10" fmla="*/ 69 w 73"/>
                  <a:gd name="T11" fmla="*/ 0 h 20"/>
                  <a:gd name="T12" fmla="*/ 73 w 73"/>
                  <a:gd name="T13" fmla="*/ 3 h 20"/>
                  <a:gd name="T14" fmla="*/ 70 w 73"/>
                  <a:gd name="T15" fmla="*/ 6 h 20"/>
                  <a:gd name="T16" fmla="*/ 60 w 73"/>
                  <a:gd name="T17" fmla="*/ 8 h 20"/>
                  <a:gd name="T18" fmla="*/ 4 w 73"/>
                  <a:gd name="T19" fmla="*/ 20 h 20"/>
                  <a:gd name="T20" fmla="*/ 0 w 73"/>
                  <a:gd name="T21" fmla="*/ 17 h 20"/>
                  <a:gd name="T22" fmla="*/ 2 w 73"/>
                  <a:gd name="T23" fmla="*/ 14 h 20"/>
                  <a:gd name="T24" fmla="*/ 19 w 73"/>
                  <a:gd name="T2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20">
                    <a:moveTo>
                      <a:pt x="19" y="10"/>
                    </a:moveTo>
                    <a:cubicBezTo>
                      <a:pt x="20" y="15"/>
                      <a:pt x="20" y="15"/>
                      <a:pt x="25" y="14"/>
                    </a:cubicBezTo>
                    <a:cubicBezTo>
                      <a:pt x="34" y="12"/>
                      <a:pt x="43" y="11"/>
                      <a:pt x="52" y="9"/>
                    </a:cubicBezTo>
                    <a:cubicBezTo>
                      <a:pt x="54" y="8"/>
                      <a:pt x="55" y="7"/>
                      <a:pt x="54" y="5"/>
                    </a:cubicBezTo>
                    <a:cubicBezTo>
                      <a:pt x="54" y="4"/>
                      <a:pt x="54" y="4"/>
                      <a:pt x="54" y="3"/>
                    </a:cubicBezTo>
                    <a:cubicBezTo>
                      <a:pt x="59" y="2"/>
                      <a:pt x="64" y="1"/>
                      <a:pt x="69" y="0"/>
                    </a:cubicBezTo>
                    <a:cubicBezTo>
                      <a:pt x="70" y="0"/>
                      <a:pt x="72" y="2"/>
                      <a:pt x="73" y="3"/>
                    </a:cubicBezTo>
                    <a:cubicBezTo>
                      <a:pt x="73" y="4"/>
                      <a:pt x="71" y="6"/>
                      <a:pt x="70" y="6"/>
                    </a:cubicBezTo>
                    <a:cubicBezTo>
                      <a:pt x="67" y="7"/>
                      <a:pt x="64" y="8"/>
                      <a:pt x="60" y="8"/>
                    </a:cubicBezTo>
                    <a:cubicBezTo>
                      <a:pt x="42" y="12"/>
                      <a:pt x="23" y="16"/>
                      <a:pt x="4" y="20"/>
                    </a:cubicBezTo>
                    <a:cubicBezTo>
                      <a:pt x="2" y="20"/>
                      <a:pt x="1" y="19"/>
                      <a:pt x="0" y="17"/>
                    </a:cubicBezTo>
                    <a:cubicBezTo>
                      <a:pt x="0" y="16"/>
                      <a:pt x="1" y="14"/>
                      <a:pt x="2" y="14"/>
                    </a:cubicBezTo>
                    <a:cubicBezTo>
                      <a:pt x="7" y="13"/>
                      <a:pt x="13" y="12"/>
                      <a:pt x="19" y="1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Freeform 1919"/>
              <p:cNvSpPr>
                <a:spLocks/>
              </p:cNvSpPr>
              <p:nvPr/>
            </p:nvSpPr>
            <p:spPr bwMode="auto">
              <a:xfrm>
                <a:off x="11264900" y="3971925"/>
                <a:ext cx="39688" cy="22225"/>
              </a:xfrm>
              <a:custGeom>
                <a:avLst/>
                <a:gdLst>
                  <a:gd name="T0" fmla="*/ 12 w 24"/>
                  <a:gd name="T1" fmla="*/ 14 h 14"/>
                  <a:gd name="T2" fmla="*/ 0 w 24"/>
                  <a:gd name="T3" fmla="*/ 0 h 14"/>
                  <a:gd name="T4" fmla="*/ 24 w 24"/>
                  <a:gd name="T5" fmla="*/ 0 h 14"/>
                  <a:gd name="T6" fmla="*/ 12 w 24"/>
                  <a:gd name="T7" fmla="*/ 14 h 14"/>
                </a:gdLst>
                <a:ahLst/>
                <a:cxnLst>
                  <a:cxn ang="0">
                    <a:pos x="T0" y="T1"/>
                  </a:cxn>
                  <a:cxn ang="0">
                    <a:pos x="T2" y="T3"/>
                  </a:cxn>
                  <a:cxn ang="0">
                    <a:pos x="T4" y="T5"/>
                  </a:cxn>
                  <a:cxn ang="0">
                    <a:pos x="T6" y="T7"/>
                  </a:cxn>
                </a:cxnLst>
                <a:rect l="0" t="0" r="r" b="b"/>
                <a:pathLst>
                  <a:path w="24" h="14">
                    <a:moveTo>
                      <a:pt x="12" y="14"/>
                    </a:moveTo>
                    <a:cubicBezTo>
                      <a:pt x="8" y="9"/>
                      <a:pt x="4" y="5"/>
                      <a:pt x="0" y="0"/>
                    </a:cubicBezTo>
                    <a:cubicBezTo>
                      <a:pt x="8" y="0"/>
                      <a:pt x="16" y="0"/>
                      <a:pt x="24" y="0"/>
                    </a:cubicBezTo>
                    <a:cubicBezTo>
                      <a:pt x="20" y="5"/>
                      <a:pt x="16" y="9"/>
                      <a:pt x="12"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Oval 1920"/>
              <p:cNvSpPr>
                <a:spLocks noChangeArrowheads="1"/>
              </p:cNvSpPr>
              <p:nvPr/>
            </p:nvSpPr>
            <p:spPr bwMode="auto">
              <a:xfrm>
                <a:off x="11283950" y="4035425"/>
                <a:ext cx="12700" cy="14288"/>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Freeform 1921"/>
              <p:cNvSpPr>
                <a:spLocks/>
              </p:cNvSpPr>
              <p:nvPr/>
            </p:nvSpPr>
            <p:spPr bwMode="auto">
              <a:xfrm>
                <a:off x="11272838" y="4130675"/>
                <a:ext cx="93663" cy="93663"/>
              </a:xfrm>
              <a:custGeom>
                <a:avLst/>
                <a:gdLst>
                  <a:gd name="T0" fmla="*/ 56 w 56"/>
                  <a:gd name="T1" fmla="*/ 28 h 56"/>
                  <a:gd name="T2" fmla="*/ 27 w 56"/>
                  <a:gd name="T3" fmla="*/ 56 h 56"/>
                  <a:gd name="T4" fmla="*/ 0 w 56"/>
                  <a:gd name="T5" fmla="*/ 27 h 56"/>
                  <a:gd name="T6" fmla="*/ 28 w 56"/>
                  <a:gd name="T7" fmla="*/ 0 h 56"/>
                  <a:gd name="T8" fmla="*/ 56 w 56"/>
                  <a:gd name="T9" fmla="*/ 28 h 56"/>
                </a:gdLst>
                <a:ahLst/>
                <a:cxnLst>
                  <a:cxn ang="0">
                    <a:pos x="T0" y="T1"/>
                  </a:cxn>
                  <a:cxn ang="0">
                    <a:pos x="T2" y="T3"/>
                  </a:cxn>
                  <a:cxn ang="0">
                    <a:pos x="T4" y="T5"/>
                  </a:cxn>
                  <a:cxn ang="0">
                    <a:pos x="T6" y="T7"/>
                  </a:cxn>
                  <a:cxn ang="0">
                    <a:pos x="T8" y="T9"/>
                  </a:cxn>
                </a:cxnLst>
                <a:rect l="0" t="0" r="r" b="b"/>
                <a:pathLst>
                  <a:path w="56" h="56">
                    <a:moveTo>
                      <a:pt x="56" y="28"/>
                    </a:moveTo>
                    <a:cubicBezTo>
                      <a:pt x="56" y="42"/>
                      <a:pt x="45" y="56"/>
                      <a:pt x="27" y="56"/>
                    </a:cubicBezTo>
                    <a:cubicBezTo>
                      <a:pt x="11" y="55"/>
                      <a:pt x="0" y="42"/>
                      <a:pt x="0" y="27"/>
                    </a:cubicBezTo>
                    <a:cubicBezTo>
                      <a:pt x="0" y="12"/>
                      <a:pt x="13" y="0"/>
                      <a:pt x="28" y="0"/>
                    </a:cubicBezTo>
                    <a:cubicBezTo>
                      <a:pt x="43" y="0"/>
                      <a:pt x="56" y="12"/>
                      <a:pt x="56"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55" name="テキスト ボックス 54"/>
            <p:cNvSpPr txBox="1"/>
            <p:nvPr/>
          </p:nvSpPr>
          <p:spPr>
            <a:xfrm>
              <a:off x="7978819" y="1265908"/>
              <a:ext cx="656636" cy="278542"/>
            </a:xfrm>
            <a:prstGeom prst="rect">
              <a:avLst/>
            </a:prstGeom>
            <a:noFill/>
          </p:spPr>
          <p:txBody>
            <a:bodyPr wrap="square" rtlCol="0" anchor="ctr">
              <a:noAutofit/>
            </a:bodyPr>
            <a:lstStyle/>
            <a:p>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MDM</a:t>
              </a:r>
              <a:endParaRPr kumimoji="1" lang="ja-JP" altLang="en-US" sz="1000" b="1"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9" name="グループ化 68"/>
          <p:cNvGrpSpPr>
            <a:grpSpLocks noChangeAspect="1"/>
          </p:cNvGrpSpPr>
          <p:nvPr/>
        </p:nvGrpSpPr>
        <p:grpSpPr>
          <a:xfrm>
            <a:off x="4393735" y="4053412"/>
            <a:ext cx="296038" cy="296037"/>
            <a:chOff x="657181" y="733425"/>
            <a:chExt cx="411163" cy="411163"/>
          </a:xfrm>
        </p:grpSpPr>
        <p:sp>
          <p:nvSpPr>
            <p:cNvPr id="70" name="Freeform 9"/>
            <p:cNvSpPr>
              <a:spLocks/>
            </p:cNvSpPr>
            <p:nvPr/>
          </p:nvSpPr>
          <p:spPr bwMode="auto">
            <a:xfrm>
              <a:off x="749256" y="874713"/>
              <a:ext cx="103188" cy="269875"/>
            </a:xfrm>
            <a:custGeom>
              <a:avLst/>
              <a:gdLst>
                <a:gd name="T0" fmla="*/ 62 w 62"/>
                <a:gd name="T1" fmla="*/ 160 h 160"/>
                <a:gd name="T2" fmla="*/ 47 w 62"/>
                <a:gd name="T3" fmla="*/ 156 h 160"/>
                <a:gd name="T4" fmla="*/ 12 w 62"/>
                <a:gd name="T5" fmla="*/ 121 h 160"/>
                <a:gd name="T6" fmla="*/ 1 w 62"/>
                <a:gd name="T7" fmla="*/ 79 h 160"/>
                <a:gd name="T8" fmla="*/ 16 w 62"/>
                <a:gd name="T9" fmla="*/ 22 h 160"/>
                <a:gd name="T10" fmla="*/ 38 w 62"/>
                <a:gd name="T11" fmla="*/ 1 h 160"/>
                <a:gd name="T12" fmla="*/ 41 w 62"/>
                <a:gd name="T13" fmla="*/ 0 h 160"/>
                <a:gd name="T14" fmla="*/ 59 w 62"/>
                <a:gd name="T15" fmla="*/ 0 h 160"/>
                <a:gd name="T16" fmla="*/ 62 w 62"/>
                <a:gd name="T17" fmla="*/ 3 h 160"/>
                <a:gd name="T18" fmla="*/ 62 w 62"/>
                <a:gd name="T19" fmla="*/ 112 h 160"/>
                <a:gd name="T20" fmla="*/ 62 w 62"/>
                <a:gd name="T21" fmla="*/ 157 h 160"/>
                <a:gd name="T22" fmla="*/ 62 w 62"/>
                <a:gd name="T2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60">
                  <a:moveTo>
                    <a:pt x="62" y="160"/>
                  </a:moveTo>
                  <a:cubicBezTo>
                    <a:pt x="57" y="159"/>
                    <a:pt x="52" y="158"/>
                    <a:pt x="47" y="156"/>
                  </a:cubicBezTo>
                  <a:cubicBezTo>
                    <a:pt x="31" y="149"/>
                    <a:pt x="20" y="137"/>
                    <a:pt x="12" y="121"/>
                  </a:cubicBezTo>
                  <a:cubicBezTo>
                    <a:pt x="5" y="108"/>
                    <a:pt x="1" y="94"/>
                    <a:pt x="1" y="79"/>
                  </a:cubicBezTo>
                  <a:cubicBezTo>
                    <a:pt x="0" y="59"/>
                    <a:pt x="5" y="40"/>
                    <a:pt x="16" y="22"/>
                  </a:cubicBezTo>
                  <a:cubicBezTo>
                    <a:pt x="22" y="14"/>
                    <a:pt x="29" y="7"/>
                    <a:pt x="38" y="1"/>
                  </a:cubicBezTo>
                  <a:cubicBezTo>
                    <a:pt x="39" y="0"/>
                    <a:pt x="40" y="0"/>
                    <a:pt x="41" y="0"/>
                  </a:cubicBezTo>
                  <a:cubicBezTo>
                    <a:pt x="47" y="0"/>
                    <a:pt x="53" y="0"/>
                    <a:pt x="59" y="0"/>
                  </a:cubicBezTo>
                  <a:cubicBezTo>
                    <a:pt x="61" y="0"/>
                    <a:pt x="62" y="1"/>
                    <a:pt x="62" y="3"/>
                  </a:cubicBezTo>
                  <a:cubicBezTo>
                    <a:pt x="62" y="39"/>
                    <a:pt x="62" y="76"/>
                    <a:pt x="62" y="112"/>
                  </a:cubicBezTo>
                  <a:cubicBezTo>
                    <a:pt x="62" y="127"/>
                    <a:pt x="62" y="142"/>
                    <a:pt x="62" y="157"/>
                  </a:cubicBezTo>
                  <a:cubicBezTo>
                    <a:pt x="62" y="158"/>
                    <a:pt x="62" y="159"/>
                    <a:pt x="62" y="16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Freeform 10"/>
            <p:cNvSpPr>
              <a:spLocks/>
            </p:cNvSpPr>
            <p:nvPr/>
          </p:nvSpPr>
          <p:spPr bwMode="auto">
            <a:xfrm>
              <a:off x="879431" y="874713"/>
              <a:ext cx="104775" cy="269875"/>
            </a:xfrm>
            <a:custGeom>
              <a:avLst/>
              <a:gdLst>
                <a:gd name="T0" fmla="*/ 0 w 62"/>
                <a:gd name="T1" fmla="*/ 160 h 160"/>
                <a:gd name="T2" fmla="*/ 0 w 62"/>
                <a:gd name="T3" fmla="*/ 157 h 160"/>
                <a:gd name="T4" fmla="*/ 0 w 62"/>
                <a:gd name="T5" fmla="*/ 4 h 160"/>
                <a:gd name="T6" fmla="*/ 3 w 62"/>
                <a:gd name="T7" fmla="*/ 0 h 160"/>
                <a:gd name="T8" fmla="*/ 20 w 62"/>
                <a:gd name="T9" fmla="*/ 0 h 160"/>
                <a:gd name="T10" fmla="*/ 25 w 62"/>
                <a:gd name="T11" fmla="*/ 2 h 160"/>
                <a:gd name="T12" fmla="*/ 53 w 62"/>
                <a:gd name="T13" fmla="*/ 36 h 160"/>
                <a:gd name="T14" fmla="*/ 61 w 62"/>
                <a:gd name="T15" fmla="*/ 83 h 160"/>
                <a:gd name="T16" fmla="*/ 33 w 62"/>
                <a:gd name="T17" fmla="*/ 144 h 160"/>
                <a:gd name="T18" fmla="*/ 3 w 62"/>
                <a:gd name="T19" fmla="*/ 159 h 160"/>
                <a:gd name="T20" fmla="*/ 0 w 62"/>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60">
                  <a:moveTo>
                    <a:pt x="0" y="160"/>
                  </a:moveTo>
                  <a:cubicBezTo>
                    <a:pt x="0" y="158"/>
                    <a:pt x="0" y="158"/>
                    <a:pt x="0" y="157"/>
                  </a:cubicBezTo>
                  <a:cubicBezTo>
                    <a:pt x="0" y="106"/>
                    <a:pt x="0" y="55"/>
                    <a:pt x="0" y="4"/>
                  </a:cubicBezTo>
                  <a:cubicBezTo>
                    <a:pt x="0" y="0"/>
                    <a:pt x="0" y="0"/>
                    <a:pt x="3" y="0"/>
                  </a:cubicBezTo>
                  <a:cubicBezTo>
                    <a:pt x="9" y="0"/>
                    <a:pt x="15" y="0"/>
                    <a:pt x="20" y="0"/>
                  </a:cubicBezTo>
                  <a:cubicBezTo>
                    <a:pt x="22" y="0"/>
                    <a:pt x="23" y="1"/>
                    <a:pt x="25" y="2"/>
                  </a:cubicBezTo>
                  <a:cubicBezTo>
                    <a:pt x="38" y="10"/>
                    <a:pt x="47" y="22"/>
                    <a:pt x="53" y="36"/>
                  </a:cubicBezTo>
                  <a:cubicBezTo>
                    <a:pt x="59" y="51"/>
                    <a:pt x="62" y="67"/>
                    <a:pt x="61" y="83"/>
                  </a:cubicBezTo>
                  <a:cubicBezTo>
                    <a:pt x="59" y="106"/>
                    <a:pt x="51" y="127"/>
                    <a:pt x="33" y="144"/>
                  </a:cubicBezTo>
                  <a:cubicBezTo>
                    <a:pt x="24" y="152"/>
                    <a:pt x="14" y="157"/>
                    <a:pt x="3" y="159"/>
                  </a:cubicBezTo>
                  <a:cubicBezTo>
                    <a:pt x="2" y="160"/>
                    <a:pt x="1" y="160"/>
                    <a:pt x="0" y="16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Freeform 11"/>
            <p:cNvSpPr>
              <a:spLocks/>
            </p:cNvSpPr>
            <p:nvPr/>
          </p:nvSpPr>
          <p:spPr bwMode="auto">
            <a:xfrm>
              <a:off x="760368" y="733425"/>
              <a:ext cx="211138" cy="109538"/>
            </a:xfrm>
            <a:custGeom>
              <a:avLst/>
              <a:gdLst>
                <a:gd name="T0" fmla="*/ 21 w 125"/>
                <a:gd name="T1" fmla="*/ 65 h 65"/>
                <a:gd name="T2" fmla="*/ 30 w 125"/>
                <a:gd name="T3" fmla="*/ 47 h 65"/>
                <a:gd name="T4" fmla="*/ 37 w 125"/>
                <a:gd name="T5" fmla="*/ 39 h 65"/>
                <a:gd name="T6" fmla="*/ 38 w 125"/>
                <a:gd name="T7" fmla="*/ 37 h 65"/>
                <a:gd name="T8" fmla="*/ 14 w 125"/>
                <a:gd name="T9" fmla="*/ 9 h 65"/>
                <a:gd name="T10" fmla="*/ 4 w 125"/>
                <a:gd name="T11" fmla="*/ 8 h 65"/>
                <a:gd name="T12" fmla="*/ 0 w 125"/>
                <a:gd name="T13" fmla="*/ 4 h 65"/>
                <a:gd name="T14" fmla="*/ 4 w 125"/>
                <a:gd name="T15" fmla="*/ 0 h 65"/>
                <a:gd name="T16" fmla="*/ 34 w 125"/>
                <a:gd name="T17" fmla="*/ 9 h 65"/>
                <a:gd name="T18" fmla="*/ 46 w 125"/>
                <a:gd name="T19" fmla="*/ 32 h 65"/>
                <a:gd name="T20" fmla="*/ 49 w 125"/>
                <a:gd name="T21" fmla="*/ 33 h 65"/>
                <a:gd name="T22" fmla="*/ 77 w 125"/>
                <a:gd name="T23" fmla="*/ 33 h 65"/>
                <a:gd name="T24" fmla="*/ 79 w 125"/>
                <a:gd name="T25" fmla="*/ 34 h 65"/>
                <a:gd name="T26" fmla="*/ 80 w 125"/>
                <a:gd name="T27" fmla="*/ 29 h 65"/>
                <a:gd name="T28" fmla="*/ 112 w 125"/>
                <a:gd name="T29" fmla="*/ 1 h 65"/>
                <a:gd name="T30" fmla="*/ 121 w 125"/>
                <a:gd name="T31" fmla="*/ 0 h 65"/>
                <a:gd name="T32" fmla="*/ 125 w 125"/>
                <a:gd name="T33" fmla="*/ 4 h 65"/>
                <a:gd name="T34" fmla="*/ 121 w 125"/>
                <a:gd name="T35" fmla="*/ 8 h 65"/>
                <a:gd name="T36" fmla="*/ 106 w 125"/>
                <a:gd name="T37" fmla="*/ 11 h 65"/>
                <a:gd name="T38" fmla="*/ 87 w 125"/>
                <a:gd name="T39" fmla="*/ 34 h 65"/>
                <a:gd name="T40" fmla="*/ 90 w 125"/>
                <a:gd name="T41" fmla="*/ 41 h 65"/>
                <a:gd name="T42" fmla="*/ 105 w 125"/>
                <a:gd name="T43" fmla="*/ 63 h 65"/>
                <a:gd name="T44" fmla="*/ 105 w 125"/>
                <a:gd name="T45" fmla="*/ 65 h 65"/>
                <a:gd name="T46" fmla="*/ 21 w 125"/>
                <a:gd name="T4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65">
                  <a:moveTo>
                    <a:pt x="21" y="65"/>
                  </a:moveTo>
                  <a:cubicBezTo>
                    <a:pt x="22" y="58"/>
                    <a:pt x="25" y="52"/>
                    <a:pt x="30" y="47"/>
                  </a:cubicBezTo>
                  <a:cubicBezTo>
                    <a:pt x="32" y="44"/>
                    <a:pt x="35" y="42"/>
                    <a:pt x="37" y="39"/>
                  </a:cubicBezTo>
                  <a:cubicBezTo>
                    <a:pt x="38" y="39"/>
                    <a:pt x="38" y="38"/>
                    <a:pt x="38" y="37"/>
                  </a:cubicBezTo>
                  <a:cubicBezTo>
                    <a:pt x="37" y="23"/>
                    <a:pt x="29" y="11"/>
                    <a:pt x="14" y="9"/>
                  </a:cubicBezTo>
                  <a:cubicBezTo>
                    <a:pt x="11" y="8"/>
                    <a:pt x="8" y="8"/>
                    <a:pt x="4" y="8"/>
                  </a:cubicBezTo>
                  <a:cubicBezTo>
                    <a:pt x="2" y="8"/>
                    <a:pt x="0" y="6"/>
                    <a:pt x="0" y="4"/>
                  </a:cubicBezTo>
                  <a:cubicBezTo>
                    <a:pt x="0" y="2"/>
                    <a:pt x="2" y="0"/>
                    <a:pt x="4" y="0"/>
                  </a:cubicBezTo>
                  <a:cubicBezTo>
                    <a:pt x="15" y="0"/>
                    <a:pt x="25" y="2"/>
                    <a:pt x="34" y="9"/>
                  </a:cubicBezTo>
                  <a:cubicBezTo>
                    <a:pt x="41" y="15"/>
                    <a:pt x="44" y="23"/>
                    <a:pt x="46" y="32"/>
                  </a:cubicBezTo>
                  <a:cubicBezTo>
                    <a:pt x="46" y="33"/>
                    <a:pt x="47" y="34"/>
                    <a:pt x="49" y="33"/>
                  </a:cubicBezTo>
                  <a:cubicBezTo>
                    <a:pt x="58" y="30"/>
                    <a:pt x="68" y="30"/>
                    <a:pt x="77" y="33"/>
                  </a:cubicBezTo>
                  <a:cubicBezTo>
                    <a:pt x="78" y="34"/>
                    <a:pt x="78" y="34"/>
                    <a:pt x="79" y="34"/>
                  </a:cubicBezTo>
                  <a:cubicBezTo>
                    <a:pt x="79" y="32"/>
                    <a:pt x="80" y="30"/>
                    <a:pt x="80" y="29"/>
                  </a:cubicBezTo>
                  <a:cubicBezTo>
                    <a:pt x="84" y="13"/>
                    <a:pt x="96" y="3"/>
                    <a:pt x="112" y="1"/>
                  </a:cubicBezTo>
                  <a:cubicBezTo>
                    <a:pt x="115" y="0"/>
                    <a:pt x="118" y="0"/>
                    <a:pt x="121" y="0"/>
                  </a:cubicBezTo>
                  <a:cubicBezTo>
                    <a:pt x="124" y="0"/>
                    <a:pt x="125" y="2"/>
                    <a:pt x="125" y="4"/>
                  </a:cubicBezTo>
                  <a:cubicBezTo>
                    <a:pt x="125" y="6"/>
                    <a:pt x="124" y="8"/>
                    <a:pt x="121" y="8"/>
                  </a:cubicBezTo>
                  <a:cubicBezTo>
                    <a:pt x="116" y="9"/>
                    <a:pt x="110" y="9"/>
                    <a:pt x="106" y="11"/>
                  </a:cubicBezTo>
                  <a:cubicBezTo>
                    <a:pt x="95" y="15"/>
                    <a:pt x="89" y="23"/>
                    <a:pt x="87" y="34"/>
                  </a:cubicBezTo>
                  <a:cubicBezTo>
                    <a:pt x="87" y="37"/>
                    <a:pt x="88" y="39"/>
                    <a:pt x="90" y="41"/>
                  </a:cubicBezTo>
                  <a:cubicBezTo>
                    <a:pt x="97" y="46"/>
                    <a:pt x="102" y="54"/>
                    <a:pt x="105" y="63"/>
                  </a:cubicBezTo>
                  <a:cubicBezTo>
                    <a:pt x="105" y="64"/>
                    <a:pt x="105" y="64"/>
                    <a:pt x="105" y="65"/>
                  </a:cubicBezTo>
                  <a:cubicBezTo>
                    <a:pt x="77" y="65"/>
                    <a:pt x="49" y="65"/>
                    <a:pt x="21" y="6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Freeform 12"/>
            <p:cNvSpPr>
              <a:spLocks/>
            </p:cNvSpPr>
            <p:nvPr/>
          </p:nvSpPr>
          <p:spPr bwMode="auto">
            <a:xfrm>
              <a:off x="680993" y="1065213"/>
              <a:ext cx="63500" cy="76200"/>
            </a:xfrm>
            <a:custGeom>
              <a:avLst/>
              <a:gdLst>
                <a:gd name="T0" fmla="*/ 29 w 38"/>
                <a:gd name="T1" fmla="*/ 0 h 45"/>
                <a:gd name="T2" fmla="*/ 37 w 38"/>
                <a:gd name="T3" fmla="*/ 18 h 45"/>
                <a:gd name="T4" fmla="*/ 37 w 38"/>
                <a:gd name="T5" fmla="*/ 20 h 45"/>
                <a:gd name="T6" fmla="*/ 17 w 38"/>
                <a:gd name="T7" fmla="*/ 39 h 45"/>
                <a:gd name="T8" fmla="*/ 1 w 38"/>
                <a:gd name="T9" fmla="*/ 34 h 45"/>
                <a:gd name="T10" fmla="*/ 4 w 38"/>
                <a:gd name="T11" fmla="*/ 25 h 45"/>
                <a:gd name="T12" fmla="*/ 22 w 38"/>
                <a:gd name="T13" fmla="*/ 7 h 45"/>
                <a:gd name="T14" fmla="*/ 29 w 38"/>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5">
                  <a:moveTo>
                    <a:pt x="29" y="0"/>
                  </a:moveTo>
                  <a:cubicBezTo>
                    <a:pt x="32" y="6"/>
                    <a:pt x="35" y="12"/>
                    <a:pt x="37" y="18"/>
                  </a:cubicBezTo>
                  <a:cubicBezTo>
                    <a:pt x="38" y="19"/>
                    <a:pt x="37" y="20"/>
                    <a:pt x="37" y="20"/>
                  </a:cubicBezTo>
                  <a:cubicBezTo>
                    <a:pt x="31" y="26"/>
                    <a:pt x="24" y="33"/>
                    <a:pt x="17" y="39"/>
                  </a:cubicBezTo>
                  <a:cubicBezTo>
                    <a:pt x="12" y="45"/>
                    <a:pt x="3" y="42"/>
                    <a:pt x="1" y="34"/>
                  </a:cubicBezTo>
                  <a:cubicBezTo>
                    <a:pt x="0" y="30"/>
                    <a:pt x="2" y="27"/>
                    <a:pt x="4" y="25"/>
                  </a:cubicBezTo>
                  <a:cubicBezTo>
                    <a:pt x="10" y="19"/>
                    <a:pt x="16" y="13"/>
                    <a:pt x="22" y="7"/>
                  </a:cubicBezTo>
                  <a:cubicBezTo>
                    <a:pt x="25" y="5"/>
                    <a:pt x="27" y="2"/>
                    <a:pt x="29"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13"/>
            <p:cNvSpPr>
              <a:spLocks/>
            </p:cNvSpPr>
            <p:nvPr/>
          </p:nvSpPr>
          <p:spPr bwMode="auto">
            <a:xfrm>
              <a:off x="677818" y="873125"/>
              <a:ext cx="65088" cy="73025"/>
            </a:xfrm>
            <a:custGeom>
              <a:avLst/>
              <a:gdLst>
                <a:gd name="T0" fmla="*/ 30 w 39"/>
                <a:gd name="T1" fmla="*/ 43 h 43"/>
                <a:gd name="T2" fmla="*/ 18 w 39"/>
                <a:gd name="T3" fmla="*/ 30 h 43"/>
                <a:gd name="T4" fmla="*/ 6 w 39"/>
                <a:gd name="T5" fmla="*/ 18 h 43"/>
                <a:gd name="T6" fmla="*/ 10 w 39"/>
                <a:gd name="T7" fmla="*/ 1 h 43"/>
                <a:gd name="T8" fmla="*/ 20 w 39"/>
                <a:gd name="T9" fmla="*/ 4 h 43"/>
                <a:gd name="T10" fmla="*/ 38 w 39"/>
                <a:gd name="T11" fmla="*/ 22 h 43"/>
                <a:gd name="T12" fmla="*/ 39 w 39"/>
                <a:gd name="T13" fmla="*/ 24 h 43"/>
                <a:gd name="T14" fmla="*/ 30 w 3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3">
                  <a:moveTo>
                    <a:pt x="30" y="43"/>
                  </a:moveTo>
                  <a:cubicBezTo>
                    <a:pt x="26" y="39"/>
                    <a:pt x="22" y="34"/>
                    <a:pt x="18" y="30"/>
                  </a:cubicBezTo>
                  <a:cubicBezTo>
                    <a:pt x="14" y="26"/>
                    <a:pt x="10" y="22"/>
                    <a:pt x="6" y="18"/>
                  </a:cubicBezTo>
                  <a:cubicBezTo>
                    <a:pt x="0" y="12"/>
                    <a:pt x="3" y="3"/>
                    <a:pt x="10" y="1"/>
                  </a:cubicBezTo>
                  <a:cubicBezTo>
                    <a:pt x="14" y="0"/>
                    <a:pt x="17" y="1"/>
                    <a:pt x="20" y="4"/>
                  </a:cubicBezTo>
                  <a:cubicBezTo>
                    <a:pt x="26" y="10"/>
                    <a:pt x="32" y="16"/>
                    <a:pt x="38" y="22"/>
                  </a:cubicBezTo>
                  <a:cubicBezTo>
                    <a:pt x="39" y="23"/>
                    <a:pt x="39" y="24"/>
                    <a:pt x="39" y="24"/>
                  </a:cubicBezTo>
                  <a:cubicBezTo>
                    <a:pt x="36" y="30"/>
                    <a:pt x="33" y="36"/>
                    <a:pt x="30" y="4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Freeform 14"/>
            <p:cNvSpPr>
              <a:spLocks/>
            </p:cNvSpPr>
            <p:nvPr/>
          </p:nvSpPr>
          <p:spPr bwMode="auto">
            <a:xfrm>
              <a:off x="984206" y="1066800"/>
              <a:ext cx="61913" cy="71438"/>
            </a:xfrm>
            <a:custGeom>
              <a:avLst/>
              <a:gdLst>
                <a:gd name="T0" fmla="*/ 9 w 37"/>
                <a:gd name="T1" fmla="*/ 0 h 42"/>
                <a:gd name="T2" fmla="*/ 24 w 37"/>
                <a:gd name="T3" fmla="*/ 15 h 42"/>
                <a:gd name="T4" fmla="*/ 32 w 37"/>
                <a:gd name="T5" fmla="*/ 24 h 42"/>
                <a:gd name="T6" fmla="*/ 33 w 37"/>
                <a:gd name="T7" fmla="*/ 38 h 42"/>
                <a:gd name="T8" fmla="*/ 19 w 37"/>
                <a:gd name="T9" fmla="*/ 38 h 42"/>
                <a:gd name="T10" fmla="*/ 1 w 37"/>
                <a:gd name="T11" fmla="*/ 20 h 42"/>
                <a:gd name="T12" fmla="*/ 0 w 37"/>
                <a:gd name="T13" fmla="*/ 18 h 42"/>
                <a:gd name="T14" fmla="*/ 9 w 37"/>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2">
                  <a:moveTo>
                    <a:pt x="9" y="0"/>
                  </a:moveTo>
                  <a:cubicBezTo>
                    <a:pt x="14" y="5"/>
                    <a:pt x="19" y="10"/>
                    <a:pt x="24" y="15"/>
                  </a:cubicBezTo>
                  <a:cubicBezTo>
                    <a:pt x="27" y="18"/>
                    <a:pt x="30" y="21"/>
                    <a:pt x="32" y="24"/>
                  </a:cubicBezTo>
                  <a:cubicBezTo>
                    <a:pt x="36" y="28"/>
                    <a:pt x="37" y="34"/>
                    <a:pt x="33" y="38"/>
                  </a:cubicBezTo>
                  <a:cubicBezTo>
                    <a:pt x="29" y="42"/>
                    <a:pt x="23" y="42"/>
                    <a:pt x="19" y="38"/>
                  </a:cubicBezTo>
                  <a:cubicBezTo>
                    <a:pt x="13" y="32"/>
                    <a:pt x="7" y="26"/>
                    <a:pt x="1" y="20"/>
                  </a:cubicBezTo>
                  <a:cubicBezTo>
                    <a:pt x="0" y="20"/>
                    <a:pt x="0" y="19"/>
                    <a:pt x="0" y="18"/>
                  </a:cubicBezTo>
                  <a:cubicBezTo>
                    <a:pt x="3" y="13"/>
                    <a:pt x="6" y="7"/>
                    <a:pt x="9"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Freeform 15"/>
            <p:cNvSpPr>
              <a:spLocks/>
            </p:cNvSpPr>
            <p:nvPr/>
          </p:nvSpPr>
          <p:spPr bwMode="auto">
            <a:xfrm>
              <a:off x="985793" y="873125"/>
              <a:ext cx="60325" cy="69850"/>
            </a:xfrm>
            <a:custGeom>
              <a:avLst/>
              <a:gdLst>
                <a:gd name="T0" fmla="*/ 8 w 36"/>
                <a:gd name="T1" fmla="*/ 41 h 41"/>
                <a:gd name="T2" fmla="*/ 0 w 36"/>
                <a:gd name="T3" fmla="*/ 23 h 41"/>
                <a:gd name="T4" fmla="*/ 1 w 36"/>
                <a:gd name="T5" fmla="*/ 21 h 41"/>
                <a:gd name="T6" fmla="*/ 18 w 36"/>
                <a:gd name="T7" fmla="*/ 4 h 41"/>
                <a:gd name="T8" fmla="*/ 32 w 36"/>
                <a:gd name="T9" fmla="*/ 4 h 41"/>
                <a:gd name="T10" fmla="*/ 31 w 36"/>
                <a:gd name="T11" fmla="*/ 18 h 41"/>
                <a:gd name="T12" fmla="*/ 9 w 36"/>
                <a:gd name="T13" fmla="*/ 40 h 41"/>
                <a:gd name="T14" fmla="*/ 8 w 36"/>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1">
                  <a:moveTo>
                    <a:pt x="8" y="41"/>
                  </a:moveTo>
                  <a:cubicBezTo>
                    <a:pt x="6" y="35"/>
                    <a:pt x="3" y="29"/>
                    <a:pt x="0" y="23"/>
                  </a:cubicBezTo>
                  <a:cubicBezTo>
                    <a:pt x="0" y="22"/>
                    <a:pt x="0" y="21"/>
                    <a:pt x="1" y="21"/>
                  </a:cubicBezTo>
                  <a:cubicBezTo>
                    <a:pt x="6" y="15"/>
                    <a:pt x="12" y="9"/>
                    <a:pt x="18" y="4"/>
                  </a:cubicBezTo>
                  <a:cubicBezTo>
                    <a:pt x="22" y="0"/>
                    <a:pt x="28" y="0"/>
                    <a:pt x="32" y="4"/>
                  </a:cubicBezTo>
                  <a:cubicBezTo>
                    <a:pt x="36" y="8"/>
                    <a:pt x="36" y="14"/>
                    <a:pt x="31" y="18"/>
                  </a:cubicBezTo>
                  <a:cubicBezTo>
                    <a:pt x="24" y="26"/>
                    <a:pt x="16" y="33"/>
                    <a:pt x="9" y="40"/>
                  </a:cubicBezTo>
                  <a:cubicBezTo>
                    <a:pt x="9" y="40"/>
                    <a:pt x="9" y="40"/>
                    <a:pt x="8" y="4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6"/>
            <p:cNvSpPr>
              <a:spLocks/>
            </p:cNvSpPr>
            <p:nvPr/>
          </p:nvSpPr>
          <p:spPr bwMode="auto">
            <a:xfrm>
              <a:off x="657181" y="985838"/>
              <a:ext cx="65088" cy="34925"/>
            </a:xfrm>
            <a:custGeom>
              <a:avLst/>
              <a:gdLst>
                <a:gd name="T0" fmla="*/ 22 w 38"/>
                <a:gd name="T1" fmla="*/ 20 h 20"/>
                <a:gd name="T2" fmla="*/ 10 w 38"/>
                <a:gd name="T3" fmla="*/ 20 h 20"/>
                <a:gd name="T4" fmla="*/ 0 w 38"/>
                <a:gd name="T5" fmla="*/ 10 h 20"/>
                <a:gd name="T6" fmla="*/ 9 w 38"/>
                <a:gd name="T7" fmla="*/ 0 h 20"/>
                <a:gd name="T8" fmla="*/ 36 w 38"/>
                <a:gd name="T9" fmla="*/ 0 h 20"/>
                <a:gd name="T10" fmla="*/ 38 w 38"/>
                <a:gd name="T11" fmla="*/ 2 h 20"/>
                <a:gd name="T12" fmla="*/ 38 w 38"/>
                <a:gd name="T13" fmla="*/ 18 h 20"/>
                <a:gd name="T14" fmla="*/ 36 w 38"/>
                <a:gd name="T15" fmla="*/ 20 h 20"/>
                <a:gd name="T16" fmla="*/ 22 w 3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0">
                  <a:moveTo>
                    <a:pt x="22" y="20"/>
                  </a:moveTo>
                  <a:cubicBezTo>
                    <a:pt x="18" y="20"/>
                    <a:pt x="14" y="20"/>
                    <a:pt x="10" y="20"/>
                  </a:cubicBezTo>
                  <a:cubicBezTo>
                    <a:pt x="5" y="20"/>
                    <a:pt x="0" y="16"/>
                    <a:pt x="0" y="10"/>
                  </a:cubicBezTo>
                  <a:cubicBezTo>
                    <a:pt x="0" y="5"/>
                    <a:pt x="4" y="1"/>
                    <a:pt x="9" y="0"/>
                  </a:cubicBezTo>
                  <a:cubicBezTo>
                    <a:pt x="18" y="0"/>
                    <a:pt x="27" y="0"/>
                    <a:pt x="36" y="0"/>
                  </a:cubicBezTo>
                  <a:cubicBezTo>
                    <a:pt x="37" y="0"/>
                    <a:pt x="38" y="1"/>
                    <a:pt x="38" y="2"/>
                  </a:cubicBezTo>
                  <a:cubicBezTo>
                    <a:pt x="38" y="7"/>
                    <a:pt x="38" y="13"/>
                    <a:pt x="38" y="18"/>
                  </a:cubicBezTo>
                  <a:cubicBezTo>
                    <a:pt x="38" y="19"/>
                    <a:pt x="37" y="20"/>
                    <a:pt x="36" y="20"/>
                  </a:cubicBezTo>
                  <a:cubicBezTo>
                    <a:pt x="31" y="20"/>
                    <a:pt x="27" y="20"/>
                    <a:pt x="22" y="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Freeform 17"/>
            <p:cNvSpPr>
              <a:spLocks/>
            </p:cNvSpPr>
            <p:nvPr/>
          </p:nvSpPr>
          <p:spPr bwMode="auto">
            <a:xfrm>
              <a:off x="1009606" y="985838"/>
              <a:ext cx="58738" cy="34925"/>
            </a:xfrm>
            <a:custGeom>
              <a:avLst/>
              <a:gdLst>
                <a:gd name="T0" fmla="*/ 0 w 35"/>
                <a:gd name="T1" fmla="*/ 0 h 20"/>
                <a:gd name="T2" fmla="*/ 2 w 35"/>
                <a:gd name="T3" fmla="*/ 0 h 20"/>
                <a:gd name="T4" fmla="*/ 26 w 35"/>
                <a:gd name="T5" fmla="*/ 0 h 20"/>
                <a:gd name="T6" fmla="*/ 35 w 35"/>
                <a:gd name="T7" fmla="*/ 10 h 20"/>
                <a:gd name="T8" fmla="*/ 25 w 35"/>
                <a:gd name="T9" fmla="*/ 20 h 20"/>
                <a:gd name="T10" fmla="*/ 2 w 35"/>
                <a:gd name="T11" fmla="*/ 20 h 20"/>
                <a:gd name="T12" fmla="*/ 0 w 35"/>
                <a:gd name="T13" fmla="*/ 17 h 20"/>
                <a:gd name="T14" fmla="*/ 0 w 35"/>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
                  <a:moveTo>
                    <a:pt x="0" y="0"/>
                  </a:moveTo>
                  <a:cubicBezTo>
                    <a:pt x="0" y="0"/>
                    <a:pt x="1" y="0"/>
                    <a:pt x="2" y="0"/>
                  </a:cubicBezTo>
                  <a:cubicBezTo>
                    <a:pt x="10" y="0"/>
                    <a:pt x="18" y="0"/>
                    <a:pt x="26" y="0"/>
                  </a:cubicBezTo>
                  <a:cubicBezTo>
                    <a:pt x="31" y="0"/>
                    <a:pt x="35" y="5"/>
                    <a:pt x="35" y="10"/>
                  </a:cubicBezTo>
                  <a:cubicBezTo>
                    <a:pt x="35" y="15"/>
                    <a:pt x="31" y="20"/>
                    <a:pt x="25" y="20"/>
                  </a:cubicBezTo>
                  <a:cubicBezTo>
                    <a:pt x="18" y="20"/>
                    <a:pt x="10" y="20"/>
                    <a:pt x="2" y="20"/>
                  </a:cubicBezTo>
                  <a:cubicBezTo>
                    <a:pt x="0" y="20"/>
                    <a:pt x="0" y="19"/>
                    <a:pt x="0" y="17"/>
                  </a:cubicBezTo>
                  <a:cubicBezTo>
                    <a:pt x="0" y="12"/>
                    <a:pt x="0" y="6"/>
                    <a:pt x="0"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9" name="テキスト ボックス 78"/>
          <p:cNvSpPr txBox="1"/>
          <p:nvPr/>
        </p:nvSpPr>
        <p:spPr>
          <a:xfrm>
            <a:off x="4586333" y="4034305"/>
            <a:ext cx="838253" cy="334250"/>
          </a:xfrm>
          <a:prstGeom prst="rect">
            <a:avLst/>
          </a:prstGeom>
          <a:noFill/>
        </p:spPr>
        <p:txBody>
          <a:bodyPr wrap="square" rtlCol="0" anchor="ctr">
            <a:noAutofit/>
          </a:bodyPr>
          <a:lstStyle/>
          <a:p>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EPP</a:t>
            </a:r>
          </a:p>
          <a:p>
            <a:r>
              <a:rPr kumimoji="1" lang="ja-JP" altLang="en-US"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EDR</a:t>
            </a:r>
            <a:endParaRPr kumimoji="1" lang="ja-JP" altLang="en-US" sz="1000" b="1"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Rectangle 2"/>
          <p:cNvSpPr txBox="1">
            <a:spLocks noChangeArrowheads="1"/>
          </p:cNvSpPr>
          <p:nvPr/>
        </p:nvSpPr>
        <p:spPr bwMode="auto">
          <a:xfrm>
            <a:off x="5090041" y="3942899"/>
            <a:ext cx="1393211"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端末のセキュリティ</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管理・監視</a:t>
            </a:r>
          </a:p>
        </p:txBody>
      </p:sp>
      <p:sp>
        <p:nvSpPr>
          <p:cNvPr id="81" name="Rectangle 2"/>
          <p:cNvSpPr txBox="1">
            <a:spLocks noChangeArrowheads="1"/>
          </p:cNvSpPr>
          <p:nvPr/>
        </p:nvSpPr>
        <p:spPr bwMode="auto">
          <a:xfrm>
            <a:off x="7618902" y="3525835"/>
            <a:ext cx="1428598" cy="2954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NW</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境界の管理</a:t>
            </a:r>
          </a:p>
        </p:txBody>
      </p:sp>
      <p:grpSp>
        <p:nvGrpSpPr>
          <p:cNvPr id="82" name="グループ化 81"/>
          <p:cNvGrpSpPr>
            <a:grpSpLocks noChangeAspect="1"/>
          </p:cNvGrpSpPr>
          <p:nvPr/>
        </p:nvGrpSpPr>
        <p:grpSpPr>
          <a:xfrm>
            <a:off x="6882442" y="2420685"/>
            <a:ext cx="489600" cy="388800"/>
            <a:chOff x="3705226" y="803276"/>
            <a:chExt cx="431800" cy="342900"/>
          </a:xfrm>
        </p:grpSpPr>
        <p:sp>
          <p:nvSpPr>
            <p:cNvPr id="83" name="Freeform 56"/>
            <p:cNvSpPr>
              <a:spLocks/>
            </p:cNvSpPr>
            <p:nvPr/>
          </p:nvSpPr>
          <p:spPr bwMode="auto">
            <a:xfrm>
              <a:off x="3705226" y="803276"/>
              <a:ext cx="431800" cy="244475"/>
            </a:xfrm>
            <a:custGeom>
              <a:avLst/>
              <a:gdLst>
                <a:gd name="T0" fmla="*/ 128 w 257"/>
                <a:gd name="T1" fmla="*/ 109 h 145"/>
                <a:gd name="T2" fmla="*/ 130 w 257"/>
                <a:gd name="T3" fmla="*/ 111 h 145"/>
                <a:gd name="T4" fmla="*/ 162 w 257"/>
                <a:gd name="T5" fmla="*/ 143 h 145"/>
                <a:gd name="T6" fmla="*/ 166 w 257"/>
                <a:gd name="T7" fmla="*/ 145 h 145"/>
                <a:gd name="T8" fmla="*/ 216 w 257"/>
                <a:gd name="T9" fmla="*/ 145 h 145"/>
                <a:gd name="T10" fmla="*/ 245 w 257"/>
                <a:gd name="T11" fmla="*/ 130 h 145"/>
                <a:gd name="T12" fmla="*/ 232 w 257"/>
                <a:gd name="T13" fmla="*/ 77 h 145"/>
                <a:gd name="T14" fmla="*/ 230 w 257"/>
                <a:gd name="T15" fmla="*/ 74 h 145"/>
                <a:gd name="T16" fmla="*/ 224 w 257"/>
                <a:gd name="T17" fmla="*/ 44 h 145"/>
                <a:gd name="T18" fmla="*/ 180 w 257"/>
                <a:gd name="T19" fmla="*/ 25 h 145"/>
                <a:gd name="T20" fmla="*/ 168 w 257"/>
                <a:gd name="T21" fmla="*/ 29 h 145"/>
                <a:gd name="T22" fmla="*/ 164 w 257"/>
                <a:gd name="T23" fmla="*/ 22 h 145"/>
                <a:gd name="T24" fmla="*/ 158 w 257"/>
                <a:gd name="T25" fmla="*/ 15 h 145"/>
                <a:gd name="T26" fmla="*/ 115 w 257"/>
                <a:gd name="T27" fmla="*/ 5 h 145"/>
                <a:gd name="T28" fmla="*/ 86 w 257"/>
                <a:gd name="T29" fmla="*/ 44 h 145"/>
                <a:gd name="T30" fmla="*/ 85 w 257"/>
                <a:gd name="T31" fmla="*/ 50 h 145"/>
                <a:gd name="T32" fmla="*/ 76 w 257"/>
                <a:gd name="T33" fmla="*/ 49 h 145"/>
                <a:gd name="T34" fmla="*/ 49 w 257"/>
                <a:gd name="T35" fmla="*/ 64 h 145"/>
                <a:gd name="T36" fmla="*/ 46 w 257"/>
                <a:gd name="T37" fmla="*/ 66 h 145"/>
                <a:gd name="T38" fmla="*/ 25 w 257"/>
                <a:gd name="T39" fmla="*/ 71 h 145"/>
                <a:gd name="T40" fmla="*/ 13 w 257"/>
                <a:gd name="T41" fmla="*/ 128 h 145"/>
                <a:gd name="T42" fmla="*/ 42 w 257"/>
                <a:gd name="T43" fmla="*/ 145 h 145"/>
                <a:gd name="T44" fmla="*/ 92 w 257"/>
                <a:gd name="T45" fmla="*/ 145 h 145"/>
                <a:gd name="T46" fmla="*/ 94 w 257"/>
                <a:gd name="T47" fmla="*/ 143 h 145"/>
                <a:gd name="T48" fmla="*/ 113 w 257"/>
                <a:gd name="T49" fmla="*/ 125 h 145"/>
                <a:gd name="T50" fmla="*/ 128 w 257"/>
                <a:gd name="T51"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 h="145">
                  <a:moveTo>
                    <a:pt x="128" y="109"/>
                  </a:moveTo>
                  <a:cubicBezTo>
                    <a:pt x="129" y="110"/>
                    <a:pt x="129" y="111"/>
                    <a:pt x="130" y="111"/>
                  </a:cubicBezTo>
                  <a:cubicBezTo>
                    <a:pt x="141" y="122"/>
                    <a:pt x="151" y="132"/>
                    <a:pt x="162" y="143"/>
                  </a:cubicBezTo>
                  <a:cubicBezTo>
                    <a:pt x="163" y="144"/>
                    <a:pt x="164" y="145"/>
                    <a:pt x="166" y="145"/>
                  </a:cubicBezTo>
                  <a:cubicBezTo>
                    <a:pt x="183" y="145"/>
                    <a:pt x="200" y="145"/>
                    <a:pt x="216" y="145"/>
                  </a:cubicBezTo>
                  <a:cubicBezTo>
                    <a:pt x="229" y="145"/>
                    <a:pt x="238" y="140"/>
                    <a:pt x="245" y="130"/>
                  </a:cubicBezTo>
                  <a:cubicBezTo>
                    <a:pt x="257" y="112"/>
                    <a:pt x="251" y="87"/>
                    <a:pt x="232" y="77"/>
                  </a:cubicBezTo>
                  <a:cubicBezTo>
                    <a:pt x="231" y="76"/>
                    <a:pt x="230" y="76"/>
                    <a:pt x="230" y="74"/>
                  </a:cubicBezTo>
                  <a:cubicBezTo>
                    <a:pt x="232" y="64"/>
                    <a:pt x="230" y="54"/>
                    <a:pt x="224" y="44"/>
                  </a:cubicBezTo>
                  <a:cubicBezTo>
                    <a:pt x="215" y="29"/>
                    <a:pt x="197" y="21"/>
                    <a:pt x="180" y="25"/>
                  </a:cubicBezTo>
                  <a:cubicBezTo>
                    <a:pt x="176" y="26"/>
                    <a:pt x="172" y="28"/>
                    <a:pt x="168" y="29"/>
                  </a:cubicBezTo>
                  <a:cubicBezTo>
                    <a:pt x="167" y="27"/>
                    <a:pt x="166" y="24"/>
                    <a:pt x="164" y="22"/>
                  </a:cubicBezTo>
                  <a:cubicBezTo>
                    <a:pt x="162" y="20"/>
                    <a:pt x="160" y="17"/>
                    <a:pt x="158" y="15"/>
                  </a:cubicBezTo>
                  <a:cubicBezTo>
                    <a:pt x="147" y="4"/>
                    <a:pt x="130" y="0"/>
                    <a:pt x="115" y="5"/>
                  </a:cubicBezTo>
                  <a:cubicBezTo>
                    <a:pt x="97" y="12"/>
                    <a:pt x="88" y="26"/>
                    <a:pt x="86" y="44"/>
                  </a:cubicBezTo>
                  <a:cubicBezTo>
                    <a:pt x="86" y="46"/>
                    <a:pt x="85" y="48"/>
                    <a:pt x="85" y="50"/>
                  </a:cubicBezTo>
                  <a:cubicBezTo>
                    <a:pt x="82" y="50"/>
                    <a:pt x="79" y="49"/>
                    <a:pt x="76" y="49"/>
                  </a:cubicBezTo>
                  <a:cubicBezTo>
                    <a:pt x="64" y="50"/>
                    <a:pt x="55" y="55"/>
                    <a:pt x="49" y="64"/>
                  </a:cubicBezTo>
                  <a:cubicBezTo>
                    <a:pt x="48" y="66"/>
                    <a:pt x="47" y="66"/>
                    <a:pt x="46" y="66"/>
                  </a:cubicBezTo>
                  <a:cubicBezTo>
                    <a:pt x="38" y="65"/>
                    <a:pt x="31" y="67"/>
                    <a:pt x="25" y="71"/>
                  </a:cubicBezTo>
                  <a:cubicBezTo>
                    <a:pt x="6" y="83"/>
                    <a:pt x="0" y="109"/>
                    <a:pt x="13" y="128"/>
                  </a:cubicBezTo>
                  <a:cubicBezTo>
                    <a:pt x="20" y="138"/>
                    <a:pt x="30" y="144"/>
                    <a:pt x="42" y="145"/>
                  </a:cubicBezTo>
                  <a:cubicBezTo>
                    <a:pt x="59" y="145"/>
                    <a:pt x="75" y="145"/>
                    <a:pt x="92" y="145"/>
                  </a:cubicBezTo>
                  <a:cubicBezTo>
                    <a:pt x="93" y="145"/>
                    <a:pt x="94" y="144"/>
                    <a:pt x="94" y="143"/>
                  </a:cubicBezTo>
                  <a:cubicBezTo>
                    <a:pt x="100" y="137"/>
                    <a:pt x="107" y="131"/>
                    <a:pt x="113" y="125"/>
                  </a:cubicBezTo>
                  <a:cubicBezTo>
                    <a:pt x="118" y="120"/>
                    <a:pt x="123" y="115"/>
                    <a:pt x="128"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Freeform 57"/>
            <p:cNvSpPr>
              <a:spLocks/>
            </p:cNvSpPr>
            <p:nvPr/>
          </p:nvSpPr>
          <p:spPr bwMode="auto">
            <a:xfrm>
              <a:off x="3868739" y="1006476"/>
              <a:ext cx="104775" cy="139700"/>
            </a:xfrm>
            <a:custGeom>
              <a:avLst/>
              <a:gdLst>
                <a:gd name="T0" fmla="*/ 62 w 63"/>
                <a:gd name="T1" fmla="*/ 51 h 83"/>
                <a:gd name="T2" fmla="*/ 63 w 63"/>
                <a:gd name="T3" fmla="*/ 51 h 83"/>
                <a:gd name="T4" fmla="*/ 63 w 63"/>
                <a:gd name="T5" fmla="*/ 34 h 83"/>
                <a:gd name="T6" fmla="*/ 61 w 63"/>
                <a:gd name="T7" fmla="*/ 30 h 83"/>
                <a:gd name="T8" fmla="*/ 33 w 63"/>
                <a:gd name="T9" fmla="*/ 2 h 83"/>
                <a:gd name="T10" fmla="*/ 32 w 63"/>
                <a:gd name="T11" fmla="*/ 0 h 83"/>
                <a:gd name="T12" fmla="*/ 31 w 63"/>
                <a:gd name="T13" fmla="*/ 1 h 83"/>
                <a:gd name="T14" fmla="*/ 1 w 63"/>
                <a:gd name="T15" fmla="*/ 31 h 83"/>
                <a:gd name="T16" fmla="*/ 0 w 63"/>
                <a:gd name="T17" fmla="*/ 34 h 83"/>
                <a:gd name="T18" fmla="*/ 0 w 63"/>
                <a:gd name="T19" fmla="*/ 44 h 83"/>
                <a:gd name="T20" fmla="*/ 0 w 63"/>
                <a:gd name="T21" fmla="*/ 51 h 83"/>
                <a:gd name="T22" fmla="*/ 1 w 63"/>
                <a:gd name="T23" fmla="*/ 51 h 83"/>
                <a:gd name="T24" fmla="*/ 24 w 63"/>
                <a:gd name="T25" fmla="*/ 28 h 83"/>
                <a:gd name="T26" fmla="*/ 24 w 63"/>
                <a:gd name="T27" fmla="*/ 83 h 83"/>
                <a:gd name="T28" fmla="*/ 39 w 63"/>
                <a:gd name="T29" fmla="*/ 83 h 83"/>
                <a:gd name="T30" fmla="*/ 39 w 63"/>
                <a:gd name="T31" fmla="*/ 28 h 83"/>
                <a:gd name="T32" fmla="*/ 62 w 63"/>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83">
                  <a:moveTo>
                    <a:pt x="62" y="51"/>
                  </a:moveTo>
                  <a:cubicBezTo>
                    <a:pt x="63" y="51"/>
                    <a:pt x="63" y="51"/>
                    <a:pt x="63" y="51"/>
                  </a:cubicBezTo>
                  <a:cubicBezTo>
                    <a:pt x="63" y="45"/>
                    <a:pt x="63" y="40"/>
                    <a:pt x="63" y="34"/>
                  </a:cubicBezTo>
                  <a:cubicBezTo>
                    <a:pt x="63" y="33"/>
                    <a:pt x="63" y="31"/>
                    <a:pt x="61" y="30"/>
                  </a:cubicBezTo>
                  <a:cubicBezTo>
                    <a:pt x="52" y="21"/>
                    <a:pt x="43" y="11"/>
                    <a:pt x="33" y="2"/>
                  </a:cubicBezTo>
                  <a:cubicBezTo>
                    <a:pt x="33" y="2"/>
                    <a:pt x="32" y="1"/>
                    <a:pt x="32" y="0"/>
                  </a:cubicBezTo>
                  <a:cubicBezTo>
                    <a:pt x="31" y="1"/>
                    <a:pt x="31" y="1"/>
                    <a:pt x="31" y="1"/>
                  </a:cubicBezTo>
                  <a:cubicBezTo>
                    <a:pt x="21" y="11"/>
                    <a:pt x="11" y="21"/>
                    <a:pt x="1" y="31"/>
                  </a:cubicBezTo>
                  <a:cubicBezTo>
                    <a:pt x="0" y="31"/>
                    <a:pt x="0" y="33"/>
                    <a:pt x="0" y="34"/>
                  </a:cubicBezTo>
                  <a:cubicBezTo>
                    <a:pt x="0" y="37"/>
                    <a:pt x="0" y="40"/>
                    <a:pt x="0" y="44"/>
                  </a:cubicBezTo>
                  <a:cubicBezTo>
                    <a:pt x="0" y="46"/>
                    <a:pt x="0" y="48"/>
                    <a:pt x="0" y="51"/>
                  </a:cubicBezTo>
                  <a:cubicBezTo>
                    <a:pt x="0" y="51"/>
                    <a:pt x="1" y="51"/>
                    <a:pt x="1" y="51"/>
                  </a:cubicBezTo>
                  <a:cubicBezTo>
                    <a:pt x="8" y="44"/>
                    <a:pt x="16" y="36"/>
                    <a:pt x="24" y="28"/>
                  </a:cubicBezTo>
                  <a:cubicBezTo>
                    <a:pt x="24" y="47"/>
                    <a:pt x="24" y="65"/>
                    <a:pt x="24" y="83"/>
                  </a:cubicBezTo>
                  <a:cubicBezTo>
                    <a:pt x="29" y="83"/>
                    <a:pt x="34" y="83"/>
                    <a:pt x="39" y="83"/>
                  </a:cubicBezTo>
                  <a:cubicBezTo>
                    <a:pt x="39" y="65"/>
                    <a:pt x="39" y="46"/>
                    <a:pt x="39" y="28"/>
                  </a:cubicBezTo>
                  <a:cubicBezTo>
                    <a:pt x="47" y="36"/>
                    <a:pt x="55" y="43"/>
                    <a:pt x="62"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Freeform 58"/>
            <p:cNvSpPr>
              <a:spLocks/>
            </p:cNvSpPr>
            <p:nvPr/>
          </p:nvSpPr>
          <p:spPr bwMode="auto">
            <a:xfrm>
              <a:off x="3705226" y="803276"/>
              <a:ext cx="431800" cy="244475"/>
            </a:xfrm>
            <a:custGeom>
              <a:avLst/>
              <a:gdLst>
                <a:gd name="T0" fmla="*/ 128 w 257"/>
                <a:gd name="T1" fmla="*/ 109 h 145"/>
                <a:gd name="T2" fmla="*/ 113 w 257"/>
                <a:gd name="T3" fmla="*/ 125 h 145"/>
                <a:gd name="T4" fmla="*/ 94 w 257"/>
                <a:gd name="T5" fmla="*/ 143 h 145"/>
                <a:gd name="T6" fmla="*/ 92 w 257"/>
                <a:gd name="T7" fmla="*/ 145 h 145"/>
                <a:gd name="T8" fmla="*/ 42 w 257"/>
                <a:gd name="T9" fmla="*/ 145 h 145"/>
                <a:gd name="T10" fmla="*/ 13 w 257"/>
                <a:gd name="T11" fmla="*/ 128 h 145"/>
                <a:gd name="T12" fmla="*/ 25 w 257"/>
                <a:gd name="T13" fmla="*/ 71 h 145"/>
                <a:gd name="T14" fmla="*/ 46 w 257"/>
                <a:gd name="T15" fmla="*/ 66 h 145"/>
                <a:gd name="T16" fmla="*/ 49 w 257"/>
                <a:gd name="T17" fmla="*/ 64 h 145"/>
                <a:gd name="T18" fmla="*/ 76 w 257"/>
                <a:gd name="T19" fmla="*/ 49 h 145"/>
                <a:gd name="T20" fmla="*/ 85 w 257"/>
                <a:gd name="T21" fmla="*/ 50 h 145"/>
                <a:gd name="T22" fmla="*/ 86 w 257"/>
                <a:gd name="T23" fmla="*/ 44 h 145"/>
                <a:gd name="T24" fmla="*/ 115 w 257"/>
                <a:gd name="T25" fmla="*/ 5 h 145"/>
                <a:gd name="T26" fmla="*/ 158 w 257"/>
                <a:gd name="T27" fmla="*/ 15 h 145"/>
                <a:gd name="T28" fmla="*/ 164 w 257"/>
                <a:gd name="T29" fmla="*/ 22 h 145"/>
                <a:gd name="T30" fmla="*/ 168 w 257"/>
                <a:gd name="T31" fmla="*/ 29 h 145"/>
                <a:gd name="T32" fmla="*/ 180 w 257"/>
                <a:gd name="T33" fmla="*/ 25 h 145"/>
                <a:gd name="T34" fmla="*/ 224 w 257"/>
                <a:gd name="T35" fmla="*/ 44 h 145"/>
                <a:gd name="T36" fmla="*/ 230 w 257"/>
                <a:gd name="T37" fmla="*/ 74 h 145"/>
                <a:gd name="T38" fmla="*/ 232 w 257"/>
                <a:gd name="T39" fmla="*/ 77 h 145"/>
                <a:gd name="T40" fmla="*/ 245 w 257"/>
                <a:gd name="T41" fmla="*/ 130 h 145"/>
                <a:gd name="T42" fmla="*/ 216 w 257"/>
                <a:gd name="T43" fmla="*/ 145 h 145"/>
                <a:gd name="T44" fmla="*/ 166 w 257"/>
                <a:gd name="T45" fmla="*/ 145 h 145"/>
                <a:gd name="T46" fmla="*/ 162 w 257"/>
                <a:gd name="T47" fmla="*/ 143 h 145"/>
                <a:gd name="T48" fmla="*/ 130 w 257"/>
                <a:gd name="T49" fmla="*/ 111 h 145"/>
                <a:gd name="T50" fmla="*/ 128 w 257"/>
                <a:gd name="T51"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 h="145">
                  <a:moveTo>
                    <a:pt x="128" y="109"/>
                  </a:moveTo>
                  <a:cubicBezTo>
                    <a:pt x="123" y="115"/>
                    <a:pt x="118" y="120"/>
                    <a:pt x="113" y="125"/>
                  </a:cubicBezTo>
                  <a:cubicBezTo>
                    <a:pt x="107" y="131"/>
                    <a:pt x="100" y="137"/>
                    <a:pt x="94" y="143"/>
                  </a:cubicBezTo>
                  <a:cubicBezTo>
                    <a:pt x="94" y="144"/>
                    <a:pt x="93" y="145"/>
                    <a:pt x="92" y="145"/>
                  </a:cubicBezTo>
                  <a:cubicBezTo>
                    <a:pt x="75" y="145"/>
                    <a:pt x="59" y="145"/>
                    <a:pt x="42" y="145"/>
                  </a:cubicBezTo>
                  <a:cubicBezTo>
                    <a:pt x="30" y="144"/>
                    <a:pt x="20" y="138"/>
                    <a:pt x="13" y="128"/>
                  </a:cubicBezTo>
                  <a:cubicBezTo>
                    <a:pt x="0" y="109"/>
                    <a:pt x="6" y="83"/>
                    <a:pt x="25" y="71"/>
                  </a:cubicBezTo>
                  <a:cubicBezTo>
                    <a:pt x="31" y="67"/>
                    <a:pt x="38" y="65"/>
                    <a:pt x="46" y="66"/>
                  </a:cubicBezTo>
                  <a:cubicBezTo>
                    <a:pt x="47" y="66"/>
                    <a:pt x="48" y="66"/>
                    <a:pt x="49" y="64"/>
                  </a:cubicBezTo>
                  <a:cubicBezTo>
                    <a:pt x="55" y="55"/>
                    <a:pt x="64" y="50"/>
                    <a:pt x="76" y="49"/>
                  </a:cubicBezTo>
                  <a:cubicBezTo>
                    <a:pt x="79" y="49"/>
                    <a:pt x="82" y="50"/>
                    <a:pt x="85" y="50"/>
                  </a:cubicBezTo>
                  <a:cubicBezTo>
                    <a:pt x="85" y="48"/>
                    <a:pt x="86" y="46"/>
                    <a:pt x="86" y="44"/>
                  </a:cubicBezTo>
                  <a:cubicBezTo>
                    <a:pt x="88" y="26"/>
                    <a:pt x="97" y="12"/>
                    <a:pt x="115" y="5"/>
                  </a:cubicBezTo>
                  <a:cubicBezTo>
                    <a:pt x="130" y="0"/>
                    <a:pt x="147" y="4"/>
                    <a:pt x="158" y="15"/>
                  </a:cubicBezTo>
                  <a:cubicBezTo>
                    <a:pt x="160" y="17"/>
                    <a:pt x="162" y="20"/>
                    <a:pt x="164" y="22"/>
                  </a:cubicBezTo>
                  <a:cubicBezTo>
                    <a:pt x="166" y="24"/>
                    <a:pt x="167" y="27"/>
                    <a:pt x="168" y="29"/>
                  </a:cubicBezTo>
                  <a:cubicBezTo>
                    <a:pt x="172" y="28"/>
                    <a:pt x="176" y="26"/>
                    <a:pt x="180" y="25"/>
                  </a:cubicBezTo>
                  <a:cubicBezTo>
                    <a:pt x="197" y="21"/>
                    <a:pt x="215" y="29"/>
                    <a:pt x="224" y="44"/>
                  </a:cubicBezTo>
                  <a:cubicBezTo>
                    <a:pt x="230" y="54"/>
                    <a:pt x="232" y="64"/>
                    <a:pt x="230" y="74"/>
                  </a:cubicBezTo>
                  <a:cubicBezTo>
                    <a:pt x="230" y="76"/>
                    <a:pt x="231" y="76"/>
                    <a:pt x="232" y="77"/>
                  </a:cubicBezTo>
                  <a:cubicBezTo>
                    <a:pt x="251" y="87"/>
                    <a:pt x="257" y="112"/>
                    <a:pt x="245" y="130"/>
                  </a:cubicBezTo>
                  <a:cubicBezTo>
                    <a:pt x="238" y="140"/>
                    <a:pt x="229" y="145"/>
                    <a:pt x="216" y="145"/>
                  </a:cubicBezTo>
                  <a:cubicBezTo>
                    <a:pt x="200" y="145"/>
                    <a:pt x="183" y="145"/>
                    <a:pt x="166" y="145"/>
                  </a:cubicBezTo>
                  <a:cubicBezTo>
                    <a:pt x="164" y="145"/>
                    <a:pt x="163" y="144"/>
                    <a:pt x="162" y="143"/>
                  </a:cubicBezTo>
                  <a:cubicBezTo>
                    <a:pt x="151" y="132"/>
                    <a:pt x="141" y="122"/>
                    <a:pt x="130" y="111"/>
                  </a:cubicBezTo>
                  <a:cubicBezTo>
                    <a:pt x="129" y="111"/>
                    <a:pt x="129" y="110"/>
                    <a:pt x="128" y="109"/>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Freeform 59"/>
            <p:cNvSpPr>
              <a:spLocks/>
            </p:cNvSpPr>
            <p:nvPr/>
          </p:nvSpPr>
          <p:spPr bwMode="auto">
            <a:xfrm>
              <a:off x="3868739" y="1006476"/>
              <a:ext cx="104775" cy="139700"/>
            </a:xfrm>
            <a:custGeom>
              <a:avLst/>
              <a:gdLst>
                <a:gd name="T0" fmla="*/ 62 w 63"/>
                <a:gd name="T1" fmla="*/ 51 h 83"/>
                <a:gd name="T2" fmla="*/ 39 w 63"/>
                <a:gd name="T3" fmla="*/ 28 h 83"/>
                <a:gd name="T4" fmla="*/ 39 w 63"/>
                <a:gd name="T5" fmla="*/ 83 h 83"/>
                <a:gd name="T6" fmla="*/ 24 w 63"/>
                <a:gd name="T7" fmla="*/ 83 h 83"/>
                <a:gd name="T8" fmla="*/ 24 w 63"/>
                <a:gd name="T9" fmla="*/ 28 h 83"/>
                <a:gd name="T10" fmla="*/ 1 w 63"/>
                <a:gd name="T11" fmla="*/ 51 h 83"/>
                <a:gd name="T12" fmla="*/ 0 w 63"/>
                <a:gd name="T13" fmla="*/ 51 h 83"/>
                <a:gd name="T14" fmla="*/ 0 w 63"/>
                <a:gd name="T15" fmla="*/ 44 h 83"/>
                <a:gd name="T16" fmla="*/ 0 w 63"/>
                <a:gd name="T17" fmla="*/ 34 h 83"/>
                <a:gd name="T18" fmla="*/ 1 w 63"/>
                <a:gd name="T19" fmla="*/ 31 h 83"/>
                <a:gd name="T20" fmla="*/ 31 w 63"/>
                <a:gd name="T21" fmla="*/ 1 h 83"/>
                <a:gd name="T22" fmla="*/ 32 w 63"/>
                <a:gd name="T23" fmla="*/ 0 h 83"/>
                <a:gd name="T24" fmla="*/ 33 w 63"/>
                <a:gd name="T25" fmla="*/ 2 h 83"/>
                <a:gd name="T26" fmla="*/ 61 w 63"/>
                <a:gd name="T27" fmla="*/ 30 h 83"/>
                <a:gd name="T28" fmla="*/ 63 w 63"/>
                <a:gd name="T29" fmla="*/ 34 h 83"/>
                <a:gd name="T30" fmla="*/ 63 w 63"/>
                <a:gd name="T31" fmla="*/ 51 h 83"/>
                <a:gd name="T32" fmla="*/ 62 w 63"/>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83">
                  <a:moveTo>
                    <a:pt x="62" y="51"/>
                  </a:moveTo>
                  <a:cubicBezTo>
                    <a:pt x="55" y="43"/>
                    <a:pt x="47" y="36"/>
                    <a:pt x="39" y="28"/>
                  </a:cubicBezTo>
                  <a:cubicBezTo>
                    <a:pt x="39" y="46"/>
                    <a:pt x="39" y="65"/>
                    <a:pt x="39" y="83"/>
                  </a:cubicBezTo>
                  <a:cubicBezTo>
                    <a:pt x="34" y="83"/>
                    <a:pt x="29" y="83"/>
                    <a:pt x="24" y="83"/>
                  </a:cubicBezTo>
                  <a:cubicBezTo>
                    <a:pt x="24" y="65"/>
                    <a:pt x="24" y="47"/>
                    <a:pt x="24" y="28"/>
                  </a:cubicBezTo>
                  <a:cubicBezTo>
                    <a:pt x="16" y="36"/>
                    <a:pt x="8" y="44"/>
                    <a:pt x="1" y="51"/>
                  </a:cubicBezTo>
                  <a:cubicBezTo>
                    <a:pt x="1" y="51"/>
                    <a:pt x="0" y="51"/>
                    <a:pt x="0" y="51"/>
                  </a:cubicBezTo>
                  <a:cubicBezTo>
                    <a:pt x="0" y="48"/>
                    <a:pt x="0" y="46"/>
                    <a:pt x="0" y="44"/>
                  </a:cubicBezTo>
                  <a:cubicBezTo>
                    <a:pt x="0" y="40"/>
                    <a:pt x="0" y="37"/>
                    <a:pt x="0" y="34"/>
                  </a:cubicBezTo>
                  <a:cubicBezTo>
                    <a:pt x="0" y="33"/>
                    <a:pt x="0" y="31"/>
                    <a:pt x="1" y="31"/>
                  </a:cubicBezTo>
                  <a:cubicBezTo>
                    <a:pt x="11" y="21"/>
                    <a:pt x="21" y="11"/>
                    <a:pt x="31" y="1"/>
                  </a:cubicBezTo>
                  <a:cubicBezTo>
                    <a:pt x="31" y="1"/>
                    <a:pt x="31" y="1"/>
                    <a:pt x="32" y="0"/>
                  </a:cubicBezTo>
                  <a:cubicBezTo>
                    <a:pt x="32" y="1"/>
                    <a:pt x="33" y="2"/>
                    <a:pt x="33" y="2"/>
                  </a:cubicBezTo>
                  <a:cubicBezTo>
                    <a:pt x="43" y="11"/>
                    <a:pt x="52" y="21"/>
                    <a:pt x="61" y="30"/>
                  </a:cubicBezTo>
                  <a:cubicBezTo>
                    <a:pt x="63" y="31"/>
                    <a:pt x="63" y="33"/>
                    <a:pt x="63" y="34"/>
                  </a:cubicBezTo>
                  <a:cubicBezTo>
                    <a:pt x="63" y="40"/>
                    <a:pt x="63" y="45"/>
                    <a:pt x="63" y="51"/>
                  </a:cubicBezTo>
                  <a:cubicBezTo>
                    <a:pt x="63" y="51"/>
                    <a:pt x="63" y="51"/>
                    <a:pt x="62" y="51"/>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87" name="テキスト ボックス 86"/>
          <p:cNvSpPr txBox="1"/>
          <p:nvPr/>
        </p:nvSpPr>
        <p:spPr>
          <a:xfrm>
            <a:off x="7264754" y="2447959"/>
            <a:ext cx="738942" cy="334250"/>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CASB</a:t>
            </a:r>
          </a:p>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DLP</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Rectangle 2"/>
          <p:cNvSpPr txBox="1">
            <a:spLocks noChangeArrowheads="1"/>
          </p:cNvSpPr>
          <p:nvPr/>
        </p:nvSpPr>
        <p:spPr bwMode="auto">
          <a:xfrm>
            <a:off x="7896407" y="2356553"/>
            <a:ext cx="1072389"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CASB/DLP</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よる情報保護</a:t>
            </a:r>
          </a:p>
        </p:txBody>
      </p:sp>
      <p:grpSp>
        <p:nvGrpSpPr>
          <p:cNvPr id="89" name="グループ化 88"/>
          <p:cNvGrpSpPr/>
          <p:nvPr/>
        </p:nvGrpSpPr>
        <p:grpSpPr>
          <a:xfrm>
            <a:off x="4567270" y="2356553"/>
            <a:ext cx="2210663" cy="517064"/>
            <a:chOff x="4926640" y="2620499"/>
            <a:chExt cx="1842219" cy="430887"/>
          </a:xfrm>
        </p:grpSpPr>
        <p:sp>
          <p:nvSpPr>
            <p:cNvPr id="90" name="Freeform 742"/>
            <p:cNvSpPr>
              <a:spLocks noChangeAspect="1"/>
            </p:cNvSpPr>
            <p:nvPr/>
          </p:nvSpPr>
          <p:spPr bwMode="auto">
            <a:xfrm>
              <a:off x="4926640" y="2658871"/>
              <a:ext cx="376505" cy="324000"/>
            </a:xfrm>
            <a:custGeom>
              <a:avLst/>
              <a:gdLst>
                <a:gd name="T0" fmla="*/ 104 w 279"/>
                <a:gd name="T1" fmla="*/ 213 h 240"/>
                <a:gd name="T2" fmla="*/ 164 w 279"/>
                <a:gd name="T3" fmla="*/ 201 h 240"/>
                <a:gd name="T4" fmla="*/ 165 w 279"/>
                <a:gd name="T5" fmla="*/ 146 h 240"/>
                <a:gd name="T6" fmla="*/ 137 w 279"/>
                <a:gd name="T7" fmla="*/ 128 h 240"/>
                <a:gd name="T8" fmla="*/ 104 w 279"/>
                <a:gd name="T9" fmla="*/ 133 h 240"/>
                <a:gd name="T10" fmla="*/ 95 w 279"/>
                <a:gd name="T11" fmla="*/ 118 h 240"/>
                <a:gd name="T12" fmla="*/ 114 w 279"/>
                <a:gd name="T13" fmla="*/ 110 h 240"/>
                <a:gd name="T14" fmla="*/ 168 w 279"/>
                <a:gd name="T15" fmla="*/ 123 h 240"/>
                <a:gd name="T16" fmla="*/ 190 w 279"/>
                <a:gd name="T17" fmla="*/ 160 h 240"/>
                <a:gd name="T18" fmla="*/ 194 w 279"/>
                <a:gd name="T19" fmla="*/ 163 h 240"/>
                <a:gd name="T20" fmla="*/ 240 w 279"/>
                <a:gd name="T21" fmla="*/ 163 h 240"/>
                <a:gd name="T22" fmla="*/ 259 w 279"/>
                <a:gd name="T23" fmla="*/ 143 h 240"/>
                <a:gd name="T24" fmla="*/ 234 w 279"/>
                <a:gd name="T25" fmla="*/ 122 h 240"/>
                <a:gd name="T26" fmla="*/ 223 w 279"/>
                <a:gd name="T27" fmla="*/ 124 h 240"/>
                <a:gd name="T28" fmla="*/ 225 w 279"/>
                <a:gd name="T29" fmla="*/ 117 h 240"/>
                <a:gd name="T30" fmla="*/ 229 w 279"/>
                <a:gd name="T31" fmla="*/ 87 h 240"/>
                <a:gd name="T32" fmla="*/ 213 w 279"/>
                <a:gd name="T33" fmla="*/ 48 h 240"/>
                <a:gd name="T34" fmla="*/ 175 w 279"/>
                <a:gd name="T35" fmla="*/ 25 h 240"/>
                <a:gd name="T36" fmla="*/ 96 w 279"/>
                <a:gd name="T37" fmla="*/ 68 h 240"/>
                <a:gd name="T38" fmla="*/ 93 w 279"/>
                <a:gd name="T39" fmla="*/ 77 h 240"/>
                <a:gd name="T40" fmla="*/ 90 w 279"/>
                <a:gd name="T41" fmla="*/ 79 h 240"/>
                <a:gd name="T42" fmla="*/ 73 w 279"/>
                <a:gd name="T43" fmla="*/ 74 h 240"/>
                <a:gd name="T44" fmla="*/ 26 w 279"/>
                <a:gd name="T45" fmla="*/ 106 h 240"/>
                <a:gd name="T46" fmla="*/ 62 w 279"/>
                <a:gd name="T47" fmla="*/ 161 h 240"/>
                <a:gd name="T48" fmla="*/ 77 w 279"/>
                <a:gd name="T49" fmla="*/ 162 h 240"/>
                <a:gd name="T50" fmla="*/ 99 w 279"/>
                <a:gd name="T51" fmla="*/ 162 h 240"/>
                <a:gd name="T52" fmla="*/ 103 w 279"/>
                <a:gd name="T53" fmla="*/ 159 h 240"/>
                <a:gd name="T54" fmla="*/ 133 w 279"/>
                <a:gd name="T55" fmla="*/ 144 h 240"/>
                <a:gd name="T56" fmla="*/ 157 w 279"/>
                <a:gd name="T57" fmla="*/ 169 h 240"/>
                <a:gd name="T58" fmla="*/ 140 w 279"/>
                <a:gd name="T59" fmla="*/ 199 h 240"/>
                <a:gd name="T60" fmla="*/ 106 w 279"/>
                <a:gd name="T61" fmla="*/ 190 h 240"/>
                <a:gd name="T62" fmla="*/ 102 w 279"/>
                <a:gd name="T63" fmla="*/ 183 h 240"/>
                <a:gd name="T64" fmla="*/ 98 w 279"/>
                <a:gd name="T65" fmla="*/ 180 h 240"/>
                <a:gd name="T66" fmla="*/ 68 w 279"/>
                <a:gd name="T67" fmla="*/ 180 h 240"/>
                <a:gd name="T68" fmla="*/ 6 w 279"/>
                <a:gd name="T69" fmla="*/ 129 h 240"/>
                <a:gd name="T70" fmla="*/ 57 w 279"/>
                <a:gd name="T71" fmla="*/ 56 h 240"/>
                <a:gd name="T72" fmla="*/ 78 w 279"/>
                <a:gd name="T73" fmla="*/ 55 h 240"/>
                <a:gd name="T74" fmla="*/ 81 w 279"/>
                <a:gd name="T75" fmla="*/ 53 h 240"/>
                <a:gd name="T76" fmla="*/ 95 w 279"/>
                <a:gd name="T77" fmla="*/ 33 h 240"/>
                <a:gd name="T78" fmla="*/ 147 w 279"/>
                <a:gd name="T79" fmla="*/ 4 h 240"/>
                <a:gd name="T80" fmla="*/ 212 w 279"/>
                <a:gd name="T81" fmla="*/ 20 h 240"/>
                <a:gd name="T82" fmla="*/ 246 w 279"/>
                <a:gd name="T83" fmla="*/ 77 h 240"/>
                <a:gd name="T84" fmla="*/ 247 w 279"/>
                <a:gd name="T85" fmla="*/ 100 h 240"/>
                <a:gd name="T86" fmla="*/ 251 w 279"/>
                <a:gd name="T87" fmla="*/ 105 h 240"/>
                <a:gd name="T88" fmla="*/ 277 w 279"/>
                <a:gd name="T89" fmla="*/ 137 h 240"/>
                <a:gd name="T90" fmla="*/ 257 w 279"/>
                <a:gd name="T91" fmla="*/ 176 h 240"/>
                <a:gd name="T92" fmla="*/ 240 w 279"/>
                <a:gd name="T93" fmla="*/ 181 h 240"/>
                <a:gd name="T94" fmla="*/ 194 w 279"/>
                <a:gd name="T95" fmla="*/ 182 h 240"/>
                <a:gd name="T96" fmla="*/ 191 w 279"/>
                <a:gd name="T97" fmla="*/ 184 h 240"/>
                <a:gd name="T98" fmla="*/ 140 w 279"/>
                <a:gd name="T99" fmla="*/ 237 h 240"/>
                <a:gd name="T100" fmla="*/ 97 w 279"/>
                <a:gd name="T101" fmla="*/ 230 h 240"/>
                <a:gd name="T102" fmla="*/ 95 w 279"/>
                <a:gd name="T103" fmla="*/ 228 h 240"/>
                <a:gd name="T104" fmla="*/ 104 w 279"/>
                <a:gd name="T105" fmla="*/ 21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 h="240">
                  <a:moveTo>
                    <a:pt x="104" y="213"/>
                  </a:moveTo>
                  <a:cubicBezTo>
                    <a:pt x="129" y="227"/>
                    <a:pt x="153" y="216"/>
                    <a:pt x="164" y="201"/>
                  </a:cubicBezTo>
                  <a:cubicBezTo>
                    <a:pt x="177" y="185"/>
                    <a:pt x="177" y="163"/>
                    <a:pt x="165" y="146"/>
                  </a:cubicBezTo>
                  <a:cubicBezTo>
                    <a:pt x="158" y="137"/>
                    <a:pt x="149" y="130"/>
                    <a:pt x="137" y="128"/>
                  </a:cubicBezTo>
                  <a:cubicBezTo>
                    <a:pt x="126" y="126"/>
                    <a:pt x="115" y="127"/>
                    <a:pt x="104" y="133"/>
                  </a:cubicBezTo>
                  <a:cubicBezTo>
                    <a:pt x="101" y="128"/>
                    <a:pt x="98" y="123"/>
                    <a:pt x="95" y="118"/>
                  </a:cubicBezTo>
                  <a:cubicBezTo>
                    <a:pt x="101" y="114"/>
                    <a:pt x="107" y="112"/>
                    <a:pt x="114" y="110"/>
                  </a:cubicBezTo>
                  <a:cubicBezTo>
                    <a:pt x="134" y="106"/>
                    <a:pt x="152" y="110"/>
                    <a:pt x="168" y="123"/>
                  </a:cubicBezTo>
                  <a:cubicBezTo>
                    <a:pt x="180" y="133"/>
                    <a:pt x="187" y="145"/>
                    <a:pt x="190" y="160"/>
                  </a:cubicBezTo>
                  <a:cubicBezTo>
                    <a:pt x="191" y="163"/>
                    <a:pt x="192" y="163"/>
                    <a:pt x="194" y="163"/>
                  </a:cubicBezTo>
                  <a:cubicBezTo>
                    <a:pt x="209" y="163"/>
                    <a:pt x="225" y="163"/>
                    <a:pt x="240" y="163"/>
                  </a:cubicBezTo>
                  <a:cubicBezTo>
                    <a:pt x="250" y="163"/>
                    <a:pt x="259" y="154"/>
                    <a:pt x="259" y="143"/>
                  </a:cubicBezTo>
                  <a:cubicBezTo>
                    <a:pt x="260" y="131"/>
                    <a:pt x="248" y="120"/>
                    <a:pt x="234" y="122"/>
                  </a:cubicBezTo>
                  <a:cubicBezTo>
                    <a:pt x="231" y="123"/>
                    <a:pt x="227" y="123"/>
                    <a:pt x="223" y="124"/>
                  </a:cubicBezTo>
                  <a:cubicBezTo>
                    <a:pt x="224" y="121"/>
                    <a:pt x="224" y="119"/>
                    <a:pt x="225" y="117"/>
                  </a:cubicBezTo>
                  <a:cubicBezTo>
                    <a:pt x="229" y="107"/>
                    <a:pt x="230" y="97"/>
                    <a:pt x="229" y="87"/>
                  </a:cubicBezTo>
                  <a:cubicBezTo>
                    <a:pt x="228" y="72"/>
                    <a:pt x="222" y="59"/>
                    <a:pt x="213" y="48"/>
                  </a:cubicBezTo>
                  <a:cubicBezTo>
                    <a:pt x="203" y="36"/>
                    <a:pt x="190" y="28"/>
                    <a:pt x="175" y="25"/>
                  </a:cubicBezTo>
                  <a:cubicBezTo>
                    <a:pt x="142" y="18"/>
                    <a:pt x="108" y="35"/>
                    <a:pt x="96" y="68"/>
                  </a:cubicBezTo>
                  <a:cubicBezTo>
                    <a:pt x="95" y="71"/>
                    <a:pt x="94" y="74"/>
                    <a:pt x="93" y="77"/>
                  </a:cubicBezTo>
                  <a:cubicBezTo>
                    <a:pt x="92" y="79"/>
                    <a:pt x="91" y="79"/>
                    <a:pt x="90" y="79"/>
                  </a:cubicBezTo>
                  <a:cubicBezTo>
                    <a:pt x="84" y="77"/>
                    <a:pt x="79" y="75"/>
                    <a:pt x="73" y="74"/>
                  </a:cubicBezTo>
                  <a:cubicBezTo>
                    <a:pt x="53" y="71"/>
                    <a:pt x="32" y="86"/>
                    <a:pt x="26" y="106"/>
                  </a:cubicBezTo>
                  <a:cubicBezTo>
                    <a:pt x="19" y="130"/>
                    <a:pt x="35" y="157"/>
                    <a:pt x="62" y="161"/>
                  </a:cubicBezTo>
                  <a:cubicBezTo>
                    <a:pt x="67" y="162"/>
                    <a:pt x="72" y="161"/>
                    <a:pt x="77" y="162"/>
                  </a:cubicBezTo>
                  <a:cubicBezTo>
                    <a:pt x="85" y="162"/>
                    <a:pt x="92" y="162"/>
                    <a:pt x="99" y="162"/>
                  </a:cubicBezTo>
                  <a:cubicBezTo>
                    <a:pt x="101" y="162"/>
                    <a:pt x="102" y="161"/>
                    <a:pt x="103" y="159"/>
                  </a:cubicBezTo>
                  <a:cubicBezTo>
                    <a:pt x="108" y="149"/>
                    <a:pt x="122" y="142"/>
                    <a:pt x="133" y="144"/>
                  </a:cubicBezTo>
                  <a:cubicBezTo>
                    <a:pt x="146" y="147"/>
                    <a:pt x="156" y="156"/>
                    <a:pt x="157" y="169"/>
                  </a:cubicBezTo>
                  <a:cubicBezTo>
                    <a:pt x="159" y="181"/>
                    <a:pt x="152" y="194"/>
                    <a:pt x="140" y="199"/>
                  </a:cubicBezTo>
                  <a:cubicBezTo>
                    <a:pt x="128" y="204"/>
                    <a:pt x="114" y="200"/>
                    <a:pt x="106" y="190"/>
                  </a:cubicBezTo>
                  <a:cubicBezTo>
                    <a:pt x="104" y="188"/>
                    <a:pt x="103" y="185"/>
                    <a:pt x="102" y="183"/>
                  </a:cubicBezTo>
                  <a:cubicBezTo>
                    <a:pt x="101" y="181"/>
                    <a:pt x="100" y="180"/>
                    <a:pt x="98" y="180"/>
                  </a:cubicBezTo>
                  <a:cubicBezTo>
                    <a:pt x="88" y="180"/>
                    <a:pt x="78" y="180"/>
                    <a:pt x="68" y="180"/>
                  </a:cubicBezTo>
                  <a:cubicBezTo>
                    <a:pt x="38" y="180"/>
                    <a:pt x="12" y="159"/>
                    <a:pt x="6" y="129"/>
                  </a:cubicBezTo>
                  <a:cubicBezTo>
                    <a:pt x="0" y="93"/>
                    <a:pt x="24" y="62"/>
                    <a:pt x="57" y="56"/>
                  </a:cubicBezTo>
                  <a:cubicBezTo>
                    <a:pt x="64" y="55"/>
                    <a:pt x="71" y="56"/>
                    <a:pt x="78" y="55"/>
                  </a:cubicBezTo>
                  <a:cubicBezTo>
                    <a:pt x="80" y="55"/>
                    <a:pt x="81" y="54"/>
                    <a:pt x="81" y="53"/>
                  </a:cubicBezTo>
                  <a:cubicBezTo>
                    <a:pt x="85" y="46"/>
                    <a:pt x="89" y="39"/>
                    <a:pt x="95" y="33"/>
                  </a:cubicBezTo>
                  <a:cubicBezTo>
                    <a:pt x="109" y="17"/>
                    <a:pt x="126" y="7"/>
                    <a:pt x="147" y="4"/>
                  </a:cubicBezTo>
                  <a:cubicBezTo>
                    <a:pt x="171" y="0"/>
                    <a:pt x="193" y="6"/>
                    <a:pt x="212" y="20"/>
                  </a:cubicBezTo>
                  <a:cubicBezTo>
                    <a:pt x="231" y="35"/>
                    <a:pt x="243" y="54"/>
                    <a:pt x="246" y="77"/>
                  </a:cubicBezTo>
                  <a:cubicBezTo>
                    <a:pt x="248" y="84"/>
                    <a:pt x="247" y="92"/>
                    <a:pt x="247" y="100"/>
                  </a:cubicBezTo>
                  <a:cubicBezTo>
                    <a:pt x="247" y="102"/>
                    <a:pt x="248" y="104"/>
                    <a:pt x="251" y="105"/>
                  </a:cubicBezTo>
                  <a:cubicBezTo>
                    <a:pt x="266" y="109"/>
                    <a:pt x="276" y="121"/>
                    <a:pt x="277" y="137"/>
                  </a:cubicBezTo>
                  <a:cubicBezTo>
                    <a:pt x="279" y="154"/>
                    <a:pt x="272" y="168"/>
                    <a:pt x="257" y="176"/>
                  </a:cubicBezTo>
                  <a:cubicBezTo>
                    <a:pt x="252" y="179"/>
                    <a:pt x="247" y="181"/>
                    <a:pt x="240" y="181"/>
                  </a:cubicBezTo>
                  <a:cubicBezTo>
                    <a:pt x="225" y="181"/>
                    <a:pt x="210" y="181"/>
                    <a:pt x="194" y="182"/>
                  </a:cubicBezTo>
                  <a:cubicBezTo>
                    <a:pt x="192" y="182"/>
                    <a:pt x="191" y="182"/>
                    <a:pt x="191" y="184"/>
                  </a:cubicBezTo>
                  <a:cubicBezTo>
                    <a:pt x="187" y="210"/>
                    <a:pt x="166" y="231"/>
                    <a:pt x="140" y="237"/>
                  </a:cubicBezTo>
                  <a:cubicBezTo>
                    <a:pt x="125" y="240"/>
                    <a:pt x="110" y="237"/>
                    <a:pt x="97" y="230"/>
                  </a:cubicBezTo>
                  <a:cubicBezTo>
                    <a:pt x="96" y="229"/>
                    <a:pt x="96" y="229"/>
                    <a:pt x="95" y="228"/>
                  </a:cubicBezTo>
                  <a:cubicBezTo>
                    <a:pt x="98" y="223"/>
                    <a:pt x="101" y="218"/>
                    <a:pt x="104" y="21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テキスト ボックス 90"/>
            <p:cNvSpPr txBox="1"/>
            <p:nvPr/>
          </p:nvSpPr>
          <p:spPr>
            <a:xfrm>
              <a:off x="5196827" y="2689013"/>
              <a:ext cx="615785" cy="278542"/>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SWG</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Rectangle 2"/>
            <p:cNvSpPr txBox="1">
              <a:spLocks noChangeArrowheads="1"/>
            </p:cNvSpPr>
            <p:nvPr/>
          </p:nvSpPr>
          <p:spPr bwMode="auto">
            <a:xfrm>
              <a:off x="5706295" y="2620499"/>
              <a:ext cx="1062564"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SWG</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による</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アクセス制御</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3" name="グループ化 92"/>
          <p:cNvGrpSpPr/>
          <p:nvPr/>
        </p:nvGrpSpPr>
        <p:grpSpPr>
          <a:xfrm>
            <a:off x="2633425" y="2356553"/>
            <a:ext cx="2040344" cy="517064"/>
            <a:chOff x="3095729" y="2386032"/>
            <a:chExt cx="1700287" cy="430887"/>
          </a:xfrm>
        </p:grpSpPr>
        <p:grpSp>
          <p:nvGrpSpPr>
            <p:cNvPr id="94" name="グループ化 93"/>
            <p:cNvGrpSpPr/>
            <p:nvPr/>
          </p:nvGrpSpPr>
          <p:grpSpPr>
            <a:xfrm>
              <a:off x="3095729" y="2450840"/>
              <a:ext cx="611651" cy="324000"/>
              <a:chOff x="3095729" y="2450840"/>
              <a:chExt cx="611651" cy="324000"/>
            </a:xfrm>
          </p:grpSpPr>
          <p:grpSp>
            <p:nvGrpSpPr>
              <p:cNvPr id="97" name="グループ化 96"/>
              <p:cNvGrpSpPr>
                <a:grpSpLocks noChangeAspect="1"/>
              </p:cNvGrpSpPr>
              <p:nvPr/>
            </p:nvGrpSpPr>
            <p:grpSpPr>
              <a:xfrm>
                <a:off x="3095729" y="2450840"/>
                <a:ext cx="322860" cy="324000"/>
                <a:chOff x="3684588" y="1109663"/>
                <a:chExt cx="449263" cy="450850"/>
              </a:xfrm>
            </p:grpSpPr>
            <p:sp>
              <p:nvSpPr>
                <p:cNvPr id="105" name="Freeform 758"/>
                <p:cNvSpPr>
                  <a:spLocks/>
                </p:cNvSpPr>
                <p:nvPr/>
              </p:nvSpPr>
              <p:spPr bwMode="auto">
                <a:xfrm>
                  <a:off x="3684588" y="1109663"/>
                  <a:ext cx="449263" cy="450850"/>
                </a:xfrm>
                <a:custGeom>
                  <a:avLst/>
                  <a:gdLst>
                    <a:gd name="T0" fmla="*/ 0 w 269"/>
                    <a:gd name="T1" fmla="*/ 160 h 269"/>
                    <a:gd name="T2" fmla="*/ 2 w 269"/>
                    <a:gd name="T3" fmla="*/ 161 h 269"/>
                    <a:gd name="T4" fmla="*/ 50 w 269"/>
                    <a:gd name="T5" fmla="*/ 201 h 269"/>
                    <a:gd name="T6" fmla="*/ 133 w 269"/>
                    <a:gd name="T7" fmla="*/ 268 h 269"/>
                    <a:gd name="T8" fmla="*/ 137 w 269"/>
                    <a:gd name="T9" fmla="*/ 268 h 269"/>
                    <a:gd name="T10" fmla="*/ 161 w 269"/>
                    <a:gd name="T11" fmla="*/ 248 h 269"/>
                    <a:gd name="T12" fmla="*/ 259 w 269"/>
                    <a:gd name="T13" fmla="*/ 169 h 269"/>
                    <a:gd name="T14" fmla="*/ 269 w 269"/>
                    <a:gd name="T15" fmla="*/ 160 h 269"/>
                    <a:gd name="T16" fmla="*/ 134 w 269"/>
                    <a:gd name="T17" fmla="*/ 0 h 269"/>
                    <a:gd name="T18" fmla="*/ 132 w 269"/>
                    <a:gd name="T19" fmla="*/ 4 h 269"/>
                    <a:gd name="T20" fmla="*/ 79 w 269"/>
                    <a:gd name="T21" fmla="*/ 66 h 269"/>
                    <a:gd name="T22" fmla="*/ 14 w 269"/>
                    <a:gd name="T23" fmla="*/ 144 h 269"/>
                    <a:gd name="T24" fmla="*/ 0 w 269"/>
                    <a:gd name="T25" fmla="*/ 16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9" h="269">
                      <a:moveTo>
                        <a:pt x="0" y="160"/>
                      </a:moveTo>
                      <a:cubicBezTo>
                        <a:pt x="1" y="160"/>
                        <a:pt x="1" y="161"/>
                        <a:pt x="2" y="161"/>
                      </a:cubicBezTo>
                      <a:cubicBezTo>
                        <a:pt x="18" y="174"/>
                        <a:pt x="34" y="188"/>
                        <a:pt x="50" y="201"/>
                      </a:cubicBezTo>
                      <a:cubicBezTo>
                        <a:pt x="78" y="223"/>
                        <a:pt x="105" y="245"/>
                        <a:pt x="133" y="268"/>
                      </a:cubicBezTo>
                      <a:cubicBezTo>
                        <a:pt x="134" y="269"/>
                        <a:pt x="135" y="269"/>
                        <a:pt x="137" y="268"/>
                      </a:cubicBezTo>
                      <a:cubicBezTo>
                        <a:pt x="145" y="261"/>
                        <a:pt x="153" y="255"/>
                        <a:pt x="161" y="248"/>
                      </a:cubicBezTo>
                      <a:cubicBezTo>
                        <a:pt x="194" y="222"/>
                        <a:pt x="226" y="195"/>
                        <a:pt x="259" y="169"/>
                      </a:cubicBezTo>
                      <a:cubicBezTo>
                        <a:pt x="262" y="166"/>
                        <a:pt x="265" y="163"/>
                        <a:pt x="269" y="160"/>
                      </a:cubicBezTo>
                      <a:cubicBezTo>
                        <a:pt x="224" y="106"/>
                        <a:pt x="179" y="53"/>
                        <a:pt x="134" y="0"/>
                      </a:cubicBezTo>
                      <a:cubicBezTo>
                        <a:pt x="133" y="1"/>
                        <a:pt x="133" y="3"/>
                        <a:pt x="132" y="4"/>
                      </a:cubicBezTo>
                      <a:cubicBezTo>
                        <a:pt x="114" y="25"/>
                        <a:pt x="96" y="46"/>
                        <a:pt x="79" y="66"/>
                      </a:cubicBezTo>
                      <a:cubicBezTo>
                        <a:pt x="57" y="92"/>
                        <a:pt x="35" y="118"/>
                        <a:pt x="14" y="144"/>
                      </a:cubicBezTo>
                      <a:cubicBezTo>
                        <a:pt x="9" y="149"/>
                        <a:pt x="5" y="154"/>
                        <a:pt x="0" y="1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Freeform 759"/>
                <p:cNvSpPr>
                  <a:spLocks noEditPoints="1"/>
                </p:cNvSpPr>
                <p:nvPr/>
              </p:nvSpPr>
              <p:spPr bwMode="auto">
                <a:xfrm>
                  <a:off x="3684588" y="1109663"/>
                  <a:ext cx="449263" cy="450850"/>
                </a:xfrm>
                <a:custGeom>
                  <a:avLst/>
                  <a:gdLst>
                    <a:gd name="T0" fmla="*/ 0 w 269"/>
                    <a:gd name="T1" fmla="*/ 160 h 269"/>
                    <a:gd name="T2" fmla="*/ 14 w 269"/>
                    <a:gd name="T3" fmla="*/ 144 h 269"/>
                    <a:gd name="T4" fmla="*/ 79 w 269"/>
                    <a:gd name="T5" fmla="*/ 66 h 269"/>
                    <a:gd name="T6" fmla="*/ 132 w 269"/>
                    <a:gd name="T7" fmla="*/ 4 h 269"/>
                    <a:gd name="T8" fmla="*/ 134 w 269"/>
                    <a:gd name="T9" fmla="*/ 0 h 269"/>
                    <a:gd name="T10" fmla="*/ 269 w 269"/>
                    <a:gd name="T11" fmla="*/ 160 h 269"/>
                    <a:gd name="T12" fmla="*/ 259 w 269"/>
                    <a:gd name="T13" fmla="*/ 169 h 269"/>
                    <a:gd name="T14" fmla="*/ 161 w 269"/>
                    <a:gd name="T15" fmla="*/ 248 h 269"/>
                    <a:gd name="T16" fmla="*/ 137 w 269"/>
                    <a:gd name="T17" fmla="*/ 268 h 269"/>
                    <a:gd name="T18" fmla="*/ 133 w 269"/>
                    <a:gd name="T19" fmla="*/ 268 h 269"/>
                    <a:gd name="T20" fmla="*/ 50 w 269"/>
                    <a:gd name="T21" fmla="*/ 201 h 269"/>
                    <a:gd name="T22" fmla="*/ 2 w 269"/>
                    <a:gd name="T23" fmla="*/ 161 h 269"/>
                    <a:gd name="T24" fmla="*/ 0 w 269"/>
                    <a:gd name="T25" fmla="*/ 160 h 269"/>
                    <a:gd name="T26" fmla="*/ 193 w 269"/>
                    <a:gd name="T27" fmla="*/ 136 h 269"/>
                    <a:gd name="T28" fmla="*/ 192 w 269"/>
                    <a:gd name="T29" fmla="*/ 136 h 269"/>
                    <a:gd name="T30" fmla="*/ 157 w 269"/>
                    <a:gd name="T31" fmla="*/ 94 h 269"/>
                    <a:gd name="T32" fmla="*/ 157 w 269"/>
                    <a:gd name="T33" fmla="*/ 90 h 269"/>
                    <a:gd name="T34" fmla="*/ 134 w 269"/>
                    <a:gd name="T35" fmla="*/ 56 h 269"/>
                    <a:gd name="T36" fmla="*/ 115 w 269"/>
                    <a:gd name="T37" fmla="*/ 92 h 269"/>
                    <a:gd name="T38" fmla="*/ 114 w 269"/>
                    <a:gd name="T39" fmla="*/ 96 h 269"/>
                    <a:gd name="T40" fmla="*/ 73 w 269"/>
                    <a:gd name="T41" fmla="*/ 134 h 269"/>
                    <a:gd name="T42" fmla="*/ 69 w 269"/>
                    <a:gd name="T43" fmla="*/ 134 h 269"/>
                    <a:gd name="T44" fmla="*/ 39 w 269"/>
                    <a:gd name="T45" fmla="*/ 157 h 269"/>
                    <a:gd name="T46" fmla="*/ 53 w 269"/>
                    <a:gd name="T47" fmla="*/ 175 h 269"/>
                    <a:gd name="T48" fmla="*/ 74 w 269"/>
                    <a:gd name="T49" fmla="*/ 173 h 269"/>
                    <a:gd name="T50" fmla="*/ 78 w 269"/>
                    <a:gd name="T51" fmla="*/ 172 h 269"/>
                    <a:gd name="T52" fmla="*/ 103 w 269"/>
                    <a:gd name="T53" fmla="*/ 186 h 269"/>
                    <a:gd name="T54" fmla="*/ 118 w 269"/>
                    <a:gd name="T55" fmla="*/ 194 h 269"/>
                    <a:gd name="T56" fmla="*/ 117 w 269"/>
                    <a:gd name="T57" fmla="*/ 196 h 269"/>
                    <a:gd name="T58" fmla="*/ 114 w 269"/>
                    <a:gd name="T59" fmla="*/ 213 h 269"/>
                    <a:gd name="T60" fmla="*/ 130 w 269"/>
                    <a:gd name="T61" fmla="*/ 229 h 269"/>
                    <a:gd name="T62" fmla="*/ 152 w 269"/>
                    <a:gd name="T63" fmla="*/ 221 h 269"/>
                    <a:gd name="T64" fmla="*/ 155 w 269"/>
                    <a:gd name="T65" fmla="*/ 198 h 269"/>
                    <a:gd name="T66" fmla="*/ 156 w 269"/>
                    <a:gd name="T67" fmla="*/ 195 h 269"/>
                    <a:gd name="T68" fmla="*/ 188 w 269"/>
                    <a:gd name="T69" fmla="*/ 171 h 269"/>
                    <a:gd name="T70" fmla="*/ 192 w 269"/>
                    <a:gd name="T71" fmla="*/ 171 h 269"/>
                    <a:gd name="T72" fmla="*/ 210 w 269"/>
                    <a:gd name="T73" fmla="*/ 176 h 269"/>
                    <a:gd name="T74" fmla="*/ 228 w 269"/>
                    <a:gd name="T75" fmla="*/ 150 h 269"/>
                    <a:gd name="T76" fmla="*/ 202 w 269"/>
                    <a:gd name="T77" fmla="*/ 133 h 269"/>
                    <a:gd name="T78" fmla="*/ 193 w 269"/>
                    <a:gd name="T79" fmla="*/ 13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269">
                      <a:moveTo>
                        <a:pt x="0" y="160"/>
                      </a:moveTo>
                      <a:cubicBezTo>
                        <a:pt x="5" y="154"/>
                        <a:pt x="9" y="149"/>
                        <a:pt x="14" y="144"/>
                      </a:cubicBezTo>
                      <a:cubicBezTo>
                        <a:pt x="35" y="118"/>
                        <a:pt x="57" y="92"/>
                        <a:pt x="79" y="66"/>
                      </a:cubicBezTo>
                      <a:cubicBezTo>
                        <a:pt x="96" y="46"/>
                        <a:pt x="114" y="25"/>
                        <a:pt x="132" y="4"/>
                      </a:cubicBezTo>
                      <a:cubicBezTo>
                        <a:pt x="133" y="3"/>
                        <a:pt x="133" y="1"/>
                        <a:pt x="134" y="0"/>
                      </a:cubicBezTo>
                      <a:cubicBezTo>
                        <a:pt x="179" y="53"/>
                        <a:pt x="224" y="106"/>
                        <a:pt x="269" y="160"/>
                      </a:cubicBezTo>
                      <a:cubicBezTo>
                        <a:pt x="265" y="163"/>
                        <a:pt x="262" y="166"/>
                        <a:pt x="259" y="169"/>
                      </a:cubicBezTo>
                      <a:cubicBezTo>
                        <a:pt x="226" y="195"/>
                        <a:pt x="194" y="222"/>
                        <a:pt x="161" y="248"/>
                      </a:cubicBezTo>
                      <a:cubicBezTo>
                        <a:pt x="153" y="255"/>
                        <a:pt x="145" y="261"/>
                        <a:pt x="137" y="268"/>
                      </a:cubicBezTo>
                      <a:cubicBezTo>
                        <a:pt x="135" y="269"/>
                        <a:pt x="134" y="269"/>
                        <a:pt x="133" y="268"/>
                      </a:cubicBezTo>
                      <a:cubicBezTo>
                        <a:pt x="105" y="245"/>
                        <a:pt x="78" y="223"/>
                        <a:pt x="50" y="201"/>
                      </a:cubicBezTo>
                      <a:cubicBezTo>
                        <a:pt x="34" y="188"/>
                        <a:pt x="18" y="174"/>
                        <a:pt x="2" y="161"/>
                      </a:cubicBezTo>
                      <a:cubicBezTo>
                        <a:pt x="1" y="161"/>
                        <a:pt x="1" y="160"/>
                        <a:pt x="0" y="160"/>
                      </a:cubicBezTo>
                      <a:close/>
                      <a:moveTo>
                        <a:pt x="193" y="136"/>
                      </a:moveTo>
                      <a:cubicBezTo>
                        <a:pt x="193" y="136"/>
                        <a:pt x="193" y="136"/>
                        <a:pt x="192" y="136"/>
                      </a:cubicBezTo>
                      <a:cubicBezTo>
                        <a:pt x="181" y="122"/>
                        <a:pt x="169" y="108"/>
                        <a:pt x="157" y="94"/>
                      </a:cubicBezTo>
                      <a:cubicBezTo>
                        <a:pt x="156" y="93"/>
                        <a:pt x="156" y="92"/>
                        <a:pt x="157" y="90"/>
                      </a:cubicBezTo>
                      <a:cubicBezTo>
                        <a:pt x="165" y="74"/>
                        <a:pt x="153" y="55"/>
                        <a:pt x="134" y="56"/>
                      </a:cubicBezTo>
                      <a:cubicBezTo>
                        <a:pt x="116" y="57"/>
                        <a:pt x="105" y="76"/>
                        <a:pt x="115" y="92"/>
                      </a:cubicBezTo>
                      <a:cubicBezTo>
                        <a:pt x="115" y="94"/>
                        <a:pt x="115" y="95"/>
                        <a:pt x="114" y="96"/>
                      </a:cubicBezTo>
                      <a:cubicBezTo>
                        <a:pt x="100" y="108"/>
                        <a:pt x="87" y="121"/>
                        <a:pt x="73" y="134"/>
                      </a:cubicBezTo>
                      <a:cubicBezTo>
                        <a:pt x="72" y="135"/>
                        <a:pt x="71" y="135"/>
                        <a:pt x="69" y="134"/>
                      </a:cubicBezTo>
                      <a:cubicBezTo>
                        <a:pt x="53" y="128"/>
                        <a:pt x="37" y="142"/>
                        <a:pt x="39" y="157"/>
                      </a:cubicBezTo>
                      <a:cubicBezTo>
                        <a:pt x="40" y="166"/>
                        <a:pt x="45" y="172"/>
                        <a:pt x="53" y="175"/>
                      </a:cubicBezTo>
                      <a:cubicBezTo>
                        <a:pt x="60" y="178"/>
                        <a:pt x="67" y="177"/>
                        <a:pt x="74" y="173"/>
                      </a:cubicBezTo>
                      <a:cubicBezTo>
                        <a:pt x="75" y="172"/>
                        <a:pt x="77" y="171"/>
                        <a:pt x="78" y="172"/>
                      </a:cubicBezTo>
                      <a:cubicBezTo>
                        <a:pt x="86" y="177"/>
                        <a:pt x="95" y="181"/>
                        <a:pt x="103" y="186"/>
                      </a:cubicBezTo>
                      <a:cubicBezTo>
                        <a:pt x="108" y="188"/>
                        <a:pt x="113" y="191"/>
                        <a:pt x="118" y="194"/>
                      </a:cubicBezTo>
                      <a:cubicBezTo>
                        <a:pt x="117" y="195"/>
                        <a:pt x="117" y="195"/>
                        <a:pt x="117" y="196"/>
                      </a:cubicBezTo>
                      <a:cubicBezTo>
                        <a:pt x="113" y="201"/>
                        <a:pt x="112" y="207"/>
                        <a:pt x="114" y="213"/>
                      </a:cubicBezTo>
                      <a:cubicBezTo>
                        <a:pt x="116" y="221"/>
                        <a:pt x="121" y="227"/>
                        <a:pt x="130" y="229"/>
                      </a:cubicBezTo>
                      <a:cubicBezTo>
                        <a:pt x="139" y="231"/>
                        <a:pt x="147" y="228"/>
                        <a:pt x="152" y="221"/>
                      </a:cubicBezTo>
                      <a:cubicBezTo>
                        <a:pt x="158" y="214"/>
                        <a:pt x="159" y="206"/>
                        <a:pt x="155" y="198"/>
                      </a:cubicBezTo>
                      <a:cubicBezTo>
                        <a:pt x="154" y="196"/>
                        <a:pt x="154" y="196"/>
                        <a:pt x="156" y="195"/>
                      </a:cubicBezTo>
                      <a:cubicBezTo>
                        <a:pt x="167" y="187"/>
                        <a:pt x="178" y="179"/>
                        <a:pt x="188" y="171"/>
                      </a:cubicBezTo>
                      <a:cubicBezTo>
                        <a:pt x="190" y="170"/>
                        <a:pt x="191" y="170"/>
                        <a:pt x="192" y="171"/>
                      </a:cubicBezTo>
                      <a:cubicBezTo>
                        <a:pt x="197" y="176"/>
                        <a:pt x="203" y="177"/>
                        <a:pt x="210" y="176"/>
                      </a:cubicBezTo>
                      <a:cubicBezTo>
                        <a:pt x="222" y="174"/>
                        <a:pt x="230" y="162"/>
                        <a:pt x="228" y="150"/>
                      </a:cubicBezTo>
                      <a:cubicBezTo>
                        <a:pt x="226" y="139"/>
                        <a:pt x="214" y="131"/>
                        <a:pt x="202" y="133"/>
                      </a:cubicBezTo>
                      <a:cubicBezTo>
                        <a:pt x="199" y="133"/>
                        <a:pt x="196" y="135"/>
                        <a:pt x="193" y="13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Freeform 760"/>
                <p:cNvSpPr>
                  <a:spLocks noEditPoints="1"/>
                </p:cNvSpPr>
                <p:nvPr/>
              </p:nvSpPr>
              <p:spPr bwMode="auto">
                <a:xfrm>
                  <a:off x="3746501" y="1201738"/>
                  <a:ext cx="322263" cy="295275"/>
                </a:xfrm>
                <a:custGeom>
                  <a:avLst/>
                  <a:gdLst>
                    <a:gd name="T0" fmla="*/ 156 w 193"/>
                    <a:gd name="T1" fmla="*/ 81 h 176"/>
                    <a:gd name="T2" fmla="*/ 165 w 193"/>
                    <a:gd name="T3" fmla="*/ 78 h 176"/>
                    <a:gd name="T4" fmla="*/ 191 w 193"/>
                    <a:gd name="T5" fmla="*/ 95 h 176"/>
                    <a:gd name="T6" fmla="*/ 173 w 193"/>
                    <a:gd name="T7" fmla="*/ 121 h 176"/>
                    <a:gd name="T8" fmla="*/ 155 w 193"/>
                    <a:gd name="T9" fmla="*/ 116 h 176"/>
                    <a:gd name="T10" fmla="*/ 151 w 193"/>
                    <a:gd name="T11" fmla="*/ 116 h 176"/>
                    <a:gd name="T12" fmla="*/ 119 w 193"/>
                    <a:gd name="T13" fmla="*/ 140 h 176"/>
                    <a:gd name="T14" fmla="*/ 118 w 193"/>
                    <a:gd name="T15" fmla="*/ 143 h 176"/>
                    <a:gd name="T16" fmla="*/ 115 w 193"/>
                    <a:gd name="T17" fmla="*/ 166 h 176"/>
                    <a:gd name="T18" fmla="*/ 93 w 193"/>
                    <a:gd name="T19" fmla="*/ 174 h 176"/>
                    <a:gd name="T20" fmla="*/ 77 w 193"/>
                    <a:gd name="T21" fmla="*/ 158 h 176"/>
                    <a:gd name="T22" fmla="*/ 80 w 193"/>
                    <a:gd name="T23" fmla="*/ 141 h 176"/>
                    <a:gd name="T24" fmla="*/ 81 w 193"/>
                    <a:gd name="T25" fmla="*/ 139 h 176"/>
                    <a:gd name="T26" fmla="*/ 66 w 193"/>
                    <a:gd name="T27" fmla="*/ 131 h 176"/>
                    <a:gd name="T28" fmla="*/ 41 w 193"/>
                    <a:gd name="T29" fmla="*/ 117 h 176"/>
                    <a:gd name="T30" fmla="*/ 37 w 193"/>
                    <a:gd name="T31" fmla="*/ 118 h 176"/>
                    <a:gd name="T32" fmla="*/ 16 w 193"/>
                    <a:gd name="T33" fmla="*/ 120 h 176"/>
                    <a:gd name="T34" fmla="*/ 2 w 193"/>
                    <a:gd name="T35" fmla="*/ 102 h 176"/>
                    <a:gd name="T36" fmla="*/ 32 w 193"/>
                    <a:gd name="T37" fmla="*/ 79 h 176"/>
                    <a:gd name="T38" fmla="*/ 36 w 193"/>
                    <a:gd name="T39" fmla="*/ 79 h 176"/>
                    <a:gd name="T40" fmla="*/ 77 w 193"/>
                    <a:gd name="T41" fmla="*/ 41 h 176"/>
                    <a:gd name="T42" fmla="*/ 78 w 193"/>
                    <a:gd name="T43" fmla="*/ 37 h 176"/>
                    <a:gd name="T44" fmla="*/ 97 w 193"/>
                    <a:gd name="T45" fmla="*/ 1 h 176"/>
                    <a:gd name="T46" fmla="*/ 120 w 193"/>
                    <a:gd name="T47" fmla="*/ 35 h 176"/>
                    <a:gd name="T48" fmla="*/ 120 w 193"/>
                    <a:gd name="T49" fmla="*/ 39 h 176"/>
                    <a:gd name="T50" fmla="*/ 155 w 193"/>
                    <a:gd name="T51" fmla="*/ 81 h 176"/>
                    <a:gd name="T52" fmla="*/ 156 w 193"/>
                    <a:gd name="T53" fmla="*/ 81 h 176"/>
                    <a:gd name="T54" fmla="*/ 102 w 193"/>
                    <a:gd name="T55" fmla="*/ 133 h 176"/>
                    <a:gd name="T56" fmla="*/ 146 w 193"/>
                    <a:gd name="T57" fmla="*/ 105 h 176"/>
                    <a:gd name="T58" fmla="*/ 147 w 193"/>
                    <a:gd name="T59" fmla="*/ 102 h 176"/>
                    <a:gd name="T60" fmla="*/ 147 w 193"/>
                    <a:gd name="T61" fmla="*/ 95 h 176"/>
                    <a:gd name="T62" fmla="*/ 146 w 193"/>
                    <a:gd name="T63" fmla="*/ 89 h 176"/>
                    <a:gd name="T64" fmla="*/ 117 w 193"/>
                    <a:gd name="T65" fmla="*/ 55 h 176"/>
                    <a:gd name="T66" fmla="*/ 110 w 193"/>
                    <a:gd name="T67" fmla="*/ 47 h 176"/>
                    <a:gd name="T68" fmla="*/ 105 w 193"/>
                    <a:gd name="T69" fmla="*/ 51 h 176"/>
                    <a:gd name="T70" fmla="*/ 102 w 193"/>
                    <a:gd name="T71" fmla="*/ 57 h 176"/>
                    <a:gd name="T72" fmla="*/ 102 w 193"/>
                    <a:gd name="T73" fmla="*/ 129 h 176"/>
                    <a:gd name="T74" fmla="*/ 102 w 193"/>
                    <a:gd name="T75" fmla="*/ 133 h 176"/>
                    <a:gd name="T76" fmla="*/ 91 w 193"/>
                    <a:gd name="T77" fmla="*/ 133 h 176"/>
                    <a:gd name="T78" fmla="*/ 91 w 193"/>
                    <a:gd name="T79" fmla="*/ 130 h 176"/>
                    <a:gd name="T80" fmla="*/ 91 w 193"/>
                    <a:gd name="T81" fmla="*/ 55 h 176"/>
                    <a:gd name="T82" fmla="*/ 88 w 193"/>
                    <a:gd name="T83" fmla="*/ 49 h 176"/>
                    <a:gd name="T84" fmla="*/ 87 w 193"/>
                    <a:gd name="T85" fmla="*/ 49 h 176"/>
                    <a:gd name="T86" fmla="*/ 45 w 193"/>
                    <a:gd name="T87" fmla="*/ 88 h 176"/>
                    <a:gd name="T88" fmla="*/ 44 w 193"/>
                    <a:gd name="T89" fmla="*/ 91 h 176"/>
                    <a:gd name="T90" fmla="*/ 46 w 193"/>
                    <a:gd name="T91" fmla="*/ 102 h 176"/>
                    <a:gd name="T92" fmla="*/ 48 w 193"/>
                    <a:gd name="T93" fmla="*/ 107 h 176"/>
                    <a:gd name="T94" fmla="*/ 87 w 193"/>
                    <a:gd name="T95" fmla="*/ 131 h 176"/>
                    <a:gd name="T96" fmla="*/ 91 w 193"/>
                    <a:gd name="T97"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176">
                      <a:moveTo>
                        <a:pt x="156" y="81"/>
                      </a:moveTo>
                      <a:cubicBezTo>
                        <a:pt x="159" y="80"/>
                        <a:pt x="162" y="78"/>
                        <a:pt x="165" y="78"/>
                      </a:cubicBezTo>
                      <a:cubicBezTo>
                        <a:pt x="177" y="76"/>
                        <a:pt x="189" y="84"/>
                        <a:pt x="191" y="95"/>
                      </a:cubicBezTo>
                      <a:cubicBezTo>
                        <a:pt x="193" y="107"/>
                        <a:pt x="185" y="119"/>
                        <a:pt x="173" y="121"/>
                      </a:cubicBezTo>
                      <a:cubicBezTo>
                        <a:pt x="166" y="122"/>
                        <a:pt x="160" y="121"/>
                        <a:pt x="155" y="116"/>
                      </a:cubicBezTo>
                      <a:cubicBezTo>
                        <a:pt x="154" y="115"/>
                        <a:pt x="153" y="115"/>
                        <a:pt x="151" y="116"/>
                      </a:cubicBezTo>
                      <a:cubicBezTo>
                        <a:pt x="141" y="124"/>
                        <a:pt x="130" y="132"/>
                        <a:pt x="119" y="140"/>
                      </a:cubicBezTo>
                      <a:cubicBezTo>
                        <a:pt x="117" y="141"/>
                        <a:pt x="117" y="141"/>
                        <a:pt x="118" y="143"/>
                      </a:cubicBezTo>
                      <a:cubicBezTo>
                        <a:pt x="122" y="151"/>
                        <a:pt x="121" y="159"/>
                        <a:pt x="115" y="166"/>
                      </a:cubicBezTo>
                      <a:cubicBezTo>
                        <a:pt x="110" y="173"/>
                        <a:pt x="102" y="176"/>
                        <a:pt x="93" y="174"/>
                      </a:cubicBezTo>
                      <a:cubicBezTo>
                        <a:pt x="84" y="172"/>
                        <a:pt x="79" y="166"/>
                        <a:pt x="77" y="158"/>
                      </a:cubicBezTo>
                      <a:cubicBezTo>
                        <a:pt x="75" y="152"/>
                        <a:pt x="76" y="146"/>
                        <a:pt x="80" y="141"/>
                      </a:cubicBezTo>
                      <a:cubicBezTo>
                        <a:pt x="80" y="140"/>
                        <a:pt x="80" y="140"/>
                        <a:pt x="81" y="139"/>
                      </a:cubicBezTo>
                      <a:cubicBezTo>
                        <a:pt x="76" y="136"/>
                        <a:pt x="71" y="133"/>
                        <a:pt x="66" y="131"/>
                      </a:cubicBezTo>
                      <a:cubicBezTo>
                        <a:pt x="58" y="126"/>
                        <a:pt x="49" y="122"/>
                        <a:pt x="41" y="117"/>
                      </a:cubicBezTo>
                      <a:cubicBezTo>
                        <a:pt x="40" y="116"/>
                        <a:pt x="38" y="117"/>
                        <a:pt x="37" y="118"/>
                      </a:cubicBezTo>
                      <a:cubicBezTo>
                        <a:pt x="30" y="122"/>
                        <a:pt x="23" y="123"/>
                        <a:pt x="16" y="120"/>
                      </a:cubicBezTo>
                      <a:cubicBezTo>
                        <a:pt x="8" y="117"/>
                        <a:pt x="3" y="111"/>
                        <a:pt x="2" y="102"/>
                      </a:cubicBezTo>
                      <a:cubicBezTo>
                        <a:pt x="0" y="87"/>
                        <a:pt x="16" y="73"/>
                        <a:pt x="32" y="79"/>
                      </a:cubicBezTo>
                      <a:cubicBezTo>
                        <a:pt x="34" y="80"/>
                        <a:pt x="35" y="80"/>
                        <a:pt x="36" y="79"/>
                      </a:cubicBezTo>
                      <a:cubicBezTo>
                        <a:pt x="50" y="66"/>
                        <a:pt x="63" y="53"/>
                        <a:pt x="77" y="41"/>
                      </a:cubicBezTo>
                      <a:cubicBezTo>
                        <a:pt x="78" y="40"/>
                        <a:pt x="78" y="39"/>
                        <a:pt x="78" y="37"/>
                      </a:cubicBezTo>
                      <a:cubicBezTo>
                        <a:pt x="68" y="21"/>
                        <a:pt x="79" y="2"/>
                        <a:pt x="97" y="1"/>
                      </a:cubicBezTo>
                      <a:cubicBezTo>
                        <a:pt x="116" y="0"/>
                        <a:pt x="128" y="19"/>
                        <a:pt x="120" y="35"/>
                      </a:cubicBezTo>
                      <a:cubicBezTo>
                        <a:pt x="119" y="37"/>
                        <a:pt x="119" y="38"/>
                        <a:pt x="120" y="39"/>
                      </a:cubicBezTo>
                      <a:cubicBezTo>
                        <a:pt x="132" y="53"/>
                        <a:pt x="144" y="67"/>
                        <a:pt x="155" y="81"/>
                      </a:cubicBezTo>
                      <a:cubicBezTo>
                        <a:pt x="156" y="81"/>
                        <a:pt x="156" y="81"/>
                        <a:pt x="156" y="81"/>
                      </a:cubicBezTo>
                      <a:close/>
                      <a:moveTo>
                        <a:pt x="102" y="133"/>
                      </a:moveTo>
                      <a:cubicBezTo>
                        <a:pt x="117" y="123"/>
                        <a:pt x="131" y="114"/>
                        <a:pt x="146" y="105"/>
                      </a:cubicBezTo>
                      <a:cubicBezTo>
                        <a:pt x="146" y="104"/>
                        <a:pt x="147" y="103"/>
                        <a:pt x="147" y="102"/>
                      </a:cubicBezTo>
                      <a:cubicBezTo>
                        <a:pt x="147" y="100"/>
                        <a:pt x="147" y="97"/>
                        <a:pt x="147" y="95"/>
                      </a:cubicBezTo>
                      <a:cubicBezTo>
                        <a:pt x="148" y="93"/>
                        <a:pt x="147" y="91"/>
                        <a:pt x="146" y="89"/>
                      </a:cubicBezTo>
                      <a:cubicBezTo>
                        <a:pt x="136" y="78"/>
                        <a:pt x="127" y="66"/>
                        <a:pt x="117" y="55"/>
                      </a:cubicBezTo>
                      <a:cubicBezTo>
                        <a:pt x="115" y="53"/>
                        <a:pt x="113" y="50"/>
                        <a:pt x="110" y="47"/>
                      </a:cubicBezTo>
                      <a:cubicBezTo>
                        <a:pt x="108" y="49"/>
                        <a:pt x="107" y="50"/>
                        <a:pt x="105" y="51"/>
                      </a:cubicBezTo>
                      <a:cubicBezTo>
                        <a:pt x="103" y="53"/>
                        <a:pt x="102" y="54"/>
                        <a:pt x="102" y="57"/>
                      </a:cubicBezTo>
                      <a:cubicBezTo>
                        <a:pt x="102" y="81"/>
                        <a:pt x="102" y="105"/>
                        <a:pt x="102" y="129"/>
                      </a:cubicBezTo>
                      <a:cubicBezTo>
                        <a:pt x="102" y="130"/>
                        <a:pt x="102" y="131"/>
                        <a:pt x="102" y="133"/>
                      </a:cubicBezTo>
                      <a:close/>
                      <a:moveTo>
                        <a:pt x="91" y="133"/>
                      </a:moveTo>
                      <a:cubicBezTo>
                        <a:pt x="91" y="131"/>
                        <a:pt x="91" y="131"/>
                        <a:pt x="91" y="130"/>
                      </a:cubicBezTo>
                      <a:cubicBezTo>
                        <a:pt x="91" y="105"/>
                        <a:pt x="91" y="80"/>
                        <a:pt x="91" y="55"/>
                      </a:cubicBezTo>
                      <a:cubicBezTo>
                        <a:pt x="91" y="52"/>
                        <a:pt x="89" y="51"/>
                        <a:pt x="88" y="49"/>
                      </a:cubicBezTo>
                      <a:cubicBezTo>
                        <a:pt x="87" y="49"/>
                        <a:pt x="87" y="49"/>
                        <a:pt x="87" y="49"/>
                      </a:cubicBezTo>
                      <a:cubicBezTo>
                        <a:pt x="73" y="62"/>
                        <a:pt x="59" y="75"/>
                        <a:pt x="45" y="88"/>
                      </a:cubicBezTo>
                      <a:cubicBezTo>
                        <a:pt x="44" y="88"/>
                        <a:pt x="44" y="90"/>
                        <a:pt x="44" y="91"/>
                      </a:cubicBezTo>
                      <a:cubicBezTo>
                        <a:pt x="46" y="94"/>
                        <a:pt x="47" y="98"/>
                        <a:pt x="46" y="102"/>
                      </a:cubicBezTo>
                      <a:cubicBezTo>
                        <a:pt x="46" y="105"/>
                        <a:pt x="46" y="106"/>
                        <a:pt x="48" y="107"/>
                      </a:cubicBezTo>
                      <a:cubicBezTo>
                        <a:pt x="61" y="115"/>
                        <a:pt x="74" y="123"/>
                        <a:pt x="87" y="131"/>
                      </a:cubicBezTo>
                      <a:cubicBezTo>
                        <a:pt x="88" y="131"/>
                        <a:pt x="89" y="132"/>
                        <a:pt x="91"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Freeform 761"/>
                <p:cNvSpPr>
                  <a:spLocks/>
                </p:cNvSpPr>
                <p:nvPr/>
              </p:nvSpPr>
              <p:spPr bwMode="auto">
                <a:xfrm>
                  <a:off x="3916363" y="1281113"/>
                  <a:ext cx="77788" cy="142875"/>
                </a:xfrm>
                <a:custGeom>
                  <a:avLst/>
                  <a:gdLst>
                    <a:gd name="T0" fmla="*/ 0 w 46"/>
                    <a:gd name="T1" fmla="*/ 86 h 86"/>
                    <a:gd name="T2" fmla="*/ 0 w 46"/>
                    <a:gd name="T3" fmla="*/ 82 h 86"/>
                    <a:gd name="T4" fmla="*/ 0 w 46"/>
                    <a:gd name="T5" fmla="*/ 10 h 86"/>
                    <a:gd name="T6" fmla="*/ 3 w 46"/>
                    <a:gd name="T7" fmla="*/ 4 h 86"/>
                    <a:gd name="T8" fmla="*/ 8 w 46"/>
                    <a:gd name="T9" fmla="*/ 0 h 86"/>
                    <a:gd name="T10" fmla="*/ 15 w 46"/>
                    <a:gd name="T11" fmla="*/ 8 h 86"/>
                    <a:gd name="T12" fmla="*/ 44 w 46"/>
                    <a:gd name="T13" fmla="*/ 42 h 86"/>
                    <a:gd name="T14" fmla="*/ 45 w 46"/>
                    <a:gd name="T15" fmla="*/ 48 h 86"/>
                    <a:gd name="T16" fmla="*/ 45 w 46"/>
                    <a:gd name="T17" fmla="*/ 55 h 86"/>
                    <a:gd name="T18" fmla="*/ 44 w 46"/>
                    <a:gd name="T19" fmla="*/ 58 h 86"/>
                    <a:gd name="T20" fmla="*/ 0 w 46"/>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86">
                      <a:moveTo>
                        <a:pt x="0" y="86"/>
                      </a:moveTo>
                      <a:cubicBezTo>
                        <a:pt x="0" y="84"/>
                        <a:pt x="0" y="83"/>
                        <a:pt x="0" y="82"/>
                      </a:cubicBezTo>
                      <a:cubicBezTo>
                        <a:pt x="0" y="58"/>
                        <a:pt x="0" y="34"/>
                        <a:pt x="0" y="10"/>
                      </a:cubicBezTo>
                      <a:cubicBezTo>
                        <a:pt x="0" y="7"/>
                        <a:pt x="1" y="6"/>
                        <a:pt x="3" y="4"/>
                      </a:cubicBezTo>
                      <a:cubicBezTo>
                        <a:pt x="5" y="3"/>
                        <a:pt x="6" y="2"/>
                        <a:pt x="8" y="0"/>
                      </a:cubicBezTo>
                      <a:cubicBezTo>
                        <a:pt x="11" y="3"/>
                        <a:pt x="13" y="6"/>
                        <a:pt x="15" y="8"/>
                      </a:cubicBezTo>
                      <a:cubicBezTo>
                        <a:pt x="25" y="19"/>
                        <a:pt x="34" y="31"/>
                        <a:pt x="44" y="42"/>
                      </a:cubicBezTo>
                      <a:cubicBezTo>
                        <a:pt x="45" y="44"/>
                        <a:pt x="46" y="46"/>
                        <a:pt x="45" y="48"/>
                      </a:cubicBezTo>
                      <a:cubicBezTo>
                        <a:pt x="45" y="50"/>
                        <a:pt x="45" y="53"/>
                        <a:pt x="45" y="55"/>
                      </a:cubicBezTo>
                      <a:cubicBezTo>
                        <a:pt x="45" y="56"/>
                        <a:pt x="44" y="57"/>
                        <a:pt x="44" y="58"/>
                      </a:cubicBezTo>
                      <a:cubicBezTo>
                        <a:pt x="29" y="67"/>
                        <a:pt x="15" y="76"/>
                        <a:pt x="0" y="8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Freeform 762"/>
                <p:cNvSpPr>
                  <a:spLocks/>
                </p:cNvSpPr>
                <p:nvPr/>
              </p:nvSpPr>
              <p:spPr bwMode="auto">
                <a:xfrm>
                  <a:off x="3819526" y="1284288"/>
                  <a:ext cx="79375" cy="139700"/>
                </a:xfrm>
                <a:custGeom>
                  <a:avLst/>
                  <a:gdLst>
                    <a:gd name="T0" fmla="*/ 47 w 47"/>
                    <a:gd name="T1" fmla="*/ 84 h 84"/>
                    <a:gd name="T2" fmla="*/ 43 w 47"/>
                    <a:gd name="T3" fmla="*/ 82 h 84"/>
                    <a:gd name="T4" fmla="*/ 4 w 47"/>
                    <a:gd name="T5" fmla="*/ 58 h 84"/>
                    <a:gd name="T6" fmla="*/ 2 w 47"/>
                    <a:gd name="T7" fmla="*/ 53 h 84"/>
                    <a:gd name="T8" fmla="*/ 0 w 47"/>
                    <a:gd name="T9" fmla="*/ 42 h 84"/>
                    <a:gd name="T10" fmla="*/ 1 w 47"/>
                    <a:gd name="T11" fmla="*/ 39 h 84"/>
                    <a:gd name="T12" fmla="*/ 43 w 47"/>
                    <a:gd name="T13" fmla="*/ 0 h 84"/>
                    <a:gd name="T14" fmla="*/ 44 w 47"/>
                    <a:gd name="T15" fmla="*/ 0 h 84"/>
                    <a:gd name="T16" fmla="*/ 47 w 47"/>
                    <a:gd name="T17" fmla="*/ 6 h 84"/>
                    <a:gd name="T18" fmla="*/ 47 w 47"/>
                    <a:gd name="T19" fmla="*/ 81 h 84"/>
                    <a:gd name="T20" fmla="*/ 47 w 47"/>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4">
                      <a:moveTo>
                        <a:pt x="47" y="84"/>
                      </a:moveTo>
                      <a:cubicBezTo>
                        <a:pt x="45" y="83"/>
                        <a:pt x="44" y="82"/>
                        <a:pt x="43" y="82"/>
                      </a:cubicBezTo>
                      <a:cubicBezTo>
                        <a:pt x="30" y="74"/>
                        <a:pt x="17" y="66"/>
                        <a:pt x="4" y="58"/>
                      </a:cubicBezTo>
                      <a:cubicBezTo>
                        <a:pt x="2" y="57"/>
                        <a:pt x="2" y="56"/>
                        <a:pt x="2" y="53"/>
                      </a:cubicBezTo>
                      <a:cubicBezTo>
                        <a:pt x="3" y="49"/>
                        <a:pt x="2" y="45"/>
                        <a:pt x="0" y="42"/>
                      </a:cubicBezTo>
                      <a:cubicBezTo>
                        <a:pt x="0" y="41"/>
                        <a:pt x="0" y="39"/>
                        <a:pt x="1" y="39"/>
                      </a:cubicBezTo>
                      <a:cubicBezTo>
                        <a:pt x="15" y="26"/>
                        <a:pt x="29" y="13"/>
                        <a:pt x="43" y="0"/>
                      </a:cubicBezTo>
                      <a:cubicBezTo>
                        <a:pt x="43" y="0"/>
                        <a:pt x="43" y="0"/>
                        <a:pt x="44" y="0"/>
                      </a:cubicBezTo>
                      <a:cubicBezTo>
                        <a:pt x="45" y="2"/>
                        <a:pt x="47" y="3"/>
                        <a:pt x="47" y="6"/>
                      </a:cubicBezTo>
                      <a:cubicBezTo>
                        <a:pt x="47" y="31"/>
                        <a:pt x="47" y="56"/>
                        <a:pt x="47" y="81"/>
                      </a:cubicBezTo>
                      <a:cubicBezTo>
                        <a:pt x="47" y="82"/>
                        <a:pt x="47" y="82"/>
                        <a:pt x="47" y="8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98" name="グループ化 97"/>
              <p:cNvGrpSpPr>
                <a:grpSpLocks noChangeAspect="1"/>
              </p:cNvGrpSpPr>
              <p:nvPr/>
            </p:nvGrpSpPr>
            <p:grpSpPr>
              <a:xfrm>
                <a:off x="3448430" y="2450840"/>
                <a:ext cx="258950" cy="324000"/>
                <a:chOff x="63501" y="771526"/>
                <a:chExt cx="328613" cy="411163"/>
              </a:xfrm>
            </p:grpSpPr>
            <p:sp>
              <p:nvSpPr>
                <p:cNvPr id="99" name="Freeform 5"/>
                <p:cNvSpPr>
                  <a:spLocks/>
                </p:cNvSpPr>
                <p:nvPr/>
              </p:nvSpPr>
              <p:spPr bwMode="auto">
                <a:xfrm>
                  <a:off x="63501" y="771526"/>
                  <a:ext cx="200025" cy="411163"/>
                </a:xfrm>
                <a:custGeom>
                  <a:avLst/>
                  <a:gdLst>
                    <a:gd name="T0" fmla="*/ 0 w 119"/>
                    <a:gd name="T1" fmla="*/ 245 h 245"/>
                    <a:gd name="T2" fmla="*/ 33 w 119"/>
                    <a:gd name="T3" fmla="*/ 245 h 245"/>
                    <a:gd name="T4" fmla="*/ 45 w 119"/>
                    <a:gd name="T5" fmla="*/ 221 h 245"/>
                    <a:gd name="T6" fmla="*/ 18 w 119"/>
                    <a:gd name="T7" fmla="*/ 221 h 245"/>
                    <a:gd name="T8" fmla="*/ 18 w 119"/>
                    <a:gd name="T9" fmla="*/ 209 h 245"/>
                    <a:gd name="T10" fmla="*/ 21 w 119"/>
                    <a:gd name="T11" fmla="*/ 209 h 245"/>
                    <a:gd name="T12" fmla="*/ 50 w 119"/>
                    <a:gd name="T13" fmla="*/ 209 h 245"/>
                    <a:gd name="T14" fmla="*/ 53 w 119"/>
                    <a:gd name="T15" fmla="*/ 208 h 245"/>
                    <a:gd name="T16" fmla="*/ 59 w 119"/>
                    <a:gd name="T17" fmla="*/ 197 h 245"/>
                    <a:gd name="T18" fmla="*/ 18 w 119"/>
                    <a:gd name="T19" fmla="*/ 197 h 245"/>
                    <a:gd name="T20" fmla="*/ 18 w 119"/>
                    <a:gd name="T21" fmla="*/ 185 h 245"/>
                    <a:gd name="T22" fmla="*/ 21 w 119"/>
                    <a:gd name="T23" fmla="*/ 185 h 245"/>
                    <a:gd name="T24" fmla="*/ 64 w 119"/>
                    <a:gd name="T25" fmla="*/ 185 h 245"/>
                    <a:gd name="T26" fmla="*/ 68 w 119"/>
                    <a:gd name="T27" fmla="*/ 182 h 245"/>
                    <a:gd name="T28" fmla="*/ 108 w 119"/>
                    <a:gd name="T29" fmla="*/ 117 h 245"/>
                    <a:gd name="T30" fmla="*/ 119 w 119"/>
                    <a:gd name="T31" fmla="*/ 108 h 245"/>
                    <a:gd name="T32" fmla="*/ 119 w 119"/>
                    <a:gd name="T33" fmla="*/ 106 h 245"/>
                    <a:gd name="T34" fmla="*/ 119 w 119"/>
                    <a:gd name="T35" fmla="*/ 12 h 245"/>
                    <a:gd name="T36" fmla="*/ 119 w 119"/>
                    <a:gd name="T37" fmla="*/ 9 h 245"/>
                    <a:gd name="T38" fmla="*/ 106 w 119"/>
                    <a:gd name="T39" fmla="*/ 0 h 245"/>
                    <a:gd name="T40" fmla="*/ 14 w 119"/>
                    <a:gd name="T41" fmla="*/ 0 h 245"/>
                    <a:gd name="T42" fmla="*/ 0 w 119"/>
                    <a:gd name="T43" fmla="*/ 14 h 245"/>
                    <a:gd name="T44" fmla="*/ 0 w 119"/>
                    <a:gd name="T45" fmla="*/ 242 h 245"/>
                    <a:gd name="T46" fmla="*/ 0 w 119"/>
                    <a:gd name="T4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245">
                      <a:moveTo>
                        <a:pt x="0" y="245"/>
                      </a:moveTo>
                      <a:cubicBezTo>
                        <a:pt x="11" y="245"/>
                        <a:pt x="22" y="245"/>
                        <a:pt x="33" y="245"/>
                      </a:cubicBezTo>
                      <a:cubicBezTo>
                        <a:pt x="34" y="235"/>
                        <a:pt x="41" y="229"/>
                        <a:pt x="45" y="221"/>
                      </a:cubicBezTo>
                      <a:cubicBezTo>
                        <a:pt x="36" y="221"/>
                        <a:pt x="27" y="221"/>
                        <a:pt x="18" y="221"/>
                      </a:cubicBezTo>
                      <a:cubicBezTo>
                        <a:pt x="18" y="217"/>
                        <a:pt x="18" y="213"/>
                        <a:pt x="18" y="209"/>
                      </a:cubicBezTo>
                      <a:cubicBezTo>
                        <a:pt x="19" y="209"/>
                        <a:pt x="20" y="209"/>
                        <a:pt x="21" y="209"/>
                      </a:cubicBezTo>
                      <a:cubicBezTo>
                        <a:pt x="31" y="209"/>
                        <a:pt x="40" y="209"/>
                        <a:pt x="50" y="209"/>
                      </a:cubicBezTo>
                      <a:cubicBezTo>
                        <a:pt x="51" y="209"/>
                        <a:pt x="52" y="209"/>
                        <a:pt x="53" y="208"/>
                      </a:cubicBezTo>
                      <a:cubicBezTo>
                        <a:pt x="55" y="205"/>
                        <a:pt x="57" y="201"/>
                        <a:pt x="59" y="197"/>
                      </a:cubicBezTo>
                      <a:cubicBezTo>
                        <a:pt x="45" y="197"/>
                        <a:pt x="32" y="197"/>
                        <a:pt x="18" y="197"/>
                      </a:cubicBezTo>
                      <a:cubicBezTo>
                        <a:pt x="18" y="193"/>
                        <a:pt x="18" y="189"/>
                        <a:pt x="18" y="185"/>
                      </a:cubicBezTo>
                      <a:cubicBezTo>
                        <a:pt x="19" y="185"/>
                        <a:pt x="20" y="185"/>
                        <a:pt x="21" y="185"/>
                      </a:cubicBezTo>
                      <a:cubicBezTo>
                        <a:pt x="35" y="185"/>
                        <a:pt x="49" y="185"/>
                        <a:pt x="64" y="185"/>
                      </a:cubicBezTo>
                      <a:cubicBezTo>
                        <a:pt x="66" y="185"/>
                        <a:pt x="67" y="184"/>
                        <a:pt x="68" y="182"/>
                      </a:cubicBezTo>
                      <a:cubicBezTo>
                        <a:pt x="81" y="160"/>
                        <a:pt x="95" y="139"/>
                        <a:pt x="108" y="117"/>
                      </a:cubicBezTo>
                      <a:cubicBezTo>
                        <a:pt x="111" y="112"/>
                        <a:pt x="114" y="109"/>
                        <a:pt x="119" y="108"/>
                      </a:cubicBezTo>
                      <a:cubicBezTo>
                        <a:pt x="119" y="107"/>
                        <a:pt x="119" y="106"/>
                        <a:pt x="119" y="106"/>
                      </a:cubicBezTo>
                      <a:cubicBezTo>
                        <a:pt x="119" y="74"/>
                        <a:pt x="119" y="43"/>
                        <a:pt x="119" y="12"/>
                      </a:cubicBezTo>
                      <a:cubicBezTo>
                        <a:pt x="119" y="11"/>
                        <a:pt x="119" y="10"/>
                        <a:pt x="119" y="9"/>
                      </a:cubicBezTo>
                      <a:cubicBezTo>
                        <a:pt x="117" y="3"/>
                        <a:pt x="113" y="0"/>
                        <a:pt x="106" y="0"/>
                      </a:cubicBezTo>
                      <a:cubicBezTo>
                        <a:pt x="75" y="0"/>
                        <a:pt x="44" y="0"/>
                        <a:pt x="14" y="0"/>
                      </a:cubicBezTo>
                      <a:cubicBezTo>
                        <a:pt x="5" y="0"/>
                        <a:pt x="0" y="5"/>
                        <a:pt x="0" y="14"/>
                      </a:cubicBezTo>
                      <a:cubicBezTo>
                        <a:pt x="0" y="90"/>
                        <a:pt x="0" y="166"/>
                        <a:pt x="0" y="242"/>
                      </a:cubicBezTo>
                      <a:cubicBezTo>
                        <a:pt x="0" y="242"/>
                        <a:pt x="0" y="243"/>
                        <a:pt x="0"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Freeform 6"/>
                <p:cNvSpPr>
                  <a:spLocks/>
                </p:cNvSpPr>
                <p:nvPr/>
              </p:nvSpPr>
              <p:spPr bwMode="auto">
                <a:xfrm>
                  <a:off x="139701" y="968376"/>
                  <a:ext cx="252413" cy="212725"/>
                </a:xfrm>
                <a:custGeom>
                  <a:avLst/>
                  <a:gdLst>
                    <a:gd name="T0" fmla="*/ 76 w 151"/>
                    <a:gd name="T1" fmla="*/ 127 h 127"/>
                    <a:gd name="T2" fmla="*/ 143 w 151"/>
                    <a:gd name="T3" fmla="*/ 127 h 127"/>
                    <a:gd name="T4" fmla="*/ 146 w 151"/>
                    <a:gd name="T5" fmla="*/ 127 h 127"/>
                    <a:gd name="T6" fmla="*/ 150 w 151"/>
                    <a:gd name="T7" fmla="*/ 120 h 127"/>
                    <a:gd name="T8" fmla="*/ 148 w 151"/>
                    <a:gd name="T9" fmla="*/ 116 h 127"/>
                    <a:gd name="T10" fmla="*/ 82 w 151"/>
                    <a:gd name="T11" fmla="*/ 7 h 127"/>
                    <a:gd name="T12" fmla="*/ 70 w 151"/>
                    <a:gd name="T13" fmla="*/ 7 h 127"/>
                    <a:gd name="T14" fmla="*/ 6 w 151"/>
                    <a:gd name="T15" fmla="*/ 113 h 127"/>
                    <a:gd name="T16" fmla="*/ 2 w 151"/>
                    <a:gd name="T17" fmla="*/ 120 h 127"/>
                    <a:gd name="T18" fmla="*/ 6 w 151"/>
                    <a:gd name="T19" fmla="*/ 127 h 127"/>
                    <a:gd name="T20" fmla="*/ 9 w 151"/>
                    <a:gd name="T21" fmla="*/ 127 h 127"/>
                    <a:gd name="T22" fmla="*/ 76 w 151"/>
                    <a:gd name="T2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27">
                      <a:moveTo>
                        <a:pt x="76" y="127"/>
                      </a:moveTo>
                      <a:cubicBezTo>
                        <a:pt x="98" y="127"/>
                        <a:pt x="121" y="127"/>
                        <a:pt x="143" y="127"/>
                      </a:cubicBezTo>
                      <a:cubicBezTo>
                        <a:pt x="144" y="127"/>
                        <a:pt x="145" y="127"/>
                        <a:pt x="146" y="127"/>
                      </a:cubicBezTo>
                      <a:cubicBezTo>
                        <a:pt x="150" y="126"/>
                        <a:pt x="151" y="123"/>
                        <a:pt x="150" y="120"/>
                      </a:cubicBezTo>
                      <a:cubicBezTo>
                        <a:pt x="149" y="119"/>
                        <a:pt x="149" y="117"/>
                        <a:pt x="148" y="116"/>
                      </a:cubicBezTo>
                      <a:cubicBezTo>
                        <a:pt x="126" y="80"/>
                        <a:pt x="104" y="43"/>
                        <a:pt x="82" y="7"/>
                      </a:cubicBezTo>
                      <a:cubicBezTo>
                        <a:pt x="78" y="0"/>
                        <a:pt x="74" y="0"/>
                        <a:pt x="70" y="7"/>
                      </a:cubicBezTo>
                      <a:cubicBezTo>
                        <a:pt x="48" y="42"/>
                        <a:pt x="27" y="78"/>
                        <a:pt x="6" y="113"/>
                      </a:cubicBezTo>
                      <a:cubicBezTo>
                        <a:pt x="4" y="115"/>
                        <a:pt x="3" y="117"/>
                        <a:pt x="2" y="120"/>
                      </a:cubicBezTo>
                      <a:cubicBezTo>
                        <a:pt x="0" y="123"/>
                        <a:pt x="2" y="126"/>
                        <a:pt x="6" y="127"/>
                      </a:cubicBezTo>
                      <a:cubicBezTo>
                        <a:pt x="7" y="127"/>
                        <a:pt x="8" y="127"/>
                        <a:pt x="9" y="127"/>
                      </a:cubicBezTo>
                      <a:cubicBezTo>
                        <a:pt x="31" y="127"/>
                        <a:pt x="53" y="127"/>
                        <a:pt x="76"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1" name="Freeform 7"/>
                <p:cNvSpPr>
                  <a:spLocks noEditPoints="1"/>
                </p:cNvSpPr>
                <p:nvPr/>
              </p:nvSpPr>
              <p:spPr bwMode="auto">
                <a:xfrm>
                  <a:off x="63501" y="771526"/>
                  <a:ext cx="200025" cy="411163"/>
                </a:xfrm>
                <a:custGeom>
                  <a:avLst/>
                  <a:gdLst>
                    <a:gd name="T0" fmla="*/ 0 w 119"/>
                    <a:gd name="T1" fmla="*/ 245 h 245"/>
                    <a:gd name="T2" fmla="*/ 0 w 119"/>
                    <a:gd name="T3" fmla="*/ 242 h 245"/>
                    <a:gd name="T4" fmla="*/ 0 w 119"/>
                    <a:gd name="T5" fmla="*/ 14 h 245"/>
                    <a:gd name="T6" fmla="*/ 14 w 119"/>
                    <a:gd name="T7" fmla="*/ 0 h 245"/>
                    <a:gd name="T8" fmla="*/ 106 w 119"/>
                    <a:gd name="T9" fmla="*/ 0 h 245"/>
                    <a:gd name="T10" fmla="*/ 119 w 119"/>
                    <a:gd name="T11" fmla="*/ 9 h 245"/>
                    <a:gd name="T12" fmla="*/ 119 w 119"/>
                    <a:gd name="T13" fmla="*/ 12 h 245"/>
                    <a:gd name="T14" fmla="*/ 119 w 119"/>
                    <a:gd name="T15" fmla="*/ 106 h 245"/>
                    <a:gd name="T16" fmla="*/ 119 w 119"/>
                    <a:gd name="T17" fmla="*/ 108 h 245"/>
                    <a:gd name="T18" fmla="*/ 108 w 119"/>
                    <a:gd name="T19" fmla="*/ 117 h 245"/>
                    <a:gd name="T20" fmla="*/ 68 w 119"/>
                    <a:gd name="T21" fmla="*/ 182 h 245"/>
                    <a:gd name="T22" fmla="*/ 64 w 119"/>
                    <a:gd name="T23" fmla="*/ 185 h 245"/>
                    <a:gd name="T24" fmla="*/ 21 w 119"/>
                    <a:gd name="T25" fmla="*/ 185 h 245"/>
                    <a:gd name="T26" fmla="*/ 18 w 119"/>
                    <a:gd name="T27" fmla="*/ 185 h 245"/>
                    <a:gd name="T28" fmla="*/ 18 w 119"/>
                    <a:gd name="T29" fmla="*/ 197 h 245"/>
                    <a:gd name="T30" fmla="*/ 59 w 119"/>
                    <a:gd name="T31" fmla="*/ 197 h 245"/>
                    <a:gd name="T32" fmla="*/ 53 w 119"/>
                    <a:gd name="T33" fmla="*/ 208 h 245"/>
                    <a:gd name="T34" fmla="*/ 50 w 119"/>
                    <a:gd name="T35" fmla="*/ 209 h 245"/>
                    <a:gd name="T36" fmla="*/ 21 w 119"/>
                    <a:gd name="T37" fmla="*/ 209 h 245"/>
                    <a:gd name="T38" fmla="*/ 18 w 119"/>
                    <a:gd name="T39" fmla="*/ 209 h 245"/>
                    <a:gd name="T40" fmla="*/ 18 w 119"/>
                    <a:gd name="T41" fmla="*/ 221 h 245"/>
                    <a:gd name="T42" fmla="*/ 45 w 119"/>
                    <a:gd name="T43" fmla="*/ 221 h 245"/>
                    <a:gd name="T44" fmla="*/ 33 w 119"/>
                    <a:gd name="T45" fmla="*/ 245 h 245"/>
                    <a:gd name="T46" fmla="*/ 0 w 119"/>
                    <a:gd name="T47" fmla="*/ 245 h 245"/>
                    <a:gd name="T48" fmla="*/ 101 w 119"/>
                    <a:gd name="T49" fmla="*/ 36 h 245"/>
                    <a:gd name="T50" fmla="*/ 18 w 119"/>
                    <a:gd name="T51" fmla="*/ 36 h 245"/>
                    <a:gd name="T52" fmla="*/ 18 w 119"/>
                    <a:gd name="T53" fmla="*/ 48 h 245"/>
                    <a:gd name="T54" fmla="*/ 101 w 119"/>
                    <a:gd name="T55" fmla="*/ 48 h 245"/>
                    <a:gd name="T56" fmla="*/ 101 w 119"/>
                    <a:gd name="T57" fmla="*/ 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245">
                      <a:moveTo>
                        <a:pt x="0" y="245"/>
                      </a:moveTo>
                      <a:cubicBezTo>
                        <a:pt x="0" y="243"/>
                        <a:pt x="0" y="242"/>
                        <a:pt x="0" y="242"/>
                      </a:cubicBezTo>
                      <a:cubicBezTo>
                        <a:pt x="0" y="166"/>
                        <a:pt x="0" y="90"/>
                        <a:pt x="0" y="14"/>
                      </a:cubicBezTo>
                      <a:cubicBezTo>
                        <a:pt x="0" y="5"/>
                        <a:pt x="5" y="0"/>
                        <a:pt x="14" y="0"/>
                      </a:cubicBezTo>
                      <a:cubicBezTo>
                        <a:pt x="44" y="0"/>
                        <a:pt x="75" y="0"/>
                        <a:pt x="106" y="0"/>
                      </a:cubicBezTo>
                      <a:cubicBezTo>
                        <a:pt x="113" y="0"/>
                        <a:pt x="117" y="3"/>
                        <a:pt x="119" y="9"/>
                      </a:cubicBezTo>
                      <a:cubicBezTo>
                        <a:pt x="119" y="10"/>
                        <a:pt x="119" y="11"/>
                        <a:pt x="119" y="12"/>
                      </a:cubicBezTo>
                      <a:cubicBezTo>
                        <a:pt x="119" y="43"/>
                        <a:pt x="119" y="74"/>
                        <a:pt x="119" y="106"/>
                      </a:cubicBezTo>
                      <a:cubicBezTo>
                        <a:pt x="119" y="106"/>
                        <a:pt x="119" y="107"/>
                        <a:pt x="119" y="108"/>
                      </a:cubicBezTo>
                      <a:cubicBezTo>
                        <a:pt x="114" y="109"/>
                        <a:pt x="111" y="112"/>
                        <a:pt x="108" y="117"/>
                      </a:cubicBezTo>
                      <a:cubicBezTo>
                        <a:pt x="95" y="139"/>
                        <a:pt x="81" y="160"/>
                        <a:pt x="68" y="182"/>
                      </a:cubicBezTo>
                      <a:cubicBezTo>
                        <a:pt x="67" y="184"/>
                        <a:pt x="66" y="185"/>
                        <a:pt x="64" y="185"/>
                      </a:cubicBezTo>
                      <a:cubicBezTo>
                        <a:pt x="49" y="185"/>
                        <a:pt x="35" y="185"/>
                        <a:pt x="21" y="185"/>
                      </a:cubicBezTo>
                      <a:cubicBezTo>
                        <a:pt x="20" y="185"/>
                        <a:pt x="19" y="185"/>
                        <a:pt x="18" y="185"/>
                      </a:cubicBezTo>
                      <a:cubicBezTo>
                        <a:pt x="18" y="189"/>
                        <a:pt x="18" y="193"/>
                        <a:pt x="18" y="197"/>
                      </a:cubicBezTo>
                      <a:cubicBezTo>
                        <a:pt x="32" y="197"/>
                        <a:pt x="45" y="197"/>
                        <a:pt x="59" y="197"/>
                      </a:cubicBezTo>
                      <a:cubicBezTo>
                        <a:pt x="57" y="201"/>
                        <a:pt x="55" y="205"/>
                        <a:pt x="53" y="208"/>
                      </a:cubicBezTo>
                      <a:cubicBezTo>
                        <a:pt x="52" y="209"/>
                        <a:pt x="51" y="209"/>
                        <a:pt x="50" y="209"/>
                      </a:cubicBezTo>
                      <a:cubicBezTo>
                        <a:pt x="40" y="209"/>
                        <a:pt x="31" y="209"/>
                        <a:pt x="21" y="209"/>
                      </a:cubicBezTo>
                      <a:cubicBezTo>
                        <a:pt x="20" y="209"/>
                        <a:pt x="19" y="209"/>
                        <a:pt x="18" y="209"/>
                      </a:cubicBezTo>
                      <a:cubicBezTo>
                        <a:pt x="18" y="213"/>
                        <a:pt x="18" y="217"/>
                        <a:pt x="18" y="221"/>
                      </a:cubicBezTo>
                      <a:cubicBezTo>
                        <a:pt x="27" y="221"/>
                        <a:pt x="36" y="221"/>
                        <a:pt x="45" y="221"/>
                      </a:cubicBezTo>
                      <a:cubicBezTo>
                        <a:pt x="41" y="229"/>
                        <a:pt x="34" y="235"/>
                        <a:pt x="33" y="245"/>
                      </a:cubicBezTo>
                      <a:cubicBezTo>
                        <a:pt x="22" y="245"/>
                        <a:pt x="11" y="245"/>
                        <a:pt x="0" y="245"/>
                      </a:cubicBezTo>
                      <a:close/>
                      <a:moveTo>
                        <a:pt x="101" y="36"/>
                      </a:moveTo>
                      <a:cubicBezTo>
                        <a:pt x="73" y="36"/>
                        <a:pt x="46" y="36"/>
                        <a:pt x="18" y="36"/>
                      </a:cubicBezTo>
                      <a:cubicBezTo>
                        <a:pt x="18" y="40"/>
                        <a:pt x="18" y="44"/>
                        <a:pt x="18" y="48"/>
                      </a:cubicBezTo>
                      <a:cubicBezTo>
                        <a:pt x="46" y="48"/>
                        <a:pt x="74" y="48"/>
                        <a:pt x="101" y="48"/>
                      </a:cubicBezTo>
                      <a:cubicBezTo>
                        <a:pt x="101" y="44"/>
                        <a:pt x="101" y="40"/>
                        <a:pt x="101" y="36"/>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Freeform 8"/>
                <p:cNvSpPr>
                  <a:spLocks noEditPoints="1"/>
                </p:cNvSpPr>
                <p:nvPr/>
              </p:nvSpPr>
              <p:spPr bwMode="auto">
                <a:xfrm>
                  <a:off x="139701" y="968376"/>
                  <a:ext cx="252413" cy="212725"/>
                </a:xfrm>
                <a:custGeom>
                  <a:avLst/>
                  <a:gdLst>
                    <a:gd name="T0" fmla="*/ 76 w 151"/>
                    <a:gd name="T1" fmla="*/ 127 h 127"/>
                    <a:gd name="T2" fmla="*/ 9 w 151"/>
                    <a:gd name="T3" fmla="*/ 127 h 127"/>
                    <a:gd name="T4" fmla="*/ 6 w 151"/>
                    <a:gd name="T5" fmla="*/ 127 h 127"/>
                    <a:gd name="T6" fmla="*/ 2 w 151"/>
                    <a:gd name="T7" fmla="*/ 120 h 127"/>
                    <a:gd name="T8" fmla="*/ 6 w 151"/>
                    <a:gd name="T9" fmla="*/ 113 h 127"/>
                    <a:gd name="T10" fmla="*/ 70 w 151"/>
                    <a:gd name="T11" fmla="*/ 7 h 127"/>
                    <a:gd name="T12" fmla="*/ 82 w 151"/>
                    <a:gd name="T13" fmla="*/ 7 h 127"/>
                    <a:gd name="T14" fmla="*/ 148 w 151"/>
                    <a:gd name="T15" fmla="*/ 116 h 127"/>
                    <a:gd name="T16" fmla="*/ 150 w 151"/>
                    <a:gd name="T17" fmla="*/ 120 h 127"/>
                    <a:gd name="T18" fmla="*/ 146 w 151"/>
                    <a:gd name="T19" fmla="*/ 127 h 127"/>
                    <a:gd name="T20" fmla="*/ 143 w 151"/>
                    <a:gd name="T21" fmla="*/ 127 h 127"/>
                    <a:gd name="T22" fmla="*/ 76 w 151"/>
                    <a:gd name="T23" fmla="*/ 127 h 127"/>
                    <a:gd name="T24" fmla="*/ 39 w 151"/>
                    <a:gd name="T25" fmla="*/ 98 h 127"/>
                    <a:gd name="T26" fmla="*/ 39 w 151"/>
                    <a:gd name="T27" fmla="*/ 116 h 127"/>
                    <a:gd name="T28" fmla="*/ 68 w 151"/>
                    <a:gd name="T29" fmla="*/ 116 h 127"/>
                    <a:gd name="T30" fmla="*/ 68 w 151"/>
                    <a:gd name="T31" fmla="*/ 98 h 127"/>
                    <a:gd name="T32" fmla="*/ 57 w 151"/>
                    <a:gd name="T33" fmla="*/ 98 h 127"/>
                    <a:gd name="T34" fmla="*/ 57 w 151"/>
                    <a:gd name="T35" fmla="*/ 86 h 127"/>
                    <a:gd name="T36" fmla="*/ 98 w 151"/>
                    <a:gd name="T37" fmla="*/ 86 h 127"/>
                    <a:gd name="T38" fmla="*/ 98 w 151"/>
                    <a:gd name="T39" fmla="*/ 98 h 127"/>
                    <a:gd name="T40" fmla="*/ 86 w 151"/>
                    <a:gd name="T41" fmla="*/ 98 h 127"/>
                    <a:gd name="T42" fmla="*/ 86 w 151"/>
                    <a:gd name="T43" fmla="*/ 116 h 127"/>
                    <a:gd name="T44" fmla="*/ 116 w 151"/>
                    <a:gd name="T45" fmla="*/ 116 h 127"/>
                    <a:gd name="T46" fmla="*/ 116 w 151"/>
                    <a:gd name="T47" fmla="*/ 98 h 127"/>
                    <a:gd name="T48" fmla="*/ 104 w 151"/>
                    <a:gd name="T49" fmla="*/ 98 h 127"/>
                    <a:gd name="T50" fmla="*/ 104 w 151"/>
                    <a:gd name="T51" fmla="*/ 80 h 127"/>
                    <a:gd name="T52" fmla="*/ 81 w 151"/>
                    <a:gd name="T53" fmla="*/ 80 h 127"/>
                    <a:gd name="T54" fmla="*/ 81 w 151"/>
                    <a:gd name="T55" fmla="*/ 68 h 127"/>
                    <a:gd name="T56" fmla="*/ 92 w 151"/>
                    <a:gd name="T57" fmla="*/ 68 h 127"/>
                    <a:gd name="T58" fmla="*/ 92 w 151"/>
                    <a:gd name="T59" fmla="*/ 53 h 127"/>
                    <a:gd name="T60" fmla="*/ 90 w 151"/>
                    <a:gd name="T61" fmla="*/ 50 h 127"/>
                    <a:gd name="T62" fmla="*/ 65 w 151"/>
                    <a:gd name="T63" fmla="*/ 50 h 127"/>
                    <a:gd name="T64" fmla="*/ 62 w 151"/>
                    <a:gd name="T65" fmla="*/ 50 h 127"/>
                    <a:gd name="T66" fmla="*/ 62 w 151"/>
                    <a:gd name="T67" fmla="*/ 68 h 127"/>
                    <a:gd name="T68" fmla="*/ 74 w 151"/>
                    <a:gd name="T69" fmla="*/ 68 h 127"/>
                    <a:gd name="T70" fmla="*/ 74 w 151"/>
                    <a:gd name="T71" fmla="*/ 80 h 127"/>
                    <a:gd name="T72" fmla="*/ 56 w 151"/>
                    <a:gd name="T73" fmla="*/ 80 h 127"/>
                    <a:gd name="T74" fmla="*/ 50 w 151"/>
                    <a:gd name="T75" fmla="*/ 86 h 127"/>
                    <a:gd name="T76" fmla="*/ 50 w 151"/>
                    <a:gd name="T77" fmla="*/ 98 h 127"/>
                    <a:gd name="T78" fmla="*/ 39 w 151"/>
                    <a:gd name="T79"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 h="127">
                      <a:moveTo>
                        <a:pt x="76" y="127"/>
                      </a:moveTo>
                      <a:cubicBezTo>
                        <a:pt x="53" y="127"/>
                        <a:pt x="31" y="127"/>
                        <a:pt x="9" y="127"/>
                      </a:cubicBezTo>
                      <a:cubicBezTo>
                        <a:pt x="8" y="127"/>
                        <a:pt x="7" y="127"/>
                        <a:pt x="6" y="127"/>
                      </a:cubicBezTo>
                      <a:cubicBezTo>
                        <a:pt x="2" y="126"/>
                        <a:pt x="0" y="123"/>
                        <a:pt x="2" y="120"/>
                      </a:cubicBezTo>
                      <a:cubicBezTo>
                        <a:pt x="3" y="117"/>
                        <a:pt x="4" y="115"/>
                        <a:pt x="6" y="113"/>
                      </a:cubicBezTo>
                      <a:cubicBezTo>
                        <a:pt x="27" y="78"/>
                        <a:pt x="48" y="42"/>
                        <a:pt x="70" y="7"/>
                      </a:cubicBezTo>
                      <a:cubicBezTo>
                        <a:pt x="74" y="0"/>
                        <a:pt x="78" y="0"/>
                        <a:pt x="82" y="7"/>
                      </a:cubicBezTo>
                      <a:cubicBezTo>
                        <a:pt x="104" y="43"/>
                        <a:pt x="126" y="80"/>
                        <a:pt x="148" y="116"/>
                      </a:cubicBezTo>
                      <a:cubicBezTo>
                        <a:pt x="149" y="117"/>
                        <a:pt x="149" y="119"/>
                        <a:pt x="150" y="120"/>
                      </a:cubicBezTo>
                      <a:cubicBezTo>
                        <a:pt x="151" y="123"/>
                        <a:pt x="150" y="126"/>
                        <a:pt x="146" y="127"/>
                      </a:cubicBezTo>
                      <a:cubicBezTo>
                        <a:pt x="145" y="127"/>
                        <a:pt x="144" y="127"/>
                        <a:pt x="143" y="127"/>
                      </a:cubicBezTo>
                      <a:cubicBezTo>
                        <a:pt x="121" y="127"/>
                        <a:pt x="98" y="127"/>
                        <a:pt x="76" y="127"/>
                      </a:cubicBezTo>
                      <a:close/>
                      <a:moveTo>
                        <a:pt x="39" y="98"/>
                      </a:moveTo>
                      <a:cubicBezTo>
                        <a:pt x="39" y="104"/>
                        <a:pt x="39" y="110"/>
                        <a:pt x="39" y="116"/>
                      </a:cubicBezTo>
                      <a:cubicBezTo>
                        <a:pt x="49" y="116"/>
                        <a:pt x="58" y="116"/>
                        <a:pt x="68" y="116"/>
                      </a:cubicBezTo>
                      <a:cubicBezTo>
                        <a:pt x="68" y="110"/>
                        <a:pt x="68" y="104"/>
                        <a:pt x="68" y="98"/>
                      </a:cubicBezTo>
                      <a:cubicBezTo>
                        <a:pt x="64" y="98"/>
                        <a:pt x="60" y="98"/>
                        <a:pt x="57" y="98"/>
                      </a:cubicBezTo>
                      <a:cubicBezTo>
                        <a:pt x="57" y="94"/>
                        <a:pt x="57" y="90"/>
                        <a:pt x="57" y="86"/>
                      </a:cubicBezTo>
                      <a:cubicBezTo>
                        <a:pt x="71" y="86"/>
                        <a:pt x="84" y="86"/>
                        <a:pt x="98" y="86"/>
                      </a:cubicBezTo>
                      <a:cubicBezTo>
                        <a:pt x="98" y="90"/>
                        <a:pt x="98" y="94"/>
                        <a:pt x="98" y="98"/>
                      </a:cubicBezTo>
                      <a:cubicBezTo>
                        <a:pt x="94" y="98"/>
                        <a:pt x="90" y="98"/>
                        <a:pt x="86" y="98"/>
                      </a:cubicBezTo>
                      <a:cubicBezTo>
                        <a:pt x="86" y="104"/>
                        <a:pt x="86" y="110"/>
                        <a:pt x="86" y="116"/>
                      </a:cubicBezTo>
                      <a:cubicBezTo>
                        <a:pt x="96" y="116"/>
                        <a:pt x="106" y="116"/>
                        <a:pt x="116" y="116"/>
                      </a:cubicBezTo>
                      <a:cubicBezTo>
                        <a:pt x="116" y="110"/>
                        <a:pt x="116" y="104"/>
                        <a:pt x="116" y="98"/>
                      </a:cubicBezTo>
                      <a:cubicBezTo>
                        <a:pt x="112" y="98"/>
                        <a:pt x="108" y="98"/>
                        <a:pt x="104" y="98"/>
                      </a:cubicBezTo>
                      <a:cubicBezTo>
                        <a:pt x="104" y="92"/>
                        <a:pt x="104" y="86"/>
                        <a:pt x="104" y="80"/>
                      </a:cubicBezTo>
                      <a:cubicBezTo>
                        <a:pt x="96" y="80"/>
                        <a:pt x="88" y="80"/>
                        <a:pt x="81" y="80"/>
                      </a:cubicBezTo>
                      <a:cubicBezTo>
                        <a:pt x="81" y="76"/>
                        <a:pt x="81" y="72"/>
                        <a:pt x="81" y="68"/>
                      </a:cubicBezTo>
                      <a:cubicBezTo>
                        <a:pt x="84" y="68"/>
                        <a:pt x="88" y="68"/>
                        <a:pt x="92" y="68"/>
                      </a:cubicBezTo>
                      <a:cubicBezTo>
                        <a:pt x="92" y="63"/>
                        <a:pt x="92" y="58"/>
                        <a:pt x="92" y="53"/>
                      </a:cubicBezTo>
                      <a:cubicBezTo>
                        <a:pt x="92" y="50"/>
                        <a:pt x="92" y="50"/>
                        <a:pt x="90" y="50"/>
                      </a:cubicBezTo>
                      <a:cubicBezTo>
                        <a:pt x="81" y="50"/>
                        <a:pt x="73" y="50"/>
                        <a:pt x="65" y="50"/>
                      </a:cubicBezTo>
                      <a:cubicBezTo>
                        <a:pt x="64" y="50"/>
                        <a:pt x="63" y="50"/>
                        <a:pt x="62" y="50"/>
                      </a:cubicBezTo>
                      <a:cubicBezTo>
                        <a:pt x="62" y="56"/>
                        <a:pt x="62" y="62"/>
                        <a:pt x="62" y="68"/>
                      </a:cubicBezTo>
                      <a:cubicBezTo>
                        <a:pt x="66" y="68"/>
                        <a:pt x="70" y="68"/>
                        <a:pt x="74" y="68"/>
                      </a:cubicBezTo>
                      <a:cubicBezTo>
                        <a:pt x="74" y="72"/>
                        <a:pt x="74" y="76"/>
                        <a:pt x="74" y="80"/>
                      </a:cubicBezTo>
                      <a:cubicBezTo>
                        <a:pt x="68" y="80"/>
                        <a:pt x="62" y="80"/>
                        <a:pt x="56" y="80"/>
                      </a:cubicBezTo>
                      <a:cubicBezTo>
                        <a:pt x="50" y="80"/>
                        <a:pt x="50" y="80"/>
                        <a:pt x="50" y="86"/>
                      </a:cubicBezTo>
                      <a:cubicBezTo>
                        <a:pt x="50" y="90"/>
                        <a:pt x="50" y="94"/>
                        <a:pt x="50" y="98"/>
                      </a:cubicBezTo>
                      <a:cubicBezTo>
                        <a:pt x="46" y="98"/>
                        <a:pt x="42" y="98"/>
                        <a:pt x="39" y="9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Freeform 9"/>
                <p:cNvSpPr>
                  <a:spLocks/>
                </p:cNvSpPr>
                <p:nvPr/>
              </p:nvSpPr>
              <p:spPr bwMode="auto">
                <a:xfrm>
                  <a:off x="93664" y="831851"/>
                  <a:ext cx="139700" cy="20638"/>
                </a:xfrm>
                <a:custGeom>
                  <a:avLst/>
                  <a:gdLst>
                    <a:gd name="T0" fmla="*/ 83 w 83"/>
                    <a:gd name="T1" fmla="*/ 0 h 12"/>
                    <a:gd name="T2" fmla="*/ 83 w 83"/>
                    <a:gd name="T3" fmla="*/ 12 h 12"/>
                    <a:gd name="T4" fmla="*/ 0 w 83"/>
                    <a:gd name="T5" fmla="*/ 12 h 12"/>
                    <a:gd name="T6" fmla="*/ 0 w 83"/>
                    <a:gd name="T7" fmla="*/ 0 h 12"/>
                    <a:gd name="T8" fmla="*/ 83 w 83"/>
                    <a:gd name="T9" fmla="*/ 0 h 12"/>
                  </a:gdLst>
                  <a:ahLst/>
                  <a:cxnLst>
                    <a:cxn ang="0">
                      <a:pos x="T0" y="T1"/>
                    </a:cxn>
                    <a:cxn ang="0">
                      <a:pos x="T2" y="T3"/>
                    </a:cxn>
                    <a:cxn ang="0">
                      <a:pos x="T4" y="T5"/>
                    </a:cxn>
                    <a:cxn ang="0">
                      <a:pos x="T6" y="T7"/>
                    </a:cxn>
                    <a:cxn ang="0">
                      <a:pos x="T8" y="T9"/>
                    </a:cxn>
                  </a:cxnLst>
                  <a:rect l="0" t="0" r="r" b="b"/>
                  <a:pathLst>
                    <a:path w="83" h="12">
                      <a:moveTo>
                        <a:pt x="83" y="0"/>
                      </a:moveTo>
                      <a:cubicBezTo>
                        <a:pt x="83" y="4"/>
                        <a:pt x="83" y="8"/>
                        <a:pt x="83" y="12"/>
                      </a:cubicBezTo>
                      <a:cubicBezTo>
                        <a:pt x="56" y="12"/>
                        <a:pt x="28" y="12"/>
                        <a:pt x="0" y="12"/>
                      </a:cubicBezTo>
                      <a:cubicBezTo>
                        <a:pt x="0" y="8"/>
                        <a:pt x="0" y="4"/>
                        <a:pt x="0" y="0"/>
                      </a:cubicBezTo>
                      <a:cubicBezTo>
                        <a:pt x="28" y="0"/>
                        <a:pt x="55"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Freeform 10"/>
                <p:cNvSpPr>
                  <a:spLocks/>
                </p:cNvSpPr>
                <p:nvPr/>
              </p:nvSpPr>
              <p:spPr bwMode="auto">
                <a:xfrm>
                  <a:off x="204789" y="1052514"/>
                  <a:ext cx="128588" cy="111125"/>
                </a:xfrm>
                <a:custGeom>
                  <a:avLst/>
                  <a:gdLst>
                    <a:gd name="T0" fmla="*/ 0 w 77"/>
                    <a:gd name="T1" fmla="*/ 48 h 66"/>
                    <a:gd name="T2" fmla="*/ 11 w 77"/>
                    <a:gd name="T3" fmla="*/ 48 h 66"/>
                    <a:gd name="T4" fmla="*/ 11 w 77"/>
                    <a:gd name="T5" fmla="*/ 36 h 66"/>
                    <a:gd name="T6" fmla="*/ 17 w 77"/>
                    <a:gd name="T7" fmla="*/ 30 h 66"/>
                    <a:gd name="T8" fmla="*/ 35 w 77"/>
                    <a:gd name="T9" fmla="*/ 30 h 66"/>
                    <a:gd name="T10" fmla="*/ 35 w 77"/>
                    <a:gd name="T11" fmla="*/ 18 h 66"/>
                    <a:gd name="T12" fmla="*/ 23 w 77"/>
                    <a:gd name="T13" fmla="*/ 18 h 66"/>
                    <a:gd name="T14" fmla="*/ 23 w 77"/>
                    <a:gd name="T15" fmla="*/ 0 h 66"/>
                    <a:gd name="T16" fmla="*/ 26 w 77"/>
                    <a:gd name="T17" fmla="*/ 0 h 66"/>
                    <a:gd name="T18" fmla="*/ 51 w 77"/>
                    <a:gd name="T19" fmla="*/ 0 h 66"/>
                    <a:gd name="T20" fmla="*/ 53 w 77"/>
                    <a:gd name="T21" fmla="*/ 3 h 66"/>
                    <a:gd name="T22" fmla="*/ 53 w 77"/>
                    <a:gd name="T23" fmla="*/ 18 h 66"/>
                    <a:gd name="T24" fmla="*/ 42 w 77"/>
                    <a:gd name="T25" fmla="*/ 18 h 66"/>
                    <a:gd name="T26" fmla="*/ 42 w 77"/>
                    <a:gd name="T27" fmla="*/ 30 h 66"/>
                    <a:gd name="T28" fmla="*/ 65 w 77"/>
                    <a:gd name="T29" fmla="*/ 30 h 66"/>
                    <a:gd name="T30" fmla="*/ 65 w 77"/>
                    <a:gd name="T31" fmla="*/ 48 h 66"/>
                    <a:gd name="T32" fmla="*/ 77 w 77"/>
                    <a:gd name="T33" fmla="*/ 48 h 66"/>
                    <a:gd name="T34" fmla="*/ 77 w 77"/>
                    <a:gd name="T35" fmla="*/ 66 h 66"/>
                    <a:gd name="T36" fmla="*/ 47 w 77"/>
                    <a:gd name="T37" fmla="*/ 66 h 66"/>
                    <a:gd name="T38" fmla="*/ 47 w 77"/>
                    <a:gd name="T39" fmla="*/ 48 h 66"/>
                    <a:gd name="T40" fmla="*/ 59 w 77"/>
                    <a:gd name="T41" fmla="*/ 48 h 66"/>
                    <a:gd name="T42" fmla="*/ 59 w 77"/>
                    <a:gd name="T43" fmla="*/ 36 h 66"/>
                    <a:gd name="T44" fmla="*/ 18 w 77"/>
                    <a:gd name="T45" fmla="*/ 36 h 66"/>
                    <a:gd name="T46" fmla="*/ 18 w 77"/>
                    <a:gd name="T47" fmla="*/ 48 h 66"/>
                    <a:gd name="T48" fmla="*/ 29 w 77"/>
                    <a:gd name="T49" fmla="*/ 48 h 66"/>
                    <a:gd name="T50" fmla="*/ 29 w 77"/>
                    <a:gd name="T51" fmla="*/ 66 h 66"/>
                    <a:gd name="T52" fmla="*/ 0 w 77"/>
                    <a:gd name="T53" fmla="*/ 66 h 66"/>
                    <a:gd name="T54" fmla="*/ 0 w 77"/>
                    <a:gd name="T55"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66">
                      <a:moveTo>
                        <a:pt x="0" y="48"/>
                      </a:moveTo>
                      <a:cubicBezTo>
                        <a:pt x="3" y="48"/>
                        <a:pt x="7" y="48"/>
                        <a:pt x="11" y="48"/>
                      </a:cubicBezTo>
                      <a:cubicBezTo>
                        <a:pt x="11" y="44"/>
                        <a:pt x="11" y="40"/>
                        <a:pt x="11" y="36"/>
                      </a:cubicBezTo>
                      <a:cubicBezTo>
                        <a:pt x="11" y="30"/>
                        <a:pt x="11" y="30"/>
                        <a:pt x="17" y="30"/>
                      </a:cubicBezTo>
                      <a:cubicBezTo>
                        <a:pt x="23" y="30"/>
                        <a:pt x="29" y="30"/>
                        <a:pt x="35" y="30"/>
                      </a:cubicBezTo>
                      <a:cubicBezTo>
                        <a:pt x="35" y="26"/>
                        <a:pt x="35" y="22"/>
                        <a:pt x="35" y="18"/>
                      </a:cubicBezTo>
                      <a:cubicBezTo>
                        <a:pt x="31" y="18"/>
                        <a:pt x="27" y="18"/>
                        <a:pt x="23" y="18"/>
                      </a:cubicBezTo>
                      <a:cubicBezTo>
                        <a:pt x="23" y="12"/>
                        <a:pt x="23" y="6"/>
                        <a:pt x="23" y="0"/>
                      </a:cubicBezTo>
                      <a:cubicBezTo>
                        <a:pt x="24" y="0"/>
                        <a:pt x="25" y="0"/>
                        <a:pt x="26" y="0"/>
                      </a:cubicBezTo>
                      <a:cubicBezTo>
                        <a:pt x="34" y="0"/>
                        <a:pt x="42" y="0"/>
                        <a:pt x="51" y="0"/>
                      </a:cubicBezTo>
                      <a:cubicBezTo>
                        <a:pt x="53" y="0"/>
                        <a:pt x="53" y="0"/>
                        <a:pt x="53" y="3"/>
                      </a:cubicBezTo>
                      <a:cubicBezTo>
                        <a:pt x="53" y="8"/>
                        <a:pt x="53" y="13"/>
                        <a:pt x="53" y="18"/>
                      </a:cubicBezTo>
                      <a:cubicBezTo>
                        <a:pt x="49" y="18"/>
                        <a:pt x="45" y="18"/>
                        <a:pt x="42" y="18"/>
                      </a:cubicBezTo>
                      <a:cubicBezTo>
                        <a:pt x="42" y="22"/>
                        <a:pt x="42" y="26"/>
                        <a:pt x="42" y="30"/>
                      </a:cubicBezTo>
                      <a:cubicBezTo>
                        <a:pt x="49" y="30"/>
                        <a:pt x="57" y="30"/>
                        <a:pt x="65" y="30"/>
                      </a:cubicBezTo>
                      <a:cubicBezTo>
                        <a:pt x="65" y="36"/>
                        <a:pt x="65" y="42"/>
                        <a:pt x="65" y="48"/>
                      </a:cubicBezTo>
                      <a:cubicBezTo>
                        <a:pt x="69" y="48"/>
                        <a:pt x="73" y="48"/>
                        <a:pt x="77" y="48"/>
                      </a:cubicBezTo>
                      <a:cubicBezTo>
                        <a:pt x="77" y="54"/>
                        <a:pt x="77" y="60"/>
                        <a:pt x="77" y="66"/>
                      </a:cubicBezTo>
                      <a:cubicBezTo>
                        <a:pt x="67" y="66"/>
                        <a:pt x="57" y="66"/>
                        <a:pt x="47" y="66"/>
                      </a:cubicBezTo>
                      <a:cubicBezTo>
                        <a:pt x="47" y="60"/>
                        <a:pt x="47" y="54"/>
                        <a:pt x="47" y="48"/>
                      </a:cubicBezTo>
                      <a:cubicBezTo>
                        <a:pt x="51" y="48"/>
                        <a:pt x="55" y="48"/>
                        <a:pt x="59" y="48"/>
                      </a:cubicBezTo>
                      <a:cubicBezTo>
                        <a:pt x="59" y="44"/>
                        <a:pt x="59" y="40"/>
                        <a:pt x="59" y="36"/>
                      </a:cubicBezTo>
                      <a:cubicBezTo>
                        <a:pt x="45" y="36"/>
                        <a:pt x="32" y="36"/>
                        <a:pt x="18" y="36"/>
                      </a:cubicBezTo>
                      <a:cubicBezTo>
                        <a:pt x="18" y="40"/>
                        <a:pt x="18" y="44"/>
                        <a:pt x="18" y="48"/>
                      </a:cubicBezTo>
                      <a:cubicBezTo>
                        <a:pt x="21" y="48"/>
                        <a:pt x="25" y="48"/>
                        <a:pt x="29" y="48"/>
                      </a:cubicBezTo>
                      <a:cubicBezTo>
                        <a:pt x="29" y="54"/>
                        <a:pt x="29" y="60"/>
                        <a:pt x="29" y="66"/>
                      </a:cubicBezTo>
                      <a:cubicBezTo>
                        <a:pt x="19" y="66"/>
                        <a:pt x="10" y="66"/>
                        <a:pt x="0" y="66"/>
                      </a:cubicBezTo>
                      <a:cubicBezTo>
                        <a:pt x="0" y="60"/>
                        <a:pt x="0" y="54"/>
                        <a:pt x="0"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sp>
          <p:nvSpPr>
            <p:cNvPr id="95" name="テキスト ボックス 94"/>
            <p:cNvSpPr txBox="1"/>
            <p:nvPr/>
          </p:nvSpPr>
          <p:spPr>
            <a:xfrm>
              <a:off x="3530022" y="2473569"/>
              <a:ext cx="615785" cy="278542"/>
            </a:xfrm>
            <a:prstGeom prst="rect">
              <a:avLst/>
            </a:prstGeom>
            <a:noFill/>
          </p:spPr>
          <p:txBody>
            <a:bodyPr wrap="square" rtlCol="0" anchor="ctr">
              <a:noAutofit/>
            </a:bodyPr>
            <a:lstStyle/>
            <a:p>
              <a:pPr algn="ctr"/>
              <a:r>
                <a:rPr kumimoji="1" lang="en-US" altLang="ja-JP" sz="1000" b="1" dirty="0"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IAM</a:t>
              </a:r>
              <a:endParaRPr kumimoji="1" lang="ja-JP" altLang="en-US" sz="1000" b="1" dirty="0" err="1" smtClean="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Rectangle 2"/>
            <p:cNvSpPr txBox="1">
              <a:spLocks noChangeArrowheads="1"/>
            </p:cNvSpPr>
            <p:nvPr/>
          </p:nvSpPr>
          <p:spPr bwMode="auto">
            <a:xfrm>
              <a:off x="3968449" y="2386032"/>
              <a:ext cx="827567"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en-US" altLang="ja-JP"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IAM</a:t>
              </a: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による</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認証制御</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0" name="Rectangle 2"/>
          <p:cNvSpPr txBox="1">
            <a:spLocks noChangeArrowheads="1"/>
          </p:cNvSpPr>
          <p:nvPr/>
        </p:nvSpPr>
        <p:spPr bwMode="auto">
          <a:xfrm>
            <a:off x="1331384" y="3962838"/>
            <a:ext cx="993080" cy="1080000"/>
          </a:xfrm>
          <a:prstGeom prst="rect">
            <a:avLst/>
          </a:prstGeom>
          <a:solidFill>
            <a:schemeClr val="accent1">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エンド</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ポイント</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1" name="Rectangle 2"/>
          <p:cNvSpPr txBox="1">
            <a:spLocks noChangeArrowheads="1"/>
          </p:cNvSpPr>
          <p:nvPr/>
        </p:nvSpPr>
        <p:spPr bwMode="auto">
          <a:xfrm>
            <a:off x="1331384" y="3012327"/>
            <a:ext cx="993080" cy="900000"/>
          </a:xfrm>
          <a:prstGeom prst="rect">
            <a:avLst/>
          </a:prstGeom>
          <a:solidFill>
            <a:schemeClr val="accent3">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NW</a:t>
            </a: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2" name="Rectangle 2"/>
          <p:cNvSpPr txBox="1">
            <a:spLocks noChangeArrowheads="1"/>
          </p:cNvSpPr>
          <p:nvPr/>
        </p:nvSpPr>
        <p:spPr bwMode="auto">
          <a:xfrm>
            <a:off x="1331384" y="2230561"/>
            <a:ext cx="993080" cy="720000"/>
          </a:xfrm>
          <a:prstGeom prst="rect">
            <a:avLst/>
          </a:prstGeom>
          <a:solidFill>
            <a:schemeClr val="accent6">
              <a:lumMod val="40000"/>
              <a:lumOff val="60000"/>
            </a:schemeClr>
          </a:solidFill>
          <a:extLst/>
        </p:spPr>
        <p:txBody>
          <a:bodyPr vert="horz" wrap="square" lIns="91440" tIns="45720" rIns="91440" bIns="45720" numCol="1" rtlCol="0" anchor="ctr" anchorCtr="1"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クラウド</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3" name="Rectangle 2"/>
          <p:cNvSpPr txBox="1">
            <a:spLocks noChangeArrowheads="1"/>
          </p:cNvSpPr>
          <p:nvPr/>
        </p:nvSpPr>
        <p:spPr bwMode="auto">
          <a:xfrm>
            <a:off x="224055" y="2287795"/>
            <a:ext cx="993080" cy="2700000"/>
          </a:xfrm>
          <a:prstGeom prst="rect">
            <a:avLst/>
          </a:prstGeom>
          <a:solidFill>
            <a:schemeClr val="accent4">
              <a:lumMod val="40000"/>
              <a:lumOff val="60000"/>
            </a:schemeClr>
          </a:solidFill>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統合</a:t>
            </a:r>
            <a:r>
              <a:rPr lang="ja-JP" altLang="en-US"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な監視</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fontAlgn="auto">
              <a:spcAft>
                <a:spcPts val="0"/>
              </a:spcAft>
              <a:buFontTx/>
              <a:buNone/>
            </a:pPr>
            <a:r>
              <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SIEM</a:t>
            </a:r>
          </a:p>
          <a:p>
            <a:pPr marL="0" indent="0" algn="ctr" fontAlgn="auto">
              <a:spcAft>
                <a:spcPts val="0"/>
              </a:spcAft>
              <a:buFontTx/>
              <a:buNone/>
            </a:pPr>
            <a:r>
              <a:rPr lang="en-US" altLang="ja-JP" sz="1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SOAR</a:t>
            </a:r>
            <a:endParaRPr lang="en-US" altLang="ja-JP" sz="1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14" name="曲線コネクタ 113"/>
          <p:cNvCxnSpPr>
            <a:stCxn id="6" idx="0"/>
            <a:endCxn id="23" idx="1"/>
          </p:cNvCxnSpPr>
          <p:nvPr/>
        </p:nvCxnSpPr>
        <p:spPr>
          <a:xfrm rot="16200000" flipV="1">
            <a:off x="5938011" y="2949340"/>
            <a:ext cx="2773697" cy="290099"/>
          </a:xfrm>
          <a:prstGeom prst="curvedConnector3">
            <a:avLst/>
          </a:prstGeom>
          <a:ln w="25400">
            <a:solidFill>
              <a:srgbClr val="00B05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曲線コネクタ 114"/>
          <p:cNvCxnSpPr>
            <a:stCxn id="10" idx="0"/>
            <a:endCxn id="23" idx="1"/>
          </p:cNvCxnSpPr>
          <p:nvPr/>
        </p:nvCxnSpPr>
        <p:spPr>
          <a:xfrm rot="5400000" flipH="1" flipV="1">
            <a:off x="4879462" y="2180891"/>
            <a:ext cx="2773697" cy="1826998"/>
          </a:xfrm>
          <a:prstGeom prst="curvedConnector3">
            <a:avLst>
              <a:gd name="adj1" fmla="val 44928"/>
            </a:avLst>
          </a:prstGeom>
          <a:ln w="25400">
            <a:solidFill>
              <a:srgbClr val="00B05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曲線コネクタ 115"/>
          <p:cNvCxnSpPr>
            <a:stCxn id="6" idx="0"/>
            <a:endCxn id="27" idx="2"/>
          </p:cNvCxnSpPr>
          <p:nvPr/>
        </p:nvCxnSpPr>
        <p:spPr>
          <a:xfrm rot="16200000" flipV="1">
            <a:off x="4722915" y="1734245"/>
            <a:ext cx="2655844" cy="2838142"/>
          </a:xfrm>
          <a:prstGeom prst="curvedConnector3">
            <a:avLst>
              <a:gd name="adj1" fmla="val 45838"/>
            </a:avLst>
          </a:prstGeom>
          <a:ln w="25400">
            <a:solidFill>
              <a:srgbClr val="0070C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曲線コネクタ 116"/>
          <p:cNvCxnSpPr>
            <a:stCxn id="10" idx="0"/>
            <a:endCxn id="27" idx="2"/>
          </p:cNvCxnSpPr>
          <p:nvPr/>
        </p:nvCxnSpPr>
        <p:spPr>
          <a:xfrm rot="16200000" flipV="1">
            <a:off x="3664367" y="2792793"/>
            <a:ext cx="2655844" cy="721045"/>
          </a:xfrm>
          <a:prstGeom prst="curvedConnector3">
            <a:avLst>
              <a:gd name="adj1" fmla="val 50000"/>
            </a:avLst>
          </a:prstGeom>
          <a:ln w="25400">
            <a:solidFill>
              <a:srgbClr val="0070C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曲線コネクタ 117"/>
          <p:cNvCxnSpPr>
            <a:stCxn id="6" idx="0"/>
            <a:endCxn id="5" idx="0"/>
          </p:cNvCxnSpPr>
          <p:nvPr/>
        </p:nvCxnSpPr>
        <p:spPr>
          <a:xfrm rot="16200000" flipV="1">
            <a:off x="5347612" y="2358943"/>
            <a:ext cx="3" cy="4244593"/>
          </a:xfrm>
          <a:prstGeom prst="curvedConnector3">
            <a:avLst>
              <a:gd name="adj1" fmla="val 7620100000"/>
            </a:avLst>
          </a:prstGeom>
          <a:ln w="25400">
            <a:solidFill>
              <a:schemeClr val="accent6">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曲線コネクタ 118"/>
          <p:cNvCxnSpPr>
            <a:stCxn id="10" idx="0"/>
            <a:endCxn id="5" idx="0"/>
          </p:cNvCxnSpPr>
          <p:nvPr/>
        </p:nvCxnSpPr>
        <p:spPr>
          <a:xfrm rot="16200000" flipV="1">
            <a:off x="4289064" y="3417490"/>
            <a:ext cx="12700" cy="2127495"/>
          </a:xfrm>
          <a:prstGeom prst="curvedConnector3">
            <a:avLst>
              <a:gd name="adj1" fmla="val 1800000"/>
            </a:avLst>
          </a:prstGeom>
          <a:ln w="25400">
            <a:solidFill>
              <a:schemeClr val="accent6">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グループ化 119"/>
          <p:cNvGrpSpPr/>
          <p:nvPr/>
        </p:nvGrpSpPr>
        <p:grpSpPr>
          <a:xfrm>
            <a:off x="7450788" y="4599323"/>
            <a:ext cx="536606" cy="294894"/>
            <a:chOff x="6671651" y="3406019"/>
            <a:chExt cx="447172" cy="245745"/>
          </a:xfrm>
        </p:grpSpPr>
        <p:grpSp>
          <p:nvGrpSpPr>
            <p:cNvPr id="121" name="グループ化 120"/>
            <p:cNvGrpSpPr>
              <a:grpSpLocks noChangeAspect="1"/>
            </p:cNvGrpSpPr>
            <p:nvPr/>
          </p:nvGrpSpPr>
          <p:grpSpPr>
            <a:xfrm>
              <a:off x="6955945" y="3406019"/>
              <a:ext cx="162878" cy="245745"/>
              <a:chOff x="5078414" y="4768738"/>
              <a:chExt cx="271463" cy="409575"/>
            </a:xfrm>
          </p:grpSpPr>
          <p:sp>
            <p:nvSpPr>
              <p:cNvPr id="123" name="Freeform 301"/>
              <p:cNvSpPr>
                <a:spLocks noEditPoints="1"/>
              </p:cNvSpPr>
              <p:nvPr/>
            </p:nvSpPr>
            <p:spPr bwMode="auto">
              <a:xfrm>
                <a:off x="5078414" y="4768738"/>
                <a:ext cx="271463" cy="409575"/>
              </a:xfrm>
              <a:custGeom>
                <a:avLst/>
                <a:gdLst>
                  <a:gd name="T0" fmla="*/ 0 w 162"/>
                  <a:gd name="T1" fmla="*/ 122 h 244"/>
                  <a:gd name="T2" fmla="*/ 0 w 162"/>
                  <a:gd name="T3" fmla="*/ 19 h 244"/>
                  <a:gd name="T4" fmla="*/ 3 w 162"/>
                  <a:gd name="T5" fmla="*/ 7 h 244"/>
                  <a:gd name="T6" fmla="*/ 17 w 162"/>
                  <a:gd name="T7" fmla="*/ 0 h 244"/>
                  <a:gd name="T8" fmla="*/ 145 w 162"/>
                  <a:gd name="T9" fmla="*/ 0 h 244"/>
                  <a:gd name="T10" fmla="*/ 162 w 162"/>
                  <a:gd name="T11" fmla="*/ 12 h 244"/>
                  <a:gd name="T12" fmla="*/ 162 w 162"/>
                  <a:gd name="T13" fmla="*/ 19 h 244"/>
                  <a:gd name="T14" fmla="*/ 162 w 162"/>
                  <a:gd name="T15" fmla="*/ 226 h 244"/>
                  <a:gd name="T16" fmla="*/ 159 w 162"/>
                  <a:gd name="T17" fmla="*/ 237 h 244"/>
                  <a:gd name="T18" fmla="*/ 146 w 162"/>
                  <a:gd name="T19" fmla="*/ 244 h 244"/>
                  <a:gd name="T20" fmla="*/ 16 w 162"/>
                  <a:gd name="T21" fmla="*/ 244 h 244"/>
                  <a:gd name="T22" fmla="*/ 0 w 162"/>
                  <a:gd name="T23" fmla="*/ 229 h 244"/>
                  <a:gd name="T24" fmla="*/ 0 w 162"/>
                  <a:gd name="T25" fmla="*/ 217 h 244"/>
                  <a:gd name="T26" fmla="*/ 0 w 162"/>
                  <a:gd name="T27" fmla="*/ 122 h 244"/>
                  <a:gd name="T28" fmla="*/ 145 w 162"/>
                  <a:gd name="T29" fmla="*/ 116 h 244"/>
                  <a:gd name="T30" fmla="*/ 145 w 162"/>
                  <a:gd name="T31" fmla="*/ 32 h 244"/>
                  <a:gd name="T32" fmla="*/ 142 w 162"/>
                  <a:gd name="T33" fmla="*/ 28 h 244"/>
                  <a:gd name="T34" fmla="*/ 20 w 162"/>
                  <a:gd name="T35" fmla="*/ 28 h 244"/>
                  <a:gd name="T36" fmla="*/ 16 w 162"/>
                  <a:gd name="T37" fmla="*/ 32 h 244"/>
                  <a:gd name="T38" fmla="*/ 16 w 162"/>
                  <a:gd name="T39" fmla="*/ 201 h 244"/>
                  <a:gd name="T40" fmla="*/ 20 w 162"/>
                  <a:gd name="T41" fmla="*/ 204 h 244"/>
                  <a:gd name="T42" fmla="*/ 142 w 162"/>
                  <a:gd name="T43" fmla="*/ 204 h 244"/>
                  <a:gd name="T44" fmla="*/ 145 w 162"/>
                  <a:gd name="T45" fmla="*/ 201 h 244"/>
                  <a:gd name="T46" fmla="*/ 145 w 162"/>
                  <a:gd name="T47" fmla="*/ 116 h 244"/>
                  <a:gd name="T48" fmla="*/ 82 w 162"/>
                  <a:gd name="T49" fmla="*/ 18 h 244"/>
                  <a:gd name="T50" fmla="*/ 108 w 162"/>
                  <a:gd name="T51" fmla="*/ 18 h 244"/>
                  <a:gd name="T52" fmla="*/ 112 w 162"/>
                  <a:gd name="T53" fmla="*/ 18 h 244"/>
                  <a:gd name="T54" fmla="*/ 114 w 162"/>
                  <a:gd name="T55" fmla="*/ 15 h 244"/>
                  <a:gd name="T56" fmla="*/ 112 w 162"/>
                  <a:gd name="T57" fmla="*/ 11 h 244"/>
                  <a:gd name="T58" fmla="*/ 108 w 162"/>
                  <a:gd name="T59" fmla="*/ 11 h 244"/>
                  <a:gd name="T60" fmla="*/ 56 w 162"/>
                  <a:gd name="T61" fmla="*/ 11 h 244"/>
                  <a:gd name="T62" fmla="*/ 52 w 162"/>
                  <a:gd name="T63" fmla="*/ 11 h 244"/>
                  <a:gd name="T64" fmla="*/ 50 w 162"/>
                  <a:gd name="T65" fmla="*/ 15 h 244"/>
                  <a:gd name="T66" fmla="*/ 54 w 162"/>
                  <a:gd name="T67" fmla="*/ 18 h 244"/>
                  <a:gd name="T68" fmla="*/ 82 w 162"/>
                  <a:gd name="T69" fmla="*/ 18 h 244"/>
                  <a:gd name="T70" fmla="*/ 82 w 162"/>
                  <a:gd name="T71" fmla="*/ 228 h 244"/>
                  <a:gd name="T72" fmla="*/ 95 w 162"/>
                  <a:gd name="T73" fmla="*/ 228 h 244"/>
                  <a:gd name="T74" fmla="*/ 101 w 162"/>
                  <a:gd name="T75" fmla="*/ 221 h 244"/>
                  <a:gd name="T76" fmla="*/ 95 w 162"/>
                  <a:gd name="T77" fmla="*/ 215 h 244"/>
                  <a:gd name="T78" fmla="*/ 69 w 162"/>
                  <a:gd name="T79" fmla="*/ 215 h 244"/>
                  <a:gd name="T80" fmla="*/ 63 w 162"/>
                  <a:gd name="T81" fmla="*/ 221 h 244"/>
                  <a:gd name="T82" fmla="*/ 69 w 162"/>
                  <a:gd name="T83" fmla="*/ 228 h 244"/>
                  <a:gd name="T84" fmla="*/ 82 w 162"/>
                  <a:gd name="T85" fmla="*/ 2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44">
                    <a:moveTo>
                      <a:pt x="0" y="122"/>
                    </a:moveTo>
                    <a:cubicBezTo>
                      <a:pt x="0" y="88"/>
                      <a:pt x="0" y="53"/>
                      <a:pt x="0" y="19"/>
                    </a:cubicBezTo>
                    <a:cubicBezTo>
                      <a:pt x="0" y="14"/>
                      <a:pt x="0" y="11"/>
                      <a:pt x="3" y="7"/>
                    </a:cubicBezTo>
                    <a:cubicBezTo>
                      <a:pt x="6" y="2"/>
                      <a:pt x="11" y="0"/>
                      <a:pt x="17" y="0"/>
                    </a:cubicBezTo>
                    <a:cubicBezTo>
                      <a:pt x="60" y="0"/>
                      <a:pt x="102" y="0"/>
                      <a:pt x="145" y="0"/>
                    </a:cubicBezTo>
                    <a:cubicBezTo>
                      <a:pt x="154" y="0"/>
                      <a:pt x="160" y="4"/>
                      <a:pt x="162" y="12"/>
                    </a:cubicBezTo>
                    <a:cubicBezTo>
                      <a:pt x="162" y="14"/>
                      <a:pt x="162" y="17"/>
                      <a:pt x="162" y="19"/>
                    </a:cubicBezTo>
                    <a:cubicBezTo>
                      <a:pt x="162" y="88"/>
                      <a:pt x="162" y="157"/>
                      <a:pt x="162" y="226"/>
                    </a:cubicBezTo>
                    <a:cubicBezTo>
                      <a:pt x="162" y="230"/>
                      <a:pt x="162" y="234"/>
                      <a:pt x="159" y="237"/>
                    </a:cubicBezTo>
                    <a:cubicBezTo>
                      <a:pt x="156" y="242"/>
                      <a:pt x="152" y="244"/>
                      <a:pt x="146" y="244"/>
                    </a:cubicBezTo>
                    <a:cubicBezTo>
                      <a:pt x="103" y="244"/>
                      <a:pt x="59" y="244"/>
                      <a:pt x="16" y="244"/>
                    </a:cubicBezTo>
                    <a:cubicBezTo>
                      <a:pt x="7" y="244"/>
                      <a:pt x="0" y="238"/>
                      <a:pt x="0" y="229"/>
                    </a:cubicBezTo>
                    <a:cubicBezTo>
                      <a:pt x="0" y="225"/>
                      <a:pt x="0" y="221"/>
                      <a:pt x="0" y="217"/>
                    </a:cubicBezTo>
                    <a:cubicBezTo>
                      <a:pt x="0" y="185"/>
                      <a:pt x="0" y="154"/>
                      <a:pt x="0" y="122"/>
                    </a:cubicBezTo>
                    <a:close/>
                    <a:moveTo>
                      <a:pt x="145" y="116"/>
                    </a:moveTo>
                    <a:cubicBezTo>
                      <a:pt x="145" y="88"/>
                      <a:pt x="145" y="60"/>
                      <a:pt x="145" y="32"/>
                    </a:cubicBezTo>
                    <a:cubicBezTo>
                      <a:pt x="145" y="28"/>
                      <a:pt x="145" y="28"/>
                      <a:pt x="142" y="28"/>
                    </a:cubicBezTo>
                    <a:cubicBezTo>
                      <a:pt x="101" y="28"/>
                      <a:pt x="61" y="28"/>
                      <a:pt x="20" y="28"/>
                    </a:cubicBezTo>
                    <a:cubicBezTo>
                      <a:pt x="16" y="28"/>
                      <a:pt x="16" y="28"/>
                      <a:pt x="16" y="32"/>
                    </a:cubicBezTo>
                    <a:cubicBezTo>
                      <a:pt x="16" y="88"/>
                      <a:pt x="16" y="144"/>
                      <a:pt x="16" y="201"/>
                    </a:cubicBezTo>
                    <a:cubicBezTo>
                      <a:pt x="16" y="204"/>
                      <a:pt x="16" y="204"/>
                      <a:pt x="20" y="204"/>
                    </a:cubicBezTo>
                    <a:cubicBezTo>
                      <a:pt x="60" y="204"/>
                      <a:pt x="101" y="204"/>
                      <a:pt x="142" y="204"/>
                    </a:cubicBezTo>
                    <a:cubicBezTo>
                      <a:pt x="145" y="204"/>
                      <a:pt x="145" y="204"/>
                      <a:pt x="145" y="201"/>
                    </a:cubicBezTo>
                    <a:cubicBezTo>
                      <a:pt x="145" y="173"/>
                      <a:pt x="145" y="144"/>
                      <a:pt x="145" y="116"/>
                    </a:cubicBezTo>
                    <a:close/>
                    <a:moveTo>
                      <a:pt x="82" y="18"/>
                    </a:moveTo>
                    <a:cubicBezTo>
                      <a:pt x="91" y="18"/>
                      <a:pt x="99" y="18"/>
                      <a:pt x="108" y="18"/>
                    </a:cubicBezTo>
                    <a:cubicBezTo>
                      <a:pt x="109" y="18"/>
                      <a:pt x="111" y="18"/>
                      <a:pt x="112" y="18"/>
                    </a:cubicBezTo>
                    <a:cubicBezTo>
                      <a:pt x="113" y="17"/>
                      <a:pt x="114" y="16"/>
                      <a:pt x="114" y="15"/>
                    </a:cubicBezTo>
                    <a:cubicBezTo>
                      <a:pt x="114" y="13"/>
                      <a:pt x="113" y="12"/>
                      <a:pt x="112" y="11"/>
                    </a:cubicBezTo>
                    <a:cubicBezTo>
                      <a:pt x="111" y="11"/>
                      <a:pt x="109" y="11"/>
                      <a:pt x="108" y="11"/>
                    </a:cubicBezTo>
                    <a:cubicBezTo>
                      <a:pt x="90" y="11"/>
                      <a:pt x="73" y="11"/>
                      <a:pt x="56" y="11"/>
                    </a:cubicBezTo>
                    <a:cubicBezTo>
                      <a:pt x="54" y="11"/>
                      <a:pt x="53" y="11"/>
                      <a:pt x="52" y="11"/>
                    </a:cubicBezTo>
                    <a:cubicBezTo>
                      <a:pt x="50" y="12"/>
                      <a:pt x="49" y="13"/>
                      <a:pt x="50" y="15"/>
                    </a:cubicBezTo>
                    <a:cubicBezTo>
                      <a:pt x="50" y="17"/>
                      <a:pt x="51" y="18"/>
                      <a:pt x="54" y="18"/>
                    </a:cubicBezTo>
                    <a:cubicBezTo>
                      <a:pt x="64" y="18"/>
                      <a:pt x="73" y="18"/>
                      <a:pt x="82" y="18"/>
                    </a:cubicBezTo>
                    <a:close/>
                    <a:moveTo>
                      <a:pt x="82" y="228"/>
                    </a:moveTo>
                    <a:cubicBezTo>
                      <a:pt x="86" y="228"/>
                      <a:pt x="90" y="228"/>
                      <a:pt x="95" y="228"/>
                    </a:cubicBezTo>
                    <a:cubicBezTo>
                      <a:pt x="99" y="228"/>
                      <a:pt x="101" y="225"/>
                      <a:pt x="101" y="221"/>
                    </a:cubicBezTo>
                    <a:cubicBezTo>
                      <a:pt x="101" y="217"/>
                      <a:pt x="99" y="215"/>
                      <a:pt x="95" y="215"/>
                    </a:cubicBezTo>
                    <a:cubicBezTo>
                      <a:pt x="86" y="215"/>
                      <a:pt x="78" y="215"/>
                      <a:pt x="69" y="215"/>
                    </a:cubicBezTo>
                    <a:cubicBezTo>
                      <a:pt x="65" y="215"/>
                      <a:pt x="62" y="218"/>
                      <a:pt x="63" y="221"/>
                    </a:cubicBezTo>
                    <a:cubicBezTo>
                      <a:pt x="63" y="225"/>
                      <a:pt x="65" y="228"/>
                      <a:pt x="69" y="228"/>
                    </a:cubicBezTo>
                    <a:cubicBezTo>
                      <a:pt x="73" y="228"/>
                      <a:pt x="78" y="228"/>
                      <a:pt x="82" y="22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4" name="Freeform 302"/>
              <p:cNvSpPr>
                <a:spLocks/>
              </p:cNvSpPr>
              <p:nvPr/>
            </p:nvSpPr>
            <p:spPr bwMode="auto">
              <a:xfrm>
                <a:off x="5105401" y="4816363"/>
                <a:ext cx="215900" cy="295275"/>
              </a:xfrm>
              <a:custGeom>
                <a:avLst/>
                <a:gdLst>
                  <a:gd name="T0" fmla="*/ 129 w 129"/>
                  <a:gd name="T1" fmla="*/ 88 h 176"/>
                  <a:gd name="T2" fmla="*/ 129 w 129"/>
                  <a:gd name="T3" fmla="*/ 173 h 176"/>
                  <a:gd name="T4" fmla="*/ 126 w 129"/>
                  <a:gd name="T5" fmla="*/ 176 h 176"/>
                  <a:gd name="T6" fmla="*/ 4 w 129"/>
                  <a:gd name="T7" fmla="*/ 176 h 176"/>
                  <a:gd name="T8" fmla="*/ 0 w 129"/>
                  <a:gd name="T9" fmla="*/ 173 h 176"/>
                  <a:gd name="T10" fmla="*/ 0 w 129"/>
                  <a:gd name="T11" fmla="*/ 4 h 176"/>
                  <a:gd name="T12" fmla="*/ 4 w 129"/>
                  <a:gd name="T13" fmla="*/ 0 h 176"/>
                  <a:gd name="T14" fmla="*/ 126 w 129"/>
                  <a:gd name="T15" fmla="*/ 0 h 176"/>
                  <a:gd name="T16" fmla="*/ 129 w 129"/>
                  <a:gd name="T17" fmla="*/ 4 h 176"/>
                  <a:gd name="T18" fmla="*/ 129 w 129"/>
                  <a:gd name="T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76">
                    <a:moveTo>
                      <a:pt x="129" y="88"/>
                    </a:moveTo>
                    <a:cubicBezTo>
                      <a:pt x="129" y="116"/>
                      <a:pt x="129" y="145"/>
                      <a:pt x="129" y="173"/>
                    </a:cubicBezTo>
                    <a:cubicBezTo>
                      <a:pt x="129" y="176"/>
                      <a:pt x="129" y="176"/>
                      <a:pt x="126" y="176"/>
                    </a:cubicBezTo>
                    <a:cubicBezTo>
                      <a:pt x="85" y="176"/>
                      <a:pt x="44" y="176"/>
                      <a:pt x="4" y="176"/>
                    </a:cubicBezTo>
                    <a:cubicBezTo>
                      <a:pt x="0" y="176"/>
                      <a:pt x="0" y="176"/>
                      <a:pt x="0" y="173"/>
                    </a:cubicBezTo>
                    <a:cubicBezTo>
                      <a:pt x="0" y="116"/>
                      <a:pt x="0" y="60"/>
                      <a:pt x="0" y="4"/>
                    </a:cubicBezTo>
                    <a:cubicBezTo>
                      <a:pt x="0" y="0"/>
                      <a:pt x="0" y="0"/>
                      <a:pt x="4" y="0"/>
                    </a:cubicBezTo>
                    <a:cubicBezTo>
                      <a:pt x="45" y="0"/>
                      <a:pt x="85" y="0"/>
                      <a:pt x="126" y="0"/>
                    </a:cubicBezTo>
                    <a:cubicBezTo>
                      <a:pt x="129" y="0"/>
                      <a:pt x="129" y="0"/>
                      <a:pt x="129" y="4"/>
                    </a:cubicBezTo>
                    <a:cubicBezTo>
                      <a:pt x="129" y="32"/>
                      <a:pt x="129" y="60"/>
                      <a:pt x="129"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5" name="Freeform 303"/>
              <p:cNvSpPr>
                <a:spLocks/>
              </p:cNvSpPr>
              <p:nvPr/>
            </p:nvSpPr>
            <p:spPr bwMode="auto">
              <a:xfrm>
                <a:off x="5160964" y="4787788"/>
                <a:ext cx="107950" cy="11113"/>
              </a:xfrm>
              <a:custGeom>
                <a:avLst/>
                <a:gdLst>
                  <a:gd name="T0" fmla="*/ 33 w 65"/>
                  <a:gd name="T1" fmla="*/ 7 h 7"/>
                  <a:gd name="T2" fmla="*/ 5 w 65"/>
                  <a:gd name="T3" fmla="*/ 7 h 7"/>
                  <a:gd name="T4" fmla="*/ 1 w 65"/>
                  <a:gd name="T5" fmla="*/ 4 h 7"/>
                  <a:gd name="T6" fmla="*/ 3 w 65"/>
                  <a:gd name="T7" fmla="*/ 0 h 7"/>
                  <a:gd name="T8" fmla="*/ 7 w 65"/>
                  <a:gd name="T9" fmla="*/ 0 h 7"/>
                  <a:gd name="T10" fmla="*/ 59 w 65"/>
                  <a:gd name="T11" fmla="*/ 0 h 7"/>
                  <a:gd name="T12" fmla="*/ 63 w 65"/>
                  <a:gd name="T13" fmla="*/ 0 h 7"/>
                  <a:gd name="T14" fmla="*/ 65 w 65"/>
                  <a:gd name="T15" fmla="*/ 4 h 7"/>
                  <a:gd name="T16" fmla="*/ 63 w 65"/>
                  <a:gd name="T17" fmla="*/ 7 h 7"/>
                  <a:gd name="T18" fmla="*/ 59 w 65"/>
                  <a:gd name="T19" fmla="*/ 7 h 7"/>
                  <a:gd name="T20" fmla="*/ 33 w 65"/>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
                    <a:moveTo>
                      <a:pt x="33" y="7"/>
                    </a:moveTo>
                    <a:cubicBezTo>
                      <a:pt x="24" y="7"/>
                      <a:pt x="15" y="7"/>
                      <a:pt x="5" y="7"/>
                    </a:cubicBezTo>
                    <a:cubicBezTo>
                      <a:pt x="2" y="7"/>
                      <a:pt x="1" y="6"/>
                      <a:pt x="1" y="4"/>
                    </a:cubicBezTo>
                    <a:cubicBezTo>
                      <a:pt x="0" y="2"/>
                      <a:pt x="1" y="1"/>
                      <a:pt x="3" y="0"/>
                    </a:cubicBezTo>
                    <a:cubicBezTo>
                      <a:pt x="4" y="0"/>
                      <a:pt x="5" y="0"/>
                      <a:pt x="7" y="0"/>
                    </a:cubicBezTo>
                    <a:cubicBezTo>
                      <a:pt x="24" y="0"/>
                      <a:pt x="41" y="0"/>
                      <a:pt x="59" y="0"/>
                    </a:cubicBezTo>
                    <a:cubicBezTo>
                      <a:pt x="60" y="0"/>
                      <a:pt x="62" y="0"/>
                      <a:pt x="63" y="0"/>
                    </a:cubicBezTo>
                    <a:cubicBezTo>
                      <a:pt x="64" y="1"/>
                      <a:pt x="65" y="2"/>
                      <a:pt x="65" y="4"/>
                    </a:cubicBezTo>
                    <a:cubicBezTo>
                      <a:pt x="65" y="5"/>
                      <a:pt x="64" y="6"/>
                      <a:pt x="63" y="7"/>
                    </a:cubicBezTo>
                    <a:cubicBezTo>
                      <a:pt x="62" y="7"/>
                      <a:pt x="60" y="7"/>
                      <a:pt x="59" y="7"/>
                    </a:cubicBezTo>
                    <a:cubicBezTo>
                      <a:pt x="50" y="7"/>
                      <a:pt x="42" y="7"/>
                      <a:pt x="3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6" name="Freeform 304"/>
              <p:cNvSpPr>
                <a:spLocks/>
              </p:cNvSpPr>
              <p:nvPr/>
            </p:nvSpPr>
            <p:spPr bwMode="auto">
              <a:xfrm>
                <a:off x="5181601" y="5129101"/>
                <a:ext cx="66675" cy="22225"/>
              </a:xfrm>
              <a:custGeom>
                <a:avLst/>
                <a:gdLst>
                  <a:gd name="T0" fmla="*/ 20 w 39"/>
                  <a:gd name="T1" fmla="*/ 13 h 13"/>
                  <a:gd name="T2" fmla="*/ 7 w 39"/>
                  <a:gd name="T3" fmla="*/ 13 h 13"/>
                  <a:gd name="T4" fmla="*/ 1 w 39"/>
                  <a:gd name="T5" fmla="*/ 6 h 13"/>
                  <a:gd name="T6" fmla="*/ 7 w 39"/>
                  <a:gd name="T7" fmla="*/ 0 h 13"/>
                  <a:gd name="T8" fmla="*/ 33 w 39"/>
                  <a:gd name="T9" fmla="*/ 0 h 13"/>
                  <a:gd name="T10" fmla="*/ 39 w 39"/>
                  <a:gd name="T11" fmla="*/ 6 h 13"/>
                  <a:gd name="T12" fmla="*/ 33 w 39"/>
                  <a:gd name="T13" fmla="*/ 13 h 13"/>
                  <a:gd name="T14" fmla="*/ 20 w 39"/>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3">
                    <a:moveTo>
                      <a:pt x="20" y="13"/>
                    </a:moveTo>
                    <a:cubicBezTo>
                      <a:pt x="16" y="13"/>
                      <a:pt x="11" y="13"/>
                      <a:pt x="7" y="13"/>
                    </a:cubicBezTo>
                    <a:cubicBezTo>
                      <a:pt x="3" y="13"/>
                      <a:pt x="1" y="10"/>
                      <a:pt x="1" y="6"/>
                    </a:cubicBezTo>
                    <a:cubicBezTo>
                      <a:pt x="0" y="3"/>
                      <a:pt x="3" y="0"/>
                      <a:pt x="7" y="0"/>
                    </a:cubicBezTo>
                    <a:cubicBezTo>
                      <a:pt x="16" y="0"/>
                      <a:pt x="24" y="0"/>
                      <a:pt x="33" y="0"/>
                    </a:cubicBezTo>
                    <a:cubicBezTo>
                      <a:pt x="37" y="0"/>
                      <a:pt x="39" y="2"/>
                      <a:pt x="39" y="6"/>
                    </a:cubicBezTo>
                    <a:cubicBezTo>
                      <a:pt x="39" y="10"/>
                      <a:pt x="37" y="13"/>
                      <a:pt x="33" y="13"/>
                    </a:cubicBezTo>
                    <a:cubicBezTo>
                      <a:pt x="28" y="13"/>
                      <a:pt x="24" y="13"/>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22" name="Freeform 239"/>
            <p:cNvSpPr>
              <a:spLocks noChangeAspect="1" noEditPoints="1"/>
            </p:cNvSpPr>
            <p:nvPr/>
          </p:nvSpPr>
          <p:spPr bwMode="auto">
            <a:xfrm>
              <a:off x="6671651" y="3452215"/>
              <a:ext cx="246698" cy="153353"/>
            </a:xfrm>
            <a:custGeom>
              <a:avLst/>
              <a:gdLst>
                <a:gd name="T0" fmla="*/ 123 w 245"/>
                <a:gd name="T1" fmla="*/ 152 h 152"/>
                <a:gd name="T2" fmla="*/ 14 w 245"/>
                <a:gd name="T3" fmla="*/ 152 h 152"/>
                <a:gd name="T4" fmla="*/ 2 w 245"/>
                <a:gd name="T5" fmla="*/ 145 h 152"/>
                <a:gd name="T6" fmla="*/ 3 w 245"/>
                <a:gd name="T7" fmla="*/ 139 h 152"/>
                <a:gd name="T8" fmla="*/ 18 w 245"/>
                <a:gd name="T9" fmla="*/ 121 h 152"/>
                <a:gd name="T10" fmla="*/ 20 w 245"/>
                <a:gd name="T11" fmla="*/ 116 h 152"/>
                <a:gd name="T12" fmla="*/ 20 w 245"/>
                <a:gd name="T13" fmla="*/ 15 h 152"/>
                <a:gd name="T14" fmla="*/ 26 w 245"/>
                <a:gd name="T15" fmla="*/ 3 h 152"/>
                <a:gd name="T16" fmla="*/ 34 w 245"/>
                <a:gd name="T17" fmla="*/ 0 h 152"/>
                <a:gd name="T18" fmla="*/ 211 w 245"/>
                <a:gd name="T19" fmla="*/ 0 h 152"/>
                <a:gd name="T20" fmla="*/ 224 w 245"/>
                <a:gd name="T21" fmla="*/ 13 h 152"/>
                <a:gd name="T22" fmla="*/ 224 w 245"/>
                <a:gd name="T23" fmla="*/ 53 h 152"/>
                <a:gd name="T24" fmla="*/ 224 w 245"/>
                <a:gd name="T25" fmla="*/ 116 h 152"/>
                <a:gd name="T26" fmla="*/ 226 w 245"/>
                <a:gd name="T27" fmla="*/ 121 h 152"/>
                <a:gd name="T28" fmla="*/ 243 w 245"/>
                <a:gd name="T29" fmla="*/ 139 h 152"/>
                <a:gd name="T30" fmla="*/ 244 w 245"/>
                <a:gd name="T31" fmla="*/ 144 h 152"/>
                <a:gd name="T32" fmla="*/ 232 w 245"/>
                <a:gd name="T33" fmla="*/ 152 h 152"/>
                <a:gd name="T34" fmla="*/ 172 w 245"/>
                <a:gd name="T35" fmla="*/ 152 h 152"/>
                <a:gd name="T36" fmla="*/ 123 w 245"/>
                <a:gd name="T37" fmla="*/ 152 h 152"/>
                <a:gd name="T38" fmla="*/ 122 w 245"/>
                <a:gd name="T39" fmla="*/ 119 h 152"/>
                <a:gd name="T40" fmla="*/ 213 w 245"/>
                <a:gd name="T41" fmla="*/ 119 h 152"/>
                <a:gd name="T42" fmla="*/ 216 w 245"/>
                <a:gd name="T43" fmla="*/ 116 h 152"/>
                <a:gd name="T44" fmla="*/ 216 w 245"/>
                <a:gd name="T45" fmla="*/ 16 h 152"/>
                <a:gd name="T46" fmla="*/ 209 w 245"/>
                <a:gd name="T47" fmla="*/ 8 h 152"/>
                <a:gd name="T48" fmla="*/ 207 w 245"/>
                <a:gd name="T49" fmla="*/ 8 h 152"/>
                <a:gd name="T50" fmla="*/ 38 w 245"/>
                <a:gd name="T51" fmla="*/ 8 h 152"/>
                <a:gd name="T52" fmla="*/ 34 w 245"/>
                <a:gd name="T53" fmla="*/ 9 h 152"/>
                <a:gd name="T54" fmla="*/ 29 w 245"/>
                <a:gd name="T55" fmla="*/ 14 h 152"/>
                <a:gd name="T56" fmla="*/ 29 w 245"/>
                <a:gd name="T57" fmla="*/ 17 h 152"/>
                <a:gd name="T58" fmla="*/ 29 w 245"/>
                <a:gd name="T59" fmla="*/ 116 h 152"/>
                <a:gd name="T60" fmla="*/ 32 w 245"/>
                <a:gd name="T61" fmla="*/ 119 h 152"/>
                <a:gd name="T62" fmla="*/ 122 w 245"/>
                <a:gd name="T63" fmla="*/ 119 h 152"/>
                <a:gd name="T64" fmla="*/ 121 w 245"/>
                <a:gd name="T65" fmla="*/ 144 h 152"/>
                <a:gd name="T66" fmla="*/ 139 w 245"/>
                <a:gd name="T67" fmla="*/ 144 h 152"/>
                <a:gd name="T68" fmla="*/ 142 w 245"/>
                <a:gd name="T69" fmla="*/ 143 h 152"/>
                <a:gd name="T70" fmla="*/ 143 w 245"/>
                <a:gd name="T71" fmla="*/ 140 h 152"/>
                <a:gd name="T72" fmla="*/ 140 w 245"/>
                <a:gd name="T73" fmla="*/ 136 h 152"/>
                <a:gd name="T74" fmla="*/ 135 w 245"/>
                <a:gd name="T75" fmla="*/ 133 h 152"/>
                <a:gd name="T76" fmla="*/ 111 w 245"/>
                <a:gd name="T77" fmla="*/ 133 h 152"/>
                <a:gd name="T78" fmla="*/ 99 w 245"/>
                <a:gd name="T79" fmla="*/ 139 h 152"/>
                <a:gd name="T80" fmla="*/ 101 w 245"/>
                <a:gd name="T81" fmla="*/ 143 h 152"/>
                <a:gd name="T82" fmla="*/ 103 w 245"/>
                <a:gd name="T83" fmla="*/ 144 h 152"/>
                <a:gd name="T84" fmla="*/ 121 w 245"/>
                <a:gd name="T85"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5" h="152">
                  <a:moveTo>
                    <a:pt x="123" y="152"/>
                  </a:moveTo>
                  <a:cubicBezTo>
                    <a:pt x="86" y="152"/>
                    <a:pt x="50" y="152"/>
                    <a:pt x="14" y="152"/>
                  </a:cubicBezTo>
                  <a:cubicBezTo>
                    <a:pt x="9" y="152"/>
                    <a:pt x="5" y="150"/>
                    <a:pt x="2" y="145"/>
                  </a:cubicBezTo>
                  <a:cubicBezTo>
                    <a:pt x="0" y="143"/>
                    <a:pt x="1" y="141"/>
                    <a:pt x="3" y="139"/>
                  </a:cubicBezTo>
                  <a:cubicBezTo>
                    <a:pt x="8" y="133"/>
                    <a:pt x="13" y="127"/>
                    <a:pt x="18" y="121"/>
                  </a:cubicBezTo>
                  <a:cubicBezTo>
                    <a:pt x="20" y="120"/>
                    <a:pt x="20" y="118"/>
                    <a:pt x="20" y="116"/>
                  </a:cubicBezTo>
                  <a:cubicBezTo>
                    <a:pt x="20" y="82"/>
                    <a:pt x="20" y="49"/>
                    <a:pt x="20" y="15"/>
                  </a:cubicBezTo>
                  <a:cubicBezTo>
                    <a:pt x="20" y="10"/>
                    <a:pt x="22" y="6"/>
                    <a:pt x="26" y="3"/>
                  </a:cubicBezTo>
                  <a:cubicBezTo>
                    <a:pt x="28" y="1"/>
                    <a:pt x="30" y="0"/>
                    <a:pt x="34" y="0"/>
                  </a:cubicBezTo>
                  <a:cubicBezTo>
                    <a:pt x="93" y="0"/>
                    <a:pt x="152" y="0"/>
                    <a:pt x="211" y="0"/>
                  </a:cubicBezTo>
                  <a:cubicBezTo>
                    <a:pt x="219" y="0"/>
                    <a:pt x="224" y="5"/>
                    <a:pt x="224" y="13"/>
                  </a:cubicBezTo>
                  <a:cubicBezTo>
                    <a:pt x="224" y="27"/>
                    <a:pt x="224" y="40"/>
                    <a:pt x="224" y="53"/>
                  </a:cubicBezTo>
                  <a:cubicBezTo>
                    <a:pt x="224" y="74"/>
                    <a:pt x="224" y="95"/>
                    <a:pt x="224" y="116"/>
                  </a:cubicBezTo>
                  <a:cubicBezTo>
                    <a:pt x="224" y="118"/>
                    <a:pt x="225" y="119"/>
                    <a:pt x="226" y="121"/>
                  </a:cubicBezTo>
                  <a:cubicBezTo>
                    <a:pt x="232" y="127"/>
                    <a:pt x="238" y="133"/>
                    <a:pt x="243" y="139"/>
                  </a:cubicBezTo>
                  <a:cubicBezTo>
                    <a:pt x="245" y="141"/>
                    <a:pt x="245" y="142"/>
                    <a:pt x="244" y="144"/>
                  </a:cubicBezTo>
                  <a:cubicBezTo>
                    <a:pt x="243" y="149"/>
                    <a:pt x="238" y="152"/>
                    <a:pt x="232" y="152"/>
                  </a:cubicBezTo>
                  <a:cubicBezTo>
                    <a:pt x="212" y="152"/>
                    <a:pt x="192" y="152"/>
                    <a:pt x="172" y="152"/>
                  </a:cubicBezTo>
                  <a:cubicBezTo>
                    <a:pt x="156" y="152"/>
                    <a:pt x="139" y="152"/>
                    <a:pt x="123" y="152"/>
                  </a:cubicBezTo>
                  <a:close/>
                  <a:moveTo>
                    <a:pt x="122" y="119"/>
                  </a:moveTo>
                  <a:cubicBezTo>
                    <a:pt x="153" y="119"/>
                    <a:pt x="183" y="119"/>
                    <a:pt x="213" y="119"/>
                  </a:cubicBezTo>
                  <a:cubicBezTo>
                    <a:pt x="215" y="119"/>
                    <a:pt x="216" y="119"/>
                    <a:pt x="216" y="116"/>
                  </a:cubicBezTo>
                  <a:cubicBezTo>
                    <a:pt x="216" y="83"/>
                    <a:pt x="216" y="49"/>
                    <a:pt x="216" y="16"/>
                  </a:cubicBezTo>
                  <a:cubicBezTo>
                    <a:pt x="216" y="11"/>
                    <a:pt x="214" y="8"/>
                    <a:pt x="209" y="8"/>
                  </a:cubicBezTo>
                  <a:cubicBezTo>
                    <a:pt x="208" y="8"/>
                    <a:pt x="208" y="8"/>
                    <a:pt x="207" y="8"/>
                  </a:cubicBezTo>
                  <a:cubicBezTo>
                    <a:pt x="151" y="8"/>
                    <a:pt x="94" y="8"/>
                    <a:pt x="38" y="8"/>
                  </a:cubicBezTo>
                  <a:cubicBezTo>
                    <a:pt x="37" y="8"/>
                    <a:pt x="36" y="8"/>
                    <a:pt x="34" y="9"/>
                  </a:cubicBezTo>
                  <a:cubicBezTo>
                    <a:pt x="31" y="9"/>
                    <a:pt x="30" y="11"/>
                    <a:pt x="29" y="14"/>
                  </a:cubicBezTo>
                  <a:cubicBezTo>
                    <a:pt x="29" y="15"/>
                    <a:pt x="29" y="16"/>
                    <a:pt x="29" y="17"/>
                  </a:cubicBezTo>
                  <a:cubicBezTo>
                    <a:pt x="29" y="50"/>
                    <a:pt x="29" y="83"/>
                    <a:pt x="29" y="116"/>
                  </a:cubicBezTo>
                  <a:cubicBezTo>
                    <a:pt x="29" y="119"/>
                    <a:pt x="29" y="119"/>
                    <a:pt x="32" y="119"/>
                  </a:cubicBezTo>
                  <a:cubicBezTo>
                    <a:pt x="62" y="119"/>
                    <a:pt x="92" y="119"/>
                    <a:pt x="122" y="119"/>
                  </a:cubicBezTo>
                  <a:close/>
                  <a:moveTo>
                    <a:pt x="121" y="144"/>
                  </a:moveTo>
                  <a:cubicBezTo>
                    <a:pt x="127" y="144"/>
                    <a:pt x="133" y="144"/>
                    <a:pt x="139" y="144"/>
                  </a:cubicBezTo>
                  <a:cubicBezTo>
                    <a:pt x="140" y="144"/>
                    <a:pt x="141" y="143"/>
                    <a:pt x="142" y="143"/>
                  </a:cubicBezTo>
                  <a:cubicBezTo>
                    <a:pt x="144" y="143"/>
                    <a:pt x="144" y="142"/>
                    <a:pt x="143" y="140"/>
                  </a:cubicBezTo>
                  <a:cubicBezTo>
                    <a:pt x="142" y="139"/>
                    <a:pt x="141" y="137"/>
                    <a:pt x="140" y="136"/>
                  </a:cubicBezTo>
                  <a:cubicBezTo>
                    <a:pt x="139" y="133"/>
                    <a:pt x="137" y="133"/>
                    <a:pt x="135" y="133"/>
                  </a:cubicBezTo>
                  <a:cubicBezTo>
                    <a:pt x="127" y="133"/>
                    <a:pt x="119" y="133"/>
                    <a:pt x="111" y="133"/>
                  </a:cubicBezTo>
                  <a:cubicBezTo>
                    <a:pt x="101" y="133"/>
                    <a:pt x="104" y="132"/>
                    <a:pt x="99" y="139"/>
                  </a:cubicBezTo>
                  <a:cubicBezTo>
                    <a:pt x="97" y="142"/>
                    <a:pt x="98" y="143"/>
                    <a:pt x="101" y="143"/>
                  </a:cubicBezTo>
                  <a:cubicBezTo>
                    <a:pt x="102" y="144"/>
                    <a:pt x="102" y="144"/>
                    <a:pt x="103" y="144"/>
                  </a:cubicBezTo>
                  <a:cubicBezTo>
                    <a:pt x="109" y="144"/>
                    <a:pt x="115" y="144"/>
                    <a:pt x="121" y="14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grpSp>
        <p:nvGrpSpPr>
          <p:cNvPr id="127" name="グループ化 126"/>
          <p:cNvGrpSpPr/>
          <p:nvPr/>
        </p:nvGrpSpPr>
        <p:grpSpPr>
          <a:xfrm>
            <a:off x="3272042" y="4604875"/>
            <a:ext cx="493396" cy="314326"/>
            <a:chOff x="6261101" y="1763714"/>
            <a:chExt cx="411163" cy="261938"/>
          </a:xfrm>
        </p:grpSpPr>
        <p:sp>
          <p:nvSpPr>
            <p:cNvPr id="128" name="Freeform 389"/>
            <p:cNvSpPr>
              <a:spLocks noEditPoints="1"/>
            </p:cNvSpPr>
            <p:nvPr/>
          </p:nvSpPr>
          <p:spPr bwMode="auto">
            <a:xfrm>
              <a:off x="6402389" y="1763714"/>
              <a:ext cx="127000" cy="260350"/>
            </a:xfrm>
            <a:custGeom>
              <a:avLst/>
              <a:gdLst>
                <a:gd name="T0" fmla="*/ 76 w 76"/>
                <a:gd name="T1" fmla="*/ 155 h 155"/>
                <a:gd name="T2" fmla="*/ 0 w 76"/>
                <a:gd name="T3" fmla="*/ 155 h 155"/>
                <a:gd name="T4" fmla="*/ 0 w 76"/>
                <a:gd name="T5" fmla="*/ 153 h 155"/>
                <a:gd name="T6" fmla="*/ 0 w 76"/>
                <a:gd name="T7" fmla="*/ 9 h 155"/>
                <a:gd name="T8" fmla="*/ 9 w 76"/>
                <a:gd name="T9" fmla="*/ 0 h 155"/>
                <a:gd name="T10" fmla="*/ 67 w 76"/>
                <a:gd name="T11" fmla="*/ 0 h 155"/>
                <a:gd name="T12" fmla="*/ 76 w 76"/>
                <a:gd name="T13" fmla="*/ 9 h 155"/>
                <a:gd name="T14" fmla="*/ 76 w 76"/>
                <a:gd name="T15" fmla="*/ 153 h 155"/>
                <a:gd name="T16" fmla="*/ 76 w 76"/>
                <a:gd name="T17" fmla="*/ 155 h 155"/>
                <a:gd name="T18" fmla="*/ 14 w 76"/>
                <a:gd name="T19" fmla="*/ 22 h 155"/>
                <a:gd name="T20" fmla="*/ 14 w 76"/>
                <a:gd name="T21" fmla="*/ 31 h 155"/>
                <a:gd name="T22" fmla="*/ 63 w 76"/>
                <a:gd name="T23" fmla="*/ 31 h 155"/>
                <a:gd name="T24" fmla="*/ 63 w 76"/>
                <a:gd name="T25" fmla="*/ 22 h 155"/>
                <a:gd name="T26" fmla="*/ 14 w 76"/>
                <a:gd name="T27" fmla="*/ 22 h 155"/>
                <a:gd name="T28" fmla="*/ 14 w 76"/>
                <a:gd name="T29" fmla="*/ 116 h 155"/>
                <a:gd name="T30" fmla="*/ 14 w 76"/>
                <a:gd name="T31" fmla="*/ 124 h 155"/>
                <a:gd name="T32" fmla="*/ 63 w 76"/>
                <a:gd name="T33" fmla="*/ 124 h 155"/>
                <a:gd name="T34" fmla="*/ 63 w 76"/>
                <a:gd name="T35" fmla="*/ 116 h 155"/>
                <a:gd name="T36" fmla="*/ 14 w 76"/>
                <a:gd name="T37" fmla="*/ 116 h 155"/>
                <a:gd name="T38" fmla="*/ 14 w 76"/>
                <a:gd name="T39" fmla="*/ 142 h 155"/>
                <a:gd name="T40" fmla="*/ 63 w 76"/>
                <a:gd name="T41" fmla="*/ 142 h 155"/>
                <a:gd name="T42" fmla="*/ 63 w 76"/>
                <a:gd name="T43" fmla="*/ 133 h 155"/>
                <a:gd name="T44" fmla="*/ 14 w 76"/>
                <a:gd name="T45" fmla="*/ 133 h 155"/>
                <a:gd name="T46" fmla="*/ 14 w 76"/>
                <a:gd name="T47" fmla="*/ 1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155">
                  <a:moveTo>
                    <a:pt x="76" y="155"/>
                  </a:moveTo>
                  <a:cubicBezTo>
                    <a:pt x="51" y="155"/>
                    <a:pt x="26" y="155"/>
                    <a:pt x="0" y="155"/>
                  </a:cubicBezTo>
                  <a:cubicBezTo>
                    <a:pt x="0" y="155"/>
                    <a:pt x="0" y="154"/>
                    <a:pt x="0" y="153"/>
                  </a:cubicBezTo>
                  <a:cubicBezTo>
                    <a:pt x="0" y="105"/>
                    <a:pt x="0" y="57"/>
                    <a:pt x="0" y="9"/>
                  </a:cubicBezTo>
                  <a:cubicBezTo>
                    <a:pt x="0" y="3"/>
                    <a:pt x="3" y="0"/>
                    <a:pt x="9" y="0"/>
                  </a:cubicBezTo>
                  <a:cubicBezTo>
                    <a:pt x="29" y="0"/>
                    <a:pt x="48" y="0"/>
                    <a:pt x="67" y="0"/>
                  </a:cubicBezTo>
                  <a:cubicBezTo>
                    <a:pt x="73" y="0"/>
                    <a:pt x="76" y="3"/>
                    <a:pt x="76" y="9"/>
                  </a:cubicBezTo>
                  <a:cubicBezTo>
                    <a:pt x="76" y="57"/>
                    <a:pt x="76" y="105"/>
                    <a:pt x="76" y="153"/>
                  </a:cubicBezTo>
                  <a:cubicBezTo>
                    <a:pt x="76" y="153"/>
                    <a:pt x="76" y="154"/>
                    <a:pt x="76" y="155"/>
                  </a:cubicBezTo>
                  <a:close/>
                  <a:moveTo>
                    <a:pt x="14" y="22"/>
                  </a:moveTo>
                  <a:cubicBezTo>
                    <a:pt x="14" y="25"/>
                    <a:pt x="14" y="28"/>
                    <a:pt x="14" y="31"/>
                  </a:cubicBezTo>
                  <a:cubicBezTo>
                    <a:pt x="30" y="31"/>
                    <a:pt x="46" y="31"/>
                    <a:pt x="63" y="31"/>
                  </a:cubicBezTo>
                  <a:cubicBezTo>
                    <a:pt x="63" y="28"/>
                    <a:pt x="63" y="25"/>
                    <a:pt x="63" y="22"/>
                  </a:cubicBezTo>
                  <a:cubicBezTo>
                    <a:pt x="46" y="22"/>
                    <a:pt x="30" y="22"/>
                    <a:pt x="14" y="22"/>
                  </a:cubicBezTo>
                  <a:close/>
                  <a:moveTo>
                    <a:pt x="14" y="116"/>
                  </a:moveTo>
                  <a:cubicBezTo>
                    <a:pt x="14" y="119"/>
                    <a:pt x="14" y="122"/>
                    <a:pt x="14" y="124"/>
                  </a:cubicBezTo>
                  <a:cubicBezTo>
                    <a:pt x="30" y="124"/>
                    <a:pt x="46" y="124"/>
                    <a:pt x="63" y="124"/>
                  </a:cubicBezTo>
                  <a:cubicBezTo>
                    <a:pt x="63" y="121"/>
                    <a:pt x="63" y="118"/>
                    <a:pt x="63" y="116"/>
                  </a:cubicBezTo>
                  <a:cubicBezTo>
                    <a:pt x="46" y="116"/>
                    <a:pt x="30" y="116"/>
                    <a:pt x="14" y="116"/>
                  </a:cubicBezTo>
                  <a:close/>
                  <a:moveTo>
                    <a:pt x="14" y="142"/>
                  </a:moveTo>
                  <a:cubicBezTo>
                    <a:pt x="30" y="142"/>
                    <a:pt x="46" y="142"/>
                    <a:pt x="63" y="142"/>
                  </a:cubicBezTo>
                  <a:cubicBezTo>
                    <a:pt x="63" y="139"/>
                    <a:pt x="63" y="136"/>
                    <a:pt x="63" y="133"/>
                  </a:cubicBezTo>
                  <a:cubicBezTo>
                    <a:pt x="46" y="133"/>
                    <a:pt x="30" y="133"/>
                    <a:pt x="14" y="133"/>
                  </a:cubicBezTo>
                  <a:cubicBezTo>
                    <a:pt x="14" y="136"/>
                    <a:pt x="14" y="139"/>
                    <a:pt x="14" y="142"/>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29" name="Freeform 390"/>
            <p:cNvSpPr>
              <a:spLocks noEditPoints="1"/>
            </p:cNvSpPr>
            <p:nvPr/>
          </p:nvSpPr>
          <p:spPr bwMode="auto">
            <a:xfrm>
              <a:off x="6261101" y="1763714"/>
              <a:ext cx="128588" cy="261938"/>
            </a:xfrm>
            <a:custGeom>
              <a:avLst/>
              <a:gdLst>
                <a:gd name="T0" fmla="*/ 0 w 76"/>
                <a:gd name="T1" fmla="*/ 156 h 156"/>
                <a:gd name="T2" fmla="*/ 0 w 76"/>
                <a:gd name="T3" fmla="*/ 153 h 156"/>
                <a:gd name="T4" fmla="*/ 0 w 76"/>
                <a:gd name="T5" fmla="*/ 10 h 156"/>
                <a:gd name="T6" fmla="*/ 9 w 76"/>
                <a:gd name="T7" fmla="*/ 0 h 156"/>
                <a:gd name="T8" fmla="*/ 66 w 76"/>
                <a:gd name="T9" fmla="*/ 0 h 156"/>
                <a:gd name="T10" fmla="*/ 75 w 76"/>
                <a:gd name="T11" fmla="*/ 9 h 156"/>
                <a:gd name="T12" fmla="*/ 76 w 76"/>
                <a:gd name="T13" fmla="*/ 153 h 156"/>
                <a:gd name="T14" fmla="*/ 73 w 76"/>
                <a:gd name="T15" fmla="*/ 156 h 156"/>
                <a:gd name="T16" fmla="*/ 2 w 76"/>
                <a:gd name="T17" fmla="*/ 156 h 156"/>
                <a:gd name="T18" fmla="*/ 0 w 76"/>
                <a:gd name="T19" fmla="*/ 156 h 156"/>
                <a:gd name="T20" fmla="*/ 13 w 76"/>
                <a:gd name="T21" fmla="*/ 22 h 156"/>
                <a:gd name="T22" fmla="*/ 13 w 76"/>
                <a:gd name="T23" fmla="*/ 31 h 156"/>
                <a:gd name="T24" fmla="*/ 62 w 76"/>
                <a:gd name="T25" fmla="*/ 31 h 156"/>
                <a:gd name="T26" fmla="*/ 62 w 76"/>
                <a:gd name="T27" fmla="*/ 22 h 156"/>
                <a:gd name="T28" fmla="*/ 13 w 76"/>
                <a:gd name="T29" fmla="*/ 22 h 156"/>
                <a:gd name="T30" fmla="*/ 62 w 76"/>
                <a:gd name="T31" fmla="*/ 116 h 156"/>
                <a:gd name="T32" fmla="*/ 13 w 76"/>
                <a:gd name="T33" fmla="*/ 116 h 156"/>
                <a:gd name="T34" fmla="*/ 13 w 76"/>
                <a:gd name="T35" fmla="*/ 125 h 156"/>
                <a:gd name="T36" fmla="*/ 62 w 76"/>
                <a:gd name="T37" fmla="*/ 125 h 156"/>
                <a:gd name="T38" fmla="*/ 62 w 76"/>
                <a:gd name="T39" fmla="*/ 116 h 156"/>
                <a:gd name="T40" fmla="*/ 62 w 76"/>
                <a:gd name="T41" fmla="*/ 134 h 156"/>
                <a:gd name="T42" fmla="*/ 13 w 76"/>
                <a:gd name="T43" fmla="*/ 134 h 156"/>
                <a:gd name="T44" fmla="*/ 13 w 76"/>
                <a:gd name="T45" fmla="*/ 143 h 156"/>
                <a:gd name="T46" fmla="*/ 62 w 76"/>
                <a:gd name="T47" fmla="*/ 143 h 156"/>
                <a:gd name="T48" fmla="*/ 62 w 76"/>
                <a:gd name="T49" fmla="*/ 13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156">
                  <a:moveTo>
                    <a:pt x="0" y="156"/>
                  </a:moveTo>
                  <a:cubicBezTo>
                    <a:pt x="0" y="155"/>
                    <a:pt x="0" y="154"/>
                    <a:pt x="0" y="153"/>
                  </a:cubicBezTo>
                  <a:cubicBezTo>
                    <a:pt x="0" y="105"/>
                    <a:pt x="0" y="57"/>
                    <a:pt x="0" y="10"/>
                  </a:cubicBezTo>
                  <a:cubicBezTo>
                    <a:pt x="0" y="3"/>
                    <a:pt x="3" y="0"/>
                    <a:pt x="9" y="0"/>
                  </a:cubicBezTo>
                  <a:cubicBezTo>
                    <a:pt x="28" y="0"/>
                    <a:pt x="47" y="0"/>
                    <a:pt x="66" y="0"/>
                  </a:cubicBezTo>
                  <a:cubicBezTo>
                    <a:pt x="73" y="0"/>
                    <a:pt x="75" y="3"/>
                    <a:pt x="75" y="9"/>
                  </a:cubicBezTo>
                  <a:cubicBezTo>
                    <a:pt x="75" y="57"/>
                    <a:pt x="75" y="105"/>
                    <a:pt x="76" y="153"/>
                  </a:cubicBezTo>
                  <a:cubicBezTo>
                    <a:pt x="76" y="155"/>
                    <a:pt x="75" y="156"/>
                    <a:pt x="73" y="156"/>
                  </a:cubicBezTo>
                  <a:cubicBezTo>
                    <a:pt x="49" y="156"/>
                    <a:pt x="26" y="156"/>
                    <a:pt x="2" y="156"/>
                  </a:cubicBezTo>
                  <a:cubicBezTo>
                    <a:pt x="2" y="156"/>
                    <a:pt x="1" y="156"/>
                    <a:pt x="0" y="156"/>
                  </a:cubicBezTo>
                  <a:close/>
                  <a:moveTo>
                    <a:pt x="13" y="22"/>
                  </a:moveTo>
                  <a:cubicBezTo>
                    <a:pt x="13" y="25"/>
                    <a:pt x="13" y="28"/>
                    <a:pt x="13" y="31"/>
                  </a:cubicBezTo>
                  <a:cubicBezTo>
                    <a:pt x="30" y="31"/>
                    <a:pt x="46" y="31"/>
                    <a:pt x="62" y="31"/>
                  </a:cubicBezTo>
                  <a:cubicBezTo>
                    <a:pt x="62" y="28"/>
                    <a:pt x="62" y="25"/>
                    <a:pt x="62" y="22"/>
                  </a:cubicBezTo>
                  <a:cubicBezTo>
                    <a:pt x="46" y="22"/>
                    <a:pt x="30" y="22"/>
                    <a:pt x="13" y="22"/>
                  </a:cubicBezTo>
                  <a:close/>
                  <a:moveTo>
                    <a:pt x="62" y="116"/>
                  </a:moveTo>
                  <a:cubicBezTo>
                    <a:pt x="46" y="116"/>
                    <a:pt x="30" y="116"/>
                    <a:pt x="13" y="116"/>
                  </a:cubicBezTo>
                  <a:cubicBezTo>
                    <a:pt x="13" y="119"/>
                    <a:pt x="13" y="122"/>
                    <a:pt x="13" y="125"/>
                  </a:cubicBezTo>
                  <a:cubicBezTo>
                    <a:pt x="30" y="125"/>
                    <a:pt x="46" y="125"/>
                    <a:pt x="62" y="125"/>
                  </a:cubicBezTo>
                  <a:cubicBezTo>
                    <a:pt x="62" y="122"/>
                    <a:pt x="62" y="119"/>
                    <a:pt x="62" y="116"/>
                  </a:cubicBezTo>
                  <a:close/>
                  <a:moveTo>
                    <a:pt x="62" y="134"/>
                  </a:moveTo>
                  <a:cubicBezTo>
                    <a:pt x="46" y="134"/>
                    <a:pt x="30" y="134"/>
                    <a:pt x="13" y="134"/>
                  </a:cubicBezTo>
                  <a:cubicBezTo>
                    <a:pt x="13" y="137"/>
                    <a:pt x="13" y="140"/>
                    <a:pt x="13" y="143"/>
                  </a:cubicBezTo>
                  <a:cubicBezTo>
                    <a:pt x="30" y="143"/>
                    <a:pt x="46" y="143"/>
                    <a:pt x="62" y="143"/>
                  </a:cubicBezTo>
                  <a:cubicBezTo>
                    <a:pt x="62" y="140"/>
                    <a:pt x="62" y="137"/>
                    <a:pt x="62" y="13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0" name="Freeform 391"/>
            <p:cNvSpPr>
              <a:spLocks noEditPoints="1"/>
            </p:cNvSpPr>
            <p:nvPr/>
          </p:nvSpPr>
          <p:spPr bwMode="auto">
            <a:xfrm>
              <a:off x="6545264" y="1763714"/>
              <a:ext cx="127000" cy="261938"/>
            </a:xfrm>
            <a:custGeom>
              <a:avLst/>
              <a:gdLst>
                <a:gd name="T0" fmla="*/ 76 w 76"/>
                <a:gd name="T1" fmla="*/ 156 h 156"/>
                <a:gd name="T2" fmla="*/ 73 w 76"/>
                <a:gd name="T3" fmla="*/ 156 h 156"/>
                <a:gd name="T4" fmla="*/ 3 w 76"/>
                <a:gd name="T5" fmla="*/ 156 h 156"/>
                <a:gd name="T6" fmla="*/ 0 w 76"/>
                <a:gd name="T7" fmla="*/ 153 h 156"/>
                <a:gd name="T8" fmla="*/ 0 w 76"/>
                <a:gd name="T9" fmla="*/ 9 h 156"/>
                <a:gd name="T10" fmla="*/ 9 w 76"/>
                <a:gd name="T11" fmla="*/ 0 h 156"/>
                <a:gd name="T12" fmla="*/ 67 w 76"/>
                <a:gd name="T13" fmla="*/ 0 h 156"/>
                <a:gd name="T14" fmla="*/ 76 w 76"/>
                <a:gd name="T15" fmla="*/ 9 h 156"/>
                <a:gd name="T16" fmla="*/ 76 w 76"/>
                <a:gd name="T17" fmla="*/ 153 h 156"/>
                <a:gd name="T18" fmla="*/ 76 w 76"/>
                <a:gd name="T19" fmla="*/ 156 h 156"/>
                <a:gd name="T20" fmla="*/ 13 w 76"/>
                <a:gd name="T21" fmla="*/ 31 h 156"/>
                <a:gd name="T22" fmla="*/ 62 w 76"/>
                <a:gd name="T23" fmla="*/ 31 h 156"/>
                <a:gd name="T24" fmla="*/ 62 w 76"/>
                <a:gd name="T25" fmla="*/ 22 h 156"/>
                <a:gd name="T26" fmla="*/ 13 w 76"/>
                <a:gd name="T27" fmla="*/ 22 h 156"/>
                <a:gd name="T28" fmla="*/ 13 w 76"/>
                <a:gd name="T29" fmla="*/ 31 h 156"/>
                <a:gd name="T30" fmla="*/ 13 w 76"/>
                <a:gd name="T31" fmla="*/ 125 h 156"/>
                <a:gd name="T32" fmla="*/ 62 w 76"/>
                <a:gd name="T33" fmla="*/ 125 h 156"/>
                <a:gd name="T34" fmla="*/ 62 w 76"/>
                <a:gd name="T35" fmla="*/ 116 h 156"/>
                <a:gd name="T36" fmla="*/ 13 w 76"/>
                <a:gd name="T37" fmla="*/ 116 h 156"/>
                <a:gd name="T38" fmla="*/ 13 w 76"/>
                <a:gd name="T39" fmla="*/ 125 h 156"/>
                <a:gd name="T40" fmla="*/ 62 w 76"/>
                <a:gd name="T41" fmla="*/ 134 h 156"/>
                <a:gd name="T42" fmla="*/ 13 w 76"/>
                <a:gd name="T43" fmla="*/ 134 h 156"/>
                <a:gd name="T44" fmla="*/ 13 w 76"/>
                <a:gd name="T45" fmla="*/ 142 h 156"/>
                <a:gd name="T46" fmla="*/ 62 w 76"/>
                <a:gd name="T47" fmla="*/ 142 h 156"/>
                <a:gd name="T48" fmla="*/ 62 w 76"/>
                <a:gd name="T49" fmla="*/ 13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156">
                  <a:moveTo>
                    <a:pt x="76" y="156"/>
                  </a:moveTo>
                  <a:cubicBezTo>
                    <a:pt x="74" y="156"/>
                    <a:pt x="74" y="156"/>
                    <a:pt x="73" y="156"/>
                  </a:cubicBezTo>
                  <a:cubicBezTo>
                    <a:pt x="50" y="156"/>
                    <a:pt x="26" y="156"/>
                    <a:pt x="3" y="156"/>
                  </a:cubicBezTo>
                  <a:cubicBezTo>
                    <a:pt x="1" y="156"/>
                    <a:pt x="0" y="155"/>
                    <a:pt x="0" y="153"/>
                  </a:cubicBezTo>
                  <a:cubicBezTo>
                    <a:pt x="0" y="105"/>
                    <a:pt x="0" y="57"/>
                    <a:pt x="0" y="9"/>
                  </a:cubicBezTo>
                  <a:cubicBezTo>
                    <a:pt x="0" y="3"/>
                    <a:pt x="3" y="0"/>
                    <a:pt x="9" y="0"/>
                  </a:cubicBezTo>
                  <a:cubicBezTo>
                    <a:pt x="28" y="0"/>
                    <a:pt x="47" y="0"/>
                    <a:pt x="67" y="0"/>
                  </a:cubicBezTo>
                  <a:cubicBezTo>
                    <a:pt x="73" y="0"/>
                    <a:pt x="76" y="3"/>
                    <a:pt x="76" y="9"/>
                  </a:cubicBezTo>
                  <a:cubicBezTo>
                    <a:pt x="76" y="57"/>
                    <a:pt x="76" y="105"/>
                    <a:pt x="76" y="153"/>
                  </a:cubicBezTo>
                  <a:cubicBezTo>
                    <a:pt x="76" y="154"/>
                    <a:pt x="76" y="155"/>
                    <a:pt x="76" y="156"/>
                  </a:cubicBezTo>
                  <a:close/>
                  <a:moveTo>
                    <a:pt x="13" y="31"/>
                  </a:moveTo>
                  <a:cubicBezTo>
                    <a:pt x="30" y="31"/>
                    <a:pt x="46" y="31"/>
                    <a:pt x="62" y="31"/>
                  </a:cubicBezTo>
                  <a:cubicBezTo>
                    <a:pt x="62" y="28"/>
                    <a:pt x="62" y="25"/>
                    <a:pt x="62" y="22"/>
                  </a:cubicBezTo>
                  <a:cubicBezTo>
                    <a:pt x="46" y="22"/>
                    <a:pt x="30" y="22"/>
                    <a:pt x="13" y="22"/>
                  </a:cubicBezTo>
                  <a:cubicBezTo>
                    <a:pt x="13" y="25"/>
                    <a:pt x="13" y="28"/>
                    <a:pt x="13" y="31"/>
                  </a:cubicBezTo>
                  <a:close/>
                  <a:moveTo>
                    <a:pt x="13" y="125"/>
                  </a:moveTo>
                  <a:cubicBezTo>
                    <a:pt x="30" y="125"/>
                    <a:pt x="46" y="125"/>
                    <a:pt x="62" y="125"/>
                  </a:cubicBezTo>
                  <a:cubicBezTo>
                    <a:pt x="62" y="122"/>
                    <a:pt x="62" y="119"/>
                    <a:pt x="62" y="116"/>
                  </a:cubicBezTo>
                  <a:cubicBezTo>
                    <a:pt x="46" y="116"/>
                    <a:pt x="30" y="116"/>
                    <a:pt x="13" y="116"/>
                  </a:cubicBezTo>
                  <a:cubicBezTo>
                    <a:pt x="13" y="119"/>
                    <a:pt x="13" y="122"/>
                    <a:pt x="13" y="125"/>
                  </a:cubicBezTo>
                  <a:close/>
                  <a:moveTo>
                    <a:pt x="62" y="134"/>
                  </a:moveTo>
                  <a:cubicBezTo>
                    <a:pt x="46" y="134"/>
                    <a:pt x="30" y="134"/>
                    <a:pt x="13" y="134"/>
                  </a:cubicBezTo>
                  <a:cubicBezTo>
                    <a:pt x="13" y="137"/>
                    <a:pt x="13" y="140"/>
                    <a:pt x="13" y="142"/>
                  </a:cubicBezTo>
                  <a:cubicBezTo>
                    <a:pt x="30" y="142"/>
                    <a:pt x="46" y="142"/>
                    <a:pt x="62" y="142"/>
                  </a:cubicBezTo>
                  <a:cubicBezTo>
                    <a:pt x="62" y="139"/>
                    <a:pt x="62" y="137"/>
                    <a:pt x="62" y="13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1" name="Freeform 392"/>
            <p:cNvSpPr>
              <a:spLocks/>
            </p:cNvSpPr>
            <p:nvPr/>
          </p:nvSpPr>
          <p:spPr bwMode="auto">
            <a:xfrm>
              <a:off x="6426201" y="1801814"/>
              <a:ext cx="82550" cy="14288"/>
            </a:xfrm>
            <a:custGeom>
              <a:avLst/>
              <a:gdLst>
                <a:gd name="T0" fmla="*/ 0 w 49"/>
                <a:gd name="T1" fmla="*/ 0 h 9"/>
                <a:gd name="T2" fmla="*/ 49 w 49"/>
                <a:gd name="T3" fmla="*/ 0 h 9"/>
                <a:gd name="T4" fmla="*/ 49 w 49"/>
                <a:gd name="T5" fmla="*/ 9 h 9"/>
                <a:gd name="T6" fmla="*/ 0 w 49"/>
                <a:gd name="T7" fmla="*/ 9 h 9"/>
                <a:gd name="T8" fmla="*/ 0 w 49"/>
                <a:gd name="T9" fmla="*/ 0 h 9"/>
              </a:gdLst>
              <a:ahLst/>
              <a:cxnLst>
                <a:cxn ang="0">
                  <a:pos x="T0" y="T1"/>
                </a:cxn>
                <a:cxn ang="0">
                  <a:pos x="T2" y="T3"/>
                </a:cxn>
                <a:cxn ang="0">
                  <a:pos x="T4" y="T5"/>
                </a:cxn>
                <a:cxn ang="0">
                  <a:pos x="T6" y="T7"/>
                </a:cxn>
                <a:cxn ang="0">
                  <a:pos x="T8" y="T9"/>
                </a:cxn>
              </a:cxnLst>
              <a:rect l="0" t="0" r="r" b="b"/>
              <a:pathLst>
                <a:path w="49" h="9">
                  <a:moveTo>
                    <a:pt x="0" y="0"/>
                  </a:moveTo>
                  <a:cubicBezTo>
                    <a:pt x="16" y="0"/>
                    <a:pt x="32" y="0"/>
                    <a:pt x="49" y="0"/>
                  </a:cubicBezTo>
                  <a:cubicBezTo>
                    <a:pt x="49" y="3"/>
                    <a:pt x="49" y="6"/>
                    <a:pt x="49" y="9"/>
                  </a:cubicBezTo>
                  <a:cubicBezTo>
                    <a:pt x="32" y="9"/>
                    <a:pt x="16" y="9"/>
                    <a:pt x="0" y="9"/>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2" name="Freeform 393"/>
            <p:cNvSpPr>
              <a:spLocks/>
            </p:cNvSpPr>
            <p:nvPr/>
          </p:nvSpPr>
          <p:spPr bwMode="auto">
            <a:xfrm>
              <a:off x="6426201" y="1958976"/>
              <a:ext cx="82550" cy="14288"/>
            </a:xfrm>
            <a:custGeom>
              <a:avLst/>
              <a:gdLst>
                <a:gd name="T0" fmla="*/ 0 w 49"/>
                <a:gd name="T1" fmla="*/ 0 h 8"/>
                <a:gd name="T2" fmla="*/ 49 w 49"/>
                <a:gd name="T3" fmla="*/ 0 h 8"/>
                <a:gd name="T4" fmla="*/ 49 w 49"/>
                <a:gd name="T5" fmla="*/ 8 h 8"/>
                <a:gd name="T6" fmla="*/ 0 w 49"/>
                <a:gd name="T7" fmla="*/ 8 h 8"/>
                <a:gd name="T8" fmla="*/ 0 w 49"/>
                <a:gd name="T9" fmla="*/ 0 h 8"/>
              </a:gdLst>
              <a:ahLst/>
              <a:cxnLst>
                <a:cxn ang="0">
                  <a:pos x="T0" y="T1"/>
                </a:cxn>
                <a:cxn ang="0">
                  <a:pos x="T2" y="T3"/>
                </a:cxn>
                <a:cxn ang="0">
                  <a:pos x="T4" y="T5"/>
                </a:cxn>
                <a:cxn ang="0">
                  <a:pos x="T6" y="T7"/>
                </a:cxn>
                <a:cxn ang="0">
                  <a:pos x="T8" y="T9"/>
                </a:cxn>
              </a:cxnLst>
              <a:rect l="0" t="0" r="r" b="b"/>
              <a:pathLst>
                <a:path w="49" h="8">
                  <a:moveTo>
                    <a:pt x="0" y="0"/>
                  </a:moveTo>
                  <a:cubicBezTo>
                    <a:pt x="16" y="0"/>
                    <a:pt x="32" y="0"/>
                    <a:pt x="49" y="0"/>
                  </a:cubicBezTo>
                  <a:cubicBezTo>
                    <a:pt x="49" y="2"/>
                    <a:pt x="49" y="5"/>
                    <a:pt x="49" y="8"/>
                  </a:cubicBezTo>
                  <a:cubicBezTo>
                    <a:pt x="32" y="8"/>
                    <a:pt x="16" y="8"/>
                    <a:pt x="0" y="8"/>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3" name="Freeform 394"/>
            <p:cNvSpPr>
              <a:spLocks/>
            </p:cNvSpPr>
            <p:nvPr/>
          </p:nvSpPr>
          <p:spPr bwMode="auto">
            <a:xfrm>
              <a:off x="6426201" y="1987551"/>
              <a:ext cx="82550" cy="15875"/>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6" y="0"/>
                    <a:pt x="32" y="0"/>
                    <a:pt x="49" y="0"/>
                  </a:cubicBezTo>
                  <a:cubicBezTo>
                    <a:pt x="49" y="3"/>
                    <a:pt x="49" y="6"/>
                    <a:pt x="49" y="9"/>
                  </a:cubicBezTo>
                  <a:cubicBezTo>
                    <a:pt x="32" y="9"/>
                    <a:pt x="16"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4" name="Freeform 395"/>
            <p:cNvSpPr>
              <a:spLocks/>
            </p:cNvSpPr>
            <p:nvPr/>
          </p:nvSpPr>
          <p:spPr bwMode="auto">
            <a:xfrm>
              <a:off x="6283326" y="1801814"/>
              <a:ext cx="82550" cy="14288"/>
            </a:xfrm>
            <a:custGeom>
              <a:avLst/>
              <a:gdLst>
                <a:gd name="T0" fmla="*/ 0 w 49"/>
                <a:gd name="T1" fmla="*/ 0 h 9"/>
                <a:gd name="T2" fmla="*/ 49 w 49"/>
                <a:gd name="T3" fmla="*/ 0 h 9"/>
                <a:gd name="T4" fmla="*/ 49 w 49"/>
                <a:gd name="T5" fmla="*/ 9 h 9"/>
                <a:gd name="T6" fmla="*/ 0 w 49"/>
                <a:gd name="T7" fmla="*/ 9 h 9"/>
                <a:gd name="T8" fmla="*/ 0 w 49"/>
                <a:gd name="T9" fmla="*/ 0 h 9"/>
              </a:gdLst>
              <a:ahLst/>
              <a:cxnLst>
                <a:cxn ang="0">
                  <a:pos x="T0" y="T1"/>
                </a:cxn>
                <a:cxn ang="0">
                  <a:pos x="T2" y="T3"/>
                </a:cxn>
                <a:cxn ang="0">
                  <a:pos x="T4" y="T5"/>
                </a:cxn>
                <a:cxn ang="0">
                  <a:pos x="T6" y="T7"/>
                </a:cxn>
                <a:cxn ang="0">
                  <a:pos x="T8" y="T9"/>
                </a:cxn>
              </a:cxnLst>
              <a:rect l="0" t="0" r="r" b="b"/>
              <a:pathLst>
                <a:path w="49" h="9">
                  <a:moveTo>
                    <a:pt x="0" y="0"/>
                  </a:moveTo>
                  <a:cubicBezTo>
                    <a:pt x="17" y="0"/>
                    <a:pt x="33" y="0"/>
                    <a:pt x="49" y="0"/>
                  </a:cubicBezTo>
                  <a:cubicBezTo>
                    <a:pt x="49" y="3"/>
                    <a:pt x="49" y="6"/>
                    <a:pt x="49" y="9"/>
                  </a:cubicBezTo>
                  <a:cubicBezTo>
                    <a:pt x="33" y="9"/>
                    <a:pt x="17" y="9"/>
                    <a:pt x="0" y="9"/>
                  </a:cubicBezTo>
                  <a:cubicBezTo>
                    <a:pt x="0" y="6"/>
                    <a:pt x="0"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5" name="Freeform 396"/>
            <p:cNvSpPr>
              <a:spLocks/>
            </p:cNvSpPr>
            <p:nvPr/>
          </p:nvSpPr>
          <p:spPr bwMode="auto">
            <a:xfrm>
              <a:off x="6283326" y="1958976"/>
              <a:ext cx="82550" cy="15875"/>
            </a:xfrm>
            <a:custGeom>
              <a:avLst/>
              <a:gdLst>
                <a:gd name="T0" fmla="*/ 49 w 49"/>
                <a:gd name="T1" fmla="*/ 0 h 9"/>
                <a:gd name="T2" fmla="*/ 49 w 49"/>
                <a:gd name="T3" fmla="*/ 9 h 9"/>
                <a:gd name="T4" fmla="*/ 0 w 49"/>
                <a:gd name="T5" fmla="*/ 9 h 9"/>
                <a:gd name="T6" fmla="*/ 0 w 49"/>
                <a:gd name="T7" fmla="*/ 0 h 9"/>
                <a:gd name="T8" fmla="*/ 49 w 49"/>
                <a:gd name="T9" fmla="*/ 0 h 9"/>
              </a:gdLst>
              <a:ahLst/>
              <a:cxnLst>
                <a:cxn ang="0">
                  <a:pos x="T0" y="T1"/>
                </a:cxn>
                <a:cxn ang="0">
                  <a:pos x="T2" y="T3"/>
                </a:cxn>
                <a:cxn ang="0">
                  <a:pos x="T4" y="T5"/>
                </a:cxn>
                <a:cxn ang="0">
                  <a:pos x="T6" y="T7"/>
                </a:cxn>
                <a:cxn ang="0">
                  <a:pos x="T8" y="T9"/>
                </a:cxn>
              </a:cxnLst>
              <a:rect l="0" t="0" r="r" b="b"/>
              <a:pathLst>
                <a:path w="49" h="9">
                  <a:moveTo>
                    <a:pt x="49" y="0"/>
                  </a:moveTo>
                  <a:cubicBezTo>
                    <a:pt x="49" y="3"/>
                    <a:pt x="49" y="6"/>
                    <a:pt x="49" y="9"/>
                  </a:cubicBezTo>
                  <a:cubicBezTo>
                    <a:pt x="33" y="9"/>
                    <a:pt x="17" y="9"/>
                    <a:pt x="0" y="9"/>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6" name="Freeform 397"/>
            <p:cNvSpPr>
              <a:spLocks/>
            </p:cNvSpPr>
            <p:nvPr/>
          </p:nvSpPr>
          <p:spPr bwMode="auto">
            <a:xfrm>
              <a:off x="6283326" y="1989139"/>
              <a:ext cx="82550" cy="15875"/>
            </a:xfrm>
            <a:custGeom>
              <a:avLst/>
              <a:gdLst>
                <a:gd name="T0" fmla="*/ 49 w 49"/>
                <a:gd name="T1" fmla="*/ 0 h 9"/>
                <a:gd name="T2" fmla="*/ 49 w 49"/>
                <a:gd name="T3" fmla="*/ 9 h 9"/>
                <a:gd name="T4" fmla="*/ 0 w 49"/>
                <a:gd name="T5" fmla="*/ 9 h 9"/>
                <a:gd name="T6" fmla="*/ 0 w 49"/>
                <a:gd name="T7" fmla="*/ 0 h 9"/>
                <a:gd name="T8" fmla="*/ 49 w 49"/>
                <a:gd name="T9" fmla="*/ 0 h 9"/>
              </a:gdLst>
              <a:ahLst/>
              <a:cxnLst>
                <a:cxn ang="0">
                  <a:pos x="T0" y="T1"/>
                </a:cxn>
                <a:cxn ang="0">
                  <a:pos x="T2" y="T3"/>
                </a:cxn>
                <a:cxn ang="0">
                  <a:pos x="T4" y="T5"/>
                </a:cxn>
                <a:cxn ang="0">
                  <a:pos x="T6" y="T7"/>
                </a:cxn>
                <a:cxn ang="0">
                  <a:pos x="T8" y="T9"/>
                </a:cxn>
              </a:cxnLst>
              <a:rect l="0" t="0" r="r" b="b"/>
              <a:pathLst>
                <a:path w="49" h="9">
                  <a:moveTo>
                    <a:pt x="49" y="0"/>
                  </a:moveTo>
                  <a:cubicBezTo>
                    <a:pt x="49" y="3"/>
                    <a:pt x="49" y="6"/>
                    <a:pt x="49" y="9"/>
                  </a:cubicBezTo>
                  <a:cubicBezTo>
                    <a:pt x="33" y="9"/>
                    <a:pt x="17" y="9"/>
                    <a:pt x="0" y="9"/>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7" name="Freeform 398"/>
            <p:cNvSpPr>
              <a:spLocks/>
            </p:cNvSpPr>
            <p:nvPr/>
          </p:nvSpPr>
          <p:spPr bwMode="auto">
            <a:xfrm>
              <a:off x="6567489" y="1801814"/>
              <a:ext cx="80963" cy="14288"/>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7" y="0"/>
                    <a:pt x="33" y="0"/>
                    <a:pt x="49" y="0"/>
                  </a:cubicBezTo>
                  <a:cubicBezTo>
                    <a:pt x="49" y="3"/>
                    <a:pt x="49" y="6"/>
                    <a:pt x="49" y="9"/>
                  </a:cubicBezTo>
                  <a:cubicBezTo>
                    <a:pt x="33" y="9"/>
                    <a:pt x="17"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8" name="Freeform 399"/>
            <p:cNvSpPr>
              <a:spLocks/>
            </p:cNvSpPr>
            <p:nvPr/>
          </p:nvSpPr>
          <p:spPr bwMode="auto">
            <a:xfrm>
              <a:off x="6567489" y="1958976"/>
              <a:ext cx="80963" cy="15875"/>
            </a:xfrm>
            <a:custGeom>
              <a:avLst/>
              <a:gdLst>
                <a:gd name="T0" fmla="*/ 0 w 49"/>
                <a:gd name="T1" fmla="*/ 9 h 9"/>
                <a:gd name="T2" fmla="*/ 0 w 49"/>
                <a:gd name="T3" fmla="*/ 0 h 9"/>
                <a:gd name="T4" fmla="*/ 49 w 49"/>
                <a:gd name="T5" fmla="*/ 0 h 9"/>
                <a:gd name="T6" fmla="*/ 49 w 49"/>
                <a:gd name="T7" fmla="*/ 9 h 9"/>
                <a:gd name="T8" fmla="*/ 0 w 49"/>
                <a:gd name="T9" fmla="*/ 9 h 9"/>
              </a:gdLst>
              <a:ahLst/>
              <a:cxnLst>
                <a:cxn ang="0">
                  <a:pos x="T0" y="T1"/>
                </a:cxn>
                <a:cxn ang="0">
                  <a:pos x="T2" y="T3"/>
                </a:cxn>
                <a:cxn ang="0">
                  <a:pos x="T4" y="T5"/>
                </a:cxn>
                <a:cxn ang="0">
                  <a:pos x="T6" y="T7"/>
                </a:cxn>
                <a:cxn ang="0">
                  <a:pos x="T8" y="T9"/>
                </a:cxn>
              </a:cxnLst>
              <a:rect l="0" t="0" r="r" b="b"/>
              <a:pathLst>
                <a:path w="49" h="9">
                  <a:moveTo>
                    <a:pt x="0" y="9"/>
                  </a:moveTo>
                  <a:cubicBezTo>
                    <a:pt x="0" y="6"/>
                    <a:pt x="0" y="3"/>
                    <a:pt x="0" y="0"/>
                  </a:cubicBezTo>
                  <a:cubicBezTo>
                    <a:pt x="17" y="0"/>
                    <a:pt x="33" y="0"/>
                    <a:pt x="49" y="0"/>
                  </a:cubicBezTo>
                  <a:cubicBezTo>
                    <a:pt x="49" y="3"/>
                    <a:pt x="49" y="6"/>
                    <a:pt x="49" y="9"/>
                  </a:cubicBezTo>
                  <a:cubicBezTo>
                    <a:pt x="33" y="9"/>
                    <a:pt x="17"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sp>
          <p:nvSpPr>
            <p:cNvPr id="139" name="Freeform 400"/>
            <p:cNvSpPr>
              <a:spLocks/>
            </p:cNvSpPr>
            <p:nvPr/>
          </p:nvSpPr>
          <p:spPr bwMode="auto">
            <a:xfrm>
              <a:off x="6567489" y="1989139"/>
              <a:ext cx="80963" cy="14288"/>
            </a:xfrm>
            <a:custGeom>
              <a:avLst/>
              <a:gdLst>
                <a:gd name="T0" fmla="*/ 49 w 49"/>
                <a:gd name="T1" fmla="*/ 0 h 8"/>
                <a:gd name="T2" fmla="*/ 49 w 49"/>
                <a:gd name="T3" fmla="*/ 8 h 8"/>
                <a:gd name="T4" fmla="*/ 0 w 49"/>
                <a:gd name="T5" fmla="*/ 8 h 8"/>
                <a:gd name="T6" fmla="*/ 0 w 49"/>
                <a:gd name="T7" fmla="*/ 0 h 8"/>
                <a:gd name="T8" fmla="*/ 49 w 49"/>
                <a:gd name="T9" fmla="*/ 0 h 8"/>
              </a:gdLst>
              <a:ahLst/>
              <a:cxnLst>
                <a:cxn ang="0">
                  <a:pos x="T0" y="T1"/>
                </a:cxn>
                <a:cxn ang="0">
                  <a:pos x="T2" y="T3"/>
                </a:cxn>
                <a:cxn ang="0">
                  <a:pos x="T4" y="T5"/>
                </a:cxn>
                <a:cxn ang="0">
                  <a:pos x="T6" y="T7"/>
                </a:cxn>
                <a:cxn ang="0">
                  <a:pos x="T8" y="T9"/>
                </a:cxn>
              </a:cxnLst>
              <a:rect l="0" t="0" r="r" b="b"/>
              <a:pathLst>
                <a:path w="49" h="8">
                  <a:moveTo>
                    <a:pt x="49" y="0"/>
                  </a:moveTo>
                  <a:cubicBezTo>
                    <a:pt x="49" y="3"/>
                    <a:pt x="49" y="5"/>
                    <a:pt x="49" y="8"/>
                  </a:cubicBezTo>
                  <a:cubicBezTo>
                    <a:pt x="33" y="8"/>
                    <a:pt x="17" y="8"/>
                    <a:pt x="0" y="8"/>
                  </a:cubicBezTo>
                  <a:cubicBezTo>
                    <a:pt x="0" y="6"/>
                    <a:pt x="0" y="3"/>
                    <a:pt x="0" y="0"/>
                  </a:cubicBezTo>
                  <a:cubicBezTo>
                    <a:pt x="17" y="0"/>
                    <a:pt x="33" y="0"/>
                    <a:pt x="4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000"/>
            </a:p>
          </p:txBody>
        </p:sp>
      </p:grpSp>
      <p:sp>
        <p:nvSpPr>
          <p:cNvPr id="140" name="テキスト ボックス 139">
            <a:extLst>
              <a:ext uri="{FF2B5EF4-FFF2-40B4-BE49-F238E27FC236}">
                <a16:creationId xmlns:a16="http://schemas.microsoft.com/office/drawing/2014/main" id="{F13EED76-E2E0-4602-8DCC-D3E0A0657710}"/>
              </a:ext>
            </a:extLst>
          </p:cNvPr>
          <p:cNvSpPr txBox="1"/>
          <p:nvPr/>
        </p:nvSpPr>
        <p:spPr>
          <a:xfrm>
            <a:off x="2675889" y="4614306"/>
            <a:ext cx="512962" cy="307777"/>
          </a:xfrm>
          <a:prstGeom prst="rect">
            <a:avLst/>
          </a:prstGeom>
          <a:noFill/>
        </p:spPr>
        <p:txBody>
          <a:bodyPr wrap="none" lIns="0" tIns="0" rIns="0" bIns="0" rtlCol="0">
            <a:spAutoFit/>
          </a:bodyPr>
          <a:lstStyle/>
          <a:p>
            <a:pPr algn="ctr" defTabSz="685845"/>
            <a:r>
              <a:rPr lang="ja-JP" altLang="en-US"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社内</a:t>
            </a:r>
            <a:endParaRPr lang="en-US" altLang="ja-JP" sz="10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defTabSz="685845"/>
            <a:r>
              <a:rPr lang="ja-JP" alt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システム</a:t>
            </a:r>
            <a:endParaRPr lang="en-US" sz="10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「ゼロトラスト」を意識したソリューション群</a:t>
            </a:r>
            <a:endPar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19740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845708" y="1183098"/>
            <a:ext cx="7452584" cy="1432283"/>
          </a:xfrm>
        </p:spPr>
        <p:txBody>
          <a:bodyPr/>
          <a:lstStyle/>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１．システム環境について</a:t>
            </a:r>
            <a:r>
              <a:rPr lang="ja-JP" altLang="en-US"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2000"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．効果測定について</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p>
          <a:p>
            <a:pPr marL="0" indent="0" fontAlgn="auto">
              <a:spcAft>
                <a:spcPts val="0"/>
              </a:spcAft>
              <a:buFontTx/>
              <a:buNone/>
            </a:pP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．新セキュリティモデル「</a:t>
            </a:r>
            <a:r>
              <a:rPr lang="en-US" altLang="ja-JP"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SASE</a:t>
            </a:r>
            <a:r>
              <a:rPr lang="ja-JP" altLang="en-US" sz="20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ついて</a:t>
            </a:r>
            <a:r>
              <a:rPr lang="en-US" altLang="ja-JP" sz="2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4071009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２．効果測定について</a:t>
            </a:r>
            <a:endParaRPr kumimoji="1" lang="ja-JP" altLang="en-US" dirty="0"/>
          </a:p>
        </p:txBody>
      </p:sp>
      <p:sp>
        <p:nvSpPr>
          <p:cNvPr id="4" name="テキスト ボックス 3"/>
          <p:cNvSpPr txBox="1"/>
          <p:nvPr/>
        </p:nvSpPr>
        <p:spPr>
          <a:xfrm>
            <a:off x="359999" y="753355"/>
            <a:ext cx="5760000" cy="307777"/>
          </a:xfrm>
          <a:prstGeom prst="rect">
            <a:avLst/>
          </a:prstGeom>
          <a:solidFill>
            <a:srgbClr val="0070C0"/>
          </a:solidFill>
        </p:spPr>
        <p:txBody>
          <a:bodyPr wrap="square" rtlCol="0">
            <a:spAutoFit/>
          </a:bodyPr>
          <a:lstStyle/>
          <a:p>
            <a:r>
              <a:rPr lang="ja-JP" altLang="en-US" sz="1400" dirty="0" smtClean="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次期社内システム導入に向けての課題</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ヤフー様の課題を推察</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551728" y="1593799"/>
            <a:ext cx="7805692" cy="8248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システム導入に</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あたっては　その課題・目的</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に対して</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のアプローチ</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　</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KPI</a:t>
            </a: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を定めるのでは</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KPI</a:t>
            </a: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を定めづらいものはどうすれば・・？</a:t>
            </a:r>
            <a:endPar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a:spLocks/>
          </p:cNvSpPr>
          <p:nvPr/>
        </p:nvSpPr>
        <p:spPr>
          <a:xfrm>
            <a:off x="1332000" y="3544921"/>
            <a:ext cx="6480000" cy="64800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kumimoji="1" lang="en-US" altLang="ja-JP" sz="8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28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セキュリティ対策の導入効果</a:t>
            </a:r>
            <a:endParaRPr kumimoji="1" lang="en-US" altLang="ja-JP" sz="2800" dirty="0" smtClean="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ja-JP" altLang="en-US" sz="8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a:spLocks/>
          </p:cNvSpPr>
          <p:nvPr/>
        </p:nvSpPr>
        <p:spPr>
          <a:xfrm>
            <a:off x="1332000" y="2637646"/>
            <a:ext cx="6480000" cy="64633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kumimoji="1" lang="en-US" altLang="ja-JP" sz="8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2800" dirty="0">
                <a:ln w="12700">
                  <a:solidFill>
                    <a:schemeClr val="bg1">
                      <a:lumMod val="50000"/>
                    </a:schemeClr>
                  </a:solidFill>
                </a:ln>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売上等に直結しない業務への導入効果</a:t>
            </a:r>
            <a:endParaRPr kumimoji="1" lang="ja-JP" altLang="en-US" sz="8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Rectangle 2"/>
          <p:cNvSpPr txBox="1">
            <a:spLocks noChangeArrowheads="1"/>
          </p:cNvSpPr>
          <p:nvPr/>
        </p:nvSpPr>
        <p:spPr bwMode="auto">
          <a:xfrm>
            <a:off x="551728" y="4521190"/>
            <a:ext cx="7260272"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これら解決策を次頁よりご紹介</a:t>
            </a:r>
            <a:endParaRPr lang="en-US" altLang="ja-JP"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187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２．効果測定について</a:t>
            </a:r>
            <a:endParaRPr kumimoji="1" lang="ja-JP" altLang="en-US" dirty="0"/>
          </a:p>
        </p:txBody>
      </p:sp>
      <p:sp>
        <p:nvSpPr>
          <p:cNvPr id="4" name="正方形/長方形 3"/>
          <p:cNvSpPr/>
          <p:nvPr/>
        </p:nvSpPr>
        <p:spPr>
          <a:xfrm>
            <a:off x="7498798" y="667595"/>
            <a:ext cx="1188000" cy="252000"/>
          </a:xfrm>
          <a:prstGeom prst="rect">
            <a:avLst/>
          </a:prstGeom>
          <a:solidFill>
            <a:schemeClr val="accent5">
              <a:lumMod val="40000"/>
              <a:lumOff val="60000"/>
            </a:schemeClr>
          </a:solidFill>
          <a:ln w="25400" cap="flat" cmpd="sng" algn="ctr">
            <a:noFill/>
            <a:prstDash val="solid"/>
          </a:ln>
          <a:effectLst/>
        </p:spPr>
        <p:txBody>
          <a:bodyPr rtlCol="0" anchor="ctr"/>
          <a:lstStyle/>
          <a:p>
            <a:pPr lvl="0" algn="ctr" defTabSz="914400" fontAlgn="base">
              <a:spcBef>
                <a:spcPct val="0"/>
              </a:spcBef>
              <a:spcAft>
                <a:spcPct val="0"/>
              </a:spcAft>
            </a:pPr>
            <a:r>
              <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売上等に直結しない業務への導入効果</a:t>
            </a:r>
            <a:endParaRPr kumimoji="1" lang="ja-JP" altLang="en-US" sz="800" kern="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359999" y="753355"/>
            <a:ext cx="5760000" cy="307777"/>
          </a:xfrm>
          <a:prstGeom prst="rect">
            <a:avLst/>
          </a:prstGeom>
          <a:solidFill>
            <a:srgbClr val="0070C0"/>
          </a:solidFill>
        </p:spPr>
        <p:txBody>
          <a:bodyPr wrap="square" rtlCol="0">
            <a:spAutoFit/>
          </a:bodyPr>
          <a:lstStyle/>
          <a:p>
            <a:r>
              <a:rPr lang="en-US" altLang="ja-JP" sz="1400" dirty="0" err="1">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MeeCap</a:t>
            </a:r>
            <a:endParaRPr lang="ja-JP" altLang="en-US" sz="1400" dirty="0">
              <a:ln w="3175">
                <a:solidFill>
                  <a:schemeClr val="bg1"/>
                </a:solidFill>
              </a:ln>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2"/>
          <p:cNvSpPr txBox="1">
            <a:spLocks noChangeArrowheads="1"/>
          </p:cNvSpPr>
          <p:nvPr/>
        </p:nvSpPr>
        <p:spPr bwMode="auto">
          <a:xfrm>
            <a:off x="359999" y="1126765"/>
            <a:ext cx="8492589"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fontAlgn="auto">
              <a:spcAft>
                <a:spcPts val="0"/>
              </a:spcAft>
              <a:buFontTx/>
              <a:buNone/>
            </a:pPr>
            <a:r>
              <a:rPr lang="ja-JP" altLang="en-US" sz="1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プロセスマイニングソリューションによる業務の可視化</a:t>
            </a:r>
            <a:endParaRPr lang="en-US" altLang="ja-JP" sz="1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2"/>
          <p:cNvSpPr txBox="1">
            <a:spLocks noChangeArrowheads="1"/>
          </p:cNvSpPr>
          <p:nvPr/>
        </p:nvSpPr>
        <p:spPr bwMode="auto">
          <a:xfrm>
            <a:off x="359999" y="1862799"/>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MeeCap</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txBox="1">
            <a:spLocks noChangeArrowheads="1"/>
          </p:cNvSpPr>
          <p:nvPr/>
        </p:nvSpPr>
        <p:spPr bwMode="auto">
          <a:xfrm>
            <a:off x="359999" y="2194811"/>
            <a:ext cx="7957593" cy="7201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の操作を記録し、定量的なデータによる見える化を</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・ダッシュボードの分析画面では、以下の項目での分析が可能</a:t>
            </a:r>
          </a:p>
          <a:p>
            <a:pPr marL="0" indent="0">
              <a:buNone/>
            </a:pP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ワークスタイル</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アプリ使用率</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業務時間比率</a:t>
            </a:r>
            <a:endPar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Rectangle 2"/>
          <p:cNvSpPr txBox="1">
            <a:spLocks noChangeArrowheads="1"/>
          </p:cNvSpPr>
          <p:nvPr/>
        </p:nvSpPr>
        <p:spPr bwMode="auto">
          <a:xfrm>
            <a:off x="359999" y="3477918"/>
            <a:ext cx="7957593" cy="4985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・労働</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環境を見直すための、システム化、</a:t>
            </a:r>
            <a:r>
              <a:rPr lang="en-US" altLang="ja-JP"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導入前の業務可視化</a:t>
            </a:r>
          </a:p>
          <a:p>
            <a:pPr marL="0" indent="0">
              <a:buNone/>
            </a:pPr>
            <a:r>
              <a:rPr lang="ja-JP" altLang="en-US" sz="12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・稼働率</a:t>
            </a:r>
            <a:r>
              <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の低いシステムの特定、システム機能の見直し、統廃合</a:t>
            </a:r>
            <a:endParaRPr lang="ja-JP" altLang="en-US" sz="12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Rectangle 2"/>
          <p:cNvSpPr txBox="1">
            <a:spLocks noChangeArrowheads="1"/>
          </p:cNvSpPr>
          <p:nvPr/>
        </p:nvSpPr>
        <p:spPr bwMode="auto">
          <a:xfrm>
            <a:off x="359999" y="3126242"/>
            <a:ext cx="1685111" cy="276999"/>
          </a:xfrm>
          <a:prstGeom prst="rect">
            <a:avLst/>
          </a:prstGeom>
          <a:solidFill>
            <a:schemeClr val="bg1">
              <a:lumMod val="50000"/>
            </a:schemeClr>
          </a:solidFill>
          <a:extLst/>
        </p:spPr>
        <p:txBody>
          <a:bodyPr vert="horz" wrap="square" lIns="91440" tIns="45720" rIns="91440" bIns="45720" numCol="1" rtlCol="0" anchor="t"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fontAlgn="auto">
              <a:spcAft>
                <a:spcPts val="0"/>
              </a:spcAft>
              <a:buFontTx/>
              <a:buNone/>
            </a:pPr>
            <a:r>
              <a:rPr lang="en-US" altLang="ja-JP"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UseCase</a:t>
            </a:r>
            <a:endPar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561" y="1862799"/>
            <a:ext cx="2920237" cy="1944793"/>
          </a:xfrm>
          <a:prstGeom prst="rect">
            <a:avLst/>
          </a:prstGeom>
        </p:spPr>
      </p:pic>
    </p:spTree>
    <p:extLst>
      <p:ext uri="{BB962C8B-B14F-4D97-AF65-F5344CB8AC3E}">
        <p14:creationId xmlns:p14="http://schemas.microsoft.com/office/powerpoint/2010/main" val="274584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nchor="ctr">
        <a:noAutofit/>
      </a:bodyPr>
      <a:lstStyle>
        <a:defPPr algn="r">
          <a:defRPr dirty="0" err="1" smtClean="0"/>
        </a:defPPr>
      </a:lstStyle>
    </a:tx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画面に合わせる (16:9)</PresentationFormat>
  <Paragraphs>208</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18</vt:i4>
      </vt:variant>
    </vt:vector>
  </HeadingPairs>
  <TitlesOfParts>
    <vt:vector size="26" baseType="lpstr">
      <vt:lpstr>ＭＳ Ｐゴシック</vt:lpstr>
      <vt:lpstr>メイリオ</vt:lpstr>
      <vt:lpstr>Arial</vt:lpstr>
      <vt:lpstr>Calibri</vt:lpstr>
      <vt:lpstr>Courier New</vt:lpstr>
      <vt:lpstr>Wingdings</vt:lpstr>
      <vt:lpstr>Office Theme</vt:lpstr>
      <vt:lpstr>デザインの設定</vt:lpstr>
      <vt:lpstr>次期グランドデザインご参考資料</vt:lpstr>
      <vt:lpstr>０．目次</vt:lpstr>
      <vt:lpstr>PowerPoint プレゼンテーション</vt:lpstr>
      <vt:lpstr>１．システム環境について</vt:lpstr>
      <vt:lpstr>１．システム環境について</vt:lpstr>
      <vt:lpstr>１．システム環境について</vt:lpstr>
      <vt:lpstr>PowerPoint プレゼンテーション</vt:lpstr>
      <vt:lpstr>２．効果測定について</vt:lpstr>
      <vt:lpstr>２．効果測定について</vt:lpstr>
      <vt:lpstr>２．効果測定について</vt:lpstr>
      <vt:lpstr>２．効果測定について</vt:lpstr>
      <vt:lpstr>２．効果測定について</vt:lpstr>
      <vt:lpstr>PowerPoint プレゼンテーション</vt:lpstr>
      <vt:lpstr>３．新セキュリティモデル「SASE」について</vt:lpstr>
      <vt:lpstr>３．新セキュリティモデル「SASE」について</vt:lpstr>
      <vt:lpstr>３．新セキュリティモデル「SASE」について</vt:lpstr>
      <vt:lpstr>３．新セキュリティモデル「SASE」について</vt:lpstr>
      <vt:lpstr>ご検討のほど、 よろしくお願い申し上げます。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2018-04-26T09:43:28Z</dcterms:created>
  <dcterms:modified xsi:type="dcterms:W3CDTF">2020-03-09T04:45:39Z</dcterms:modified>
</cp:coreProperties>
</file>