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handoutMasterIdLst>
    <p:handoutMasterId r:id="rId25"/>
  </p:handoutMasterIdLst>
  <p:sldIdLst>
    <p:sldId id="297" r:id="rId5"/>
    <p:sldId id="266" r:id="rId6"/>
    <p:sldId id="383" r:id="rId7"/>
    <p:sldId id="378" r:id="rId8"/>
    <p:sldId id="379" r:id="rId9"/>
    <p:sldId id="381" r:id="rId10"/>
    <p:sldId id="390" r:id="rId11"/>
    <p:sldId id="265" r:id="rId12"/>
    <p:sldId id="391" r:id="rId13"/>
    <p:sldId id="380" r:id="rId14"/>
    <p:sldId id="382" r:id="rId15"/>
    <p:sldId id="384" r:id="rId16"/>
    <p:sldId id="385" r:id="rId17"/>
    <p:sldId id="386" r:id="rId18"/>
    <p:sldId id="387" r:id="rId19"/>
    <p:sldId id="392" r:id="rId20"/>
    <p:sldId id="388" r:id="rId21"/>
    <p:sldId id="389" r:id="rId22"/>
    <p:sldId id="362" r:id="rId23"/>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62983A"/>
    <a:srgbClr val="FFFFFF"/>
    <a:srgbClr val="72BF44"/>
    <a:srgbClr val="0071BC"/>
    <a:srgbClr val="FF8B8B"/>
    <a:srgbClr val="8FAAE5"/>
    <a:srgbClr val="82BE55"/>
    <a:srgbClr val="264DA6"/>
    <a:srgbClr val="386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57" autoAdjust="0"/>
  </p:normalViewPr>
  <p:slideViewPr>
    <p:cSldViewPr>
      <p:cViewPr varScale="1">
        <p:scale>
          <a:sx n="99" d="100"/>
          <a:sy n="99" d="100"/>
        </p:scale>
        <p:origin x="926" y="29"/>
      </p:cViewPr>
      <p:guideLst>
        <p:guide orient="horz" pos="1620"/>
        <p:guide pos="2880"/>
      </p:guideLst>
    </p:cSldViewPr>
  </p:slideViewPr>
  <p:notesTextViewPr>
    <p:cViewPr>
      <p:scale>
        <a:sx n="100" d="100"/>
        <a:sy n="100" d="100"/>
      </p:scale>
      <p:origin x="0" y="0"/>
    </p:cViewPr>
  </p:notesTextViewPr>
  <p:notesViewPr>
    <p:cSldViewPr>
      <p:cViewPr varScale="1">
        <p:scale>
          <a:sx n="98" d="100"/>
          <a:sy n="98" d="100"/>
        </p:scale>
        <p:origin x="265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FDC4BA-F62C-46A2-87C1-2103180CFF88}" type="datetimeFigureOut">
              <a:rPr lang="de-AT" smtClean="0"/>
              <a:t>01.04.2019</a:t>
            </a:fld>
            <a:endParaRPr lang="de-AT"/>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50C009-48F3-49BF-8609-46CB9CE208D1}" type="slidenum">
              <a:rPr lang="de-AT" smtClean="0"/>
              <a:t>‹#›</a:t>
            </a:fld>
            <a:endParaRPr lang="de-AT"/>
          </a:p>
        </p:txBody>
      </p:sp>
    </p:spTree>
    <p:extLst>
      <p:ext uri="{BB962C8B-B14F-4D97-AF65-F5344CB8AC3E}">
        <p14:creationId xmlns:p14="http://schemas.microsoft.com/office/powerpoint/2010/main" val="799963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12A09C-9A01-4873-9E29-1DA9CA5B5B01}" type="datetimeFigureOut">
              <a:rPr lang="de-DE" smtClean="0"/>
              <a:pPr/>
              <a:t>01.04.2019</a:t>
            </a:fld>
            <a:endParaRPr lang="de-AT"/>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EAB6EA-6F0D-4BB8-A057-E1D8374E5B98}" type="slidenum">
              <a:rPr lang="de-AT" smtClean="0"/>
              <a:pPr/>
              <a:t>‹#›</a:t>
            </a:fld>
            <a:endParaRPr lang="de-AT"/>
          </a:p>
        </p:txBody>
      </p:sp>
    </p:spTree>
    <p:extLst>
      <p:ext uri="{BB962C8B-B14F-4D97-AF65-F5344CB8AC3E}">
        <p14:creationId xmlns:p14="http://schemas.microsoft.com/office/powerpoint/2010/main" val="311516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endParaRPr lang="de-AT"/>
          </a:p>
        </p:txBody>
      </p:sp>
      <p:sp>
        <p:nvSpPr>
          <p:cNvPr id="4" name="Foliennummernplatzhalter 3"/>
          <p:cNvSpPr>
            <a:spLocks noGrp="1"/>
          </p:cNvSpPr>
          <p:nvPr>
            <p:ph type="sldNum" sz="quarter" idx="10"/>
          </p:nvPr>
        </p:nvSpPr>
        <p:spPr/>
        <p:txBody>
          <a:bodyPr/>
          <a:lstStyle/>
          <a:p>
            <a:pPr>
              <a:defRPr/>
            </a:pPr>
            <a:fld id="{2F2638B6-36C0-47C9-90B4-27FDFE8A846E}" type="slidenum">
              <a:rPr lang="de-DE" smtClean="0"/>
              <a:pPr>
                <a:defRPr/>
              </a:pPr>
              <a:t>8</a:t>
            </a:fld>
            <a:endParaRPr lang="de-DE"/>
          </a:p>
        </p:txBody>
      </p:sp>
    </p:spTree>
    <p:extLst>
      <p:ext uri="{BB962C8B-B14F-4D97-AF65-F5344CB8AC3E}">
        <p14:creationId xmlns:p14="http://schemas.microsoft.com/office/powerpoint/2010/main" val="4159525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endParaRPr lang="de-AT"/>
          </a:p>
        </p:txBody>
      </p:sp>
      <p:sp>
        <p:nvSpPr>
          <p:cNvPr id="4" name="Foliennummernplatzhalter 3"/>
          <p:cNvSpPr>
            <a:spLocks noGrp="1"/>
          </p:cNvSpPr>
          <p:nvPr>
            <p:ph type="sldNum" sz="quarter" idx="10"/>
          </p:nvPr>
        </p:nvSpPr>
        <p:spPr/>
        <p:txBody>
          <a:bodyPr/>
          <a:lstStyle/>
          <a:p>
            <a:pPr>
              <a:defRPr/>
            </a:pPr>
            <a:fld id="{2F2638B6-36C0-47C9-90B4-27FDFE8A846E}" type="slidenum">
              <a:rPr lang="de-DE" smtClean="0"/>
              <a:pPr>
                <a:defRPr/>
              </a:pPr>
              <a:t>9</a:t>
            </a:fld>
            <a:endParaRPr lang="de-DE"/>
          </a:p>
        </p:txBody>
      </p:sp>
    </p:spTree>
    <p:extLst>
      <p:ext uri="{BB962C8B-B14F-4D97-AF65-F5344CB8AC3E}">
        <p14:creationId xmlns:p14="http://schemas.microsoft.com/office/powerpoint/2010/main" val="634899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141904" y="339502"/>
            <a:ext cx="7750576" cy="685598"/>
          </a:xfrm>
          <a:prstGeom prst="rect">
            <a:avLst/>
          </a:prstGeom>
        </p:spPr>
        <p:txBody>
          <a:bodyPr lIns="0" tIns="0" rIns="0" bIns="0" anchor="b"/>
          <a:lstStyle>
            <a:lvl1pPr marL="0" indent="0">
              <a:spcBef>
                <a:spcPts val="0"/>
              </a:spcBef>
              <a:buFontTx/>
              <a:buNone/>
              <a:defRPr sz="1400">
                <a:solidFill>
                  <a:schemeClr val="accent2"/>
                </a:solidFill>
                <a:latin typeface="+mn-lt"/>
              </a:defRPr>
            </a:lvl1pPr>
            <a:lvl2pPr marL="457200" indent="0">
              <a:buFontTx/>
              <a:buNone/>
              <a:defRPr sz="1400">
                <a:latin typeface="+mn-lt"/>
              </a:defRPr>
            </a:lvl2pPr>
            <a:lvl3pPr marL="914400" indent="0">
              <a:buFontTx/>
              <a:buNone/>
              <a:defRPr sz="1400">
                <a:latin typeface="+mn-lt"/>
              </a:defRPr>
            </a:lvl3pPr>
            <a:lvl4pPr marL="1371600" indent="0">
              <a:buFontTx/>
              <a:buNone/>
              <a:defRPr sz="1400">
                <a:latin typeface="+mn-lt"/>
              </a:defRPr>
            </a:lvl4pPr>
            <a:lvl5pPr marL="1828800" indent="0">
              <a:buFontTx/>
              <a:buNone/>
              <a:defRPr sz="1400">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5221932" y="1498094"/>
            <a:ext cx="790140" cy="790090"/>
          </a:xfrm>
          <a:prstGeom prst="rect">
            <a:avLst/>
          </a:prstGeom>
          <a:solidFill>
            <a:schemeClr val="bg1">
              <a:lumMod val="75000"/>
            </a:schemeClr>
          </a:solidFill>
        </p:spPr>
        <p:txBody>
          <a:bodyPr anchor="ctr"/>
          <a:lstStyle>
            <a:lvl1pPr marL="0" indent="0" algn="ctr">
              <a:buNone/>
              <a:defRPr sz="1000">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496184"/>
            <a:ext cx="5148064"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3785944"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6084168" y="1496184"/>
            <a:ext cx="2952328" cy="396000"/>
          </a:xfrm>
          <a:prstGeom prst="rect">
            <a:avLst/>
          </a:prstGeom>
        </p:spPr>
        <p:txBody>
          <a:bodyPr lIns="0" tIns="0" rIns="0" bIns="0">
            <a:noAutofit/>
          </a:bodyPr>
          <a:lstStyle>
            <a:lvl1pPr marL="0" indent="0">
              <a:buNone/>
              <a:defRPr sz="24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6084168" y="1892184"/>
            <a:ext cx="2952328" cy="396000"/>
          </a:xfrm>
          <a:prstGeom prst="rect">
            <a:avLst/>
          </a:prstGeom>
        </p:spPr>
        <p:txBody>
          <a:bodyPr lIns="0" tIns="0" rIns="0" bIns="0">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6084168" y="2338228"/>
            <a:ext cx="2952328" cy="796579"/>
          </a:xfrm>
          <a:prstGeom prst="rect">
            <a:avLst/>
          </a:prstGeom>
        </p:spPr>
        <p:txBody>
          <a:bodyPr lIns="0" tIns="0" rIns="0" bIns="0" anchor="ctr">
            <a:noAutofit/>
          </a:bodyPr>
          <a:lstStyle>
            <a:lvl1pPr marL="0" indent="0">
              <a:buNone/>
              <a:defRPr sz="1000">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144000" y="3134807"/>
            <a:ext cx="3790135"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5218187" y="2338228"/>
            <a:ext cx="793885" cy="796579"/>
          </a:xfrm>
          <a:prstGeom prst="rect">
            <a:avLst/>
          </a:prstGeom>
          <a:solidFill>
            <a:schemeClr val="bg1">
              <a:lumMod val="75000"/>
            </a:schemeClr>
          </a:solidFill>
        </p:spPr>
        <p:txBody>
          <a:bodyPr lIns="46800" rIns="46800" anchor="ctr"/>
          <a:lstStyle>
            <a:lvl1pPr marL="0" indent="0" algn="r">
              <a:buFontTx/>
              <a:buNone/>
              <a:defRPr sz="1000">
                <a:solidFill>
                  <a:schemeClr val="tx1"/>
                </a:solidFill>
                <a:latin typeface="+mn-lt"/>
              </a:defRPr>
            </a:lvl1pPr>
            <a:lvl2pPr marL="457200" indent="0">
              <a:buFontTx/>
              <a:buNone/>
              <a:defRPr sz="1000">
                <a:latin typeface="+mn-lt"/>
              </a:defRPr>
            </a:lvl2pPr>
            <a:lvl3pPr marL="914400" indent="0">
              <a:buFontTx/>
              <a:buNone/>
              <a:defRPr sz="1000">
                <a:latin typeface="+mn-lt"/>
              </a:defRPr>
            </a:lvl3pPr>
            <a:lvl4pPr marL="1371600" indent="0">
              <a:buFontTx/>
              <a:buNone/>
              <a:defRPr sz="1000">
                <a:latin typeface="+mn-lt"/>
              </a:defRPr>
            </a:lvl4pPr>
            <a:lvl5pPr marL="1828800" indent="0">
              <a:buFontTx/>
              <a:buNone/>
              <a:defRPr sz="1000">
                <a:latin typeface="+mn-lt"/>
              </a:defRPr>
            </a:lvl5pPr>
          </a:lstStyle>
          <a:p>
            <a:pPr lvl="0"/>
            <a:r>
              <a:rPr lang="en-US" noProof="0" dirty="0"/>
              <a:t>Contact</a:t>
            </a:r>
          </a:p>
        </p:txBody>
      </p:sp>
      <p:sp>
        <p:nvSpPr>
          <p:cNvPr id="31" name="Rectangle 30"/>
          <p:cNvSpPr/>
          <p:nvPr userDrawn="1"/>
        </p:nvSpPr>
        <p:spPr>
          <a:xfrm>
            <a:off x="5218187" y="3184851"/>
            <a:ext cx="793885" cy="79657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5292821" y="3260832"/>
            <a:ext cx="644615" cy="644615"/>
          </a:xfrm>
          <a:prstGeom prst="rect">
            <a:avLst/>
          </a:prstGeom>
        </p:spPr>
      </p:pic>
      <p:sp>
        <p:nvSpPr>
          <p:cNvPr id="32" name="Textfeld 12"/>
          <p:cNvSpPr txBox="1"/>
          <p:nvPr userDrawn="1"/>
        </p:nvSpPr>
        <p:spPr>
          <a:xfrm>
            <a:off x="6012160" y="3624803"/>
            <a:ext cx="1200650" cy="276999"/>
          </a:xfrm>
          <a:prstGeom prst="rect">
            <a:avLst/>
          </a:prstGeom>
          <a:noFill/>
        </p:spPr>
        <p:txBody>
          <a:bodyPr wrap="none" rtlCol="0">
            <a:spAutoFit/>
          </a:bodyPr>
          <a:lstStyle/>
          <a:p>
            <a:r>
              <a:rPr lang="en-US" sz="12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6054274" y="3278177"/>
            <a:ext cx="2232338" cy="464728"/>
          </a:xfrm>
          <a:prstGeom prst="rect">
            <a:avLst/>
          </a:prstGeom>
        </p:spPr>
      </p:pic>
    </p:spTree>
    <p:extLst>
      <p:ext uri="{BB962C8B-B14F-4D97-AF65-F5344CB8AC3E}">
        <p14:creationId xmlns:p14="http://schemas.microsoft.com/office/powerpoint/2010/main" val="247847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684246"/>
            <a:ext cx="5328592" cy="4215448"/>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18507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75648" y="185166"/>
            <a:ext cx="2716832"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6175648" y="685362"/>
            <a:ext cx="271683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03598"/>
            <a:ext cx="2712481" cy="3696096"/>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60570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4755" y="0"/>
            <a:ext cx="9144000"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Content Placeholder 7"/>
          <p:cNvSpPr>
            <a:spLocks noGrp="1"/>
          </p:cNvSpPr>
          <p:nvPr>
            <p:ph sz="quarter" idx="22" hasCustomPrompt="1"/>
          </p:nvPr>
        </p:nvSpPr>
        <p:spPr>
          <a:xfrm>
            <a:off x="467544" y="699542"/>
            <a:ext cx="8208912" cy="3240360"/>
          </a:xfrm>
          <a:prstGeom prst="rect">
            <a:avLst/>
          </a:prstGeom>
        </p:spPr>
        <p:txBody>
          <a:bodyPr lIns="0" tIns="0" rIns="0" bIns="0"/>
          <a:lstStyle>
            <a:lvl1pPr marL="180975" indent="-180975">
              <a:spcBef>
                <a:spcPts val="1200"/>
              </a:spcBef>
              <a:buFontTx/>
              <a:buNone/>
              <a:defRPr sz="2000">
                <a:solidFill>
                  <a:schemeClr val="tx1"/>
                </a:solidFill>
                <a:latin typeface="+mj-lt"/>
              </a:defRPr>
            </a:lvl1pPr>
            <a:lvl2pPr marL="361950" indent="-180975">
              <a:spcBef>
                <a:spcPts val="0"/>
              </a:spcBef>
              <a:buFontTx/>
              <a:buNone/>
              <a:defRPr sz="1600">
                <a:solidFill>
                  <a:schemeClr val="tx1"/>
                </a:solidFill>
                <a:latin typeface="+mj-lt"/>
              </a:defRPr>
            </a:lvl2pPr>
            <a:lvl3pPr marL="534988" indent="-173038">
              <a:spcBef>
                <a:spcPts val="0"/>
              </a:spcBef>
              <a:buFontTx/>
              <a:buNone/>
              <a:defRPr sz="1200">
                <a:solidFill>
                  <a:schemeClr val="tx1"/>
                </a:solidFill>
                <a:latin typeface="+mj-lt"/>
              </a:defRPr>
            </a:lvl3pPr>
            <a:lvl4pPr marL="715963" indent="-180975">
              <a:spcBef>
                <a:spcPts val="0"/>
              </a:spcBef>
              <a:buFontTx/>
              <a:buNone/>
              <a:defRPr sz="1000">
                <a:solidFill>
                  <a:schemeClr val="tx1"/>
                </a:solidFill>
                <a:latin typeface="+mj-lt"/>
              </a:defRPr>
            </a:lvl4pPr>
            <a:lvl5pPr marL="898525" indent="-182563">
              <a:spcBef>
                <a:spcPts val="0"/>
              </a:spcBef>
              <a:buFontTx/>
              <a:buNone/>
              <a:defRPr sz="1000">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467544" y="4510990"/>
            <a:ext cx="8208912"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467544" y="3995434"/>
            <a:ext cx="8208912" cy="499080"/>
          </a:xfrm>
          <a:prstGeom prst="rect">
            <a:avLst/>
          </a:prstGeom>
        </p:spPr>
        <p:txBody>
          <a:bodyPr wrap="square" lIns="0" tIns="0" rIns="0" bIns="0" anchor="b"/>
          <a:lstStyle>
            <a:lvl1pPr>
              <a:defRPr sz="28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467544" y="4778821"/>
            <a:ext cx="8208912" cy="364679"/>
          </a:xfrm>
          <a:prstGeom prst="rect">
            <a:avLst/>
          </a:prstGeom>
        </p:spPr>
        <p:txBody>
          <a:bodyPr lIns="0" tIns="0" rIns="0" bIns="0" anchor="b"/>
          <a:lstStyle>
            <a:lvl1pPr marL="0" indent="0" algn="r">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413534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7" name="Titel 1"/>
          <p:cNvSpPr>
            <a:spLocks noGrp="1"/>
          </p:cNvSpPr>
          <p:nvPr>
            <p:ph type="title" hasCustomPrompt="1"/>
          </p:nvPr>
        </p:nvSpPr>
        <p:spPr>
          <a:xfrm>
            <a:off x="6184117" y="178629"/>
            <a:ext cx="2708363" cy="499080"/>
          </a:xfrm>
          <a:prstGeom prst="rect">
            <a:avLst/>
          </a:prstGeom>
        </p:spPr>
        <p:txBody>
          <a:bodyPr wrap="square" lIns="0" tIns="0" rIns="0" bIns="0" anchor="b"/>
          <a:lstStyle>
            <a:lvl1pPr>
              <a:defRPr sz="24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467544" y="178629"/>
            <a:ext cx="5328592" cy="4721065"/>
          </a:xfrm>
          <a:prstGeom prst="rect">
            <a:avLst/>
          </a:prstGeom>
        </p:spPr>
        <p:txBody>
          <a:bodyPr lIns="0" tIns="0" rIns="0" bIns="0"/>
          <a:lstStyle>
            <a:lvl1pPr marL="0" indent="0">
              <a:spcBef>
                <a:spcPts val="0"/>
              </a:spcBef>
              <a:buFontTx/>
              <a:buNone/>
              <a:tabLst>
                <a:tab pos="180975" algn="l"/>
                <a:tab pos="361950" algn="l"/>
                <a:tab pos="534988" algn="l"/>
                <a:tab pos="715963" algn="l"/>
                <a:tab pos="898525" algn="l"/>
                <a:tab pos="1079500" algn="l"/>
                <a:tab pos="1252538" algn="l"/>
                <a:tab pos="1433513" algn="l"/>
                <a:tab pos="1614488" algn="l"/>
                <a:tab pos="1795463" algn="l"/>
                <a:tab pos="1976438" algn="l"/>
                <a:tab pos="2149475" algn="l"/>
                <a:tab pos="2332038" algn="l"/>
                <a:tab pos="2513013" algn="l"/>
                <a:tab pos="2693988" algn="l"/>
                <a:tab pos="2867025" algn="l"/>
                <a:tab pos="3048000" algn="l"/>
                <a:tab pos="3228975" algn="l"/>
              </a:tabLst>
              <a:defRPr sz="1200">
                <a:solidFill>
                  <a:schemeClr val="tx1"/>
                </a:solidFill>
                <a:latin typeface="Consolas" panose="020B0609020204030204" pitchFamily="49" charset="0"/>
                <a:cs typeface="Consolas" panose="020B0609020204030204" pitchFamily="49" charset="0"/>
              </a:defRPr>
            </a:lvl1pPr>
            <a:lvl2pPr marL="361950" indent="-180975">
              <a:spcBef>
                <a:spcPts val="0"/>
              </a:spcBef>
              <a:buFontTx/>
              <a:buNone/>
              <a:defRPr sz="1200">
                <a:solidFill>
                  <a:schemeClr val="tx1"/>
                </a:solidFill>
                <a:latin typeface="Consolas" panose="020B0609020204030204" pitchFamily="49" charset="0"/>
                <a:cs typeface="Consolas" panose="020B0609020204030204" pitchFamily="49" charset="0"/>
              </a:defRPr>
            </a:lvl2pPr>
            <a:lvl3pPr marL="534988" indent="-173038">
              <a:spcBef>
                <a:spcPts val="0"/>
              </a:spcBef>
              <a:buFontTx/>
              <a:buNone/>
              <a:defRPr sz="1200">
                <a:solidFill>
                  <a:schemeClr val="tx1"/>
                </a:solidFill>
                <a:latin typeface="Consolas" panose="020B0609020204030204" pitchFamily="49" charset="0"/>
                <a:cs typeface="Consolas" panose="020B0609020204030204" pitchFamily="49" charset="0"/>
              </a:defRPr>
            </a:lvl3pPr>
            <a:lvl4pPr marL="715963" indent="-180975">
              <a:spcBef>
                <a:spcPts val="0"/>
              </a:spcBef>
              <a:buFontTx/>
              <a:buNone/>
              <a:defRPr sz="1200">
                <a:solidFill>
                  <a:schemeClr val="tx1"/>
                </a:solidFill>
                <a:latin typeface="Consolas" panose="020B0609020204030204" pitchFamily="49" charset="0"/>
                <a:cs typeface="Consolas" panose="020B0609020204030204" pitchFamily="49" charset="0"/>
              </a:defRPr>
            </a:lvl4pPr>
            <a:lvl5pPr marL="898525" indent="-182563">
              <a:spcBef>
                <a:spcPts val="0"/>
              </a:spcBef>
              <a:buFontTx/>
              <a:buNone/>
              <a:defRPr sz="12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6184117" y="6893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57642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6012072" cy="5143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mj-lt"/>
            </a:endParaRPr>
          </a:p>
        </p:txBody>
      </p:sp>
      <p:sp>
        <p:nvSpPr>
          <p:cNvPr id="16" name="Text Placeholder 11"/>
          <p:cNvSpPr>
            <a:spLocks noGrp="1"/>
          </p:cNvSpPr>
          <p:nvPr>
            <p:ph type="body" sz="quarter" idx="16" hasCustomPrompt="1"/>
          </p:nvPr>
        </p:nvSpPr>
        <p:spPr>
          <a:xfrm>
            <a:off x="6179999" y="182786"/>
            <a:ext cx="2716832" cy="504056"/>
          </a:xfrm>
          <a:prstGeom prst="rect">
            <a:avLst/>
          </a:prstGeom>
        </p:spPr>
        <p:txBody>
          <a:bodyPr lIns="0" tIns="0" rIns="0" bIns="0" anchor="b">
            <a:noAutofit/>
          </a:bodyPr>
          <a:lstStyle>
            <a:lvl1pPr marL="0" indent="0">
              <a:buNone/>
              <a:defRPr sz="24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6179999" y="1275606"/>
            <a:ext cx="2712481" cy="3624088"/>
          </a:xfrm>
          <a:prstGeom prst="rect">
            <a:avLst/>
          </a:prstGeom>
        </p:spPr>
        <p:txBody>
          <a:bodyPr lIns="0" tIns="0" rIns="0" bIns="0"/>
          <a:lstStyle>
            <a:lvl1pPr marL="180975" indent="-180975">
              <a:spcBef>
                <a:spcPts val="1800"/>
              </a:spcBef>
              <a:buFontTx/>
              <a:buNone/>
              <a:defRPr sz="1800">
                <a:solidFill>
                  <a:schemeClr val="tx1"/>
                </a:solidFill>
                <a:latin typeface="Segoe UI Semilight" panose="020B0402040204020203" pitchFamily="34" charset="0"/>
                <a:cs typeface="Segoe UI Semilight" panose="020B0402040204020203" pitchFamily="34" charset="0"/>
              </a:defRPr>
            </a:lvl1pPr>
            <a:lvl2pPr marL="361950" indent="-180975">
              <a:spcBef>
                <a:spcPts val="0"/>
              </a:spcBef>
              <a:buFontTx/>
              <a:buNone/>
              <a:defRPr sz="1400">
                <a:solidFill>
                  <a:schemeClr val="tx1"/>
                </a:solidFill>
                <a:latin typeface="+mj-lt"/>
                <a:cs typeface="Segoe UI Semilight" panose="020B0402040204020203" pitchFamily="34" charset="0"/>
              </a:defRPr>
            </a:lvl2pPr>
            <a:lvl3pPr marL="534988" indent="-173038">
              <a:spcBef>
                <a:spcPts val="0"/>
              </a:spcBef>
              <a:buFontTx/>
              <a:buNone/>
              <a:defRPr sz="1200">
                <a:solidFill>
                  <a:schemeClr val="tx1"/>
                </a:solidFill>
                <a:latin typeface="+mj-lt"/>
                <a:cs typeface="Segoe UI Semilight" panose="020B0402040204020203" pitchFamily="34" charset="0"/>
              </a:defRPr>
            </a:lvl3pPr>
            <a:lvl4pPr marL="715963" indent="-180975">
              <a:spcBef>
                <a:spcPts val="0"/>
              </a:spcBef>
              <a:buFontTx/>
              <a:buNone/>
              <a:defRPr sz="1050">
                <a:solidFill>
                  <a:schemeClr val="tx1"/>
                </a:solidFill>
                <a:latin typeface="+mj-lt"/>
                <a:cs typeface="Segoe UI Semilight" panose="020B0402040204020203" pitchFamily="34" charset="0"/>
              </a:defRPr>
            </a:lvl4pPr>
            <a:lvl5pPr marL="898525" indent="-182563">
              <a:spcBef>
                <a:spcPts val="0"/>
              </a:spcBef>
              <a:buFontTx/>
              <a:buNone/>
              <a:defRPr sz="1000">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51520" y="3884031"/>
            <a:ext cx="2198038" cy="1015663"/>
          </a:xfrm>
          <a:prstGeom prst="rect">
            <a:avLst/>
          </a:prstGeom>
          <a:noFill/>
        </p:spPr>
        <p:txBody>
          <a:bodyPr wrap="none" rtlCol="0">
            <a:spAutoFit/>
          </a:bodyPr>
          <a:lstStyle/>
          <a:p>
            <a:r>
              <a:rPr lang="de-AT" sz="6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6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6184117" y="702080"/>
            <a:ext cx="2708363" cy="382602"/>
          </a:xfrm>
          <a:prstGeom prst="rect">
            <a:avLst/>
          </a:prstGeom>
        </p:spPr>
        <p:txBody>
          <a:bodyPr lIns="0" tIns="0" rIns="0" bIns="0"/>
          <a:lstStyle>
            <a:lvl1pPr marL="0" indent="0">
              <a:buFontTx/>
              <a:buNone/>
              <a:defRPr sz="1200">
                <a:solidFill>
                  <a:schemeClr val="tx1"/>
                </a:solidFill>
                <a:latin typeface="+mj-lt"/>
                <a:cs typeface="Segoe UI Semilight" panose="020B0402040204020203" pitchFamily="34" charset="0"/>
              </a:defRPr>
            </a:lvl1pPr>
            <a:lvl2pPr marL="457200" indent="0">
              <a:buFontTx/>
              <a:buNone/>
              <a:defRPr sz="1400">
                <a:solidFill>
                  <a:schemeClr val="tx1"/>
                </a:solidFill>
                <a:latin typeface="+mn-lt"/>
              </a:defRPr>
            </a:lvl2pPr>
            <a:lvl3pPr marL="914400" indent="0">
              <a:buFontTx/>
              <a:buNone/>
              <a:defRPr sz="1400">
                <a:solidFill>
                  <a:schemeClr val="tx1"/>
                </a:solidFill>
                <a:latin typeface="+mn-lt"/>
              </a:defRPr>
            </a:lvl3pPr>
            <a:lvl4pPr marL="1371600" indent="0">
              <a:buFontTx/>
              <a:buNone/>
              <a:defRPr sz="1400">
                <a:solidFill>
                  <a:schemeClr val="tx1"/>
                </a:solidFill>
                <a:latin typeface="+mn-lt"/>
              </a:defRPr>
            </a:lvl4pPr>
            <a:lvl5pPr marL="1828800" indent="0">
              <a:buFontTx/>
              <a:buNone/>
              <a:defRPr sz="1400">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6175648" y="4535015"/>
            <a:ext cx="271683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091818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18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18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1800" dirty="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1580616" y="3269445"/>
            <a:ext cx="1308588" cy="27096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7600952" y="3540405"/>
            <a:ext cx="1308588" cy="27096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1610291102"/>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144189" y="1584177"/>
            <a:ext cx="7748291" cy="3559323"/>
          </a:xfrm>
          <a:prstGeom prst="rect">
            <a:avLst/>
          </a:prstGeom>
          <a:noFill/>
        </p:spPr>
        <p:txBody>
          <a:bodyPr wrap="square" rtlCol="0">
            <a:noAutofit/>
          </a:bodyPr>
          <a:lstStyle/>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1800" dirty="0" err="1">
                <a:latin typeface="Segoe UI Semilight" panose="020B0402040204020203" pitchFamily="34" charset="0"/>
                <a:ea typeface="ＭＳ Ｐゴシック" charset="0"/>
                <a:cs typeface="Segoe UI Semilight" panose="020B0402040204020203" pitchFamily="34" charset="0"/>
              </a:rPr>
              <a:t>Knowledge</a:t>
            </a:r>
            <a:r>
              <a:rPr lang="de-AT" sz="18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1800" dirty="0" err="1">
                <a:latin typeface="Segoe UI Semilight" panose="020B0402040204020203" pitchFamily="34" charset="0"/>
                <a:ea typeface="ＭＳ Ｐゴシック" charset="0"/>
                <a:cs typeface="Segoe UI Semilight" panose="020B0402040204020203" pitchFamily="34" charset="0"/>
              </a:rPr>
              <a:t>Tracker</a:t>
            </a:r>
            <a:r>
              <a:rPr lang="de-AT" sz="18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18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18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209152" y="1624947"/>
            <a:ext cx="1308588" cy="27096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2574150" y="3269445"/>
            <a:ext cx="1308588" cy="27096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1572378" y="3818456"/>
            <a:ext cx="1308588" cy="27096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144189" y="520626"/>
            <a:ext cx="3874660" cy="682972"/>
          </a:xfrm>
          <a:prstGeom prst="rect">
            <a:avLst/>
          </a:prstGeom>
        </p:spPr>
      </p:pic>
    </p:spTree>
    <p:extLst>
      <p:ext uri="{BB962C8B-B14F-4D97-AF65-F5344CB8AC3E}">
        <p14:creationId xmlns:p14="http://schemas.microsoft.com/office/powerpoint/2010/main" val="22419519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6050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496184"/>
            <a:ext cx="9144000" cy="24852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itel 1"/>
          <p:cNvSpPr>
            <a:spLocks noGrp="1"/>
          </p:cNvSpPr>
          <p:nvPr>
            <p:ph type="title" hasCustomPrompt="1"/>
          </p:nvPr>
        </p:nvSpPr>
        <p:spPr>
          <a:xfrm>
            <a:off x="1144000" y="2445764"/>
            <a:ext cx="7028400" cy="681980"/>
          </a:xfrm>
          <a:prstGeom prst="rect">
            <a:avLst/>
          </a:prstGeom>
        </p:spPr>
        <p:txBody>
          <a:bodyPr wrap="square" lIns="0" tIns="0" rIns="0" bIns="0" anchor="b"/>
          <a:lstStyle>
            <a:lvl1pPr>
              <a:defRPr sz="54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144000" y="3134807"/>
            <a:ext cx="7036180" cy="367201"/>
          </a:xfrm>
          <a:prstGeom prst="rect">
            <a:avLst/>
          </a:prstGeom>
        </p:spPr>
        <p:txBody>
          <a:bodyPr lIns="0" tIns="0" rIns="0" bIns="0" anchor="b"/>
          <a:lstStyle>
            <a:lvl1pPr marL="0" indent="0">
              <a:buFontTx/>
              <a:buNone/>
              <a:defRPr sz="2400">
                <a:solidFill>
                  <a:schemeClr val="tx1"/>
                </a:solidFill>
                <a:latin typeface="+mj-lt"/>
              </a:defRPr>
            </a:lvl1pPr>
            <a:lvl2pPr marL="457200" indent="0">
              <a:buFontTx/>
              <a:buNone/>
              <a:defRPr sz="2400">
                <a:solidFill>
                  <a:schemeClr val="tx1"/>
                </a:solidFill>
                <a:latin typeface="+mj-lt"/>
              </a:defRPr>
            </a:lvl2pPr>
            <a:lvl3pPr marL="914400" indent="0">
              <a:buFontTx/>
              <a:buNone/>
              <a:defRPr sz="2400">
                <a:solidFill>
                  <a:schemeClr val="tx1"/>
                </a:solidFill>
                <a:latin typeface="+mj-lt"/>
              </a:defRPr>
            </a:lvl3pPr>
            <a:lvl4pPr marL="1371600" indent="0">
              <a:buFontTx/>
              <a:buNone/>
              <a:defRPr sz="2400">
                <a:solidFill>
                  <a:schemeClr val="tx1"/>
                </a:solidFill>
                <a:latin typeface="+mj-lt"/>
              </a:defRPr>
            </a:lvl4pPr>
            <a:lvl5pPr marL="1828800" indent="0">
              <a:buFontTx/>
              <a:buNone/>
              <a:defRPr sz="24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5369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0" y="1203598"/>
            <a:ext cx="8016181"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1145390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203598"/>
            <a:ext cx="4055740"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5076056" y="1203598"/>
            <a:ext cx="3816425" cy="3939902"/>
          </a:xfrm>
          <a:prstGeom prst="rect">
            <a:avLst/>
          </a:prstGeom>
        </p:spPr>
        <p:txBody>
          <a:bodyPr lIns="0" tIns="0" rIns="0" bIns="0"/>
          <a:lstStyle>
            <a:lvl1pPr marL="2736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7305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963351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4190"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94485384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144190" y="4778821"/>
            <a:ext cx="774829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402039795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40544" y="195486"/>
            <a:ext cx="7748291" cy="681980"/>
          </a:xfrm>
          <a:prstGeom prst="rect">
            <a:avLst/>
          </a:prstGeom>
        </p:spPr>
        <p:txBody>
          <a:bodyPr wrap="none" lIns="0" tIns="0" rIns="0" bIns="0" anchor="ctr"/>
          <a:lstStyle>
            <a:lvl1pPr>
              <a:defRPr sz="4400">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876301" y="1419622"/>
            <a:ext cx="4055740"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1140544" y="915566"/>
            <a:ext cx="7751937" cy="331465"/>
          </a:xfrm>
          <a:prstGeom prst="rect">
            <a:avLst/>
          </a:prstGeom>
        </p:spPr>
        <p:txBody>
          <a:bodyPr lIns="0" tIns="0" rIns="0" bIns="0"/>
          <a:lstStyle>
            <a:lvl1pPr marL="0" indent="0">
              <a:buFontTx/>
              <a:buNone/>
              <a:defRPr sz="1800">
                <a:solidFill>
                  <a:schemeClr val="accent2"/>
                </a:solidFill>
                <a:latin typeface="Segoe UI Semilight" panose="020B0402040204020203" pitchFamily="34" charset="0"/>
                <a:cs typeface="Segoe UI Semilight" panose="020B0402040204020203" pitchFamily="34"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 name="Content Placeholder 7"/>
          <p:cNvSpPr>
            <a:spLocks noGrp="1"/>
          </p:cNvSpPr>
          <p:nvPr>
            <p:ph sz="quarter" idx="14"/>
          </p:nvPr>
        </p:nvSpPr>
        <p:spPr>
          <a:xfrm>
            <a:off x="5014812" y="1419622"/>
            <a:ext cx="3874023" cy="3723878"/>
          </a:xfrm>
          <a:prstGeom prst="rect">
            <a:avLst/>
          </a:prstGeom>
        </p:spPr>
        <p:txBody>
          <a:bodyPr lIns="0" tIns="0" rIns="0" bIns="0"/>
          <a:lstStyle>
            <a:lvl1pPr marL="266700" indent="-266700">
              <a:spcBef>
                <a:spcPts val="1800"/>
              </a:spcBef>
              <a:buClr>
                <a:schemeClr val="bg1">
                  <a:lumMod val="75000"/>
                </a:schemeClr>
              </a:buClr>
              <a:buSzPct val="75000"/>
              <a:buFont typeface="Wingdings 3" pitchFamily="18" charset="2"/>
              <a:buChar char=""/>
              <a:defRPr sz="24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266400" indent="0">
              <a:spcBef>
                <a:spcPts val="0"/>
              </a:spcBef>
              <a:buNone/>
              <a:defRPr sz="1600">
                <a:solidFill>
                  <a:schemeClr val="accent1"/>
                </a:solidFill>
                <a:latin typeface="+mj-lt"/>
                <a:ea typeface="Segoe UI" pitchFamily="34" charset="0"/>
                <a:cs typeface="Segoe UI" pitchFamily="34" charset="0"/>
              </a:defRPr>
            </a:lvl2pPr>
            <a:lvl3pPr marL="541338" indent="0">
              <a:spcBef>
                <a:spcPts val="0"/>
              </a:spcBef>
              <a:buNone/>
              <a:defRPr sz="1400">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1144190" y="4778821"/>
            <a:ext cx="3787851"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5076056" y="4778821"/>
            <a:ext cx="3816425"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4396993"/>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13729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2989974"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4842655"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6683658"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2664935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137294" y="3438528"/>
            <a:ext cx="1777578" cy="1437478"/>
          </a:xfrm>
          <a:prstGeom prst="rect">
            <a:avLst/>
          </a:prstGeom>
          <a:solidFill>
            <a:schemeClr val="accent1"/>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137294" y="1265341"/>
            <a:ext cx="1779969" cy="2159856"/>
          </a:xfrm>
          <a:prstGeom prst="rect">
            <a:avLst/>
          </a:prstGeom>
        </p:spPr>
        <p:txBody>
          <a:bodyPr/>
          <a:lstStyle>
            <a:lvl1pPr marL="0" indent="0">
              <a:buNone/>
              <a:defRPr sz="1600"/>
            </a:lvl1pPr>
          </a:lstStyle>
          <a:p>
            <a:endParaRPr lang="en-US" dirty="0"/>
          </a:p>
        </p:txBody>
      </p:sp>
      <p:sp>
        <p:nvSpPr>
          <p:cNvPr id="2" name="Titel 1"/>
          <p:cNvSpPr>
            <a:spLocks noGrp="1"/>
          </p:cNvSpPr>
          <p:nvPr>
            <p:ph type="title" hasCustomPrompt="1"/>
          </p:nvPr>
        </p:nvSpPr>
        <p:spPr>
          <a:xfrm>
            <a:off x="1144190" y="358552"/>
            <a:ext cx="7748289" cy="681980"/>
          </a:xfrm>
          <a:prstGeom prst="rect">
            <a:avLst/>
          </a:prstGeom>
        </p:spPr>
        <p:txBody>
          <a:bodyPr wrap="none" lIns="0" tIns="0" rIns="0" bIns="0" anchor="ctr"/>
          <a:lstStyle>
            <a:lvl1pPr>
              <a:defRPr sz="54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2989975" y="1265341"/>
            <a:ext cx="1779969" cy="2159856"/>
          </a:xfrm>
          <a:prstGeom prst="rect">
            <a:avLst/>
          </a:prstGeom>
        </p:spPr>
        <p:txBody>
          <a:bodyPr/>
          <a:lstStyle>
            <a:lvl1pPr marL="0" indent="0">
              <a:buNone/>
              <a:defRPr sz="1600"/>
            </a:lvl1pPr>
          </a:lstStyle>
          <a:p>
            <a:endParaRPr lang="en-US"/>
          </a:p>
        </p:txBody>
      </p:sp>
      <p:sp>
        <p:nvSpPr>
          <p:cNvPr id="60" name="Picture Placeholder 45"/>
          <p:cNvSpPr>
            <a:spLocks noGrp="1"/>
          </p:cNvSpPr>
          <p:nvPr>
            <p:ph type="pic" sz="quarter" idx="17"/>
          </p:nvPr>
        </p:nvSpPr>
        <p:spPr>
          <a:xfrm>
            <a:off x="4842656" y="1265341"/>
            <a:ext cx="1779969" cy="2159856"/>
          </a:xfrm>
          <a:prstGeom prst="rect">
            <a:avLst/>
          </a:prstGeom>
        </p:spPr>
        <p:txBody>
          <a:bodyPr/>
          <a:lstStyle>
            <a:lvl1pPr marL="0" indent="0">
              <a:buNone/>
              <a:defRPr sz="1600"/>
            </a:lvl1pPr>
          </a:lstStyle>
          <a:p>
            <a:endParaRPr lang="en-US"/>
          </a:p>
        </p:txBody>
      </p:sp>
      <p:sp>
        <p:nvSpPr>
          <p:cNvPr id="63" name="Picture Placeholder 45"/>
          <p:cNvSpPr>
            <a:spLocks noGrp="1"/>
          </p:cNvSpPr>
          <p:nvPr>
            <p:ph type="pic" sz="quarter" idx="19"/>
          </p:nvPr>
        </p:nvSpPr>
        <p:spPr>
          <a:xfrm>
            <a:off x="6692946" y="1265341"/>
            <a:ext cx="1779969" cy="2159856"/>
          </a:xfrm>
          <a:prstGeom prst="rect">
            <a:avLst/>
          </a:prstGeom>
        </p:spPr>
        <p:txBody>
          <a:bodyPr/>
          <a:lstStyle>
            <a:lvl1pPr marL="0" indent="0">
              <a:buNone/>
              <a:defRPr sz="1600"/>
            </a:lvl1pPr>
          </a:lstStyle>
          <a:p>
            <a:endParaRPr lang="en-US"/>
          </a:p>
        </p:txBody>
      </p:sp>
      <p:sp>
        <p:nvSpPr>
          <p:cNvPr id="11" name="Text Placeholder 31"/>
          <p:cNvSpPr>
            <a:spLocks noGrp="1"/>
          </p:cNvSpPr>
          <p:nvPr>
            <p:ph type="body" sz="quarter" idx="20" hasCustomPrompt="1"/>
          </p:nvPr>
        </p:nvSpPr>
        <p:spPr>
          <a:xfrm>
            <a:off x="2989975" y="3438528"/>
            <a:ext cx="1777578" cy="1437478"/>
          </a:xfrm>
          <a:prstGeom prst="rect">
            <a:avLst/>
          </a:prstGeom>
          <a:solidFill>
            <a:schemeClr val="accent2"/>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4842656" y="3438528"/>
            <a:ext cx="1777578" cy="1437478"/>
          </a:xfrm>
          <a:prstGeom prst="rect">
            <a:avLst/>
          </a:prstGeom>
          <a:solidFill>
            <a:schemeClr val="accent3"/>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6692946" y="3438528"/>
            <a:ext cx="1777578" cy="1437478"/>
          </a:xfrm>
          <a:prstGeom prst="rect">
            <a:avLst/>
          </a:prstGeom>
          <a:solidFill>
            <a:schemeClr val="bg1">
              <a:lumMod val="65000"/>
            </a:schemeClr>
          </a:solidFill>
        </p:spPr>
        <p:txBody>
          <a:bodyPr lIns="46800" rIns="46800"/>
          <a:lstStyle>
            <a:lvl1pPr marL="182563" indent="-182563">
              <a:spcBef>
                <a:spcPts val="1200"/>
              </a:spcBef>
              <a:buNone/>
              <a:defRPr sz="2400">
                <a:solidFill>
                  <a:schemeClr val="bg2"/>
                </a:solidFill>
                <a:latin typeface="Segoe UI Light" panose="020B0502040204020203" pitchFamily="34" charset="0"/>
                <a:cs typeface="Segoe UI Light" panose="020B0502040204020203" pitchFamily="34" charset="0"/>
              </a:defRPr>
            </a:lvl1pPr>
            <a:lvl2pPr marL="182563" indent="0">
              <a:spcBef>
                <a:spcPts val="0"/>
              </a:spcBef>
              <a:buNone/>
              <a:defRPr sz="12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13529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2987972"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4840653"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6681656" y="4511327"/>
            <a:ext cx="1770682" cy="364679"/>
          </a:xfrm>
          <a:prstGeom prst="rect">
            <a:avLst/>
          </a:prstGeom>
        </p:spPr>
        <p:txBody>
          <a:bodyPr lIns="0" tIns="0" rIns="0" bIns="0" anchor="b"/>
          <a:lstStyle>
            <a:lvl1pPr marL="0" indent="0">
              <a:buNone/>
              <a:defRPr sz="800">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87270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952500"/>
            <a:ext cx="9144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1430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143000" y="13335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143000" y="14859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5141208"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143000" y="3812400"/>
            <a:ext cx="8001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5065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5227200" y="0"/>
            <a:ext cx="0" cy="5143500"/>
          </a:xfrm>
          <a:prstGeom prst="line">
            <a:avLst/>
          </a:prstGeom>
          <a:ln>
            <a:no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0" r:id="rId1"/>
    <p:sldLayoutId id="2147483684" r:id="rId2"/>
    <p:sldLayoutId id="2147483672" r:id="rId3"/>
    <p:sldLayoutId id="2147483688" r:id="rId4"/>
    <p:sldLayoutId id="2147483686" r:id="rId5"/>
    <p:sldLayoutId id="2147483685" r:id="rId6"/>
    <p:sldLayoutId id="2147483689" r:id="rId7"/>
    <p:sldLayoutId id="2147483675" r:id="rId8"/>
    <p:sldLayoutId id="2147483678" r:id="rId9"/>
    <p:sldLayoutId id="2147483671" r:id="rId10"/>
    <p:sldLayoutId id="2147483687" r:id="rId11"/>
    <p:sldLayoutId id="2147483674" r:id="rId12"/>
    <p:sldLayoutId id="2147483679" r:id="rId13"/>
    <p:sldLayoutId id="2147483680" r:id="rId14"/>
    <p:sldLayoutId id="2147483681" r:id="rId15"/>
    <p:sldLayoutId id="2147483682" r:id="rId16"/>
    <p:sldLayoutId id="2147483690" r:id="rId17"/>
  </p:sldLayoutIdLst>
  <p:hf hdr="0" ftr="0"/>
  <p:txStyles>
    <p:titleStyle>
      <a:lvl1pPr algn="l" defTabSz="914400" rtl="0" eaLnBrk="1" latinLnBrk="0" hangingPunct="1">
        <a:spcBef>
          <a:spcPct val="0"/>
        </a:spcBef>
        <a:buNone/>
        <a:defRPr lang="de-AT" sz="4200" kern="1200" dirty="0" smtClean="0">
          <a:solidFill>
            <a:schemeClr val="accent3"/>
          </a:solidFill>
          <a:latin typeface="Segoe UI Light"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j-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j-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microsoft.com/en-us/graph/graph-explorer" TargetMode="External"/><Relationship Id="rId2" Type="http://schemas.openxmlformats.org/officeDocument/2006/relationships/hyperlink" Target="https://github.com/rstropek/Samples/blob/master/ODataNetCore/sample-requests.http"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breeze.github.io/doc-js/server-odata.html" TargetMode="External"/><Relationship Id="rId2" Type="http://schemas.openxmlformats.org/officeDocument/2006/relationships/hyperlink" Target="https://github.com/object/Simple.OData.Client"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odata.github.io/RESTier/" TargetMode="External"/><Relationship Id="rId2" Type="http://schemas.openxmlformats.org/officeDocument/2006/relationships/hyperlink" Target="https://www.telerik.com/kendo-angular-ui/components/dataquery/"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odata.org/documentation/" TargetMode="External"/><Relationship Id="rId2" Type="http://schemas.openxmlformats.org/officeDocument/2006/relationships/hyperlink" Target="https://www.odata.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Workshop</a:t>
            </a:r>
            <a:endParaRPr lang="en-US" dirty="0"/>
          </a:p>
        </p:txBody>
      </p:sp>
      <p:pic>
        <p:nvPicPr>
          <p:cNvPr id="21" name="Content Placeholder 23"/>
          <p:cNvPicPr>
            <a:picLocks noGrp="1" noChangeAspect="1"/>
          </p:cNvPicPr>
          <p:nvPr>
            <p:ph sz="quarter" idx="20"/>
          </p:nvPr>
        </p:nvPicPr>
        <p:blipFill>
          <a:blip r:embed="rId2" cstate="email">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de-AT" dirty="0" err="1"/>
              <a:t>OData</a:t>
            </a:r>
            <a:endParaRPr lang="en-US" dirty="0"/>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a:t>Workshop</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16707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de-AT" dirty="0" err="1"/>
              <a:t>OData</a:t>
            </a:r>
            <a:endParaRPr lang="de-AT" dirty="0"/>
          </a:p>
        </p:txBody>
      </p:sp>
      <p:sp>
        <p:nvSpPr>
          <p:cNvPr id="6" name="Text Placeholder 5"/>
          <p:cNvSpPr>
            <a:spLocks noGrp="1"/>
          </p:cNvSpPr>
          <p:nvPr>
            <p:ph type="body" sz="quarter" idx="24"/>
          </p:nvPr>
        </p:nvSpPr>
        <p:spPr/>
        <p:txBody>
          <a:bodyPr/>
          <a:lstStyle/>
          <a:p>
            <a:r>
              <a:rPr lang="de-AT" dirty="0"/>
              <a:t>Abfrage eines offenen </a:t>
            </a:r>
            <a:r>
              <a:rPr lang="de-AT" dirty="0" err="1"/>
              <a:t>OData</a:t>
            </a:r>
            <a:r>
              <a:rPr lang="de-AT" dirty="0"/>
              <a:t> Service mit REST</a:t>
            </a:r>
          </a:p>
          <a:p>
            <a:pPr lvl="1"/>
            <a:r>
              <a:rPr lang="de-AT" dirty="0">
                <a:hlinkClick r:id="rId2"/>
              </a:rPr>
              <a:t>https://github.com/rstropek/Samples/blob/master/ODataNetCore/sample-requests.http</a:t>
            </a:r>
            <a:endParaRPr lang="de-AT" dirty="0"/>
          </a:p>
          <a:p>
            <a:r>
              <a:rPr lang="de-AT" dirty="0"/>
              <a:t>Abfrage mit </a:t>
            </a:r>
            <a:r>
              <a:rPr lang="de-AT" dirty="0" err="1"/>
              <a:t>XOData</a:t>
            </a:r>
            <a:endParaRPr lang="de-AT" dirty="0"/>
          </a:p>
          <a:p>
            <a:r>
              <a:rPr lang="de-AT" dirty="0"/>
              <a:t>Praxisbeispiel: Abfrage </a:t>
            </a:r>
            <a:r>
              <a:rPr lang="de-AT" i="1" dirty="0">
                <a:hlinkClick r:id="rId3"/>
              </a:rPr>
              <a:t>Microsoft Graph</a:t>
            </a:r>
            <a:r>
              <a:rPr lang="de-AT" i="1" dirty="0"/>
              <a:t> </a:t>
            </a:r>
            <a:r>
              <a:rPr lang="de-AT" dirty="0"/>
              <a:t>mit </a:t>
            </a:r>
            <a:r>
              <a:rPr lang="de-AT" dirty="0" err="1"/>
              <a:t>OData</a:t>
            </a:r>
            <a:endParaRPr lang="de-AT" dirty="0"/>
          </a:p>
          <a:p>
            <a:r>
              <a:rPr lang="de-AT" dirty="0" err="1"/>
              <a:t>OData</a:t>
            </a:r>
            <a:r>
              <a:rPr lang="de-AT" dirty="0"/>
              <a:t> mit </a:t>
            </a:r>
            <a:r>
              <a:rPr lang="de-AT" dirty="0" err="1"/>
              <a:t>PowerBI</a:t>
            </a:r>
            <a:endParaRPr lang="de-AT" dirty="0"/>
          </a:p>
        </p:txBody>
      </p:sp>
      <p:sp>
        <p:nvSpPr>
          <p:cNvPr id="7" name="Text Placeholder 6"/>
          <p:cNvSpPr>
            <a:spLocks noGrp="1"/>
          </p:cNvSpPr>
          <p:nvPr>
            <p:ph type="body" sz="quarter" idx="25"/>
          </p:nvPr>
        </p:nvSpPr>
        <p:spPr/>
        <p:txBody>
          <a:bodyPr/>
          <a:lstStyle/>
          <a:p>
            <a:r>
              <a:rPr lang="de-AT" dirty="0"/>
              <a:t>Einleitung</a:t>
            </a:r>
          </a:p>
        </p:txBody>
      </p:sp>
      <p:sp>
        <p:nvSpPr>
          <p:cNvPr id="8" name="Text Placeholder 7"/>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3600136558"/>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err="1"/>
              <a:t>OData</a:t>
            </a:r>
            <a:r>
              <a:rPr lang="de-AT" dirty="0"/>
              <a:t> Server</a:t>
            </a:r>
          </a:p>
        </p:txBody>
      </p:sp>
      <p:sp>
        <p:nvSpPr>
          <p:cNvPr id="7" name="Text Placeholder 6"/>
          <p:cNvSpPr>
            <a:spLocks noGrp="1"/>
          </p:cNvSpPr>
          <p:nvPr>
            <p:ph type="body" sz="quarter" idx="25"/>
          </p:nvPr>
        </p:nvSpPr>
        <p:spPr/>
        <p:txBody>
          <a:bodyPr/>
          <a:lstStyle/>
          <a:p>
            <a:r>
              <a:rPr lang="de-AT" dirty="0" err="1"/>
              <a:t>OData</a:t>
            </a:r>
            <a:r>
              <a:rPr lang="de-AT" dirty="0"/>
              <a:t> Server mit .NET Programmieren</a:t>
            </a:r>
          </a:p>
        </p:txBody>
      </p:sp>
    </p:spTree>
    <p:extLst>
      <p:ext uri="{BB962C8B-B14F-4D97-AF65-F5344CB8AC3E}">
        <p14:creationId xmlns:p14="http://schemas.microsoft.com/office/powerpoint/2010/main" val="17900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a:t>OData</a:t>
            </a:r>
            <a:r>
              <a:rPr lang="de-AT" dirty="0"/>
              <a:t> Server</a:t>
            </a:r>
          </a:p>
        </p:txBody>
      </p:sp>
      <p:sp>
        <p:nvSpPr>
          <p:cNvPr id="5" name="Content Placeholder 4"/>
          <p:cNvSpPr>
            <a:spLocks noGrp="1"/>
          </p:cNvSpPr>
          <p:nvPr>
            <p:ph sz="quarter" idx="12"/>
          </p:nvPr>
        </p:nvSpPr>
        <p:spPr/>
        <p:txBody>
          <a:bodyPr/>
          <a:lstStyle/>
          <a:p>
            <a:r>
              <a:rPr lang="de-AT" dirty="0"/>
              <a:t>Integriert in ASP.NET Core</a:t>
            </a:r>
          </a:p>
          <a:p>
            <a:pPr lvl="1"/>
            <a:r>
              <a:rPr lang="de-AT" dirty="0"/>
              <a:t>NuGet Package </a:t>
            </a:r>
            <a:r>
              <a:rPr lang="de-AT" i="1" dirty="0" err="1"/>
              <a:t>Microsoft.AspNetCore.OData</a:t>
            </a:r>
            <a:endParaRPr lang="de-AT" i="1" dirty="0"/>
          </a:p>
          <a:p>
            <a:r>
              <a:rPr lang="de-AT" dirty="0" err="1"/>
              <a:t>Entity</a:t>
            </a:r>
            <a:r>
              <a:rPr lang="de-AT" dirty="0"/>
              <a:t> Framework kann als Basis genommen werden</a:t>
            </a:r>
          </a:p>
          <a:p>
            <a:pPr lvl="1"/>
            <a:r>
              <a:rPr lang="de-AT" dirty="0"/>
              <a:t>EF ist nicht Voraussetzung für </a:t>
            </a:r>
            <a:r>
              <a:rPr lang="de-AT" dirty="0" err="1"/>
              <a:t>OData</a:t>
            </a:r>
            <a:endParaRPr lang="de-AT" dirty="0"/>
          </a:p>
          <a:p>
            <a:r>
              <a:rPr lang="de-AT" i="1" dirty="0" err="1"/>
              <a:t>IQueryable</a:t>
            </a:r>
            <a:r>
              <a:rPr lang="de-AT" dirty="0"/>
              <a:t> als Ausgangspunkt für Abfragen</a:t>
            </a:r>
          </a:p>
          <a:p>
            <a:r>
              <a:rPr lang="de-AT" dirty="0"/>
              <a:t>POST, PUT/PATCH, DELETE für Schreiben von Daten</a:t>
            </a:r>
          </a:p>
          <a:p>
            <a:pPr lvl="1"/>
            <a:r>
              <a:rPr lang="de-AT" dirty="0" err="1"/>
              <a:t>Batching</a:t>
            </a:r>
            <a:r>
              <a:rPr lang="de-AT" dirty="0"/>
              <a:t> zum Abbilden von Transaktionen</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121655705"/>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de-AT" dirty="0" err="1"/>
              <a:t>OData</a:t>
            </a:r>
            <a:r>
              <a:rPr lang="de-AT" dirty="0"/>
              <a:t> Server</a:t>
            </a:r>
          </a:p>
        </p:txBody>
      </p:sp>
      <p:sp>
        <p:nvSpPr>
          <p:cNvPr id="6" name="Text Placeholder 5"/>
          <p:cNvSpPr>
            <a:spLocks noGrp="1"/>
          </p:cNvSpPr>
          <p:nvPr>
            <p:ph type="body" sz="quarter" idx="24"/>
          </p:nvPr>
        </p:nvSpPr>
        <p:spPr/>
        <p:txBody>
          <a:bodyPr/>
          <a:lstStyle/>
          <a:p>
            <a:r>
              <a:rPr lang="de-AT" dirty="0"/>
              <a:t>Einfaches </a:t>
            </a:r>
            <a:r>
              <a:rPr lang="de-AT" dirty="0" err="1"/>
              <a:t>OData</a:t>
            </a:r>
            <a:r>
              <a:rPr lang="de-AT" dirty="0"/>
              <a:t> Service auf Basis von ASP.NET </a:t>
            </a:r>
          </a:p>
          <a:p>
            <a:pPr lvl="1"/>
            <a:r>
              <a:rPr lang="de-AT" dirty="0" err="1"/>
              <a:t>Endpoint</a:t>
            </a:r>
            <a:r>
              <a:rPr lang="de-AT" dirty="0"/>
              <a:t> zum Lesen von Daten</a:t>
            </a:r>
          </a:p>
          <a:p>
            <a:pPr lvl="1"/>
            <a:r>
              <a:rPr lang="de-AT" dirty="0" err="1"/>
              <a:t>Endpoint</a:t>
            </a:r>
            <a:r>
              <a:rPr lang="de-AT" dirty="0"/>
              <a:t> zum Schreiben</a:t>
            </a:r>
          </a:p>
          <a:p>
            <a:r>
              <a:rPr lang="de-AT" dirty="0" err="1"/>
              <a:t>OData</a:t>
            </a:r>
            <a:r>
              <a:rPr lang="de-AT" dirty="0"/>
              <a:t> Service auf Basis von </a:t>
            </a:r>
            <a:r>
              <a:rPr lang="de-AT" dirty="0" err="1"/>
              <a:t>Entity</a:t>
            </a:r>
            <a:r>
              <a:rPr lang="de-AT" dirty="0"/>
              <a:t> Framework</a:t>
            </a:r>
          </a:p>
          <a:p>
            <a:r>
              <a:rPr lang="de-AT" dirty="0"/>
              <a:t>Veröffentlichen des </a:t>
            </a:r>
            <a:r>
              <a:rPr lang="de-AT" dirty="0" err="1"/>
              <a:t>OData</a:t>
            </a:r>
            <a:r>
              <a:rPr lang="de-AT" dirty="0"/>
              <a:t> Service im Web</a:t>
            </a:r>
          </a:p>
        </p:txBody>
      </p:sp>
      <p:sp>
        <p:nvSpPr>
          <p:cNvPr id="7" name="Text Placeholder 6"/>
          <p:cNvSpPr>
            <a:spLocks noGrp="1"/>
          </p:cNvSpPr>
          <p:nvPr>
            <p:ph type="body" sz="quarter" idx="25"/>
          </p:nvPr>
        </p:nvSpPr>
        <p:spPr/>
        <p:txBody>
          <a:bodyPr/>
          <a:lstStyle/>
          <a:p>
            <a:endParaRPr lang="de-AT"/>
          </a:p>
        </p:txBody>
      </p:sp>
      <p:sp>
        <p:nvSpPr>
          <p:cNvPr id="8" name="Text Placeholder 7"/>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0441464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err="1"/>
              <a:t>OData</a:t>
            </a:r>
            <a:r>
              <a:rPr lang="de-AT" dirty="0"/>
              <a:t> Clients</a:t>
            </a:r>
          </a:p>
        </p:txBody>
      </p:sp>
      <p:sp>
        <p:nvSpPr>
          <p:cNvPr id="7" name="Text Placeholder 6"/>
          <p:cNvSpPr>
            <a:spLocks noGrp="1"/>
          </p:cNvSpPr>
          <p:nvPr>
            <p:ph type="body" sz="quarter" idx="25"/>
          </p:nvPr>
        </p:nvSpPr>
        <p:spPr/>
        <p:txBody>
          <a:bodyPr/>
          <a:lstStyle/>
          <a:p>
            <a:r>
              <a:rPr lang="de-AT" dirty="0"/>
              <a:t>Verwenden von </a:t>
            </a:r>
            <a:r>
              <a:rPr lang="de-AT" dirty="0" err="1"/>
              <a:t>OData</a:t>
            </a:r>
            <a:r>
              <a:rPr lang="de-AT" dirty="0"/>
              <a:t> aus .NET und aus dem Browser</a:t>
            </a:r>
          </a:p>
        </p:txBody>
      </p:sp>
    </p:spTree>
    <p:extLst>
      <p:ext uri="{BB962C8B-B14F-4D97-AF65-F5344CB8AC3E}">
        <p14:creationId xmlns:p14="http://schemas.microsoft.com/office/powerpoint/2010/main" val="1756669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a:t>OData</a:t>
            </a:r>
            <a:r>
              <a:rPr lang="de-AT" dirty="0"/>
              <a:t> Client</a:t>
            </a:r>
          </a:p>
        </p:txBody>
      </p:sp>
      <p:sp>
        <p:nvSpPr>
          <p:cNvPr id="5" name="Content Placeholder 4"/>
          <p:cNvSpPr>
            <a:spLocks noGrp="1"/>
          </p:cNvSpPr>
          <p:nvPr>
            <p:ph sz="quarter" idx="12"/>
          </p:nvPr>
        </p:nvSpPr>
        <p:spPr/>
        <p:txBody>
          <a:bodyPr/>
          <a:lstStyle/>
          <a:p>
            <a:r>
              <a:rPr lang="de-AT" sz="2000" i="1" dirty="0"/>
              <a:t>Simple </a:t>
            </a:r>
            <a:r>
              <a:rPr lang="de-AT" sz="2000" i="1" dirty="0" err="1"/>
              <a:t>OData</a:t>
            </a:r>
            <a:r>
              <a:rPr lang="de-AT" sz="2000" i="1" dirty="0"/>
              <a:t> Client</a:t>
            </a:r>
            <a:endParaRPr lang="de-AT" sz="2000" dirty="0"/>
          </a:p>
          <a:p>
            <a:pPr lvl="1"/>
            <a:r>
              <a:rPr lang="de-AT" sz="1400" dirty="0">
                <a:hlinkClick r:id="rId2"/>
              </a:rPr>
              <a:t>https://github.com/object/Simple.OData.Client</a:t>
            </a:r>
            <a:r>
              <a:rPr lang="de-AT" sz="1400" dirty="0"/>
              <a:t> </a:t>
            </a:r>
          </a:p>
          <a:p>
            <a:r>
              <a:rPr lang="de-AT" sz="2000" dirty="0"/>
              <a:t>Manuelle Web </a:t>
            </a:r>
            <a:r>
              <a:rPr lang="de-AT" sz="2000" dirty="0" err="1"/>
              <a:t>Requests</a:t>
            </a:r>
            <a:r>
              <a:rPr lang="de-AT" sz="2000" dirty="0"/>
              <a:t> aus .NET Anwendungen</a:t>
            </a:r>
          </a:p>
          <a:p>
            <a:pPr lvl="1"/>
            <a:r>
              <a:rPr lang="de-AT" sz="1400" dirty="0"/>
              <a:t>Volle Kontrolle über Kommunikationsfluss</a:t>
            </a:r>
          </a:p>
          <a:p>
            <a:r>
              <a:rPr lang="de-AT" sz="2000" dirty="0"/>
              <a:t>JavaScript-Bibliotheken für </a:t>
            </a:r>
            <a:r>
              <a:rPr lang="de-AT" sz="2000" dirty="0" err="1"/>
              <a:t>OData</a:t>
            </a:r>
            <a:r>
              <a:rPr lang="de-AT" sz="2000" dirty="0"/>
              <a:t> Clients</a:t>
            </a:r>
          </a:p>
          <a:p>
            <a:pPr lvl="1"/>
            <a:r>
              <a:rPr lang="de-AT" sz="1400" dirty="0"/>
              <a:t>Beispiel: </a:t>
            </a:r>
            <a:r>
              <a:rPr lang="de-AT" sz="1400" dirty="0">
                <a:hlinkClick r:id="rId3"/>
              </a:rPr>
              <a:t>Breeze.JS</a:t>
            </a:r>
            <a:endParaRPr lang="de-AT" sz="1400" dirty="0"/>
          </a:p>
          <a:p>
            <a:r>
              <a:rPr lang="de-AT" sz="2000" dirty="0"/>
              <a:t>Manuelle Web </a:t>
            </a:r>
            <a:r>
              <a:rPr lang="de-AT" sz="2000" dirty="0" err="1"/>
              <a:t>Requests</a:t>
            </a:r>
            <a:r>
              <a:rPr lang="de-AT" sz="2000" dirty="0"/>
              <a:t> mit JSON aus JavaScript Anwendungen</a:t>
            </a:r>
          </a:p>
          <a:p>
            <a:pPr lvl="1"/>
            <a:r>
              <a:rPr lang="de-AT" sz="1400" dirty="0"/>
              <a:t>TypeScript und Frameworks wie z.B. Angular sind eine große Hilfe</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08912751"/>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err="1"/>
              <a:t>OData</a:t>
            </a:r>
            <a:r>
              <a:rPr lang="de-AT" dirty="0"/>
              <a:t> Client</a:t>
            </a:r>
          </a:p>
        </p:txBody>
      </p:sp>
      <p:sp>
        <p:nvSpPr>
          <p:cNvPr id="5" name="Content Placeholder 4"/>
          <p:cNvSpPr>
            <a:spLocks noGrp="1"/>
          </p:cNvSpPr>
          <p:nvPr>
            <p:ph sz="quarter" idx="12"/>
          </p:nvPr>
        </p:nvSpPr>
        <p:spPr/>
        <p:txBody>
          <a:bodyPr/>
          <a:lstStyle/>
          <a:p>
            <a:r>
              <a:rPr lang="de-AT" sz="2200" dirty="0"/>
              <a:t>UI Libraries mit </a:t>
            </a:r>
            <a:r>
              <a:rPr lang="de-AT" sz="2200" dirty="0" err="1"/>
              <a:t>OData</a:t>
            </a:r>
            <a:r>
              <a:rPr lang="de-AT" sz="2200" dirty="0"/>
              <a:t> Support</a:t>
            </a:r>
          </a:p>
          <a:p>
            <a:pPr lvl="1"/>
            <a:r>
              <a:rPr lang="de-AT" sz="1400" dirty="0"/>
              <a:t>Beispiel: </a:t>
            </a:r>
            <a:r>
              <a:rPr lang="de-AT" sz="1400" dirty="0">
                <a:hlinkClick r:id="rId2"/>
              </a:rPr>
              <a:t>https://www.telerik.com/kendo-angular-ui/components/dataquery/</a:t>
            </a:r>
            <a:r>
              <a:rPr lang="de-AT" sz="1400" dirty="0"/>
              <a:t> </a:t>
            </a:r>
          </a:p>
          <a:p>
            <a:r>
              <a:rPr lang="de-AT" sz="2200" dirty="0" err="1"/>
              <a:t>RESTier</a:t>
            </a:r>
            <a:endParaRPr lang="de-AT" sz="2200" dirty="0"/>
          </a:p>
          <a:p>
            <a:pPr lvl="1"/>
            <a:r>
              <a:rPr lang="de-AT" sz="1400" dirty="0"/>
              <a:t>Framework for </a:t>
            </a:r>
            <a:r>
              <a:rPr lang="de-AT" sz="1400" dirty="0" err="1"/>
              <a:t>building</a:t>
            </a:r>
            <a:r>
              <a:rPr lang="de-AT" sz="1400" dirty="0"/>
              <a:t> RESTful Web APIs </a:t>
            </a:r>
            <a:r>
              <a:rPr lang="de-AT" sz="1400" dirty="0" err="1"/>
              <a:t>based</a:t>
            </a:r>
            <a:r>
              <a:rPr lang="de-AT" sz="1400" dirty="0"/>
              <a:t> on </a:t>
            </a:r>
            <a:r>
              <a:rPr lang="de-AT" sz="1400" dirty="0" err="1"/>
              <a:t>OData</a:t>
            </a:r>
            <a:endParaRPr lang="de-AT" sz="1400" dirty="0">
              <a:hlinkClick r:id="rId3"/>
            </a:endParaRPr>
          </a:p>
          <a:p>
            <a:pPr lvl="1"/>
            <a:r>
              <a:rPr lang="de-AT" sz="1400" dirty="0">
                <a:hlinkClick r:id="rId3"/>
              </a:rPr>
              <a:t>http://odata.github.io/RESTier/</a:t>
            </a:r>
            <a:endParaRPr lang="de-AT" sz="1400" dirty="0"/>
          </a:p>
          <a:p>
            <a:pPr lvl="1"/>
            <a:r>
              <a:rPr lang="de-AT" sz="1400" dirty="0" err="1"/>
              <a:t>Disadvantages</a:t>
            </a:r>
            <a:r>
              <a:rPr lang="de-AT" sz="1400" dirty="0"/>
              <a:t>: Beta (for </a:t>
            </a:r>
            <a:r>
              <a:rPr lang="de-AT" sz="1400" dirty="0" err="1"/>
              <a:t>years</a:t>
            </a:r>
            <a:r>
              <a:rPr lang="de-AT" sz="1400" dirty="0"/>
              <a:t>), </a:t>
            </a:r>
            <a:r>
              <a:rPr lang="de-AT" sz="1400" dirty="0" err="1"/>
              <a:t>based</a:t>
            </a:r>
            <a:r>
              <a:rPr lang="de-AT" sz="1400" dirty="0"/>
              <a:t> on </a:t>
            </a:r>
            <a:r>
              <a:rPr lang="de-AT" sz="1400" dirty="0" err="1"/>
              <a:t>outdated</a:t>
            </a:r>
            <a:r>
              <a:rPr lang="de-AT" sz="1400" dirty="0"/>
              <a:t> </a:t>
            </a:r>
            <a:r>
              <a:rPr lang="de-AT" sz="1400" dirty="0" err="1"/>
              <a:t>OData</a:t>
            </a:r>
            <a:r>
              <a:rPr lang="de-AT" sz="1400" dirty="0"/>
              <a:t> </a:t>
            </a:r>
            <a:r>
              <a:rPr lang="de-AT" sz="1400"/>
              <a:t>libraries</a:t>
            </a:r>
            <a:endParaRPr lang="de-AT" sz="1400" dirty="0"/>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079185223"/>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de-AT" dirty="0" err="1"/>
              <a:t>OData</a:t>
            </a:r>
            <a:r>
              <a:rPr lang="de-AT" dirty="0"/>
              <a:t> Client</a:t>
            </a:r>
          </a:p>
        </p:txBody>
      </p:sp>
      <p:sp>
        <p:nvSpPr>
          <p:cNvPr id="6" name="Text Placeholder 5"/>
          <p:cNvSpPr>
            <a:spLocks noGrp="1"/>
          </p:cNvSpPr>
          <p:nvPr>
            <p:ph type="body" sz="quarter" idx="24"/>
          </p:nvPr>
        </p:nvSpPr>
        <p:spPr/>
        <p:txBody>
          <a:bodyPr/>
          <a:lstStyle/>
          <a:p>
            <a:r>
              <a:rPr lang="de-AT" dirty="0"/>
              <a:t>.NET Client</a:t>
            </a:r>
          </a:p>
          <a:p>
            <a:r>
              <a:rPr lang="de-AT" dirty="0"/>
              <a:t>Zugriff auf </a:t>
            </a:r>
            <a:r>
              <a:rPr lang="de-AT" dirty="0" err="1"/>
              <a:t>OData</a:t>
            </a:r>
            <a:r>
              <a:rPr lang="de-AT" dirty="0"/>
              <a:t> Service mit Power BI</a:t>
            </a:r>
          </a:p>
        </p:txBody>
      </p:sp>
      <p:sp>
        <p:nvSpPr>
          <p:cNvPr id="7" name="Text Placeholder 6"/>
          <p:cNvSpPr>
            <a:spLocks noGrp="1"/>
          </p:cNvSpPr>
          <p:nvPr>
            <p:ph type="body" sz="quarter" idx="25"/>
          </p:nvPr>
        </p:nvSpPr>
        <p:spPr/>
        <p:txBody>
          <a:bodyPr/>
          <a:lstStyle/>
          <a:p>
            <a:endParaRPr lang="de-AT"/>
          </a:p>
        </p:txBody>
      </p:sp>
      <p:sp>
        <p:nvSpPr>
          <p:cNvPr id="8" name="Text Placeholder 7"/>
          <p:cNvSpPr>
            <a:spLocks noGrp="1"/>
          </p:cNvSpPr>
          <p:nvPr>
            <p:ph type="body" sz="quarter" idx="26"/>
          </p:nvPr>
        </p:nvSpPr>
        <p:spPr/>
        <p:txBody>
          <a:bodyPr/>
          <a:lstStyle/>
          <a:p>
            <a:endParaRPr lang="de-AT"/>
          </a:p>
        </p:txBody>
      </p:sp>
    </p:spTree>
    <p:extLst>
      <p:ext uri="{BB962C8B-B14F-4D97-AF65-F5344CB8AC3E}">
        <p14:creationId xmlns:p14="http://schemas.microsoft.com/office/powerpoint/2010/main" val="2641670016"/>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AT" dirty="0"/>
              <a:t>Fazit</a:t>
            </a:r>
          </a:p>
        </p:txBody>
      </p:sp>
      <p:sp>
        <p:nvSpPr>
          <p:cNvPr id="7" name="Content Placeholder 6"/>
          <p:cNvSpPr>
            <a:spLocks noGrp="1"/>
          </p:cNvSpPr>
          <p:nvPr>
            <p:ph sz="quarter" idx="12"/>
          </p:nvPr>
        </p:nvSpPr>
        <p:spPr/>
        <p:txBody>
          <a:bodyPr/>
          <a:lstStyle/>
          <a:p>
            <a:r>
              <a:rPr lang="de-AT" dirty="0" err="1"/>
              <a:t>OData</a:t>
            </a:r>
            <a:r>
              <a:rPr lang="de-AT" dirty="0"/>
              <a:t> vereinfacht CRUD Web Services enorm</a:t>
            </a:r>
          </a:p>
          <a:p>
            <a:pPr lvl="1"/>
            <a:r>
              <a:rPr lang="de-AT" dirty="0"/>
              <a:t>Ein Web Service Endpunkt statt hunderten</a:t>
            </a:r>
          </a:p>
          <a:p>
            <a:r>
              <a:rPr lang="de-AT" dirty="0"/>
              <a:t>Konzeptionell sehr ähnlich zu EF und LINQ</a:t>
            </a:r>
          </a:p>
          <a:p>
            <a:pPr lvl="1"/>
            <a:r>
              <a:rPr lang="de-AT" dirty="0"/>
              <a:t>Web-Protokolle (vor allem HTTP) zwischen Client und Server</a:t>
            </a:r>
          </a:p>
          <a:p>
            <a:r>
              <a:rPr lang="de-AT" dirty="0"/>
              <a:t>Plattform- und Technologieunabhängig</a:t>
            </a:r>
          </a:p>
          <a:p>
            <a:pPr lvl="1"/>
            <a:r>
              <a:rPr lang="de-AT" dirty="0"/>
              <a:t>Keine Bindung an DB-Technologie</a:t>
            </a:r>
          </a:p>
          <a:p>
            <a:pPr lvl="1"/>
            <a:r>
              <a:rPr lang="de-AT" dirty="0"/>
              <a:t>Keine Bindung an relationale Datenbanken</a:t>
            </a:r>
          </a:p>
          <a:p>
            <a:pPr lvl="1"/>
            <a:r>
              <a:rPr lang="de-AT" dirty="0"/>
              <a:t>Beliebige Clients</a:t>
            </a:r>
          </a:p>
        </p:txBody>
      </p:sp>
      <p:sp>
        <p:nvSpPr>
          <p:cNvPr id="8" name="Text Placehold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6797124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141413" y="339725"/>
            <a:ext cx="7751762" cy="685800"/>
          </a:xfrm>
        </p:spPr>
        <p:txBody>
          <a:bodyPr/>
          <a:lstStyle/>
          <a:p>
            <a:r>
              <a:rPr lang="de-AT" dirty="0"/>
              <a:t>GWAB 2014</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F&amp;A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144588" y="3135313"/>
            <a:ext cx="3789362" cy="366712"/>
          </a:xfrm>
        </p:spPr>
        <p:txBody>
          <a:bodyPr/>
          <a:lstStyle/>
          <a:p>
            <a:r>
              <a:rPr lang="en-US" sz="2000" dirty="0" err="1"/>
              <a:t>Danke</a:t>
            </a:r>
            <a:r>
              <a:rPr lang="en-US" sz="2000" dirty="0"/>
              <a:t> </a:t>
            </a:r>
            <a:r>
              <a:rPr lang="en-US" sz="2000" dirty="0" err="1"/>
              <a:t>für</a:t>
            </a:r>
            <a:r>
              <a:rPr lang="en-US" sz="2000" dirty="0"/>
              <a:t> die </a:t>
            </a:r>
            <a:r>
              <a:rPr lang="en-US" sz="2000" dirty="0" err="1"/>
              <a:t>Aufmerksamkeit</a:t>
            </a:r>
            <a:endParaRPr lang="en-US" sz="2000" dirty="0"/>
          </a:p>
        </p:txBody>
      </p:sp>
      <p:sp>
        <p:nvSpPr>
          <p:cNvPr id="22" name="Content Placeholder 21"/>
          <p:cNvSpPr>
            <a:spLocks noGrp="1"/>
          </p:cNvSpPr>
          <p:nvPr>
            <p:ph sz="quarter" idx="26"/>
          </p:nvPr>
        </p:nvSpPr>
        <p:spPr>
          <a:xfrm>
            <a:off x="5218113" y="2338388"/>
            <a:ext cx="793750" cy="796925"/>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Azure MVP, MS Regional Director</a:t>
            </a:r>
          </a:p>
          <a:p>
            <a:pPr lvl="1"/>
            <a:r>
              <a:rPr lang="en-US" dirty="0"/>
              <a:t>IT-Visions</a:t>
            </a:r>
          </a:p>
          <a:p>
            <a:r>
              <a:rPr lang="en-US" dirty="0"/>
              <a:t>Contact</a:t>
            </a:r>
          </a:p>
          <a:p>
            <a:pPr lvl="1"/>
            <a:r>
              <a:rPr lang="en-US" dirty="0"/>
              <a:t>software architects </a:t>
            </a:r>
            <a:r>
              <a:rPr lang="en-US" dirty="0" err="1"/>
              <a:t>gmbh</a:t>
            </a:r>
            <a:br>
              <a:rPr lang="en-US" dirty="0"/>
            </a:br>
            <a:r>
              <a:rPr lang="en-US" dirty="0">
                <a:hlinkClick r:id="rId2"/>
              </a:rPr>
              <a:t>rainer@timecockpit.com</a:t>
            </a:r>
            <a:br>
              <a:rPr lang="en-US" dirty="0"/>
            </a:br>
            <a:r>
              <a:rPr lang="en-US" dirty="0"/>
              <a:t>Twitter: @</a:t>
            </a:r>
            <a:r>
              <a:rPr lang="en-US" dirty="0" err="1"/>
              <a:t>rstropek</a:t>
            </a:r>
            <a:endParaRPr lang="en-US" dirty="0"/>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5076131" y="1275607"/>
            <a:ext cx="3240285" cy="2160190"/>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72110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Einleitung</a:t>
            </a:r>
          </a:p>
        </p:txBody>
      </p:sp>
      <p:sp>
        <p:nvSpPr>
          <p:cNvPr id="3" name="Text Placeholder 2"/>
          <p:cNvSpPr>
            <a:spLocks noGrp="1"/>
          </p:cNvSpPr>
          <p:nvPr>
            <p:ph type="body" sz="quarter" idx="25"/>
          </p:nvPr>
        </p:nvSpPr>
        <p:spPr/>
        <p:txBody>
          <a:bodyPr/>
          <a:lstStyle/>
          <a:p>
            <a:r>
              <a:rPr lang="de-AT" dirty="0"/>
              <a:t>Was ist </a:t>
            </a:r>
            <a:r>
              <a:rPr lang="de-AT" dirty="0" err="1"/>
              <a:t>OData</a:t>
            </a:r>
            <a:r>
              <a:rPr lang="de-AT" dirty="0"/>
              <a:t>?</a:t>
            </a:r>
          </a:p>
        </p:txBody>
      </p:sp>
    </p:spTree>
    <p:extLst>
      <p:ext uri="{BB962C8B-B14F-4D97-AF65-F5344CB8AC3E}">
        <p14:creationId xmlns:p14="http://schemas.microsoft.com/office/powerpoint/2010/main" val="137684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dirty="0"/>
              <a:t>Warum nicht TDS?</a:t>
            </a:r>
          </a:p>
        </p:txBody>
      </p:sp>
      <p:sp>
        <p:nvSpPr>
          <p:cNvPr id="5" name="Content Placeholder 4"/>
          <p:cNvSpPr>
            <a:spLocks noGrp="1"/>
          </p:cNvSpPr>
          <p:nvPr>
            <p:ph sz="quarter" idx="12"/>
          </p:nvPr>
        </p:nvSpPr>
        <p:spPr/>
        <p:txBody>
          <a:bodyPr/>
          <a:lstStyle/>
          <a:p>
            <a:r>
              <a:rPr lang="de-AT" i="1" dirty="0" err="1"/>
              <a:t>Tabular</a:t>
            </a:r>
            <a:r>
              <a:rPr lang="de-AT" i="1" dirty="0"/>
              <a:t> Data Stream </a:t>
            </a:r>
            <a:r>
              <a:rPr lang="de-AT" dirty="0"/>
              <a:t>(TDS) Protokoll</a:t>
            </a:r>
          </a:p>
          <a:p>
            <a:pPr lvl="1"/>
            <a:r>
              <a:rPr lang="de-AT" dirty="0"/>
              <a:t>Wurde nicht für das Web gebaut</a:t>
            </a:r>
          </a:p>
          <a:p>
            <a:r>
              <a:rPr lang="de-AT" dirty="0"/>
              <a:t>HTTP de facto Standard im Web</a:t>
            </a:r>
          </a:p>
          <a:p>
            <a:pPr lvl="1"/>
            <a:r>
              <a:rPr lang="de-AT" dirty="0"/>
              <a:t>TDS nutzt HTTP nicht</a:t>
            </a:r>
          </a:p>
          <a:p>
            <a:r>
              <a:rPr lang="de-AT" dirty="0" err="1"/>
              <a:t>Proxies</a:t>
            </a:r>
            <a:r>
              <a:rPr lang="de-AT" dirty="0"/>
              <a:t>, Router, Firewalls</a:t>
            </a:r>
          </a:p>
          <a:p>
            <a:pPr lvl="1"/>
            <a:r>
              <a:rPr lang="de-AT" dirty="0"/>
              <a:t>Können nur schwer mit TDS umgehen</a:t>
            </a:r>
          </a:p>
          <a:p>
            <a:r>
              <a:rPr lang="de-AT" dirty="0"/>
              <a:t>Proprietär, nur SQL Server</a:t>
            </a:r>
          </a:p>
          <a:p>
            <a:pPr lvl="1"/>
            <a:r>
              <a:rPr lang="de-AT" dirty="0"/>
              <a:t>Offene, von DB-Hersteller unabhängiges Protokoll hätte Vorteile</a:t>
            </a:r>
          </a:p>
        </p:txBody>
      </p:sp>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74623873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a:t>
            </a:r>
            <a:r>
              <a:rPr lang="de-AT" dirty="0" err="1"/>
              <a:t>OData</a:t>
            </a:r>
            <a:r>
              <a:rPr lang="de-AT" dirty="0"/>
              <a:t>? (1/2)</a:t>
            </a:r>
          </a:p>
        </p:txBody>
      </p:sp>
      <p:sp>
        <p:nvSpPr>
          <p:cNvPr id="3" name="Content Placeholder 2"/>
          <p:cNvSpPr>
            <a:spLocks noGrp="1"/>
          </p:cNvSpPr>
          <p:nvPr>
            <p:ph sz="quarter" idx="12"/>
          </p:nvPr>
        </p:nvSpPr>
        <p:spPr/>
        <p:txBody>
          <a:bodyPr/>
          <a:lstStyle/>
          <a:p>
            <a:r>
              <a:rPr lang="de-AT" dirty="0"/>
              <a:t>Grundidee: HTTP als Grundlage</a:t>
            </a:r>
          </a:p>
          <a:p>
            <a:pPr lvl="1"/>
            <a:r>
              <a:rPr lang="de-AT" dirty="0"/>
              <a:t>GET, POST, PUT/PATCH, DELETE</a:t>
            </a:r>
          </a:p>
          <a:p>
            <a:pPr lvl="1"/>
            <a:r>
              <a:rPr lang="de-AT" dirty="0"/>
              <a:t>RESTful Web API</a:t>
            </a:r>
          </a:p>
          <a:p>
            <a:pPr>
              <a:spcBef>
                <a:spcPts val="1200"/>
              </a:spcBef>
            </a:pPr>
            <a:r>
              <a:rPr lang="de-AT" dirty="0"/>
              <a:t>Standardisierte Abfragesprache über URLs</a:t>
            </a:r>
          </a:p>
          <a:p>
            <a:pPr lvl="1"/>
            <a:r>
              <a:rPr lang="de-AT" dirty="0"/>
              <a:t>https://api.myserver.com/odata/Customers?</a:t>
            </a:r>
            <a:br>
              <a:rPr lang="de-AT" dirty="0"/>
            </a:br>
            <a:r>
              <a:rPr lang="de-AT" dirty="0"/>
              <a:t>  </a:t>
            </a:r>
            <a:r>
              <a:rPr lang="de-AT" dirty="0">
                <a:solidFill>
                  <a:srgbClr val="FF0000"/>
                </a:solidFill>
              </a:rPr>
              <a:t>$filter</a:t>
            </a:r>
            <a:r>
              <a:rPr lang="de-AT" dirty="0"/>
              <a:t>=CustomerID </a:t>
            </a:r>
            <a:r>
              <a:rPr lang="de-AT" dirty="0" err="1"/>
              <a:t>eq</a:t>
            </a:r>
            <a:r>
              <a:rPr lang="de-AT" dirty="0"/>
              <a:t> 15&amp;</a:t>
            </a:r>
            <a:br>
              <a:rPr lang="de-AT" dirty="0"/>
            </a:br>
            <a:r>
              <a:rPr lang="de-AT" dirty="0"/>
              <a:t>  </a:t>
            </a:r>
            <a:r>
              <a:rPr lang="de-AT" dirty="0">
                <a:solidFill>
                  <a:srgbClr val="FF0000"/>
                </a:solidFill>
              </a:rPr>
              <a:t>$top</a:t>
            </a:r>
            <a:r>
              <a:rPr lang="de-AT" dirty="0"/>
              <a:t>=10&amp;</a:t>
            </a:r>
            <a:br>
              <a:rPr lang="de-AT" dirty="0"/>
            </a:br>
            <a:r>
              <a:rPr lang="de-AT" dirty="0"/>
              <a:t>  </a:t>
            </a:r>
            <a:r>
              <a:rPr lang="de-AT" dirty="0">
                <a:solidFill>
                  <a:srgbClr val="FF0000"/>
                </a:solidFill>
              </a:rPr>
              <a:t>$</a:t>
            </a:r>
            <a:r>
              <a:rPr lang="de-AT" dirty="0" err="1">
                <a:solidFill>
                  <a:srgbClr val="FF0000"/>
                </a:solidFill>
              </a:rPr>
              <a:t>select</a:t>
            </a:r>
            <a:r>
              <a:rPr lang="de-AT" dirty="0"/>
              <a:t>=</a:t>
            </a:r>
            <a:r>
              <a:rPr lang="de-AT" dirty="0" err="1"/>
              <a:t>FirstName,LastName</a:t>
            </a:r>
            <a:endParaRPr lang="de-AT" dirty="0"/>
          </a:p>
          <a:p>
            <a:pPr>
              <a:spcBef>
                <a:spcPts val="1200"/>
              </a:spcBef>
            </a:pPr>
            <a:r>
              <a:rPr lang="de-AT" dirty="0"/>
              <a:t>Standardisierte Übertragungsformate</a:t>
            </a:r>
          </a:p>
          <a:p>
            <a:pPr lvl="1"/>
            <a:r>
              <a:rPr lang="de-AT" dirty="0"/>
              <a:t>XML (Atom), JSON</a:t>
            </a:r>
          </a:p>
          <a:p>
            <a:pPr>
              <a:spcBef>
                <a:spcPts val="1200"/>
              </a:spcBef>
            </a:pPr>
            <a:r>
              <a:rPr lang="de-AT" dirty="0"/>
              <a:t>Standardisiertes, erweiterbares </a:t>
            </a:r>
            <a:r>
              <a:rPr lang="de-AT" dirty="0" err="1"/>
              <a:t>Metadatadatenformat</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84151373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Was ist </a:t>
            </a:r>
            <a:r>
              <a:rPr lang="de-AT" dirty="0" err="1"/>
              <a:t>OData</a:t>
            </a:r>
            <a:r>
              <a:rPr lang="de-AT" dirty="0"/>
              <a:t>? (2/2)</a:t>
            </a:r>
          </a:p>
        </p:txBody>
      </p:sp>
      <p:sp>
        <p:nvSpPr>
          <p:cNvPr id="3" name="Content Placeholder 2"/>
          <p:cNvSpPr>
            <a:spLocks noGrp="1"/>
          </p:cNvSpPr>
          <p:nvPr>
            <p:ph sz="quarter" idx="12"/>
          </p:nvPr>
        </p:nvSpPr>
        <p:spPr/>
        <p:txBody>
          <a:bodyPr/>
          <a:lstStyle/>
          <a:p>
            <a:r>
              <a:rPr lang="de-AT" dirty="0" err="1"/>
              <a:t>OData</a:t>
            </a:r>
            <a:r>
              <a:rPr lang="de-AT" dirty="0"/>
              <a:t> ist Herstellerunabhängig</a:t>
            </a:r>
          </a:p>
          <a:p>
            <a:pPr lvl="1"/>
            <a:r>
              <a:rPr lang="de-AT" dirty="0"/>
              <a:t>Unabhängig von SQL Server</a:t>
            </a:r>
          </a:p>
          <a:p>
            <a:pPr lvl="1"/>
            <a:r>
              <a:rPr lang="de-AT" dirty="0"/>
              <a:t>Es muss nicht einmal eine relationale DB im Hintergrund stecken</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86414106"/>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B5C6-5412-42E6-A451-61A62AECB0D2}"/>
              </a:ext>
            </a:extLst>
          </p:cNvPr>
          <p:cNvSpPr>
            <a:spLocks noGrp="1"/>
          </p:cNvSpPr>
          <p:nvPr>
            <p:ph type="title"/>
          </p:nvPr>
        </p:nvSpPr>
        <p:spPr/>
        <p:txBody>
          <a:bodyPr/>
          <a:lstStyle/>
          <a:p>
            <a:r>
              <a:rPr lang="de-AT" dirty="0"/>
              <a:t>Der </a:t>
            </a:r>
            <a:r>
              <a:rPr lang="de-AT" dirty="0" err="1"/>
              <a:t>OData</a:t>
            </a:r>
            <a:r>
              <a:rPr lang="de-AT" dirty="0"/>
              <a:t> Standard</a:t>
            </a:r>
          </a:p>
        </p:txBody>
      </p:sp>
      <p:sp>
        <p:nvSpPr>
          <p:cNvPr id="3" name="Content Placeholder 2">
            <a:extLst>
              <a:ext uri="{FF2B5EF4-FFF2-40B4-BE49-F238E27FC236}">
                <a16:creationId xmlns:a16="http://schemas.microsoft.com/office/drawing/2014/main" id="{1C57828A-5A3E-4270-9EB1-7E20F7F453C6}"/>
              </a:ext>
            </a:extLst>
          </p:cNvPr>
          <p:cNvSpPr>
            <a:spLocks noGrp="1"/>
          </p:cNvSpPr>
          <p:nvPr>
            <p:ph sz="quarter" idx="12"/>
          </p:nvPr>
        </p:nvSpPr>
        <p:spPr/>
        <p:txBody>
          <a:bodyPr/>
          <a:lstStyle/>
          <a:p>
            <a:r>
              <a:rPr lang="en-US" dirty="0"/>
              <a:t>ISO/IEC approved, OASIS standard</a:t>
            </a:r>
          </a:p>
          <a:p>
            <a:pPr lvl="1"/>
            <a:r>
              <a:rPr lang="de-AT" dirty="0">
                <a:hlinkClick r:id="rId2"/>
              </a:rPr>
              <a:t>https://www.odata.org/</a:t>
            </a:r>
            <a:endParaRPr lang="de-AT" dirty="0"/>
          </a:p>
          <a:p>
            <a:r>
              <a:rPr lang="de-AT" dirty="0"/>
              <a:t>Aktuelle Version: 4.01</a:t>
            </a:r>
          </a:p>
          <a:p>
            <a:pPr lvl="1"/>
            <a:r>
              <a:rPr lang="de-AT" dirty="0">
                <a:hlinkClick r:id="rId3"/>
              </a:rPr>
              <a:t>https://www.odata.org/documentation/</a:t>
            </a:r>
            <a:endParaRPr lang="de-AT" dirty="0"/>
          </a:p>
          <a:p>
            <a:endParaRPr lang="de-AT" dirty="0"/>
          </a:p>
        </p:txBody>
      </p:sp>
      <p:sp>
        <p:nvSpPr>
          <p:cNvPr id="4" name="Text Placeholder 3">
            <a:extLst>
              <a:ext uri="{FF2B5EF4-FFF2-40B4-BE49-F238E27FC236}">
                <a16:creationId xmlns:a16="http://schemas.microsoft.com/office/drawing/2014/main" id="{7AB7DCA0-E2DF-486B-A450-E37B7B3F5B2F}"/>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92018377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sz="2400" dirty="0"/>
              <a:t>Architecture of C#, OData and IQueryable</a:t>
            </a:r>
          </a:p>
        </p:txBody>
      </p:sp>
      <p:sp>
        <p:nvSpPr>
          <p:cNvPr id="2" name="Text Placeholder 1">
            <a:extLst>
              <a:ext uri="{FF2B5EF4-FFF2-40B4-BE49-F238E27FC236}">
                <a16:creationId xmlns:a16="http://schemas.microsoft.com/office/drawing/2014/main" id="{8E7D6A05-208B-46D1-B5BA-2805C6A0883C}"/>
              </a:ext>
            </a:extLst>
          </p:cNvPr>
          <p:cNvSpPr>
            <a:spLocks noGrp="1"/>
          </p:cNvSpPr>
          <p:nvPr>
            <p:ph type="body" sz="quarter" idx="23"/>
          </p:nvPr>
        </p:nvSpPr>
        <p:spPr/>
        <p:txBody>
          <a:bodyPr/>
          <a:lstStyle/>
          <a:p>
            <a:endParaRPr lang="de-AT" dirty="0"/>
          </a:p>
        </p:txBody>
      </p:sp>
      <p:sp>
        <p:nvSpPr>
          <p:cNvPr id="6" name="Rechteck 26"/>
          <p:cNvSpPr/>
          <p:nvPr/>
        </p:nvSpPr>
        <p:spPr bwMode="auto">
          <a:xfrm>
            <a:off x="1115616" y="1131590"/>
            <a:ext cx="6674988" cy="1821669"/>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de-AT" dirty="0">
                <a:solidFill>
                  <a:schemeClr val="tx1"/>
                </a:solidFill>
                <a:latin typeface="+mj-lt"/>
                <a:ea typeface="ＭＳ Ｐゴシック" pitchFamily="124" charset="-128"/>
              </a:rPr>
              <a:t>Compiler</a:t>
            </a:r>
          </a:p>
        </p:txBody>
      </p:sp>
      <p:sp>
        <p:nvSpPr>
          <p:cNvPr id="7" name="Rechteck 5"/>
          <p:cNvSpPr/>
          <p:nvPr/>
        </p:nvSpPr>
        <p:spPr bwMode="auto">
          <a:xfrm>
            <a:off x="1405833" y="2042424"/>
            <a:ext cx="1044781" cy="4822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tx1">
                    <a:lumMod val="10000"/>
                  </a:schemeClr>
                </a:solidFill>
                <a:latin typeface="+mj-lt"/>
              </a:rPr>
              <a:t>Source</a:t>
            </a:r>
          </a:p>
        </p:txBody>
      </p:sp>
      <p:sp>
        <p:nvSpPr>
          <p:cNvPr id="8" name="Pfeil nach rechts 6"/>
          <p:cNvSpPr/>
          <p:nvPr/>
        </p:nvSpPr>
        <p:spPr bwMode="auto">
          <a:xfrm>
            <a:off x="2508657" y="1935267"/>
            <a:ext cx="1276955" cy="696521"/>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fontAlgn="base">
              <a:spcBef>
                <a:spcPct val="0"/>
              </a:spcBef>
              <a:spcAft>
                <a:spcPct val="0"/>
              </a:spcAft>
              <a:buClr>
                <a:srgbClr val="000000"/>
              </a:buClr>
              <a:buSzPct val="100000"/>
            </a:pPr>
            <a:r>
              <a:rPr lang="de-AT" sz="1050" dirty="0" err="1">
                <a:latin typeface="+mj-lt"/>
              </a:rPr>
              <a:t>Lexer</a:t>
            </a:r>
            <a:r>
              <a:rPr lang="de-AT" sz="1050" dirty="0">
                <a:latin typeface="+mj-lt"/>
              </a:rPr>
              <a:t>, Parser</a:t>
            </a:r>
          </a:p>
        </p:txBody>
      </p:sp>
      <p:sp>
        <p:nvSpPr>
          <p:cNvPr id="9" name="Rechteck 7"/>
          <p:cNvSpPr/>
          <p:nvPr/>
        </p:nvSpPr>
        <p:spPr bwMode="auto">
          <a:xfrm>
            <a:off x="3843655" y="2042424"/>
            <a:ext cx="1044781" cy="4822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err="1">
                <a:solidFill>
                  <a:schemeClr val="tx1">
                    <a:lumMod val="10000"/>
                  </a:schemeClr>
                </a:solidFill>
                <a:latin typeface="+mj-lt"/>
              </a:rPr>
              <a:t>Tree</a:t>
            </a:r>
            <a:br>
              <a:rPr lang="de-AT" sz="1050" dirty="0">
                <a:solidFill>
                  <a:schemeClr val="tx1">
                    <a:lumMod val="10000"/>
                  </a:schemeClr>
                </a:solidFill>
                <a:latin typeface="+mj-lt"/>
              </a:rPr>
            </a:br>
            <a:r>
              <a:rPr lang="de-AT" sz="1050" dirty="0">
                <a:solidFill>
                  <a:schemeClr val="tx1">
                    <a:lumMod val="10000"/>
                  </a:schemeClr>
                </a:solidFill>
                <a:latin typeface="+mj-lt"/>
              </a:rPr>
              <a:t>(Syntax </a:t>
            </a:r>
            <a:r>
              <a:rPr lang="de-AT" sz="1050" dirty="0" err="1">
                <a:solidFill>
                  <a:schemeClr val="tx1">
                    <a:lumMod val="10000"/>
                  </a:schemeClr>
                </a:solidFill>
                <a:latin typeface="+mj-lt"/>
              </a:rPr>
              <a:t>Tree</a:t>
            </a:r>
            <a:r>
              <a:rPr lang="de-AT" sz="1050" dirty="0">
                <a:solidFill>
                  <a:schemeClr val="tx1">
                    <a:lumMod val="10000"/>
                  </a:schemeClr>
                </a:solidFill>
                <a:latin typeface="+mj-lt"/>
              </a:rPr>
              <a:t>)</a:t>
            </a:r>
          </a:p>
        </p:txBody>
      </p:sp>
      <p:sp>
        <p:nvSpPr>
          <p:cNvPr id="10" name="Pfeil nach rechts 8"/>
          <p:cNvSpPr/>
          <p:nvPr/>
        </p:nvSpPr>
        <p:spPr bwMode="auto">
          <a:xfrm>
            <a:off x="4946478" y="1935267"/>
            <a:ext cx="1276955" cy="696521"/>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fontAlgn="base">
              <a:spcBef>
                <a:spcPct val="0"/>
              </a:spcBef>
              <a:spcAft>
                <a:spcPct val="0"/>
              </a:spcAft>
              <a:buClr>
                <a:srgbClr val="000000"/>
              </a:buClr>
              <a:buSzPct val="100000"/>
            </a:pPr>
            <a:r>
              <a:rPr lang="de-AT" sz="1050" dirty="0">
                <a:latin typeface="+mj-lt"/>
              </a:rPr>
              <a:t>Generator</a:t>
            </a:r>
          </a:p>
        </p:txBody>
      </p:sp>
      <p:sp>
        <p:nvSpPr>
          <p:cNvPr id="11" name="Rechteck 9"/>
          <p:cNvSpPr/>
          <p:nvPr/>
        </p:nvSpPr>
        <p:spPr bwMode="auto">
          <a:xfrm>
            <a:off x="6281477" y="2042424"/>
            <a:ext cx="1044781" cy="4822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tx1">
                    <a:lumMod val="10000"/>
                  </a:schemeClr>
                </a:solidFill>
                <a:latin typeface="+mj-lt"/>
              </a:rPr>
              <a:t>Target</a:t>
            </a:r>
          </a:p>
        </p:txBody>
      </p:sp>
      <p:sp>
        <p:nvSpPr>
          <p:cNvPr id="12" name="Abgerundete rechteckige Legende 10"/>
          <p:cNvSpPr/>
          <p:nvPr/>
        </p:nvSpPr>
        <p:spPr bwMode="auto">
          <a:xfrm>
            <a:off x="2566700" y="1345904"/>
            <a:ext cx="917081" cy="459486"/>
          </a:xfrm>
          <a:prstGeom prst="wedgeRoundRectCallout">
            <a:avLst>
              <a:gd name="adj1" fmla="val -5061"/>
              <a:gd name="adj2" fmla="val 117493"/>
              <a:gd name="adj3" fmla="val 1666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de-AT" sz="900" dirty="0">
                <a:solidFill>
                  <a:schemeClr val="tx1">
                    <a:lumMod val="10000"/>
                  </a:schemeClr>
                </a:solidFill>
                <a:latin typeface="+mj-lt"/>
                <a:ea typeface="ＭＳ Ｐゴシック" pitchFamily="124" charset="-128"/>
              </a:rPr>
              <a:t>Grammar</a:t>
            </a:r>
          </a:p>
        </p:txBody>
      </p:sp>
      <p:sp>
        <p:nvSpPr>
          <p:cNvPr id="13" name="Abgerundete rechteckige Legende 11"/>
          <p:cNvSpPr/>
          <p:nvPr/>
        </p:nvSpPr>
        <p:spPr bwMode="auto">
          <a:xfrm>
            <a:off x="5004522" y="1345904"/>
            <a:ext cx="917081" cy="459486"/>
          </a:xfrm>
          <a:prstGeom prst="wedgeRoundRectCallout">
            <a:avLst>
              <a:gd name="adj1" fmla="val -5061"/>
              <a:gd name="adj2" fmla="val 117493"/>
              <a:gd name="adj3" fmla="val 1666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de-AT" sz="900" dirty="0">
                <a:solidFill>
                  <a:schemeClr val="tx1">
                    <a:lumMod val="10000"/>
                  </a:schemeClr>
                </a:solidFill>
                <a:latin typeface="+mj-lt"/>
                <a:ea typeface="ＭＳ Ｐゴシック" pitchFamily="124" charset="-128"/>
              </a:rPr>
              <a:t>Generator rules</a:t>
            </a:r>
          </a:p>
        </p:txBody>
      </p:sp>
      <p:sp>
        <p:nvSpPr>
          <p:cNvPr id="14" name="Pfeil nach rechts 22"/>
          <p:cNvSpPr/>
          <p:nvPr/>
        </p:nvSpPr>
        <p:spPr bwMode="auto">
          <a:xfrm rot="5400000">
            <a:off x="3805703" y="2790291"/>
            <a:ext cx="1178727" cy="754564"/>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fontAlgn="base">
              <a:spcBef>
                <a:spcPct val="0"/>
              </a:spcBef>
              <a:spcAft>
                <a:spcPct val="0"/>
              </a:spcAft>
              <a:buClr>
                <a:srgbClr val="000000"/>
              </a:buClr>
              <a:buSzPct val="100000"/>
            </a:pPr>
            <a:endParaRPr lang="de-AT" sz="1050" dirty="0">
              <a:solidFill>
                <a:schemeClr val="bg1"/>
              </a:solidFill>
              <a:latin typeface="+mj-lt"/>
            </a:endParaRPr>
          </a:p>
        </p:txBody>
      </p:sp>
      <p:sp>
        <p:nvSpPr>
          <p:cNvPr id="15" name="Rechteck 23"/>
          <p:cNvSpPr/>
          <p:nvPr/>
        </p:nvSpPr>
        <p:spPr bwMode="auto">
          <a:xfrm>
            <a:off x="3901698" y="3810514"/>
            <a:ext cx="1044781" cy="482207"/>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latin typeface="+mj-lt"/>
                <a:ea typeface="ＭＳ Ｐゴシック" pitchFamily="124" charset="-128"/>
              </a:rPr>
              <a:t>Interpreter</a:t>
            </a:r>
          </a:p>
        </p:txBody>
      </p:sp>
    </p:spTree>
    <p:extLst>
      <p:ext uri="{BB962C8B-B14F-4D97-AF65-F5344CB8AC3E}">
        <p14:creationId xmlns:p14="http://schemas.microsoft.com/office/powerpoint/2010/main" val="42268912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AT" sz="2400" dirty="0"/>
              <a:t>Architecture of C#, OData and IQueryable</a:t>
            </a:r>
          </a:p>
        </p:txBody>
      </p:sp>
      <p:sp>
        <p:nvSpPr>
          <p:cNvPr id="5" name="Text Placeholder 4">
            <a:extLst>
              <a:ext uri="{FF2B5EF4-FFF2-40B4-BE49-F238E27FC236}">
                <a16:creationId xmlns:a16="http://schemas.microsoft.com/office/drawing/2014/main" id="{86762885-DA16-4317-9292-0F9765C48BEB}"/>
              </a:ext>
            </a:extLst>
          </p:cNvPr>
          <p:cNvSpPr>
            <a:spLocks noGrp="1"/>
          </p:cNvSpPr>
          <p:nvPr>
            <p:ph type="body" sz="quarter" idx="23"/>
          </p:nvPr>
        </p:nvSpPr>
        <p:spPr/>
        <p:txBody>
          <a:bodyPr/>
          <a:lstStyle/>
          <a:p>
            <a:endParaRPr lang="de-AT"/>
          </a:p>
        </p:txBody>
      </p:sp>
      <p:sp>
        <p:nvSpPr>
          <p:cNvPr id="7" name="Rechteck 5"/>
          <p:cNvSpPr/>
          <p:nvPr/>
        </p:nvSpPr>
        <p:spPr bwMode="auto">
          <a:xfrm>
            <a:off x="1331640" y="1520153"/>
            <a:ext cx="1044781" cy="4822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tx1">
                    <a:lumMod val="10000"/>
                  </a:schemeClr>
                </a:solidFill>
                <a:latin typeface="+mj-lt"/>
              </a:rPr>
              <a:t>C#</a:t>
            </a:r>
          </a:p>
        </p:txBody>
      </p:sp>
      <p:sp>
        <p:nvSpPr>
          <p:cNvPr id="9" name="Rechteck 7"/>
          <p:cNvSpPr/>
          <p:nvPr/>
        </p:nvSpPr>
        <p:spPr bwMode="auto">
          <a:xfrm>
            <a:off x="3750989" y="2209858"/>
            <a:ext cx="1044781" cy="4822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tx1">
                    <a:lumMod val="10000"/>
                  </a:schemeClr>
                </a:solidFill>
                <a:latin typeface="+mj-lt"/>
              </a:rPr>
              <a:t>Expression Tree</a:t>
            </a:r>
          </a:p>
        </p:txBody>
      </p:sp>
      <p:sp>
        <p:nvSpPr>
          <p:cNvPr id="10" name="Pfeil nach rechts 8"/>
          <p:cNvSpPr/>
          <p:nvPr/>
        </p:nvSpPr>
        <p:spPr bwMode="auto">
          <a:xfrm rot="20534884">
            <a:off x="4805254" y="1676450"/>
            <a:ext cx="1276955" cy="696521"/>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fontAlgn="base">
              <a:spcBef>
                <a:spcPct val="0"/>
              </a:spcBef>
              <a:spcAft>
                <a:spcPct val="0"/>
              </a:spcAft>
              <a:buClr>
                <a:srgbClr val="000000"/>
              </a:buClr>
              <a:buSzPct val="100000"/>
            </a:pPr>
            <a:endParaRPr lang="de-AT" sz="1050" dirty="0">
              <a:solidFill>
                <a:schemeClr val="tx1">
                  <a:lumMod val="10000"/>
                </a:schemeClr>
              </a:solidFill>
              <a:latin typeface="+mj-lt"/>
            </a:endParaRPr>
          </a:p>
        </p:txBody>
      </p:sp>
      <p:sp>
        <p:nvSpPr>
          <p:cNvPr id="11" name="Rechteck 9"/>
          <p:cNvSpPr/>
          <p:nvPr/>
        </p:nvSpPr>
        <p:spPr bwMode="auto">
          <a:xfrm>
            <a:off x="6134009" y="1520153"/>
            <a:ext cx="1044781" cy="48220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tx1">
                    <a:lumMod val="10000"/>
                  </a:schemeClr>
                </a:solidFill>
                <a:latin typeface="+mj-lt"/>
              </a:rPr>
              <a:t>IL</a:t>
            </a:r>
          </a:p>
        </p:txBody>
      </p:sp>
      <p:grpSp>
        <p:nvGrpSpPr>
          <p:cNvPr id="28" name="Group 27"/>
          <p:cNvGrpSpPr/>
          <p:nvPr/>
        </p:nvGrpSpPr>
        <p:grpSpPr>
          <a:xfrm>
            <a:off x="3809033" y="2718047"/>
            <a:ext cx="1044781" cy="1742108"/>
            <a:chOff x="3952998" y="3698478"/>
            <a:chExt cx="1285884" cy="2322810"/>
          </a:xfrm>
        </p:grpSpPr>
        <p:sp>
          <p:nvSpPr>
            <p:cNvPr id="27" name="Up-Down Arrow 26"/>
            <p:cNvSpPr/>
            <p:nvPr/>
          </p:nvSpPr>
          <p:spPr>
            <a:xfrm>
              <a:off x="4095874" y="3698478"/>
              <a:ext cx="928693" cy="1608430"/>
            </a:xfrm>
            <a:prstGeom prst="up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endParaRPr lang="de-AT" sz="1050">
                <a:latin typeface="+mj-lt"/>
                <a:cs typeface="Arial" pitchFamily="34" charset="0"/>
              </a:endParaRPr>
            </a:p>
          </p:txBody>
        </p:sp>
        <p:sp>
          <p:nvSpPr>
            <p:cNvPr id="15" name="Rechteck 23"/>
            <p:cNvSpPr/>
            <p:nvPr/>
          </p:nvSpPr>
          <p:spPr bwMode="auto">
            <a:xfrm>
              <a:off x="3952998" y="5378346"/>
              <a:ext cx="1285884" cy="642942"/>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latin typeface="+mj-lt"/>
                  <a:ea typeface="ＭＳ Ｐゴシック" pitchFamily="124" charset="-128"/>
                </a:rPr>
                <a:t>Interpret or rewrite</a:t>
              </a:r>
            </a:p>
          </p:txBody>
        </p:sp>
      </p:grpSp>
      <p:sp>
        <p:nvSpPr>
          <p:cNvPr id="19" name="Abgerundete rechteckige Legende 11"/>
          <p:cNvSpPr/>
          <p:nvPr/>
        </p:nvSpPr>
        <p:spPr bwMode="auto">
          <a:xfrm>
            <a:off x="4870225" y="1179469"/>
            <a:ext cx="917081" cy="459486"/>
          </a:xfrm>
          <a:prstGeom prst="wedgeRoundRectCallout">
            <a:avLst>
              <a:gd name="adj1" fmla="val -5061"/>
              <a:gd name="adj2" fmla="val 117493"/>
              <a:gd name="adj3" fmla="val 1666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de-AT" sz="900" dirty="0">
                <a:solidFill>
                  <a:schemeClr val="tx1">
                    <a:lumMod val="10000"/>
                  </a:schemeClr>
                </a:solidFill>
                <a:latin typeface="+mj-lt"/>
                <a:ea typeface="ＭＳ Ｐゴシック" pitchFamily="124" charset="-128"/>
              </a:rPr>
              <a:t>BCL</a:t>
            </a:r>
          </a:p>
        </p:txBody>
      </p:sp>
      <p:grpSp>
        <p:nvGrpSpPr>
          <p:cNvPr id="3" name="Group 2"/>
          <p:cNvGrpSpPr/>
          <p:nvPr/>
        </p:nvGrpSpPr>
        <p:grpSpPr>
          <a:xfrm>
            <a:off x="4805254" y="2530715"/>
            <a:ext cx="2373536" cy="1263779"/>
            <a:chOff x="5179118" y="3448699"/>
            <a:chExt cx="2921274" cy="1685039"/>
          </a:xfrm>
        </p:grpSpPr>
        <p:sp>
          <p:nvSpPr>
            <p:cNvPr id="17" name="Rechteck 9"/>
            <p:cNvSpPr/>
            <p:nvPr/>
          </p:nvSpPr>
          <p:spPr bwMode="auto">
            <a:xfrm>
              <a:off x="6814508" y="3951935"/>
              <a:ext cx="1285884" cy="64294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tx1">
                      <a:lumMod val="10000"/>
                    </a:schemeClr>
                  </a:solidFill>
                  <a:latin typeface="+mj-lt"/>
                </a:rPr>
                <a:t>SQL</a:t>
              </a:r>
            </a:p>
          </p:txBody>
        </p:sp>
        <p:sp>
          <p:nvSpPr>
            <p:cNvPr id="18" name="Pfeil nach rechts 8"/>
            <p:cNvSpPr/>
            <p:nvPr/>
          </p:nvSpPr>
          <p:spPr bwMode="auto">
            <a:xfrm rot="1065116" flipV="1">
              <a:off x="5179118" y="3448699"/>
              <a:ext cx="1571636" cy="928694"/>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fontAlgn="base">
                <a:spcBef>
                  <a:spcPct val="0"/>
                </a:spcBef>
                <a:spcAft>
                  <a:spcPct val="0"/>
                </a:spcAft>
                <a:buClr>
                  <a:srgbClr val="000000"/>
                </a:buClr>
                <a:buSzPct val="100000"/>
              </a:pPr>
              <a:endParaRPr lang="de-AT" sz="1050" dirty="0">
                <a:solidFill>
                  <a:schemeClr val="tx1">
                    <a:lumMod val="10000"/>
                  </a:schemeClr>
                </a:solidFill>
                <a:latin typeface="+mj-lt"/>
              </a:endParaRPr>
            </a:p>
          </p:txBody>
        </p:sp>
        <p:sp>
          <p:nvSpPr>
            <p:cNvPr id="20" name="Abgerundete rechteckige Legende 11"/>
            <p:cNvSpPr/>
            <p:nvPr/>
          </p:nvSpPr>
          <p:spPr bwMode="auto">
            <a:xfrm>
              <a:off x="5259082" y="4521090"/>
              <a:ext cx="1128714" cy="612648"/>
            </a:xfrm>
            <a:prstGeom prst="wedgeRoundRectCallout">
              <a:avLst>
                <a:gd name="adj1" fmla="val -2966"/>
                <a:gd name="adj2" fmla="val -130834"/>
                <a:gd name="adj3" fmla="val 1666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de-AT" sz="900" dirty="0">
                  <a:solidFill>
                    <a:schemeClr val="tx1">
                      <a:lumMod val="10000"/>
                    </a:schemeClr>
                  </a:solidFill>
                  <a:latin typeface="+mj-lt"/>
                  <a:ea typeface="ＭＳ Ｐゴシック" pitchFamily="124" charset="-128"/>
                </a:rPr>
                <a:t>Entity</a:t>
              </a:r>
              <a:br>
                <a:rPr lang="de-AT" sz="900" dirty="0">
                  <a:solidFill>
                    <a:schemeClr val="tx1">
                      <a:lumMod val="10000"/>
                    </a:schemeClr>
                  </a:solidFill>
                  <a:latin typeface="+mj-lt"/>
                  <a:ea typeface="ＭＳ Ｐゴシック" pitchFamily="124" charset="-128"/>
                </a:rPr>
              </a:br>
              <a:r>
                <a:rPr lang="de-AT" sz="900" dirty="0">
                  <a:solidFill>
                    <a:schemeClr val="tx1">
                      <a:lumMod val="10000"/>
                    </a:schemeClr>
                  </a:solidFill>
                  <a:latin typeface="+mj-lt"/>
                  <a:ea typeface="ＭＳ Ｐゴシック" pitchFamily="124" charset="-128"/>
                </a:rPr>
                <a:t>Framework</a:t>
              </a:r>
            </a:p>
          </p:txBody>
        </p:sp>
      </p:grpSp>
      <p:sp>
        <p:nvSpPr>
          <p:cNvPr id="21" name="Pfeil nach rechts 8"/>
          <p:cNvSpPr/>
          <p:nvPr/>
        </p:nvSpPr>
        <p:spPr bwMode="auto">
          <a:xfrm rot="1065116" flipV="1">
            <a:off x="2461052" y="1676450"/>
            <a:ext cx="1276955" cy="696521"/>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fontAlgn="base">
              <a:spcBef>
                <a:spcPct val="0"/>
              </a:spcBef>
              <a:spcAft>
                <a:spcPct val="0"/>
              </a:spcAft>
              <a:buClr>
                <a:srgbClr val="000000"/>
              </a:buClr>
              <a:buSzPct val="100000"/>
            </a:pPr>
            <a:endParaRPr lang="de-AT" sz="1050" dirty="0">
              <a:solidFill>
                <a:schemeClr val="tx1">
                  <a:lumMod val="10000"/>
                </a:schemeClr>
              </a:solidFill>
              <a:latin typeface="+mj-lt"/>
            </a:endParaRPr>
          </a:p>
        </p:txBody>
      </p:sp>
      <p:sp>
        <p:nvSpPr>
          <p:cNvPr id="12" name="Abgerundete rechteckige Legende 10"/>
          <p:cNvSpPr/>
          <p:nvPr/>
        </p:nvSpPr>
        <p:spPr bwMode="auto">
          <a:xfrm>
            <a:off x="2504602" y="1125463"/>
            <a:ext cx="917081" cy="459486"/>
          </a:xfrm>
          <a:prstGeom prst="wedgeRoundRectCallout">
            <a:avLst>
              <a:gd name="adj1" fmla="val -5061"/>
              <a:gd name="adj2" fmla="val 117493"/>
              <a:gd name="adj3" fmla="val 1666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de-AT" sz="900" dirty="0">
                <a:solidFill>
                  <a:schemeClr val="tx1">
                    <a:lumMod val="10000"/>
                  </a:schemeClr>
                </a:solidFill>
                <a:latin typeface="+mj-lt"/>
                <a:ea typeface="ＭＳ Ｐゴシック" pitchFamily="124" charset="-128"/>
              </a:rPr>
              <a:t>C# Compiler</a:t>
            </a:r>
          </a:p>
        </p:txBody>
      </p:sp>
      <p:grpSp>
        <p:nvGrpSpPr>
          <p:cNvPr id="2" name="Group 1"/>
          <p:cNvGrpSpPr/>
          <p:nvPr/>
        </p:nvGrpSpPr>
        <p:grpSpPr>
          <a:xfrm>
            <a:off x="1331640" y="2530712"/>
            <a:ext cx="2406367" cy="1273676"/>
            <a:chOff x="903900" y="3448698"/>
            <a:chExt cx="2961682" cy="1698234"/>
          </a:xfrm>
        </p:grpSpPr>
        <p:sp>
          <p:nvSpPr>
            <p:cNvPr id="22" name="Pfeil nach rechts 8"/>
            <p:cNvSpPr/>
            <p:nvPr/>
          </p:nvSpPr>
          <p:spPr bwMode="auto">
            <a:xfrm rot="20534884">
              <a:off x="2293946" y="3448698"/>
              <a:ext cx="1571636" cy="928694"/>
            </a:xfrm>
            <a:prstGeom prst="right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fontAlgn="base">
                <a:spcBef>
                  <a:spcPct val="0"/>
                </a:spcBef>
                <a:spcAft>
                  <a:spcPct val="0"/>
                </a:spcAft>
                <a:buClr>
                  <a:srgbClr val="000000"/>
                </a:buClr>
                <a:buSzPct val="100000"/>
              </a:pPr>
              <a:endParaRPr lang="de-AT" sz="1050" dirty="0">
                <a:solidFill>
                  <a:schemeClr val="tx1">
                    <a:lumMod val="10000"/>
                  </a:schemeClr>
                </a:solidFill>
                <a:latin typeface="+mj-lt"/>
              </a:endParaRPr>
            </a:p>
          </p:txBody>
        </p:sp>
        <p:sp>
          <p:nvSpPr>
            <p:cNvPr id="23" name="Rechteck 5"/>
            <p:cNvSpPr/>
            <p:nvPr/>
          </p:nvSpPr>
          <p:spPr bwMode="auto">
            <a:xfrm>
              <a:off x="903900" y="3913045"/>
              <a:ext cx="1285884" cy="642942"/>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8580" tIns="34290" rIns="68580" bIns="34290" numCol="1" rtlCol="0" anchor="ctr" anchorCtr="0" compatLnSpc="1">
              <a:prstTxWarp prst="textNoShape">
                <a:avLst/>
              </a:prstTxWarp>
            </a:bodyPr>
            <a:lstStyle/>
            <a:p>
              <a:pPr algn="ctr" defTabSz="336947">
                <a:buClr>
                  <a:srgbClr val="000000"/>
                </a:buClr>
                <a:buSzPct val="100000"/>
              </a:pPr>
              <a:r>
                <a:rPr lang="de-AT" sz="1050" dirty="0">
                  <a:solidFill>
                    <a:schemeClr val="tx1">
                      <a:lumMod val="10000"/>
                    </a:schemeClr>
                  </a:solidFill>
                  <a:latin typeface="+mj-lt"/>
                </a:rPr>
                <a:t>OData Query (URI)</a:t>
              </a:r>
            </a:p>
          </p:txBody>
        </p:sp>
        <p:sp>
          <p:nvSpPr>
            <p:cNvPr id="24" name="Abgerundete rechteckige Legende 10"/>
            <p:cNvSpPr/>
            <p:nvPr/>
          </p:nvSpPr>
          <p:spPr bwMode="auto">
            <a:xfrm>
              <a:off x="2372516" y="4534284"/>
              <a:ext cx="1128714" cy="612648"/>
            </a:xfrm>
            <a:prstGeom prst="wedgeRoundRectCallout">
              <a:avLst>
                <a:gd name="adj1" fmla="val -871"/>
                <a:gd name="adj2" fmla="val -123114"/>
                <a:gd name="adj3" fmla="val 16667"/>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8580" tIns="34290" rIns="68580" bIns="34290" numCol="1" rtlCol="0" anchor="ctr" anchorCtr="0" compatLnSpc="1">
              <a:prstTxWarp prst="textNoShape">
                <a:avLst/>
              </a:prstTxWarp>
            </a:bodyPr>
            <a:lstStyle/>
            <a:p>
              <a:pPr algn="ctr" defTabSz="685800" eaLnBrk="0" fontAlgn="base" hangingPunct="0">
                <a:spcBef>
                  <a:spcPct val="0"/>
                </a:spcBef>
                <a:spcAft>
                  <a:spcPct val="0"/>
                </a:spcAft>
              </a:pPr>
              <a:r>
                <a:rPr lang="de-AT" sz="900" dirty="0">
                  <a:solidFill>
                    <a:schemeClr val="tx1">
                      <a:lumMod val="10000"/>
                    </a:schemeClr>
                  </a:solidFill>
                  <a:latin typeface="+mj-lt"/>
                  <a:ea typeface="ＭＳ Ｐゴシック" pitchFamily="124" charset="-128"/>
                </a:rPr>
                <a:t>OData runtime</a:t>
              </a:r>
            </a:p>
          </p:txBody>
        </p:sp>
      </p:grpSp>
    </p:spTree>
    <p:extLst>
      <p:ext uri="{BB962C8B-B14F-4D97-AF65-F5344CB8AC3E}">
        <p14:creationId xmlns:p14="http://schemas.microsoft.com/office/powerpoint/2010/main" val="29828550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90029AD581154692170791F90B0BA6" ma:contentTypeVersion="0" ma:contentTypeDescription="Create a new document." ma:contentTypeScope="" ma:versionID="453f2a28f59e13bb333d4563bd7e6ec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978F6DD-25A2-48DB-A93B-386E9DA01ECA}">
  <ds:schemaRefs>
    <ds:schemaRef ds:uri="http://schemas.microsoft.com/sharepoint/v3/contenttype/forms"/>
  </ds:schemaRefs>
</ds:datastoreItem>
</file>

<file path=customXml/itemProps2.xml><?xml version="1.0" encoding="utf-8"?>
<ds:datastoreItem xmlns:ds="http://schemas.openxmlformats.org/officeDocument/2006/customXml" ds:itemID="{03D43D4A-F5F8-47F6-A4EC-521F433C91BF}">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customXml/itemProps3.xml><?xml version="1.0" encoding="utf-8"?>
<ds:datastoreItem xmlns:ds="http://schemas.openxmlformats.org/officeDocument/2006/customXml" ds:itemID="{14A11C81-3A20-458B-AC33-D8C9DB9BBB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0</TotalTime>
  <Words>576</Words>
  <Application>Microsoft Office PowerPoint</Application>
  <PresentationFormat>On-screen Show (16:9)</PresentationFormat>
  <Paragraphs>130</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Segoe UI</vt:lpstr>
      <vt:lpstr>Segoe UI Light</vt:lpstr>
      <vt:lpstr>Segoe UI Semilight</vt:lpstr>
      <vt:lpstr>Wingdings 3</vt:lpstr>
      <vt:lpstr>Larissa-Design</vt:lpstr>
      <vt:lpstr>OData</vt:lpstr>
      <vt:lpstr>Your Host</vt:lpstr>
      <vt:lpstr>Einleitung</vt:lpstr>
      <vt:lpstr>Warum nicht TDS?</vt:lpstr>
      <vt:lpstr>Was ist OData? (1/2)</vt:lpstr>
      <vt:lpstr>Was ist OData? (2/2)</vt:lpstr>
      <vt:lpstr>Der OData Standard</vt:lpstr>
      <vt:lpstr>Architecture of C#, OData and IQueryable</vt:lpstr>
      <vt:lpstr>Architecture of C#, OData and IQueryable</vt:lpstr>
      <vt:lpstr>PowerPoint Presentation</vt:lpstr>
      <vt:lpstr>OData Server</vt:lpstr>
      <vt:lpstr>OData Server</vt:lpstr>
      <vt:lpstr>PowerPoint Presentation</vt:lpstr>
      <vt:lpstr>OData Clients</vt:lpstr>
      <vt:lpstr>OData Client</vt:lpstr>
      <vt:lpstr>OData Client</vt:lpstr>
      <vt:lpstr>PowerPoint Presentation</vt:lpstr>
      <vt:lpstr>Fazit</vt:lpstr>
      <vt:lpstr>F&amp;A</vt:lpstr>
    </vt:vector>
  </TitlesOfParts>
  <Company>software architects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SNEK - OData</dc:title>
  <dc:subject/>
  <dc:creator>Rainer Stropek</dc:creator>
  <cp:keywords/>
  <dc:description/>
  <cp:lastModifiedBy>Rainer Stropek</cp:lastModifiedBy>
  <cp:revision>538</cp:revision>
  <dcterms:created xsi:type="dcterms:W3CDTF">2008-12-21T08:14:37Z</dcterms:created>
  <dcterms:modified xsi:type="dcterms:W3CDTF">2019-04-01T06:11:14Z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0x0101006C90029AD581154692170791F90B0BA6</vt:lpwstr>
  </property>
</Properties>
</file>