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3" r:id="rId3"/>
  </p:sldMasterIdLst>
  <p:notesMasterIdLst>
    <p:notesMasterId r:id="rId45"/>
  </p:notesMasterIdLst>
  <p:sldIdLst>
    <p:sldId id="259" r:id="rId4"/>
    <p:sldId id="359" r:id="rId5"/>
    <p:sldId id="360" r:id="rId6"/>
    <p:sldId id="361" r:id="rId7"/>
    <p:sldId id="261" r:id="rId8"/>
    <p:sldId id="262" r:id="rId9"/>
    <p:sldId id="264" r:id="rId10"/>
    <p:sldId id="342" r:id="rId11"/>
    <p:sldId id="341" r:id="rId12"/>
    <p:sldId id="265" r:id="rId13"/>
    <p:sldId id="266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25" r:id="rId23"/>
    <p:sldId id="336" r:id="rId24"/>
    <p:sldId id="343" r:id="rId25"/>
    <p:sldId id="344" r:id="rId26"/>
    <p:sldId id="345" r:id="rId27"/>
    <p:sldId id="326" r:id="rId28"/>
    <p:sldId id="339" r:id="rId29"/>
    <p:sldId id="340" r:id="rId30"/>
    <p:sldId id="327" r:id="rId31"/>
    <p:sldId id="346" r:id="rId32"/>
    <p:sldId id="356" r:id="rId33"/>
    <p:sldId id="337" r:id="rId34"/>
    <p:sldId id="347" r:id="rId35"/>
    <p:sldId id="348" r:id="rId36"/>
    <p:sldId id="349" r:id="rId37"/>
    <p:sldId id="350" r:id="rId38"/>
    <p:sldId id="351" r:id="rId39"/>
    <p:sldId id="352" r:id="rId40"/>
    <p:sldId id="355" r:id="rId41"/>
    <p:sldId id="353" r:id="rId42"/>
    <p:sldId id="354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0A67-2BE1-40D2-9042-A87556C44EE8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751E-6B86-4290-ACDC-465630FE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D6C128BE-E3AB-4BDB-AE1A-F39D267C27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751E-6B86-4290-ACDC-465630FE25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751E-6B86-4290-ACDC-465630FE25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751E-6B86-4290-ACDC-465630FE25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B751E-6B86-4290-ACDC-465630FE25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1500" y="944546"/>
            <a:ext cx="8503707" cy="5566786"/>
          </a:xfrm>
          <a:prstGeom prst="rect">
            <a:avLst/>
          </a:prstGeom>
        </p:spPr>
        <p:txBody>
          <a:bodyPr lIns="182880"/>
          <a:lstStyle>
            <a:lvl1pPr marL="127397" indent="-127397">
              <a:buNone/>
              <a:defRPr sz="1350" baseline="0"/>
            </a:lvl1pPr>
            <a:lvl2pPr marL="554831" indent="-211931">
              <a:defRPr/>
            </a:lvl2pPr>
            <a:lvl3pPr marL="817960" indent="-132160">
              <a:defRPr/>
            </a:lvl3pPr>
            <a:lvl4pPr marL="1158479" indent="-129779">
              <a:defRPr/>
            </a:lvl4pPr>
            <a:lvl5pPr marL="1500188" indent="-1285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1839" y="0"/>
            <a:ext cx="6569714" cy="731838"/>
          </a:xfrm>
        </p:spPr>
        <p:txBody>
          <a:bodyPr/>
          <a:lstStyle>
            <a:lvl1pPr>
              <a:defRPr sz="1650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17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7" b="34202"/>
          <a:stretch/>
        </p:blipFill>
        <p:spPr>
          <a:xfrm>
            <a:off x="6475604" y="90813"/>
            <a:ext cx="2668396" cy="51315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7" b="34202"/>
          <a:stretch/>
        </p:blipFill>
        <p:spPr>
          <a:xfrm>
            <a:off x="6475604" y="90813"/>
            <a:ext cx="2668396" cy="5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7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6286905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5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6286905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5" y="122030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8"/>
            <a:ext cx="1912930" cy="956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SQLSaturday_Final_Web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12/12/2015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SQLSaturday_Final_Web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et-carb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b="1" dirty="0" smtClean="0"/>
              <a:t>SQL2016/SQL2014/SQL2012 </a:t>
            </a:r>
            <a:r>
              <a:rPr lang="en-CA" b="1" dirty="0" err="1" smtClean="0"/>
              <a:t>AlwaysOn</a:t>
            </a:r>
            <a:r>
              <a:rPr lang="en-CA" b="1" dirty="0" smtClean="0"/>
              <a:t> Availability Groups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Automated </a:t>
            </a:r>
            <a:r>
              <a:rPr lang="en-CA" b="1" dirty="0"/>
              <a:t>Installing and Configuration </a:t>
            </a:r>
            <a:r>
              <a:rPr lang="en-CA" b="1" dirty="0" smtClean="0"/>
              <a:t>Across </a:t>
            </a:r>
            <a:r>
              <a:rPr lang="en-CA" b="1" dirty="0"/>
              <a:t>Multiple Datacenters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661135" y="4120853"/>
            <a:ext cx="6849453" cy="6049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300" dirty="0">
                <a:solidFill>
                  <a:schemeClr val="bg1"/>
                </a:solidFill>
                <a:latin typeface="+mn-lt"/>
                <a:cs typeface="+mn-cs"/>
              </a:rPr>
              <a:t>=tg= Thomas </a:t>
            </a:r>
            <a:r>
              <a:rPr lang="en-US" sz="2300" dirty="0" smtClean="0">
                <a:solidFill>
                  <a:schemeClr val="bg1"/>
                </a:solidFill>
                <a:latin typeface="+mn-lt"/>
                <a:cs typeface="+mn-cs"/>
              </a:rPr>
              <a:t>Grohser, NTT Data</a:t>
            </a:r>
            <a:endParaRPr lang="en-US" sz="2300" dirty="0">
              <a:solidFill>
                <a:schemeClr val="bg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300" dirty="0">
                <a:solidFill>
                  <a:schemeClr val="bg1"/>
                </a:solidFill>
                <a:latin typeface="+mn-lt"/>
                <a:cs typeface="+mn-cs"/>
              </a:rPr>
              <a:t>SQL Server </a:t>
            </a:r>
            <a:r>
              <a:rPr lang="en-US" sz="2300" dirty="0" smtClean="0">
                <a:solidFill>
                  <a:schemeClr val="bg1"/>
                </a:solidFill>
                <a:latin typeface="+mn-lt"/>
                <a:cs typeface="+mn-cs"/>
              </a:rPr>
              <a:t>MVP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  <a:cs typeface="+mn-cs"/>
              </a:rPr>
              <a:t>SQL </a:t>
            </a:r>
            <a:r>
              <a:rPr lang="en-US" sz="2300" dirty="0">
                <a:solidFill>
                  <a:schemeClr val="bg1"/>
                </a:solidFill>
                <a:latin typeface="+mn-lt"/>
                <a:cs typeface="+mn-cs"/>
              </a:rPr>
              <a:t>Server Performance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408" y="5806963"/>
            <a:ext cx="60166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 </a:t>
            </a:r>
            <a:r>
              <a:rPr lang="en-US" sz="2700" dirty="0"/>
              <a:t>Saturday</a:t>
            </a:r>
            <a:r>
              <a:rPr lang="en-US" sz="2400" dirty="0"/>
              <a:t> </a:t>
            </a:r>
            <a:r>
              <a:rPr lang="en-US" sz="2400" dirty="0" smtClean="0"/>
              <a:t>#465 Providence, RI</a:t>
            </a:r>
          </a:p>
          <a:p>
            <a:r>
              <a:rPr lang="en-US" sz="2400" dirty="0" smtClean="0"/>
              <a:t>December 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804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Quick History on HA/DR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4.21</a:t>
            </a:r>
          </a:p>
          <a:p>
            <a:pPr lvl="1"/>
            <a:r>
              <a:rPr lang="en-US" dirty="0" smtClean="0"/>
              <a:t>You could have a stand alone server</a:t>
            </a:r>
          </a:p>
          <a:p>
            <a:pPr lvl="1"/>
            <a:r>
              <a:rPr lang="en-US" dirty="0" smtClean="0"/>
              <a:t>Take backups (full and log)</a:t>
            </a:r>
          </a:p>
          <a:p>
            <a:pPr lvl="1"/>
            <a:r>
              <a:rPr lang="en-US" dirty="0" smtClean="0"/>
              <a:t>Restore them with your own scripts to a standby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6.0</a:t>
            </a:r>
          </a:p>
          <a:p>
            <a:pPr lvl="1"/>
            <a:r>
              <a:rPr lang="en-US" dirty="0" smtClean="0"/>
              <a:t>Introduced Log Shipping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good network connection (like 256kbit/s you could even do it across datacenters)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Source and target </a:t>
            </a:r>
            <a:r>
              <a:rPr lang="en-US" dirty="0"/>
              <a:t>s</a:t>
            </a:r>
            <a:r>
              <a:rPr lang="en-US" dirty="0" smtClean="0"/>
              <a:t>erver are independent</a:t>
            </a:r>
          </a:p>
          <a:p>
            <a:pPr lvl="1"/>
            <a:r>
              <a:rPr lang="en-US" dirty="0" smtClean="0"/>
              <a:t>Failover tedious manual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6.5</a:t>
            </a:r>
          </a:p>
          <a:p>
            <a:pPr lvl="1"/>
            <a:r>
              <a:rPr lang="en-US" dirty="0" smtClean="0"/>
              <a:t>Introduced Clustering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 fun with the shared direct attached SCSI drives and power on and off instructions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Biggest issue the most important component (data) is the only one that does not exists twice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Only useable with both nodes next to each other as a HA solution (less than 10 feet) conducting cables between them.</a:t>
            </a:r>
          </a:p>
          <a:p>
            <a:pPr lvl="1"/>
            <a:r>
              <a:rPr lang="en-US" dirty="0" smtClean="0"/>
              <a:t>Clustering as HA and Log Shipping as DR could be combined.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6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7.0</a:t>
            </a:r>
          </a:p>
          <a:p>
            <a:pPr lvl="1"/>
            <a:r>
              <a:rPr lang="en-US" dirty="0" smtClean="0"/>
              <a:t>Made Clustering useful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Support for Fiber Channel </a:t>
            </a:r>
            <a:r>
              <a:rPr lang="en-US" dirty="0"/>
              <a:t>D</a:t>
            </a:r>
            <a:r>
              <a:rPr lang="en-US" dirty="0" smtClean="0"/>
              <a:t>isk Arrays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Only useable with both nodes next to each other as a HA solution. Enhancements: the distance was now up to 300 feet</a:t>
            </a:r>
          </a:p>
          <a:p>
            <a:pPr lvl="1"/>
            <a:r>
              <a:rPr lang="en-US" dirty="0" smtClean="0"/>
              <a:t>Clustering as HA and Log Shipping as DR could be combined.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3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2000</a:t>
            </a:r>
          </a:p>
          <a:p>
            <a:pPr lvl="1"/>
            <a:r>
              <a:rPr lang="en-US" dirty="0" smtClean="0"/>
              <a:t>Cross datacenter clustering became possible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Support for Fiber Channel </a:t>
            </a:r>
            <a:r>
              <a:rPr lang="en-US" dirty="0"/>
              <a:t>D</a:t>
            </a:r>
            <a:r>
              <a:rPr lang="en-US" dirty="0" smtClean="0"/>
              <a:t>isk Arrays that have storage replication (needed special support from storage vendor). Extreme $$$$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Needed a layer 2 network connection between the datacenters (IP’s from the same subnet in both datacenters – big issues with default gateways)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5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SQL 2005</a:t>
            </a:r>
          </a:p>
          <a:p>
            <a:pPr lvl="1"/>
            <a:r>
              <a:rPr lang="en-US" dirty="0" smtClean="0"/>
              <a:t>Introduced Database Mirroring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great across datacenters, can be combined with Log Shipping and/or Clustering</a:t>
            </a:r>
          </a:p>
          <a:p>
            <a:pPr lvl="1"/>
            <a:r>
              <a:rPr lang="en-US" dirty="0" smtClean="0"/>
              <a:t>Special connection string and witness in third location required for automatic failover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 (HA) / Mirror (DR): </a:t>
            </a:r>
          </a:p>
          <a:p>
            <a:pPr lvl="2"/>
            <a:r>
              <a:rPr lang="en-US" dirty="0" smtClean="0"/>
              <a:t>Problem that mirror failover was faster than cluster failover so DR happened before HA</a:t>
            </a:r>
          </a:p>
          <a:p>
            <a:pPr lvl="1"/>
            <a:r>
              <a:rPr lang="en-US" dirty="0" smtClean="0"/>
              <a:t>Mirror (HA) / Log Shipping (DR):</a:t>
            </a:r>
          </a:p>
          <a:p>
            <a:pPr lvl="2"/>
            <a:r>
              <a:rPr lang="en-US" dirty="0" smtClean="0"/>
              <a:t>Connection string for automatic failover needed changing in case of DR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2008 and SQL 2008 R2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NOTHING 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See my 2008 PASS Summit presentation on how to get to the goal:</a:t>
            </a:r>
          </a:p>
          <a:p>
            <a:pPr marL="457200" lvl="1" indent="0">
              <a:buNone/>
            </a:pPr>
            <a:r>
              <a:rPr lang="en-US" sz="2800" dirty="0" smtClean="0"/>
              <a:t>		Failure </a:t>
            </a:r>
            <a:r>
              <a:rPr lang="en-US" sz="2800" dirty="0"/>
              <a:t>is not an option, </a:t>
            </a:r>
            <a:br>
              <a:rPr lang="en-US" sz="2800" dirty="0"/>
            </a:br>
            <a:r>
              <a:rPr lang="en-US" sz="2800" dirty="0" smtClean="0"/>
              <a:t>		24x7 </a:t>
            </a:r>
            <a:r>
              <a:rPr lang="en-US" sz="2800" dirty="0"/>
              <a:t>OLTP Database Management for VLDB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2012</a:t>
            </a:r>
            <a:endParaRPr lang="en-US" dirty="0"/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AlwaysOn</a:t>
            </a:r>
            <a:endParaRPr lang="en-US" dirty="0" smtClean="0"/>
          </a:p>
          <a:p>
            <a:pPr lvl="2"/>
            <a:r>
              <a:rPr lang="en-US" dirty="0" smtClean="0"/>
              <a:t>Combines Clustering and Database Mirroring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AlwaysOn</a:t>
            </a:r>
            <a:r>
              <a:rPr lang="en-US" dirty="0" smtClean="0"/>
              <a:t> Failover Cluster Instance (FCI)</a:t>
            </a:r>
          </a:p>
          <a:p>
            <a:pPr lvl="1"/>
            <a:r>
              <a:rPr lang="en-US" dirty="0" err="1" smtClean="0"/>
              <a:t>AlwaysOn</a:t>
            </a:r>
            <a:r>
              <a:rPr lang="en-US" dirty="0" smtClean="0"/>
              <a:t> Availability Groups (AG)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Multiple Replicas (1 x Sync / 3 x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Readable Replicas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2014</a:t>
            </a:r>
            <a:endParaRPr lang="en-US" dirty="0"/>
          </a:p>
          <a:p>
            <a:pPr lvl="1"/>
            <a:r>
              <a:rPr lang="en-US" dirty="0" smtClean="0"/>
              <a:t>A few enhancements to </a:t>
            </a:r>
            <a:r>
              <a:rPr lang="en-US" dirty="0" err="1" smtClean="0"/>
              <a:t>AlwaysOn</a:t>
            </a:r>
            <a:endParaRPr lang="en-US" dirty="0" smtClean="0"/>
          </a:p>
          <a:p>
            <a:pPr lvl="2"/>
            <a:r>
              <a:rPr lang="en-US" dirty="0" smtClean="0"/>
              <a:t>More Replicas (1 x Sync, 6 x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Cloud …</a:t>
            </a:r>
          </a:p>
          <a:p>
            <a:pPr lvl="2"/>
            <a:endParaRPr lang="en-US" dirty="0"/>
          </a:p>
          <a:p>
            <a:r>
              <a:rPr lang="en-US" dirty="0" smtClean="0"/>
              <a:t>SQL 2016	</a:t>
            </a:r>
          </a:p>
          <a:p>
            <a:pPr lvl="1"/>
            <a:r>
              <a:rPr lang="en-US" dirty="0" smtClean="0"/>
              <a:t>Even More Replicas (2 x Sync)</a:t>
            </a:r>
          </a:p>
          <a:p>
            <a:pPr lvl="1"/>
            <a:r>
              <a:rPr lang="en-US" dirty="0" smtClean="0"/>
              <a:t>The first version that will support our goal out of the box</a:t>
            </a:r>
          </a:p>
          <a:p>
            <a:pPr lvl="1"/>
            <a:r>
              <a:rPr lang="en-US" dirty="0" smtClean="0"/>
              <a:t>It took only 22 years … to get a good nights sleep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37528"/>
            <a:ext cx="6172200" cy="38576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select * from =</a:t>
            </a:r>
            <a:r>
              <a:rPr lang="en-US" dirty="0" err="1" smtClean="0"/>
              <a:t>tg</a:t>
            </a:r>
            <a:r>
              <a:rPr lang="en-US" dirty="0" smtClean="0"/>
              <a:t>= where topic =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40552"/>
              </p:ext>
            </p:extLst>
          </p:nvPr>
        </p:nvGraphicFramePr>
        <p:xfrm>
          <a:off x="4325815" y="1352129"/>
          <a:ext cx="4496637" cy="304979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7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7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@@Version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4.21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SQL Server ever used (1994)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6.0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Log Shipping with failover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6.5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SQL Server Cluster (NT4.0 +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Wolfpack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7.0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2+ billion rows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/ month in a single Table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2000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938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days with 100% availability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2000 IA64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SQL Server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on Itanium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IA64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2005 IA64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OLTP long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distance database mirroring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80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2008 IA64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Replication into mirrored databases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96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2008R2 IA64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2008R2 x64 </a:t>
                      </a: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256 CPUs &amp; &gt;500.000 STMT/sec</a:t>
                      </a:r>
                    </a:p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First Scale out &gt; 1.000.000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STMT/sec</a:t>
                      </a:r>
                    </a:p>
                    <a:p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First time 1.2+ trillion rows in a table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9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2012 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&gt; 220.000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Transactions per second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&gt; 1.3 Trillion Rows in a table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2014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&gt; 400.000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Transactions per second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Fully automated deploy and management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baseline="0" dirty="0" err="1" smtClean="0">
                          <a:solidFill>
                            <a:schemeClr val="tx1"/>
                          </a:solidFill>
                        </a:rPr>
                        <a:t>AlwaysOn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Automatic HA and DR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498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SQL 2016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Can’t wait to raise the bar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again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25718" marB="2571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8674" name="Picture 2" descr="http://www.emsps.com/oldtools/photos/ms/sql/421enterpri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819" y="4563128"/>
            <a:ext cx="995055" cy="90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72 % bus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3883" y="4442116"/>
            <a:ext cx="2000250" cy="1864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519906" y="1412677"/>
            <a:ext cx="366874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</a:rPr>
              <a:t>=tg= Thomas Grohser,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</a:rPr>
              <a:t>NTT </a:t>
            </a:r>
            <a:r>
              <a:rPr lang="en-US" sz="1200" b="1" dirty="0" smtClean="0">
                <a:latin typeface="+mj-lt"/>
              </a:rPr>
              <a:t>DATA</a:t>
            </a:r>
          </a:p>
          <a:p>
            <a:r>
              <a:rPr lang="en-US" sz="1050" dirty="0">
                <a:latin typeface="+mj-lt"/>
              </a:rPr>
              <a:t>Senior </a:t>
            </a:r>
            <a:r>
              <a:rPr lang="en-US" sz="1050" dirty="0" smtClean="0">
                <a:latin typeface="+mj-lt"/>
              </a:rPr>
              <a:t>Director Technical </a:t>
            </a:r>
            <a:r>
              <a:rPr lang="en-US" sz="1050" dirty="0">
                <a:latin typeface="+mj-lt"/>
              </a:rPr>
              <a:t>Solutions Architecture</a:t>
            </a:r>
          </a:p>
          <a:p>
            <a:r>
              <a:rPr lang="en-US" sz="1050" dirty="0">
                <a:latin typeface="+mj-lt"/>
              </a:rPr>
              <a:t>email: tg@grohser.com	</a:t>
            </a:r>
          </a:p>
          <a:p>
            <a:endParaRPr lang="en-US" sz="1050" dirty="0">
              <a:latin typeface="+mj-lt"/>
            </a:endParaRPr>
          </a:p>
          <a:p>
            <a:r>
              <a:rPr lang="en-US" sz="1050" dirty="0">
                <a:latin typeface="+mj-lt"/>
              </a:rPr>
              <a:t>Focus on SQL Server </a:t>
            </a:r>
            <a:r>
              <a:rPr lang="en-US" sz="1050" dirty="0" smtClean="0">
                <a:latin typeface="+mj-lt"/>
              </a:rPr>
              <a:t>Security, Performance </a:t>
            </a:r>
            <a:r>
              <a:rPr lang="en-US" sz="1050" dirty="0">
                <a:latin typeface="+mj-lt"/>
              </a:rPr>
              <a:t>Engineering, </a:t>
            </a:r>
          </a:p>
          <a:p>
            <a:r>
              <a:rPr lang="en-US" sz="1050" dirty="0">
                <a:latin typeface="+mj-lt"/>
              </a:rPr>
              <a:t>Infrastructure and Architecture</a:t>
            </a:r>
          </a:p>
          <a:p>
            <a:endParaRPr lang="en-US" sz="1050" dirty="0"/>
          </a:p>
          <a:p>
            <a:r>
              <a:rPr lang="en-US" sz="1050" b="1" dirty="0"/>
              <a:t>New </a:t>
            </a:r>
            <a:r>
              <a:rPr lang="en-US" sz="1050" b="1" dirty="0"/>
              <a:t>w</a:t>
            </a:r>
            <a:r>
              <a:rPr lang="en-US" sz="1050" b="1" dirty="0" smtClean="0"/>
              <a:t>hite papers on security coming early 2016!</a:t>
            </a:r>
            <a:endParaRPr lang="en-US" sz="1050" b="1" dirty="0"/>
          </a:p>
          <a:p>
            <a:endParaRPr lang="en-US" sz="1050" b="1" dirty="0">
              <a:latin typeface="+mj-lt"/>
            </a:endParaRPr>
          </a:p>
          <a:p>
            <a:r>
              <a:rPr lang="en-US" sz="900" dirty="0">
                <a:latin typeface="+mj-lt"/>
              </a:rPr>
              <a:t>Close Relationship with </a:t>
            </a:r>
          </a:p>
          <a:p>
            <a:pPr marL="128588" indent="-128588">
              <a:buFont typeface="Arial" pitchFamily="34" charset="0"/>
              <a:buChar char="•"/>
            </a:pPr>
            <a:r>
              <a:rPr lang="en-US" sz="900" dirty="0">
                <a:latin typeface="+mj-lt"/>
              </a:rPr>
              <a:t>SQLCAT (SQL Server Customer Advisory Team)</a:t>
            </a:r>
          </a:p>
          <a:p>
            <a:pPr marL="128588" indent="-128588">
              <a:buFont typeface="Arial" pitchFamily="34" charset="0"/>
              <a:buChar char="•"/>
            </a:pPr>
            <a:r>
              <a:rPr lang="en-US" sz="900" dirty="0">
                <a:latin typeface="+mj-lt"/>
              </a:rPr>
              <a:t>SCAN (SQL Server Customer Advisory Network)</a:t>
            </a:r>
          </a:p>
          <a:p>
            <a:pPr marL="128588" indent="-128588">
              <a:buFont typeface="Arial" pitchFamily="34" charset="0"/>
              <a:buChar char="•"/>
            </a:pPr>
            <a:r>
              <a:rPr lang="en-US" sz="900" dirty="0">
                <a:latin typeface="+mj-lt"/>
              </a:rPr>
              <a:t>TAP (Technology Adoption Program)</a:t>
            </a:r>
          </a:p>
          <a:p>
            <a:pPr marL="128588" indent="-128588">
              <a:buFont typeface="Arial" pitchFamily="34" charset="0"/>
              <a:buChar char="•"/>
            </a:pPr>
            <a:r>
              <a:rPr lang="en-US" sz="900" dirty="0">
                <a:latin typeface="+mj-lt"/>
              </a:rPr>
              <a:t>Product Teams in Redmond</a:t>
            </a:r>
          </a:p>
          <a:p>
            <a:r>
              <a:rPr lang="en-US" sz="900" dirty="0">
                <a:latin typeface="+mj-lt"/>
              </a:rPr>
              <a:t>Active PASS member and </a:t>
            </a:r>
          </a:p>
          <a:p>
            <a:r>
              <a:rPr lang="en-US" sz="900" dirty="0">
                <a:latin typeface="+mj-lt"/>
              </a:rPr>
              <a:t>PASS Summit Speaker</a:t>
            </a:r>
          </a:p>
          <a:p>
            <a:endParaRPr lang="en-US" sz="900" dirty="0"/>
          </a:p>
          <a:p>
            <a:endParaRPr lang="en-US" sz="105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310" y="5114783"/>
            <a:ext cx="704850" cy="299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684" name="Picture 12" descr="http://www.digitalconcourse.com/dropzone/MSCOMM/PASSMN/1725/pass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9136" y="4937677"/>
            <a:ext cx="57150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C:\Media\Pictures\_Logo\SQL2008B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07" y="873344"/>
            <a:ext cx="1350169" cy="3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87" y="3930911"/>
            <a:ext cx="969518" cy="1518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miley Face 2"/>
          <p:cNvSpPr/>
          <p:nvPr/>
        </p:nvSpPr>
        <p:spPr>
          <a:xfrm>
            <a:off x="4934918" y="1427808"/>
            <a:ext cx="3141268" cy="2887041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 smtClean="0"/>
              <a:t>22 </a:t>
            </a:r>
            <a:r>
              <a:rPr lang="en-US" sz="1350" dirty="0"/>
              <a:t>Years with SQL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1525" y="130629"/>
            <a:ext cx="2461846" cy="507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4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600"/>
                            </p:stCondLst>
                            <p:childTnLst>
                              <p:par>
                                <p:cTn id="8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AlwaysOn</a:t>
            </a:r>
            <a:r>
              <a:rPr lang="en-US" dirty="0" smtClean="0"/>
              <a:t> Availability Groups Across Datacenters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AlwaysOn</a:t>
            </a:r>
            <a:r>
              <a:rPr lang="en-US" dirty="0" smtClean="0"/>
              <a:t> uses an enhanced version of Database Mirroring to create multiple replicas of the database(s) on multiple servers</a:t>
            </a:r>
          </a:p>
          <a:p>
            <a:pPr lvl="1"/>
            <a:r>
              <a:rPr lang="en-US" dirty="0" smtClean="0"/>
              <a:t>Windows failover clustering is used to move the network name and/or the IP address to access the databases from server to server</a:t>
            </a:r>
            <a:endParaRPr lang="en-US" dirty="0"/>
          </a:p>
          <a:p>
            <a:pPr lvl="1"/>
            <a:r>
              <a:rPr lang="en-US" dirty="0" smtClean="0"/>
              <a:t>Fancy Name</a:t>
            </a:r>
          </a:p>
          <a:p>
            <a:pPr marL="457200" lvl="1" indent="0">
              <a:buNone/>
            </a:pPr>
            <a:r>
              <a:rPr lang="en-US" dirty="0" smtClean="0"/>
              <a:t>		Multi Subnet Majority Node Set Cluster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1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Simple 2 node setup in the same datacenter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3" y="5181990"/>
            <a:ext cx="863775" cy="85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3" y="2188697"/>
            <a:ext cx="615113" cy="81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96" y="455880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</a:t>
            </a:r>
          </a:p>
          <a:p>
            <a:r>
              <a:rPr lang="en-US" dirty="0" smtClean="0"/>
              <a:t>IP: 10.0.1.1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15" y="5185860"/>
            <a:ext cx="863775" cy="851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3697" y="456267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B</a:t>
            </a:r>
          </a:p>
          <a:p>
            <a:r>
              <a:rPr lang="en-US" dirty="0" smtClean="0"/>
              <a:t>IP: 10.0.1.2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120" y="2947104"/>
            <a:ext cx="247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Server SQL01</a:t>
            </a:r>
          </a:p>
          <a:p>
            <a:r>
              <a:rPr lang="en-US" dirty="0" smtClean="0"/>
              <a:t>IP: 10.0.1.3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59974" y="5342482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41" y="3868611"/>
            <a:ext cx="680761" cy="598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60" y="3678316"/>
            <a:ext cx="654375" cy="825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42" y="3664963"/>
            <a:ext cx="654375" cy="825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224" y="3608997"/>
            <a:ext cx="948898" cy="9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21892 0.0041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20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1597 -0.0013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1" grpId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Adding a node in the second datacenter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3" y="5181990"/>
            <a:ext cx="863775" cy="85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0" y="2162974"/>
            <a:ext cx="615113" cy="81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96" y="455880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</a:t>
            </a:r>
          </a:p>
          <a:p>
            <a:r>
              <a:rPr lang="en-US" dirty="0" smtClean="0"/>
              <a:t>IP: 10.0.1.1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15" y="5185860"/>
            <a:ext cx="863775" cy="851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3697" y="456267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B</a:t>
            </a:r>
          </a:p>
          <a:p>
            <a:r>
              <a:rPr lang="en-US" dirty="0" smtClean="0"/>
              <a:t>IP: 10.0.1.2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120" y="2947104"/>
            <a:ext cx="279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Server SQL01</a:t>
            </a:r>
          </a:p>
          <a:p>
            <a:r>
              <a:rPr lang="en-US" dirty="0" smtClean="0"/>
              <a:t>IP: </a:t>
            </a:r>
            <a:r>
              <a:rPr lang="en-US" b="1" dirty="0" smtClean="0"/>
              <a:t>10.0.1.3</a:t>
            </a:r>
            <a:r>
              <a:rPr lang="en-US" dirty="0" smtClean="0"/>
              <a:t> / 10.0.2.3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59974" y="5342482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41" y="3868611"/>
            <a:ext cx="680761" cy="598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82" y="5135495"/>
            <a:ext cx="863775" cy="85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5535" y="4512306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</a:t>
            </a:r>
          </a:p>
          <a:p>
            <a:r>
              <a:rPr lang="en-US" dirty="0" smtClean="0"/>
              <a:t>IP: 10.0.2.1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937742" y="5342481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80" y="3822116"/>
            <a:ext cx="680761" cy="5989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269" y="3804747"/>
            <a:ext cx="739828" cy="7405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560" y="3678316"/>
            <a:ext cx="654375" cy="825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42" y="3664963"/>
            <a:ext cx="654375" cy="825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589" y="3708920"/>
            <a:ext cx="654375" cy="82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55" y="3599545"/>
            <a:ext cx="2431623" cy="24339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56313" y="2980529"/>
            <a:ext cx="279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Server SQL01</a:t>
            </a:r>
          </a:p>
          <a:p>
            <a:r>
              <a:rPr lang="en-US" dirty="0" smtClean="0"/>
              <a:t>IP: 10.0.1.3 / </a:t>
            </a:r>
            <a:r>
              <a:rPr lang="en-US" b="1" dirty="0" smtClean="0"/>
              <a:t>10.0.2.3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36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57083 -0.0009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-4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56788 0.006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1" grpId="0"/>
      <p:bldP spid="11" grpId="1"/>
      <p:bldP spid="11" grpId="2"/>
      <p:bldP spid="12" grpId="0" animBg="1"/>
      <p:bldP spid="16" grpId="0"/>
      <p:bldP spid="17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Full dual datacenter setup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3" y="5181990"/>
            <a:ext cx="863775" cy="85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558" y="2229783"/>
            <a:ext cx="615113" cy="81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96" y="455880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</a:t>
            </a:r>
          </a:p>
          <a:p>
            <a:r>
              <a:rPr lang="en-US" dirty="0" smtClean="0"/>
              <a:t>IP: 10.0.1.1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15" y="5185860"/>
            <a:ext cx="863775" cy="851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3697" y="456267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B</a:t>
            </a:r>
          </a:p>
          <a:p>
            <a:r>
              <a:rPr lang="en-US" dirty="0" smtClean="0"/>
              <a:t>IP: 10.0.1.2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535" y="2988190"/>
            <a:ext cx="279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Server SQL01</a:t>
            </a:r>
          </a:p>
          <a:p>
            <a:r>
              <a:rPr lang="en-US" dirty="0" smtClean="0"/>
              <a:t>IP: 10.0.1.3 / </a:t>
            </a:r>
            <a:r>
              <a:rPr lang="en-US" b="1" dirty="0" smtClean="0"/>
              <a:t>10.0.2.3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1359974" y="5342482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41" y="3868611"/>
            <a:ext cx="680761" cy="598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82" y="5135495"/>
            <a:ext cx="863775" cy="85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5535" y="4512306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</a:t>
            </a:r>
          </a:p>
          <a:p>
            <a:r>
              <a:rPr lang="en-US" dirty="0" smtClean="0"/>
              <a:t>IP: 10.0.2.1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937742" y="5342481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80" y="3822116"/>
            <a:ext cx="680761" cy="5989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269" y="3804747"/>
            <a:ext cx="739828" cy="7405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21" y="5106631"/>
            <a:ext cx="863775" cy="851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87203" y="4483442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D</a:t>
            </a:r>
          </a:p>
          <a:p>
            <a:r>
              <a:rPr lang="en-US" dirty="0" smtClean="0"/>
              <a:t>IP: 10.0.2.2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383538" y="5342481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560" y="3678316"/>
            <a:ext cx="654375" cy="825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42" y="3664963"/>
            <a:ext cx="654375" cy="825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589" y="3708920"/>
            <a:ext cx="654375" cy="825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844" y="3719982"/>
            <a:ext cx="654375" cy="825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55" y="3599545"/>
            <a:ext cx="2431623" cy="24339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073" y="3782808"/>
            <a:ext cx="948898" cy="9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22118 0.0020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9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15868 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22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and How Automation makes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fast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Before you can automate you must standardize </a:t>
            </a:r>
          </a:p>
          <a:p>
            <a:pPr lvl="2"/>
            <a:r>
              <a:rPr lang="en-US" dirty="0" smtClean="0"/>
              <a:t>Options and features supported.</a:t>
            </a:r>
          </a:p>
          <a:p>
            <a:pPr lvl="2"/>
            <a:r>
              <a:rPr lang="en-US" dirty="0" smtClean="0"/>
              <a:t>Sizes of the machines (Virtual or Physical)</a:t>
            </a:r>
          </a:p>
          <a:p>
            <a:pPr lvl="2"/>
            <a:r>
              <a:rPr lang="en-US" dirty="0" smtClean="0"/>
              <a:t>Naming Conventions</a:t>
            </a:r>
          </a:p>
          <a:p>
            <a:pPr lvl="2"/>
            <a:r>
              <a:rPr lang="en-US" dirty="0" smtClean="0"/>
              <a:t>IP Usage</a:t>
            </a:r>
          </a:p>
          <a:p>
            <a:pPr lvl="2"/>
            <a:r>
              <a:rPr lang="en-US" dirty="0" smtClean="0"/>
              <a:t>File locations</a:t>
            </a:r>
          </a:p>
          <a:p>
            <a:pPr lvl="2"/>
            <a:r>
              <a:rPr lang="en-US" dirty="0" smtClean="0"/>
              <a:t>….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And document it all (not kidding)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fast ...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Decide on the level of automation</a:t>
            </a:r>
          </a:p>
          <a:p>
            <a:pPr lvl="2"/>
            <a:r>
              <a:rPr lang="en-US" dirty="0" smtClean="0"/>
              <a:t>None (just go with the documentation and </a:t>
            </a:r>
            <a:r>
              <a:rPr lang="en-US" dirty="0" err="1" smtClean="0"/>
              <a:t>runbooks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Might be fine with very small numbers of instances or if your company likes to employ a lot of people</a:t>
            </a:r>
          </a:p>
          <a:p>
            <a:pPr lvl="2"/>
            <a:r>
              <a:rPr lang="en-US" dirty="0" smtClean="0"/>
              <a:t>Write scripts and run them on each machine</a:t>
            </a:r>
          </a:p>
          <a:p>
            <a:pPr lvl="3"/>
            <a:r>
              <a:rPr lang="en-US" dirty="0" smtClean="0"/>
              <a:t>Good way to start and works for numbers of servers in the double digits</a:t>
            </a:r>
          </a:p>
          <a:p>
            <a:pPr lvl="2"/>
            <a:r>
              <a:rPr lang="en-US" dirty="0" smtClean="0"/>
              <a:t>Have a central database (CMDB) that holds configuration and scripts that use it on each machine</a:t>
            </a:r>
          </a:p>
          <a:p>
            <a:pPr lvl="3"/>
            <a:r>
              <a:rPr lang="en-US" dirty="0" smtClean="0"/>
              <a:t>Scales well into the triple digits</a:t>
            </a:r>
          </a:p>
          <a:p>
            <a:pPr lvl="2"/>
            <a:r>
              <a:rPr lang="en-US" dirty="0" smtClean="0"/>
              <a:t>Also automate the VM layer</a:t>
            </a:r>
          </a:p>
          <a:p>
            <a:pPr lvl="3"/>
            <a:r>
              <a:rPr lang="en-US" dirty="0" smtClean="0"/>
              <a:t>A must when you start hitting four digits</a:t>
            </a:r>
          </a:p>
          <a:p>
            <a:pPr lvl="2"/>
            <a:r>
              <a:rPr lang="en-US" dirty="0" smtClean="0"/>
              <a:t>Also automate the physical layer</a:t>
            </a:r>
          </a:p>
          <a:p>
            <a:pPr lvl="3"/>
            <a:r>
              <a:rPr lang="en-US" dirty="0" smtClean="0"/>
              <a:t>You work for Microsoft Azure, Amazon</a:t>
            </a:r>
            <a:r>
              <a:rPr lang="en-US" dirty="0"/>
              <a:t> </a:t>
            </a:r>
            <a:r>
              <a:rPr lang="en-US" dirty="0" smtClean="0"/>
              <a:t>AWS, 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 /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r>
              <a:rPr lang="en-US" dirty="0" smtClean="0"/>
              <a:t>You got 5 Servers		in Datacenter	 		IP 		IP Mask</a:t>
            </a:r>
          </a:p>
          <a:p>
            <a:pPr lvl="2"/>
            <a:r>
              <a:rPr lang="en-US" dirty="0" err="1" smtClean="0"/>
              <a:t>ServerA</a:t>
            </a:r>
            <a:r>
              <a:rPr lang="en-US" dirty="0" smtClean="0"/>
              <a:t>			DCA				10.0.1.1 	255.255.255.0</a:t>
            </a:r>
          </a:p>
          <a:p>
            <a:pPr lvl="2"/>
            <a:r>
              <a:rPr lang="en-US" dirty="0" err="1" smtClean="0"/>
              <a:t>ServerB</a:t>
            </a:r>
            <a:r>
              <a:rPr lang="en-US" dirty="0" smtClean="0"/>
              <a:t>			DCA	</a:t>
            </a:r>
            <a:r>
              <a:rPr lang="en-US" dirty="0"/>
              <a:t>	</a:t>
            </a:r>
            <a:r>
              <a:rPr lang="en-US" dirty="0" smtClean="0"/>
              <a:t>		10.0.1.2 	255.255.255.0</a:t>
            </a:r>
          </a:p>
          <a:p>
            <a:pPr lvl="2"/>
            <a:r>
              <a:rPr lang="en-US" dirty="0" err="1" smtClean="0"/>
              <a:t>ServerC</a:t>
            </a:r>
            <a:r>
              <a:rPr lang="en-US" dirty="0" smtClean="0"/>
              <a:t>			DCB				10.0.2.1 	255.255.255.0</a:t>
            </a:r>
          </a:p>
          <a:p>
            <a:pPr lvl="2"/>
            <a:r>
              <a:rPr lang="en-US" dirty="0" err="1" smtClean="0"/>
              <a:t>ServerD</a:t>
            </a:r>
            <a:r>
              <a:rPr lang="en-US" dirty="0" smtClean="0"/>
              <a:t>			DCB	</a:t>
            </a:r>
            <a:r>
              <a:rPr lang="en-US" dirty="0"/>
              <a:t>	</a:t>
            </a:r>
            <a:r>
              <a:rPr lang="en-US" dirty="0" smtClean="0"/>
              <a:t>		10.0.2.2 	255.255.255.0</a:t>
            </a:r>
          </a:p>
          <a:p>
            <a:pPr lvl="2"/>
            <a:r>
              <a:rPr lang="en-US" dirty="0" smtClean="0"/>
              <a:t>File				DCC				10.0.3.1 	255.255.255.0</a:t>
            </a:r>
          </a:p>
          <a:p>
            <a:pPr lvl="1"/>
            <a:r>
              <a:rPr lang="en-US" dirty="0"/>
              <a:t>All servers are joined to the Active Directory domain “Skynet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All servers have disks configured </a:t>
            </a:r>
            <a:endParaRPr lang="en-US" dirty="0"/>
          </a:p>
          <a:p>
            <a:pPr lvl="1"/>
            <a:r>
              <a:rPr lang="en-US" dirty="0" smtClean="0"/>
              <a:t>Additional IP’s to use for Installation</a:t>
            </a:r>
          </a:p>
          <a:p>
            <a:pPr lvl="2"/>
            <a:r>
              <a:rPr lang="en-US" dirty="0" smtClean="0"/>
              <a:t>10.0.1.3 </a:t>
            </a:r>
            <a:r>
              <a:rPr lang="en-US" dirty="0"/>
              <a:t>/ </a:t>
            </a:r>
            <a:r>
              <a:rPr lang="en-US" dirty="0" smtClean="0"/>
              <a:t>255.255.255.0</a:t>
            </a:r>
            <a:endParaRPr lang="en-US" dirty="0"/>
          </a:p>
          <a:p>
            <a:pPr lvl="2"/>
            <a:r>
              <a:rPr lang="en-US" dirty="0" smtClean="0"/>
              <a:t>10.0.1.4 </a:t>
            </a:r>
            <a:r>
              <a:rPr lang="en-US" dirty="0"/>
              <a:t>/ </a:t>
            </a:r>
            <a:r>
              <a:rPr lang="en-US" dirty="0" smtClean="0"/>
              <a:t>255.255.255.0</a:t>
            </a:r>
          </a:p>
          <a:p>
            <a:pPr lvl="2"/>
            <a:r>
              <a:rPr lang="en-US" dirty="0" smtClean="0"/>
              <a:t>10.0.2.3 </a:t>
            </a:r>
            <a:r>
              <a:rPr lang="en-US" dirty="0"/>
              <a:t>/ 255.255.255.0</a:t>
            </a:r>
          </a:p>
          <a:p>
            <a:pPr lvl="2"/>
            <a:r>
              <a:rPr lang="en-US" dirty="0" smtClean="0"/>
              <a:t>10.0.2.4 </a:t>
            </a:r>
            <a:r>
              <a:rPr lang="en-US" dirty="0"/>
              <a:t>/ </a:t>
            </a:r>
            <a:r>
              <a:rPr lang="en-US" dirty="0" smtClean="0"/>
              <a:t>255.255.255.0</a:t>
            </a:r>
          </a:p>
          <a:p>
            <a:pPr lvl="1"/>
            <a:r>
              <a:rPr lang="en-US" dirty="0" smtClean="0"/>
              <a:t>Your Account is local admin on all machines</a:t>
            </a:r>
          </a:p>
          <a:p>
            <a:pPr lvl="1"/>
            <a:r>
              <a:rPr lang="en-US" dirty="0" smtClean="0"/>
              <a:t>You have a service account </a:t>
            </a:r>
            <a:r>
              <a:rPr lang="en-US" dirty="0"/>
              <a:t>(</a:t>
            </a:r>
            <a:r>
              <a:rPr lang="en-US" dirty="0" err="1"/>
              <a:t>svc_SQL</a:t>
            </a:r>
            <a:r>
              <a:rPr lang="en-US" dirty="0"/>
              <a:t>) </a:t>
            </a:r>
            <a:r>
              <a:rPr lang="en-US" dirty="0" smtClean="0"/>
              <a:t>for SQL Server also local admin on all machines</a:t>
            </a:r>
          </a:p>
          <a:p>
            <a:pPr lvl="1"/>
            <a:r>
              <a:rPr lang="en-US" dirty="0" smtClean="0"/>
              <a:t>The service account password is “TopSecret007”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sa</a:t>
            </a:r>
            <a:r>
              <a:rPr lang="en-US" dirty="0" smtClean="0"/>
              <a:t> password will be “007TopSecret”</a:t>
            </a:r>
          </a:p>
          <a:p>
            <a:pPr lvl="1"/>
            <a:r>
              <a:rPr lang="en-US" dirty="0" smtClean="0"/>
              <a:t>Both accounts can create a virtual computer object in AD</a:t>
            </a:r>
          </a:p>
          <a:p>
            <a:pPr lvl="1"/>
            <a:r>
              <a:rPr lang="en-US" dirty="0" smtClean="0"/>
              <a:t>Carbon is downloaded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://get-carbon.org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in C:\Carbon</a:t>
            </a:r>
          </a:p>
          <a:p>
            <a:pPr lvl="1"/>
            <a:r>
              <a:rPr lang="en-US" dirty="0" smtClean="0"/>
              <a:t>SQL Server Install Media is in C:\SQL\Install</a:t>
            </a:r>
          </a:p>
          <a:p>
            <a:pPr lvl="1"/>
            <a:r>
              <a:rPr lang="en-US" dirty="0" smtClean="0"/>
              <a:t>File Server has a file share called </a:t>
            </a:r>
            <a:r>
              <a:rPr lang="en-US" dirty="0" err="1" smtClean="0"/>
              <a:t>ClusterFileShareWitness</a:t>
            </a:r>
            <a:r>
              <a:rPr lang="en-US" dirty="0" smtClean="0"/>
              <a:t> that is permissioned to full control for the two accounts</a:t>
            </a:r>
          </a:p>
          <a:p>
            <a:pPr lvl="1"/>
            <a:r>
              <a:rPr lang="en-US" dirty="0" smtClean="0"/>
              <a:t>We will use</a:t>
            </a:r>
          </a:p>
          <a:p>
            <a:pPr lvl="2"/>
            <a:r>
              <a:rPr lang="en-US" dirty="0" smtClean="0"/>
              <a:t>SQL01 as the name of the Cluster</a:t>
            </a:r>
          </a:p>
          <a:p>
            <a:pPr lvl="2"/>
            <a:r>
              <a:rPr lang="en-US" dirty="0" smtClean="0"/>
              <a:t>SQL01AG01 as the name of our Availability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NTT DATA Overview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87534" y="1346929"/>
            <a:ext cx="4197010" cy="4069139"/>
          </a:xfrm>
        </p:spPr>
        <p:txBody>
          <a:bodyPr anchor="ctr">
            <a:noAutofit/>
          </a:bodyPr>
          <a:lstStyle/>
          <a:p>
            <a:pPr marL="228600" indent="-228600">
              <a:spcBef>
                <a:spcPts val="4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20,000 </a:t>
            </a:r>
            <a:r>
              <a:rPr lang="en-US" sz="16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rofessionals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Optimizing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balanced global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delivery </a:t>
            </a:r>
          </a:p>
          <a:p>
            <a:pPr marL="228600" indent="-228600">
              <a:spcBef>
                <a:spcPts val="4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$1.6B </a:t>
            </a:r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Annual revenues with history of above-market growth</a:t>
            </a:r>
          </a:p>
          <a:p>
            <a:pPr marL="173038" lvl="1" indent="-171450" defTabSz="955675">
              <a:spcBef>
                <a:spcPts val="40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Long-term relationships </a:t>
            </a:r>
            <a:r>
              <a:rPr lang="en-US" sz="16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 &gt;1,000 clients; mid-market to large enterprise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28600" lvl="1" indent="-228600">
              <a:spcBef>
                <a:spcPts val="4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Delivery </a:t>
            </a:r>
            <a:r>
              <a:rPr lang="en-US" sz="16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xcellence 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en-US" sz="16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Enabled by process maturity, tools and accelerators</a:t>
            </a:r>
          </a:p>
          <a:p>
            <a:pPr marL="228600" lvl="1" indent="-228600">
              <a:spcBef>
                <a:spcPts val="4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Flexible engagement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Spans consulting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staffing, managed services, outsourcing, and cloud</a:t>
            </a:r>
          </a:p>
          <a:p>
            <a:pPr marL="228600" lvl="1" indent="-228600">
              <a:spcBef>
                <a:spcPts val="4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Industry </a:t>
            </a:r>
            <a:r>
              <a:rPr lang="en-US" sz="16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6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xpertise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Driving depth in select industry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verticals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2167" y="1674051"/>
            <a:ext cx="3938954" cy="3235572"/>
          </a:xfrm>
          <a:prstGeom prst="roundRect">
            <a:avLst>
              <a:gd name="adj" fmla="val 129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Why NTT </a:t>
            </a:r>
            <a:r>
              <a:rPr lang="en-US" b="1" dirty="0" smtClean="0"/>
              <a:t>DATA for MS Services: </a:t>
            </a:r>
            <a:endParaRPr lang="en-US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NTT DATA is a </a:t>
            </a:r>
            <a:r>
              <a:rPr lang="en-US" b="1" dirty="0"/>
              <a:t>Microsoft Gold Certified Partner. </a:t>
            </a:r>
            <a:r>
              <a:rPr lang="en-US" dirty="0"/>
              <a:t>We cover the entire MS Stack, from applications to infrastructure to the cloud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Proven track record</a:t>
            </a:r>
            <a:r>
              <a:rPr lang="en-US" dirty="0"/>
              <a:t> with 500+ MS solutions delivered in the past 20 </a:t>
            </a:r>
            <a:r>
              <a:rPr lang="en-US" dirty="0" smtClean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Details / </a:t>
            </a:r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3" y="5181990"/>
            <a:ext cx="863775" cy="85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919" y="2229783"/>
            <a:ext cx="615113" cy="81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096" y="455880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A</a:t>
            </a:r>
          </a:p>
          <a:p>
            <a:r>
              <a:rPr lang="en-US" dirty="0" smtClean="0"/>
              <a:t>IP: 10.0.1.1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15" y="5185860"/>
            <a:ext cx="863775" cy="851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43697" y="4562671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B</a:t>
            </a:r>
          </a:p>
          <a:p>
            <a:r>
              <a:rPr lang="en-US" dirty="0" smtClean="0"/>
              <a:t>IP: 10.0.1.2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896" y="2988190"/>
            <a:ext cx="279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Server SQL01</a:t>
            </a:r>
          </a:p>
          <a:p>
            <a:r>
              <a:rPr lang="en-US" dirty="0" smtClean="0"/>
              <a:t>IP: </a:t>
            </a:r>
            <a:r>
              <a:rPr lang="en-US" b="1" dirty="0" smtClean="0"/>
              <a:t>10.0.1.3</a:t>
            </a:r>
            <a:r>
              <a:rPr lang="en-US" dirty="0" smtClean="0"/>
              <a:t> / 10.0.2.3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359974" y="5342482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841" y="3868611"/>
            <a:ext cx="680761" cy="5989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82" y="5135495"/>
            <a:ext cx="863775" cy="85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25535" y="4512306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</a:t>
            </a:r>
          </a:p>
          <a:p>
            <a:r>
              <a:rPr lang="en-US" dirty="0" smtClean="0"/>
              <a:t>IP: 10.0.2.1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937742" y="5342481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80" y="3822116"/>
            <a:ext cx="680761" cy="5989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269" y="3804747"/>
            <a:ext cx="739828" cy="7405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21" y="5106631"/>
            <a:ext cx="863775" cy="851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87203" y="4483442"/>
            <a:ext cx="144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D</a:t>
            </a:r>
          </a:p>
          <a:p>
            <a:r>
              <a:rPr lang="en-US" dirty="0" smtClean="0"/>
              <a:t>IP: 10.0.2.2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383538" y="5342481"/>
            <a:ext cx="1096507" cy="51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Mirroring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560" y="3678316"/>
            <a:ext cx="654375" cy="825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42" y="3664963"/>
            <a:ext cx="654375" cy="825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589" y="3708920"/>
            <a:ext cx="654375" cy="825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844" y="3719982"/>
            <a:ext cx="654375" cy="8253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674" y="998411"/>
            <a:ext cx="674006" cy="8253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58169" y="955973"/>
            <a:ext cx="202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Share in 3</a:t>
            </a:r>
            <a:r>
              <a:rPr lang="en-US" baseline="30000" dirty="0" smtClean="0"/>
              <a:t>rd</a:t>
            </a:r>
            <a:r>
              <a:rPr lang="en-US" dirty="0" smtClean="0"/>
              <a:t> Location</a:t>
            </a:r>
          </a:p>
          <a:p>
            <a:r>
              <a:rPr lang="en-US" dirty="0" smtClean="0"/>
              <a:t>IP: 10.0.3.1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 / Getting Windows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PowerShell Script – Run on every machine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ClusterInstalled</a:t>
            </a:r>
            <a:r>
              <a:rPr lang="en-US" dirty="0" smtClean="0"/>
              <a:t> = Get-</a:t>
            </a:r>
            <a:r>
              <a:rPr lang="en-US" dirty="0" err="1" smtClean="0"/>
              <a:t>WindowsFeature</a:t>
            </a:r>
            <a:r>
              <a:rPr lang="en-US" dirty="0" smtClean="0"/>
              <a:t> –Name “Failover-Clustering”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($</a:t>
            </a:r>
            <a:r>
              <a:rPr lang="en-US" dirty="0" err="1" smtClean="0"/>
              <a:t>ClusterInstalled.InstallState</a:t>
            </a:r>
            <a:r>
              <a:rPr lang="en-US" dirty="0" smtClean="0"/>
              <a:t> –ne “Installed”)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Install-</a:t>
            </a:r>
            <a:r>
              <a:rPr lang="en-US" dirty="0" err="1" smtClean="0"/>
              <a:t>WindowsFeature</a:t>
            </a:r>
            <a:r>
              <a:rPr lang="en-US" dirty="0" smtClean="0"/>
              <a:t> –Name Failover-Clustering -</a:t>
            </a:r>
            <a:r>
              <a:rPr lang="en-US" dirty="0" err="1" smtClean="0"/>
              <a:t>IncludeManagementTools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DotNetInstalled</a:t>
            </a:r>
            <a:r>
              <a:rPr lang="en-US" dirty="0" smtClean="0"/>
              <a:t> = </a:t>
            </a:r>
            <a:r>
              <a:rPr lang="en-US" dirty="0" err="1" smtClean="0"/>
              <a:t>GetWindowsFeature</a:t>
            </a:r>
            <a:r>
              <a:rPr lang="en-US" dirty="0" smtClean="0"/>
              <a:t> –Name “Net-Framework-Features”</a:t>
            </a:r>
          </a:p>
          <a:p>
            <a:pPr marL="457200" lvl="1" indent="0"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DotNetInstalled.InstallState</a:t>
            </a:r>
            <a:r>
              <a:rPr lang="en-US" dirty="0" smtClean="0"/>
              <a:t> –ne “Installed”)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Install-</a:t>
            </a:r>
            <a:r>
              <a:rPr lang="en-US" dirty="0" err="1" smtClean="0"/>
              <a:t>WindowsFeature</a:t>
            </a:r>
            <a:r>
              <a:rPr lang="en-US" dirty="0" smtClean="0"/>
              <a:t> –Name Net-Framework-Features -</a:t>
            </a:r>
            <a:r>
              <a:rPr lang="en-US" dirty="0" err="1" smtClean="0"/>
              <a:t>IncludeManagementTools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&amp; ‘C:\Carbon\Import-Carbon.ps1’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Grant-Privilege –Identity “SKYNET\</a:t>
            </a:r>
            <a:r>
              <a:rPr lang="en-US" dirty="0" err="1" smtClean="0"/>
              <a:t>svc_SQL</a:t>
            </a:r>
            <a:r>
              <a:rPr lang="en-US" dirty="0" smtClean="0"/>
              <a:t>” –Privilege </a:t>
            </a:r>
            <a:r>
              <a:rPr lang="en-US" dirty="0" err="1" smtClean="0"/>
              <a:t>SeManageVolumePrivilege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Grant-Privilege </a:t>
            </a:r>
            <a:r>
              <a:rPr lang="en-US" dirty="0"/>
              <a:t>–</a:t>
            </a:r>
            <a:r>
              <a:rPr lang="en-US" dirty="0" smtClean="0"/>
              <a:t>Identity </a:t>
            </a:r>
            <a:r>
              <a:rPr lang="en-US" dirty="0"/>
              <a:t>“SKYNET\</a:t>
            </a:r>
            <a:r>
              <a:rPr lang="en-US" dirty="0" err="1"/>
              <a:t>svc_SQL</a:t>
            </a:r>
            <a:r>
              <a:rPr lang="en-US" dirty="0"/>
              <a:t>” –Privilege </a:t>
            </a:r>
            <a:r>
              <a:rPr lang="en-US" dirty="0" err="1" smtClean="0"/>
              <a:t>SeLockMemoryPrivilege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Grant-Privilege –</a:t>
            </a:r>
            <a:r>
              <a:rPr lang="en-US" dirty="0" smtClean="0"/>
              <a:t>Identity </a:t>
            </a:r>
            <a:r>
              <a:rPr lang="en-US" dirty="0"/>
              <a:t>“SKYNET\</a:t>
            </a:r>
            <a:r>
              <a:rPr lang="en-US" dirty="0" err="1"/>
              <a:t>svc_SQL</a:t>
            </a:r>
            <a:r>
              <a:rPr lang="en-US" dirty="0"/>
              <a:t>” –Privilege </a:t>
            </a:r>
            <a:r>
              <a:rPr lang="en-US" dirty="0" err="1" smtClean="0"/>
              <a:t>SeServiceLogonRight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Grant-Privilege –</a:t>
            </a:r>
            <a:r>
              <a:rPr lang="en-US" dirty="0" smtClean="0"/>
              <a:t>Identity </a:t>
            </a:r>
            <a:r>
              <a:rPr lang="en-US" dirty="0"/>
              <a:t>“SKYNET\</a:t>
            </a:r>
            <a:r>
              <a:rPr lang="en-US" dirty="0" err="1"/>
              <a:t>svc_SQL</a:t>
            </a:r>
            <a:r>
              <a:rPr lang="en-US" dirty="0"/>
              <a:t>” –Privilege </a:t>
            </a:r>
            <a:r>
              <a:rPr lang="en-US" dirty="0" err="1" smtClean="0"/>
              <a:t>SeImpersonatePrivilege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Create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PowerShell Script – Run on first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$Cluster = Get-Cluster 	</a:t>
            </a:r>
            <a:r>
              <a:rPr lang="en-US" dirty="0"/>
              <a:t> </a:t>
            </a:r>
            <a:r>
              <a:rPr lang="en-US" dirty="0" smtClean="0"/>
              <a:t>–Name “SQL01”</a:t>
            </a:r>
          </a:p>
          <a:p>
            <a:pPr marL="457200" lvl="1" indent="0">
              <a:buNone/>
            </a:pPr>
            <a:r>
              <a:rPr lang="en-US" dirty="0" smtClean="0"/>
              <a:t>						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ErrorAction</a:t>
            </a:r>
            <a:r>
              <a:rPr lang="en-US" dirty="0" smtClean="0"/>
              <a:t> </a:t>
            </a:r>
            <a:r>
              <a:rPr lang="en-US" dirty="0" err="1"/>
              <a:t>SilentlyContinue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($</a:t>
            </a:r>
            <a:r>
              <a:rPr lang="en-US" dirty="0" err="1" smtClean="0"/>
              <a:t>Cluster.Name</a:t>
            </a:r>
            <a:r>
              <a:rPr lang="en-US" dirty="0" smtClean="0"/>
              <a:t> –ne “SQL01”)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New-Cluster 	–Name “SQL01”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–Node “</a:t>
            </a:r>
            <a:r>
              <a:rPr lang="en-US" dirty="0" err="1" smtClean="0"/>
              <a:t>ServerA</a:t>
            </a:r>
            <a:r>
              <a:rPr lang="en-US" dirty="0" smtClean="0"/>
              <a:t>”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–</a:t>
            </a:r>
            <a:r>
              <a:rPr lang="en-US" dirty="0" err="1" smtClean="0"/>
              <a:t>StaticAddress</a:t>
            </a:r>
            <a:r>
              <a:rPr lang="en-US" dirty="0" smtClean="0"/>
              <a:t> “10.0.1.3”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–</a:t>
            </a:r>
            <a:r>
              <a:rPr lang="en-US" dirty="0" err="1" smtClean="0"/>
              <a:t>NoStorage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Set-</a:t>
            </a:r>
            <a:r>
              <a:rPr lang="en-US" dirty="0" err="1" smtClean="0"/>
              <a:t>ClusterQuorum</a:t>
            </a:r>
            <a:r>
              <a:rPr lang="en-US" dirty="0" smtClean="0"/>
              <a:t> 	–Cluster “SQL01” </a:t>
            </a:r>
          </a:p>
          <a:p>
            <a:pPr marL="457200" lvl="1" indent="0">
              <a:buNone/>
            </a:pPr>
            <a:r>
              <a:rPr lang="en-US" dirty="0" smtClean="0"/>
              <a:t>						–</a:t>
            </a:r>
            <a:r>
              <a:rPr lang="en-US" dirty="0" err="1" smtClean="0"/>
              <a:t>NodeAndFileShareMajority</a:t>
            </a:r>
            <a:r>
              <a:rPr lang="en-US" dirty="0" smtClean="0"/>
              <a:t> 										“\\File\</a:t>
            </a:r>
            <a:r>
              <a:rPr lang="en-US" dirty="0" err="1" smtClean="0"/>
              <a:t>ClusterFileShareWitness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Add more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Wait at least 15 minutes for AD to replicate cluster objects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Adding a cluster </a:t>
            </a:r>
            <a:r>
              <a:rPr lang="en-US" dirty="0"/>
              <a:t>node in same </a:t>
            </a:r>
            <a:r>
              <a:rPr lang="en-US" dirty="0" smtClean="0"/>
              <a:t>datacenter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PowerShell Script	- Run on each additional node in 								the same datacenter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Add-</a:t>
            </a:r>
            <a:r>
              <a:rPr lang="en-US" dirty="0" err="1" smtClean="0"/>
              <a:t>ClusterNode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–Cluster “SQL01”</a:t>
            </a:r>
          </a:p>
          <a:p>
            <a:pPr marL="457200" lvl="1" indent="0">
              <a:buNone/>
            </a:pPr>
            <a:r>
              <a:rPr lang="en-US" dirty="0" smtClean="0"/>
              <a:t>						</a:t>
            </a:r>
            <a:r>
              <a:rPr lang="en-US" dirty="0"/>
              <a:t> </a:t>
            </a:r>
            <a:r>
              <a:rPr lang="en-US" dirty="0" smtClean="0"/>
              <a:t>–Name “</a:t>
            </a:r>
            <a:r>
              <a:rPr lang="en-US" dirty="0" err="1" smtClean="0"/>
              <a:t>ServerB</a:t>
            </a:r>
            <a:r>
              <a:rPr lang="en-US" dirty="0" smtClean="0"/>
              <a:t>”		</a:t>
            </a:r>
          </a:p>
          <a:p>
            <a:pPr marL="457200" lvl="1" indent="0">
              <a:buNone/>
            </a:pPr>
            <a:r>
              <a:rPr lang="en-US" dirty="0" smtClean="0"/>
              <a:t>						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NoStorage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Add more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Adding a cluster </a:t>
            </a:r>
            <a:r>
              <a:rPr lang="en-US" dirty="0"/>
              <a:t>node in </a:t>
            </a:r>
            <a:r>
              <a:rPr lang="en-US" dirty="0" smtClean="0"/>
              <a:t>second datacenter</a:t>
            </a:r>
          </a:p>
          <a:p>
            <a:pPr marL="457200" lvl="1" indent="0">
              <a:buNone/>
            </a:pPr>
            <a:r>
              <a:rPr lang="en-US" dirty="0" smtClean="0"/>
              <a:t>PowerShell Script - Run on each node in second datacenter	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Add-</a:t>
            </a:r>
            <a:r>
              <a:rPr lang="en-US" dirty="0" err="1" smtClean="0"/>
              <a:t>ClusterNode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			–Cluster “SQL01”</a:t>
            </a:r>
          </a:p>
          <a:p>
            <a:pPr marL="457200" lvl="1" indent="0">
              <a:buNone/>
            </a:pPr>
            <a:r>
              <a:rPr lang="en-US" dirty="0" smtClean="0"/>
              <a:t>						–Name “</a:t>
            </a:r>
            <a:r>
              <a:rPr lang="en-US" dirty="0" err="1" smtClean="0"/>
              <a:t>ServerC</a:t>
            </a:r>
            <a:r>
              <a:rPr lang="en-US" dirty="0" smtClean="0"/>
              <a:t>”		# “</a:t>
            </a:r>
            <a:r>
              <a:rPr lang="en-US" dirty="0" err="1" smtClean="0"/>
              <a:t>ServerD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 smtClean="0"/>
              <a:t>						–</a:t>
            </a:r>
            <a:r>
              <a:rPr lang="en-US" dirty="0" err="1" smtClean="0"/>
              <a:t>NoStorage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Add-</a:t>
            </a:r>
            <a:r>
              <a:rPr lang="en-US" dirty="0" err="1" smtClean="0"/>
              <a:t>ClusterResource</a:t>
            </a:r>
            <a:r>
              <a:rPr lang="en-US" dirty="0" smtClean="0"/>
              <a:t> 			–Name “Cluster IP DR”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–</a:t>
            </a:r>
            <a:r>
              <a:rPr lang="en-US" dirty="0" err="1" smtClean="0"/>
              <a:t>ResourceType</a:t>
            </a:r>
            <a:r>
              <a:rPr lang="en-US" dirty="0" smtClean="0"/>
              <a:t> “IP Address”</a:t>
            </a:r>
          </a:p>
          <a:p>
            <a:pPr marL="457200" lvl="1" indent="0">
              <a:buNone/>
            </a:pPr>
            <a:r>
              <a:rPr lang="en-US" dirty="0" smtClean="0"/>
              <a:t>						–Group “Cluster Group”</a:t>
            </a:r>
          </a:p>
          <a:p>
            <a:pPr marL="457200" lvl="1" indent="0">
              <a:buNone/>
            </a:pPr>
            <a:r>
              <a:rPr lang="en-US" dirty="0" smtClean="0"/>
              <a:t>						–Cluster “SQL01”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$res = Get-</a:t>
            </a:r>
            <a:r>
              <a:rPr lang="en-US" dirty="0" err="1" smtClean="0"/>
              <a:t>ClusterResource</a:t>
            </a:r>
            <a:r>
              <a:rPr lang="en-US" dirty="0" smtClean="0"/>
              <a:t> 		–Name “Cluster IP DR”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–Cluster “SQL01”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$p1 = New-Object </a:t>
            </a:r>
            <a:r>
              <a:rPr lang="en-US" dirty="0" err="1" smtClean="0"/>
              <a:t>Microsoft.FailoverCluster.PowerShell.ClusterParameter</a:t>
            </a:r>
            <a:r>
              <a:rPr lang="en-US" dirty="0" smtClean="0"/>
              <a:t> $res,Address,”10.0.2.3”    # “10.0.2.4”</a:t>
            </a:r>
          </a:p>
          <a:p>
            <a:pPr marL="457200" lvl="1" indent="0">
              <a:buNone/>
            </a:pPr>
            <a:r>
              <a:rPr lang="en-US" dirty="0" smtClean="0"/>
              <a:t>$p2 </a:t>
            </a:r>
            <a:r>
              <a:rPr lang="en-US" dirty="0"/>
              <a:t>= New-Object </a:t>
            </a:r>
            <a:r>
              <a:rPr lang="en-US" dirty="0" err="1"/>
              <a:t>Microsoft.FailoverCluster.PowerShell.ClusterParameter</a:t>
            </a:r>
            <a:r>
              <a:rPr lang="en-US" dirty="0"/>
              <a:t> $</a:t>
            </a:r>
            <a:r>
              <a:rPr lang="en-US" dirty="0" smtClean="0"/>
              <a:t>res,SubnetMask,”255.255.255.0”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smtClean="0"/>
              <a:t>p3 </a:t>
            </a:r>
            <a:r>
              <a:rPr lang="en-US" dirty="0"/>
              <a:t>= New-Object </a:t>
            </a:r>
            <a:r>
              <a:rPr lang="en-US" dirty="0" err="1"/>
              <a:t>Microsoft.FailoverCluster.PowerShell.ClusterParameter</a:t>
            </a:r>
            <a:r>
              <a:rPr lang="en-US" dirty="0"/>
              <a:t> $</a:t>
            </a:r>
            <a:r>
              <a:rPr lang="en-US" dirty="0" err="1" smtClean="0"/>
              <a:t>res,Network,”Cluster</a:t>
            </a:r>
            <a:r>
              <a:rPr lang="en-US" dirty="0" smtClean="0"/>
              <a:t> Network 2”</a:t>
            </a:r>
          </a:p>
          <a:p>
            <a:pPr marL="457200" lvl="1" indent="0">
              <a:buNone/>
            </a:pPr>
            <a:r>
              <a:rPr lang="en-US" dirty="0" smtClean="0"/>
              <a:t>$p = $p1,$p2,$p3</a:t>
            </a:r>
          </a:p>
          <a:p>
            <a:pPr marL="457200" lvl="1" indent="0">
              <a:buNone/>
            </a:pPr>
            <a:r>
              <a:rPr lang="en-US" dirty="0" smtClean="0"/>
              <a:t>$p | Set-</a:t>
            </a:r>
            <a:r>
              <a:rPr lang="en-US" dirty="0" err="1" smtClean="0"/>
              <a:t>ClusterParamter</a:t>
            </a:r>
            <a:r>
              <a:rPr lang="en-US" dirty="0" smtClean="0"/>
              <a:t> 			–Cluster “SQL01”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Set –</a:t>
            </a:r>
            <a:r>
              <a:rPr lang="en-US" dirty="0" err="1" smtClean="0"/>
              <a:t>ClusterResourceDependency</a:t>
            </a:r>
            <a:r>
              <a:rPr lang="en-US" dirty="0" smtClean="0"/>
              <a:t> 	–Cluster “SQL01”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–Resource “Cluster Name”</a:t>
            </a:r>
          </a:p>
          <a:p>
            <a:pPr marL="457200" lvl="1" indent="0">
              <a:buNone/>
            </a:pPr>
            <a:r>
              <a:rPr lang="en-US" dirty="0" smtClean="0"/>
              <a:t>						–Dependency “[Cluster IP Address] OR [Cluster IP DR]”</a:t>
            </a:r>
          </a:p>
        </p:txBody>
      </p:sp>
    </p:spTree>
    <p:extLst>
      <p:ext uri="{BB962C8B-B14F-4D97-AF65-F5344CB8AC3E}">
        <p14:creationId xmlns:p14="http://schemas.microsoft.com/office/powerpoint/2010/main" val="23882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Install SQL Server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PowerShell Script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dirty="0" smtClean="0"/>
              <a:t>C:\SQL\Install\setup.exe</a:t>
            </a:r>
          </a:p>
          <a:p>
            <a:pPr marL="1771650" lvl="4" indent="0">
              <a:buNone/>
            </a:pPr>
            <a:r>
              <a:rPr lang="en-US" dirty="0" smtClean="0"/>
              <a:t>/ACTION=Install</a:t>
            </a:r>
          </a:p>
          <a:p>
            <a:pPr marL="1771650" lvl="4" indent="0">
              <a:buNone/>
            </a:pPr>
            <a:r>
              <a:rPr lang="en-US" dirty="0" smtClean="0"/>
              <a:t>/IACCEPTSQLSERVERLICENSETERMS</a:t>
            </a:r>
          </a:p>
          <a:p>
            <a:pPr marL="1771650" lvl="4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UpdateEnabled</a:t>
            </a:r>
            <a:r>
              <a:rPr lang="en-US" dirty="0" smtClean="0"/>
              <a:t>=0</a:t>
            </a:r>
          </a:p>
          <a:p>
            <a:pPr marL="1771650" lvl="4" indent="0">
              <a:buNone/>
            </a:pPr>
            <a:r>
              <a:rPr lang="en-US" dirty="0" smtClean="0"/>
              <a:t>/FEATURES=SQL</a:t>
            </a:r>
          </a:p>
          <a:p>
            <a:pPr marL="1771650" lvl="4" indent="0">
              <a:buNone/>
            </a:pPr>
            <a:r>
              <a:rPr lang="en-US" dirty="0" smtClean="0"/>
              <a:t>/INSTANCEDIR=C:\SQL\System</a:t>
            </a:r>
          </a:p>
          <a:p>
            <a:pPr marL="1771650" lvl="4" indent="0">
              <a:buNone/>
            </a:pPr>
            <a:r>
              <a:rPr lang="en-US" dirty="0" smtClean="0"/>
              <a:t>/INSTANCENAME=MSSQLSERVER</a:t>
            </a:r>
          </a:p>
          <a:p>
            <a:pPr marL="1771650" lvl="4" indent="0">
              <a:buNone/>
            </a:pPr>
            <a:r>
              <a:rPr lang="en-US" dirty="0" smtClean="0"/>
              <a:t>/PID=“The beloved 25 character product key”</a:t>
            </a:r>
          </a:p>
          <a:p>
            <a:pPr marL="1771650" lvl="4" indent="0">
              <a:buNone/>
            </a:pPr>
            <a:r>
              <a:rPr lang="en-US" dirty="0" smtClean="0"/>
              <a:t>/Q</a:t>
            </a:r>
          </a:p>
          <a:p>
            <a:pPr marL="1771650" lvl="4" indent="0">
              <a:buNone/>
            </a:pPr>
            <a:r>
              <a:rPr lang="en-US" dirty="0" smtClean="0"/>
              <a:t>/SQMREPORTING=0</a:t>
            </a:r>
          </a:p>
          <a:p>
            <a:pPr marL="1771650" lvl="4" indent="0">
              <a:buNone/>
            </a:pPr>
            <a:r>
              <a:rPr lang="en-US" dirty="0" smtClean="0"/>
              <a:t>/AGTSVCACCOUNT=“SKYNET\</a:t>
            </a:r>
            <a:r>
              <a:rPr lang="en-US" dirty="0" err="1" smtClean="0"/>
              <a:t>svc_SQL</a:t>
            </a:r>
            <a:r>
              <a:rPr lang="en-US" dirty="0" smtClean="0"/>
              <a:t>”</a:t>
            </a:r>
          </a:p>
          <a:p>
            <a:pPr marL="1771650" lvl="4" indent="0">
              <a:buNone/>
            </a:pPr>
            <a:r>
              <a:rPr lang="en-US" dirty="0" smtClean="0"/>
              <a:t>/AGTSVCPASSWORD=“TopSecret007”</a:t>
            </a:r>
          </a:p>
          <a:p>
            <a:pPr marL="1771650" lvl="4" indent="0">
              <a:buNone/>
            </a:pPr>
            <a:r>
              <a:rPr lang="en-US" dirty="0" smtClean="0"/>
              <a:t>/AGTSVCSTARTUPTYPE=Automatic</a:t>
            </a:r>
          </a:p>
          <a:p>
            <a:pPr marL="1771650" lvl="4" indent="0">
              <a:buNone/>
            </a:pPr>
            <a:r>
              <a:rPr lang="en-US" dirty="0" smtClean="0"/>
              <a:t>/SECURITYMODE=SQL</a:t>
            </a:r>
          </a:p>
          <a:p>
            <a:pPr marL="1771650" lvl="4" indent="0">
              <a:buNone/>
            </a:pPr>
            <a:r>
              <a:rPr lang="en-US" dirty="0" smtClean="0"/>
              <a:t>/SAPWD=“007TopSecret”</a:t>
            </a:r>
          </a:p>
          <a:p>
            <a:pPr marL="1771650" lvl="4" indent="0">
              <a:buNone/>
            </a:pPr>
            <a:r>
              <a:rPr lang="en-US" dirty="0" smtClean="0"/>
              <a:t>/SQLSVCACOUNT=</a:t>
            </a:r>
            <a:r>
              <a:rPr lang="en-US" dirty="0"/>
              <a:t>“SKYNET\</a:t>
            </a:r>
            <a:r>
              <a:rPr lang="en-US" dirty="0" err="1"/>
              <a:t>svc_SQL</a:t>
            </a:r>
            <a:r>
              <a:rPr lang="en-US" dirty="0"/>
              <a:t>”</a:t>
            </a:r>
          </a:p>
          <a:p>
            <a:pPr marL="1771650" lvl="4" indent="0">
              <a:buNone/>
            </a:pPr>
            <a:r>
              <a:rPr lang="en-US" dirty="0" smtClean="0"/>
              <a:t>/SQLSVCPASSWORD</a:t>
            </a:r>
            <a:r>
              <a:rPr lang="en-US" dirty="0"/>
              <a:t>=“TopSecret007”</a:t>
            </a:r>
          </a:p>
          <a:p>
            <a:pPr marL="1771650" lvl="4" indent="0">
              <a:buNone/>
            </a:pPr>
            <a:r>
              <a:rPr lang="en-US" dirty="0" smtClean="0"/>
              <a:t>/SQLSVCSTARTUPTYPE=Automatic</a:t>
            </a:r>
            <a:endParaRPr lang="en-US" dirty="0"/>
          </a:p>
          <a:p>
            <a:pPr marL="1771650" lvl="4" indent="0">
              <a:buNone/>
            </a:pPr>
            <a:r>
              <a:rPr lang="en-US" dirty="0" smtClean="0"/>
              <a:t>/SQLSYSADMINACCOUNTS=“SKYNET\tg” “SKYNET\</a:t>
            </a:r>
            <a:r>
              <a:rPr lang="en-US" dirty="0" err="1"/>
              <a:t>T</a:t>
            </a:r>
            <a:r>
              <a:rPr lang="en-US" dirty="0" err="1" smtClean="0"/>
              <a:t>heOtherDBA</a:t>
            </a:r>
            <a:r>
              <a:rPr lang="en-US" dirty="0" smtClean="0"/>
              <a:t>”</a:t>
            </a:r>
          </a:p>
          <a:p>
            <a:pPr marL="1771650" lvl="4" indent="0">
              <a:buNone/>
            </a:pPr>
            <a:r>
              <a:rPr lang="en-US" dirty="0" smtClean="0"/>
              <a:t>/SQLTEMPDBDIR=“C:\SQL\TempDB01”</a:t>
            </a:r>
          </a:p>
          <a:p>
            <a:pPr marL="1771650" lvl="4" indent="0">
              <a:buNone/>
            </a:pPr>
            <a:r>
              <a:rPr lang="en-US" dirty="0" smtClean="0"/>
              <a:t>/SQLTEMPDBLOGDIR=</a:t>
            </a:r>
            <a:r>
              <a:rPr lang="en-US" dirty="0"/>
              <a:t>“C:\</a:t>
            </a:r>
            <a:r>
              <a:rPr lang="en-US" dirty="0" smtClean="0"/>
              <a:t>SQL\TempDBLog01”</a:t>
            </a:r>
          </a:p>
          <a:p>
            <a:pPr marL="1771650" lvl="4" indent="0">
              <a:buNone/>
            </a:pPr>
            <a:r>
              <a:rPr lang="en-US" dirty="0" smtClean="0"/>
              <a:t>/SQLUSERDBDIR=“C:\SQL\Data01”</a:t>
            </a:r>
          </a:p>
          <a:p>
            <a:pPr marL="1771650" lvl="4" indent="0">
              <a:buNone/>
            </a:pPr>
            <a:r>
              <a:rPr lang="en-US" dirty="0" smtClean="0"/>
              <a:t>/SQLUSERDBLOGDIR=“C:\SQL\Log01”</a:t>
            </a:r>
          </a:p>
          <a:p>
            <a:pPr marL="1771650" lvl="4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TCPEnabled</a:t>
            </a:r>
            <a:r>
              <a:rPr lang="en-US" dirty="0" smtClean="0"/>
              <a:t>=1</a:t>
            </a:r>
          </a:p>
          <a:p>
            <a:pPr marL="1771650" lvl="4" indent="0">
              <a:buNone/>
            </a:pPr>
            <a:r>
              <a:rPr lang="en-US" dirty="0" smtClean="0"/>
              <a:t>/NPENABLED=0</a:t>
            </a:r>
          </a:p>
          <a:p>
            <a:pPr marL="1771650" lvl="4" indent="0">
              <a:buNone/>
            </a:pPr>
            <a:r>
              <a:rPr lang="en-US" dirty="0" smtClean="0"/>
              <a:t>/FILESTREAMLEVEL=1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6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Configure SQL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PowerShell Script – Run on every node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r>
              <a:rPr lang="en-US" sz="2100" dirty="0" smtClean="0"/>
              <a:t>$Path = “Registry::HKEY_LOCAL_MACHINE\SOFTWARE\</a:t>
            </a:r>
            <a:r>
              <a:rPr lang="en-US" sz="2100" dirty="0" err="1" smtClean="0"/>
              <a:t>Mircosoft</a:t>
            </a:r>
            <a:r>
              <a:rPr lang="en-US" sz="2100" dirty="0" smtClean="0"/>
              <a:t>\Microsoft SQL Server\MSSQL12.MSSQLSERVER\</a:t>
            </a:r>
            <a:r>
              <a:rPr lang="en-US" sz="2100" dirty="0" err="1" smtClean="0"/>
              <a:t>MSSQLServer</a:t>
            </a:r>
            <a:r>
              <a:rPr lang="en-US" sz="2100" dirty="0" smtClean="0"/>
              <a:t>\Parameters”</a:t>
            </a:r>
          </a:p>
          <a:p>
            <a:pPr marL="457200" lvl="1" indent="0">
              <a:buNone/>
            </a:pPr>
            <a:r>
              <a:rPr lang="en-US" dirty="0" smtClean="0"/>
              <a:t>	# Different for every SQL Version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New-</a:t>
            </a:r>
            <a:r>
              <a:rPr lang="en-US" dirty="0" err="1" smtClean="0"/>
              <a:t>ItemProperty</a:t>
            </a:r>
            <a:r>
              <a:rPr lang="en-US" dirty="0" smtClean="0"/>
              <a:t> –Path $Path –Name “SQLArg0” –Value “-T1222”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New-</a:t>
            </a:r>
            <a:r>
              <a:rPr lang="en-US" dirty="0" err="1" smtClean="0"/>
              <a:t>ItemProperty</a:t>
            </a:r>
            <a:r>
              <a:rPr lang="en-US" dirty="0" smtClean="0"/>
              <a:t> </a:t>
            </a:r>
            <a:r>
              <a:rPr lang="en-US" dirty="0"/>
              <a:t>–Path </a:t>
            </a:r>
            <a:r>
              <a:rPr lang="en-US" dirty="0" smtClean="0"/>
              <a:t>$Path –Name </a:t>
            </a:r>
            <a:r>
              <a:rPr lang="en-US" dirty="0"/>
              <a:t>“</a:t>
            </a:r>
            <a:r>
              <a:rPr lang="en-US" dirty="0" smtClean="0"/>
              <a:t>SQLArg1” </a:t>
            </a:r>
            <a:r>
              <a:rPr lang="en-US" dirty="0"/>
              <a:t>–Value “-</a:t>
            </a:r>
            <a:r>
              <a:rPr lang="en-US" dirty="0" smtClean="0"/>
              <a:t>T3605”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New-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smtClean="0"/>
              <a:t>$Path –Name </a:t>
            </a:r>
            <a:r>
              <a:rPr lang="en-US" dirty="0"/>
              <a:t>“</a:t>
            </a:r>
            <a:r>
              <a:rPr lang="en-US" dirty="0" smtClean="0"/>
              <a:t>SQLArg2” </a:t>
            </a:r>
            <a:r>
              <a:rPr lang="en-US" dirty="0"/>
              <a:t>–Value “-</a:t>
            </a:r>
            <a:r>
              <a:rPr lang="en-US" dirty="0" smtClean="0"/>
              <a:t>T3226”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Import-Module 	“C:\Program Files (x86)\</a:t>
            </a:r>
            <a:r>
              <a:rPr lang="en-US" dirty="0" err="1" smtClean="0"/>
              <a:t>Micorostf</a:t>
            </a:r>
            <a:r>
              <a:rPr lang="en-US" dirty="0" smtClean="0"/>
              <a:t> SQL Server\120\Tools\PowerShell\Modules\SQLPS”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	–</a:t>
            </a:r>
            <a:r>
              <a:rPr lang="en-US" dirty="0" err="1" smtClean="0"/>
              <a:t>DisableNameChecking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# </a:t>
            </a:r>
            <a:r>
              <a:rPr lang="en-US" dirty="0"/>
              <a:t>Different for every SQL </a:t>
            </a:r>
            <a:r>
              <a:rPr lang="en-US" dirty="0" smtClean="0"/>
              <a:t>Version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Enable-</a:t>
            </a:r>
            <a:r>
              <a:rPr lang="en-US" dirty="0" err="1" smtClean="0"/>
              <a:t>SQLAlwaysOn</a:t>
            </a:r>
            <a:r>
              <a:rPr lang="en-US" dirty="0" smtClean="0"/>
              <a:t> –Path </a:t>
            </a:r>
            <a:r>
              <a:rPr lang="en-US" dirty="0" err="1" smtClean="0"/>
              <a:t>SQLServer</a:t>
            </a:r>
            <a:r>
              <a:rPr lang="en-US" dirty="0" smtClean="0"/>
              <a:t>:\SQL\</a:t>
            </a:r>
            <a:r>
              <a:rPr lang="en-US" dirty="0" err="1" smtClean="0"/>
              <a:t>ServerA</a:t>
            </a:r>
            <a:r>
              <a:rPr lang="en-US" dirty="0" smtClean="0"/>
              <a:t>\DEFAULT –force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96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Create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536"/>
            <a:ext cx="8229600" cy="480162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sz="4800" dirty="0" smtClean="0"/>
              <a:t>												SQL </a:t>
            </a:r>
            <a:r>
              <a:rPr lang="en-US" sz="4800" dirty="0" err="1" smtClean="0"/>
              <a:t>Cmd</a:t>
            </a:r>
            <a:r>
              <a:rPr lang="en-US" sz="4800" dirty="0" smtClean="0"/>
              <a:t> Script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sz="4000" dirty="0"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4000" dirty="0" err="1">
                <a:highlight>
                  <a:srgbClr val="C0C0C0"/>
                </a:highlight>
                <a:latin typeface="Consolas" panose="020B0609020204030204" pitchFamily="49" charset="0"/>
              </a:rPr>
              <a:t>ServerA</a:t>
            </a:r>
            <a:endParaRPr lang="en-US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[SKYNET\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svc_SQL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WINDOWS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ENDPOINT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Hadr_Endpoint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TCP </a:t>
            </a: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LISTENER_PORT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5022 </a:t>
            </a: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DATA_MIRRORING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ROLE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ALL,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AES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GO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ENDPOINT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Hadr_Endpoint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STARTED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CONNECT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ENDPOINT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Hadr_Endpoint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[SKYNET\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svc_SQL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sz="4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008000"/>
                </a:solidFill>
                <a:latin typeface="Consolas" panose="020B0609020204030204" pitchFamily="49" charset="0"/>
              </a:rPr>
              <a:t>server_event_sessions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AlwaysOn_health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AlwaysOn_health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STARTUP_STATE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sz="4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008000"/>
                </a:solidFill>
                <a:latin typeface="Consolas" panose="020B0609020204030204" pitchFamily="49" charset="0"/>
              </a:rPr>
              <a:t>dm_xe_sessions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AlwaysOn_health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SESSION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AlwaysOn_health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START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0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4000" dirty="0" err="1" smtClean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ServerB</a:t>
            </a:r>
            <a:endParaRPr lang="en-US" sz="4000" dirty="0" smtClean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--Repeat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en-US" sz="4000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Connect </a:t>
            </a:r>
            <a:r>
              <a:rPr lang="en-US" sz="4000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ServerC</a:t>
            </a:r>
            <a:endParaRPr lang="en-US" sz="40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--Repeat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en-US" sz="4000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Connect </a:t>
            </a:r>
            <a:r>
              <a:rPr lang="en-US" sz="4000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ServerD</a:t>
            </a:r>
            <a:endParaRPr lang="en-US" sz="40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en-US" sz="4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Repeat</a:t>
            </a:r>
            <a:endParaRPr lang="en-US" sz="4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5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Create Availability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r>
              <a:rPr lang="en-US" sz="5600" dirty="0" smtClean="0"/>
              <a:t>SQL </a:t>
            </a:r>
            <a:r>
              <a:rPr lang="en-US" sz="5600" dirty="0" err="1" smtClean="0"/>
              <a:t>Cmd</a:t>
            </a:r>
            <a:r>
              <a:rPr lang="en-US" sz="5600" dirty="0" smtClean="0"/>
              <a:t> Script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3200" dirty="0" err="1">
                <a:highlight>
                  <a:srgbClr val="C0C0C0"/>
                </a:highlight>
                <a:latin typeface="Consolas" panose="020B0609020204030204" pitchFamily="49" charset="0"/>
              </a:rPr>
              <a:t>ServerA</a:t>
            </a:r>
            <a:endParaRPr lang="en-US" sz="3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SQL01AG01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 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AUTOMATED_BACKUP_PREFERENCE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SECONDARY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REPLICA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ServerA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ENDPOINT_URL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'TCP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://ServerA.skynet.internal:5022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FAILOVER_MODE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MANUAL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SYNCHRONOUS_COMMIT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BACKUP_PRIORITY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50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SECONDARY_ROLE   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ALLOW_CONNECTIONS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 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ServerB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ENDPOINT_URL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'TCP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://ServerB.skynet.internal:5022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FAILOVER_MODE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MANUAL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ASYNCHRONOUS_COMMIT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BACKUP_PRIORITY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50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SECONDARY_ROLE   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ALLOW_CONNECTIONS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READ_ONLY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),...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7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Create Availability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sz="5600" dirty="0" smtClean="0"/>
              <a:t>SQL </a:t>
            </a:r>
            <a:r>
              <a:rPr lang="en-US" sz="5600" dirty="0" err="1" smtClean="0"/>
              <a:t>Cmd</a:t>
            </a:r>
            <a:r>
              <a:rPr lang="en-US" sz="5600" dirty="0" smtClean="0"/>
              <a:t> Script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ServerC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ENDPOINT_URL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'TCP://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ServerC.skynet.internal:5022'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FAILOVER_MODE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AUTOMATIC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SYNCHRONOUS_COMMIT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BACKUP_PRIORITY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50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SECONDARY_ROLE   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ALLOW_CONNECTIONS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ServerD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ENDPOINT_URL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'TCP://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ServerD.skynet.internal:5022'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FAILOVER_MODE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MANUAL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AVAILABILITY_MODE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ASYNCHRONOUS_COMMIT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BACKUP_PRIORITY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50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SECONDARY_ROLE   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ALLOW_CONNECTIONS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READ_ONLY</a:t>
            </a:r>
            <a:r>
              <a:rPr lang="en-US" sz="3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7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at the end of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your </a:t>
            </a:r>
            <a:r>
              <a:rPr lang="en-US" dirty="0"/>
              <a:t>business card or fill out provided blank card and drop in </a:t>
            </a:r>
            <a:r>
              <a:rPr lang="en-US" dirty="0" smtClean="0"/>
              <a:t>the </a:t>
            </a:r>
            <a:r>
              <a:rPr lang="en-US" dirty="0" smtClean="0"/>
              <a:t>red bag</a:t>
            </a:r>
            <a:endParaRPr lang="en-US" dirty="0"/>
          </a:p>
          <a:p>
            <a:r>
              <a:rPr lang="en-US" dirty="0"/>
              <a:t>Must be present at the time of drawing at the end of the </a:t>
            </a:r>
            <a:r>
              <a:rPr lang="en-US" dirty="0" smtClean="0"/>
              <a:t>session to win: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3348197">
            <a:off x="5943007" y="3966856"/>
            <a:ext cx="1787593" cy="1011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1463">
            <a:off x="5501390" y="3448115"/>
            <a:ext cx="1926158" cy="25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Details / Join Other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r>
              <a:rPr lang="en-US" sz="5600" dirty="0" smtClean="0"/>
              <a:t>SQL </a:t>
            </a:r>
            <a:r>
              <a:rPr lang="en-US" sz="5600" dirty="0" err="1" smtClean="0"/>
              <a:t>Cmd</a:t>
            </a:r>
            <a:r>
              <a:rPr lang="en-US" sz="5600" dirty="0" smtClean="0"/>
              <a:t> Script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sz="4000" dirty="0" smtClean="0"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4000" dirty="0" err="1" smtClean="0">
                <a:highlight>
                  <a:srgbClr val="C0C0C0"/>
                </a:highlight>
                <a:latin typeface="Consolas" panose="020B0609020204030204" pitchFamily="49" charset="0"/>
              </a:rPr>
              <a:t>ServerA</a:t>
            </a:r>
            <a:endParaRPr lang="en-US" sz="4000" dirty="0" smtClean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'\\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BackupFiler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\Backups\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MyDatabase.bak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'\\</a:t>
            </a:r>
            <a:r>
              <a:rPr lang="en-US" sz="4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BackupFiler</a:t>
            </a:r>
            <a:r>
              <a:rPr lang="en-US" sz="4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\Backups\</a:t>
            </a:r>
            <a:r>
              <a:rPr lang="en-US" sz="4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MyDatabaseLog.bak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endParaRPr lang="en-US" sz="4000" dirty="0" smtClean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en-US" sz="4000" dirty="0">
                <a:highlight>
                  <a:srgbClr val="C0C0C0"/>
                </a:highlight>
                <a:latin typeface="Consolas" panose="020B0609020204030204" pitchFamily="49" charset="0"/>
              </a:rPr>
              <a:t>Connect </a:t>
            </a:r>
            <a:r>
              <a:rPr lang="en-US" sz="4000" dirty="0" err="1">
                <a:highlight>
                  <a:srgbClr val="C0C0C0"/>
                </a:highlight>
                <a:latin typeface="Consolas" panose="020B0609020204030204" pitchFamily="49" charset="0"/>
              </a:rPr>
              <a:t>ServerB</a:t>
            </a:r>
            <a:endParaRPr lang="en-US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RESTORE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'\\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BackupFiler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\Backups\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MyDatabase.bak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NORECOVERY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RESTORE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'\\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BackupFiler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\Backups\</a:t>
            </a:r>
            <a:r>
              <a:rPr lang="en-US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MyDatabaseLog.bak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NORECOVERY</a:t>
            </a:r>
            <a:endParaRPr lang="en-US" sz="4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[SQL01AG01]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4000" dirty="0" err="1">
                <a:solidFill>
                  <a:prstClr val="black"/>
                </a:solidFill>
                <a:latin typeface="Consolas" panose="020B0609020204030204" pitchFamily="49" charset="0"/>
              </a:rPr>
              <a:t>MyDatabase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] 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4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HADR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AVAILABILITY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</a:rPr>
              <a:t> [SQL01AG01] </a:t>
            </a:r>
            <a:endParaRPr lang="en-US" sz="40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4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4000" dirty="0" err="1" smtClean="0">
                <a:highlight>
                  <a:srgbClr val="C0C0C0"/>
                </a:highlight>
                <a:latin typeface="Consolas" panose="020B0609020204030204" pitchFamily="49" charset="0"/>
              </a:rPr>
              <a:t>ServerC</a:t>
            </a:r>
            <a:endParaRPr lang="en-US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--Repeat</a:t>
            </a:r>
          </a:p>
          <a:p>
            <a:pPr marL="0" indent="0">
              <a:buNone/>
            </a:pPr>
            <a:endParaRPr lang="en-US" sz="4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highlight>
                  <a:srgbClr val="C0C0C0"/>
                </a:highlight>
                <a:latin typeface="Consolas" panose="020B0609020204030204" pitchFamily="49" charset="0"/>
              </a:rPr>
              <a:t>:Connect </a:t>
            </a:r>
            <a:r>
              <a:rPr lang="en-US" sz="4000" dirty="0" err="1" smtClean="0">
                <a:highlight>
                  <a:srgbClr val="C0C0C0"/>
                </a:highlight>
                <a:latin typeface="Consolas" panose="020B0609020204030204" pitchFamily="49" charset="0"/>
              </a:rPr>
              <a:t>ServerD</a:t>
            </a:r>
            <a:endParaRPr lang="en-US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en-US" sz="4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Repeat</a:t>
            </a:r>
            <a:endParaRPr lang="en-US" sz="40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3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688426" y="2471142"/>
            <a:ext cx="7174462" cy="18246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tg@grohser.com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EE6000"/>
                </a:solidFill>
              </a:rPr>
              <a:t>My favorite SQL </a:t>
            </a:r>
            <a:br>
              <a:rPr lang="en-US" dirty="0" smtClean="0">
                <a:solidFill>
                  <a:srgbClr val="EE6000"/>
                </a:solidFill>
              </a:rPr>
            </a:br>
            <a:r>
              <a:rPr lang="en-US" dirty="0" smtClean="0">
                <a:solidFill>
                  <a:srgbClr val="EE6000"/>
                </a:solidFill>
              </a:rPr>
              <a:t>2008R2 / 2012 / 2014 / 2016 feature</a:t>
            </a:r>
            <a:endParaRPr lang="en-US" dirty="0">
              <a:solidFill>
                <a:srgbClr val="EE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INDEX WITH A SMILE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42" y="1748519"/>
            <a:ext cx="3733800" cy="4660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5782" y="224492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3337" y="224526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2546" y="224526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5389" y="224526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8806" y="224561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3877" y="224561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52583" y="224561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0138" y="224595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29347" y="224595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82191" y="224595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77300" y="224630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8233" y="224630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21470" y="224630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46541" y="224630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29445" y="233180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052" y="24397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8261" y="24397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32828" y="24397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29445" y="252696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29445" y="243559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54160" y="244421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29443" y="27135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30924" y="243628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29444" y="261486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29444" y="28131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99810" y="244076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23047" y="244076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52256" y="24366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52783" y="253489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86130" y="253489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30697" y="253489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7891" y="253937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24655" y="253972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7679" y="25359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25054" y="25359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50125" y="253179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52783" y="263566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81992" y="263152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26559" y="263566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47891" y="263187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20517" y="263635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93541" y="263670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20916" y="263256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50125" y="263256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34603" y="300323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29872" y="291221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27905" y="30984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47891" y="273050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24655" y="273084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30464" y="33807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29872" y="328562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27904" y="319046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44180" y="282325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920944" y="281946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45757" y="301358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922521" y="301393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43626" y="310874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920390" y="310909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43626" y="320124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16252" y="320572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43626" y="329987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20390" y="330021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47891" y="291221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20517" y="291807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26365" y="3480094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26365" y="357112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699086" y="36641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046641" y="36644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875850" y="36644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228693" y="36644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72110" y="36647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397181" y="36647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45887" y="36647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093442" y="366513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922651" y="366513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275495" y="366513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970604" y="366548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791537" y="366548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14774" y="366548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39845" y="366548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77853" y="300323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225408" y="34763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054617" y="34763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07460" y="347630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50877" y="34766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75948" y="34766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924654" y="347664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272209" y="34769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01418" y="34769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54262" y="347699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81991" y="310299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54913" y="310334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18612" y="347733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877853" y="290808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054615" y="318968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881990" y="318968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052484" y="328898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79859" y="328898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52484" y="338148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879859" y="337734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799513" y="318624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626888" y="319451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801520" y="328967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624757" y="328967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797382" y="337803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624757" y="337803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797679" y="291807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797679" y="301358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797679" y="309817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626888" y="310299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48516" y="2340187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48516" y="253120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148516" y="243983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148514" y="271774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148515" y="2619110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148515" y="2817389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153674" y="3007478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148943" y="2916452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146976" y="310264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49535" y="338503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148943" y="3289871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146975" y="3194705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145436" y="3484336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145436" y="3575363"/>
            <a:ext cx="126853" cy="581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5550" y="6356350"/>
            <a:ext cx="461249" cy="3651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the Goal</a:t>
            </a:r>
          </a:p>
          <a:p>
            <a:r>
              <a:rPr lang="en-US" dirty="0" smtClean="0"/>
              <a:t>A quick History on HA/DR</a:t>
            </a:r>
          </a:p>
          <a:p>
            <a:r>
              <a:rPr lang="en-US" dirty="0" err="1" smtClean="0"/>
              <a:t>AlwaysOn</a:t>
            </a:r>
            <a:r>
              <a:rPr lang="en-US" dirty="0" smtClean="0"/>
              <a:t> Availability Groups Across Datacenters</a:t>
            </a:r>
          </a:p>
          <a:p>
            <a:r>
              <a:rPr lang="en-US" dirty="0" smtClean="0"/>
              <a:t>When and how Automation makes sense</a:t>
            </a:r>
            <a:endParaRPr lang="en-US" dirty="0"/>
          </a:p>
          <a:p>
            <a:r>
              <a:rPr lang="en-US" dirty="0" smtClean="0"/>
              <a:t>The Details</a:t>
            </a:r>
            <a:endParaRPr lang="en-US" dirty="0"/>
          </a:p>
          <a:p>
            <a:r>
              <a:rPr lang="en-US" dirty="0" smtClean="0"/>
              <a:t>Q&amp;A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410199" y="4282698"/>
            <a:ext cx="2519477" cy="1637654"/>
          </a:xfrm>
          <a:prstGeom prst="wedgeRoundRectCallout">
            <a:avLst>
              <a:gd name="adj1" fmla="val -149163"/>
              <a:gd name="adj2" fmla="val -34269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ATTENTION: Important Information may be displayed on any slide at any time!</a:t>
            </a:r>
          </a:p>
          <a:p>
            <a:pPr algn="ctr"/>
            <a:r>
              <a:rPr lang="en-US" dirty="0" smtClean="0"/>
              <a:t>! Without Warning 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the Goal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54283" y="4100208"/>
            <a:ext cx="7524347" cy="74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BTW: </a:t>
            </a:r>
            <a:r>
              <a:rPr lang="en-US" dirty="0"/>
              <a:t>I</a:t>
            </a:r>
            <a:r>
              <a:rPr lang="en-US" dirty="0" smtClean="0"/>
              <a:t>t took 22 years to prepare this talk…</a:t>
            </a:r>
          </a:p>
        </p:txBody>
      </p:sp>
    </p:spTree>
    <p:extLst>
      <p:ext uri="{BB962C8B-B14F-4D97-AF65-F5344CB8AC3E}">
        <p14:creationId xmlns:p14="http://schemas.microsoft.com/office/powerpoint/2010/main" val="28872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 like to sleep at night, all night long </a:t>
            </a:r>
          </a:p>
          <a:p>
            <a:r>
              <a:rPr lang="en-US" dirty="0" smtClean="0"/>
              <a:t>I like to </a:t>
            </a:r>
            <a:r>
              <a:rPr lang="en-US" dirty="0"/>
              <a:t>d</a:t>
            </a:r>
            <a:r>
              <a:rPr lang="en-US" dirty="0" smtClean="0"/>
              <a:t>o interesting work during the day</a:t>
            </a:r>
          </a:p>
          <a:p>
            <a:endParaRPr lang="en-US" dirty="0"/>
          </a:p>
          <a:p>
            <a:r>
              <a:rPr lang="en-US" dirty="0" smtClean="0"/>
              <a:t>Automatic failover in case of component failure (HA)</a:t>
            </a:r>
          </a:p>
          <a:p>
            <a:r>
              <a:rPr lang="en-US" dirty="0" smtClean="0"/>
              <a:t>Automatic failover in case of datacenter failure (DR)</a:t>
            </a:r>
          </a:p>
          <a:p>
            <a:endParaRPr lang="en-US" dirty="0" smtClean="0"/>
          </a:p>
          <a:p>
            <a:r>
              <a:rPr lang="en-US" dirty="0" smtClean="0"/>
              <a:t>Both fully transparent to the applications so nobody calls me with I can’t get to the database…</a:t>
            </a:r>
          </a:p>
          <a:p>
            <a:r>
              <a:rPr lang="en-US" dirty="0" smtClean="0"/>
              <a:t>Automatic Installation so I don’t spend all day watching progress 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CB0.tmp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ptD217.tmp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10480</TotalTime>
  <Words>1543</Words>
  <Application>Microsoft Office PowerPoint</Application>
  <PresentationFormat>On-screen Show (4:3)</PresentationFormat>
  <Paragraphs>522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ＭＳ Ｐゴシック</vt:lpstr>
      <vt:lpstr>Wingdings</vt:lpstr>
      <vt:lpstr>Office Theme</vt:lpstr>
      <vt:lpstr>pptCB0.tmp</vt:lpstr>
      <vt:lpstr>pptD217.tmp</vt:lpstr>
      <vt:lpstr>SQL2016/SQL2014/SQL2012 AlwaysOn Availability Groups</vt:lpstr>
      <vt:lpstr>select * from =tg= where topic = </vt:lpstr>
      <vt:lpstr>NTT DATA Overview</vt:lpstr>
      <vt:lpstr>Drawing at the end of the session</vt:lpstr>
      <vt:lpstr>My favorite SQL  2008R2 / 2012 / 2014 / 2016 feature</vt:lpstr>
      <vt:lpstr>CREATE INDEX WITH A SMILE</vt:lpstr>
      <vt:lpstr>Agenda</vt:lpstr>
      <vt:lpstr>Setting the Goal</vt:lpstr>
      <vt:lpstr>Setting the Goal</vt:lpstr>
      <vt:lpstr>A Quick History on HA/DR</vt:lpstr>
      <vt:lpstr>Once Upon a Time…</vt:lpstr>
      <vt:lpstr>Once Upon a Time…</vt:lpstr>
      <vt:lpstr>Once Upon a Time…</vt:lpstr>
      <vt:lpstr>Once Upon a Time…</vt:lpstr>
      <vt:lpstr>Once Upon a Time…</vt:lpstr>
      <vt:lpstr>Once Upon a Time…</vt:lpstr>
      <vt:lpstr>Once Upon a Time…</vt:lpstr>
      <vt:lpstr>Once Upon a Time…</vt:lpstr>
      <vt:lpstr>Once Upon a Time…</vt:lpstr>
      <vt:lpstr>AlwaysOn Availability Groups Across Datacenters</vt:lpstr>
      <vt:lpstr>How does it work</vt:lpstr>
      <vt:lpstr>How does it work</vt:lpstr>
      <vt:lpstr>How does it work</vt:lpstr>
      <vt:lpstr>How does it work</vt:lpstr>
      <vt:lpstr>When and How Automation makes Sense</vt:lpstr>
      <vt:lpstr>Not so fast ...</vt:lpstr>
      <vt:lpstr>Not so fast ... (Part 2)</vt:lpstr>
      <vt:lpstr>The Details</vt:lpstr>
      <vt:lpstr>The Details / Assumptions</vt:lpstr>
      <vt:lpstr>The Details / The Solution</vt:lpstr>
      <vt:lpstr>The Details / Getting Windows Ready</vt:lpstr>
      <vt:lpstr>The Details / Create Cluster</vt:lpstr>
      <vt:lpstr>The Details / Add more nodes</vt:lpstr>
      <vt:lpstr>The Details / Add more nodes</vt:lpstr>
      <vt:lpstr>The Details / Install SQL Server 2014</vt:lpstr>
      <vt:lpstr>The Details / Configure SQL Options</vt:lpstr>
      <vt:lpstr>The Details / Create Endpoints</vt:lpstr>
      <vt:lpstr>The Details / Create Availability Group</vt:lpstr>
      <vt:lpstr>The Details / Create Availability Group</vt:lpstr>
      <vt:lpstr>The Details / Join Other Nodes</vt:lpstr>
      <vt:lpstr>THANK YOU!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Thomas Grohser</cp:lastModifiedBy>
  <cp:revision>87</cp:revision>
  <dcterms:created xsi:type="dcterms:W3CDTF">2011-08-19T20:30:49Z</dcterms:created>
  <dcterms:modified xsi:type="dcterms:W3CDTF">2015-12-12T10:56:38Z</dcterms:modified>
</cp:coreProperties>
</file>