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7" r:id="rId3"/>
    <p:sldId id="257" r:id="rId4"/>
    <p:sldId id="260" r:id="rId5"/>
    <p:sldId id="265" r:id="rId6"/>
    <p:sldId id="266" r:id="rId7"/>
    <p:sldId id="271" r:id="rId8"/>
    <p:sldId id="272" r:id="rId9"/>
    <p:sldId id="274" r:id="rId10"/>
    <p:sldId id="302" r:id="rId11"/>
    <p:sldId id="258" r:id="rId12"/>
    <p:sldId id="267" r:id="rId13"/>
    <p:sldId id="264" r:id="rId14"/>
    <p:sldId id="268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59" r:id="rId39"/>
    <p:sldId id="261" r:id="rId40"/>
    <p:sldId id="262" r:id="rId4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682" y="6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 dirty="0">
                <a:effectLst/>
              </a:rPr>
              <a:t>The affect of </a:t>
            </a:r>
            <a:r>
              <a:rPr lang="en-US" sz="1800" b="1" i="0" u="none" strike="noStrike" baseline="0" dirty="0" err="1">
                <a:effectLst/>
              </a:rPr>
              <a:t>HistoryVerboseLevel</a:t>
            </a:r>
            <a:r>
              <a:rPr lang="en-US" sz="1800" b="1" i="0" u="none" strike="noStrike" baseline="0" dirty="0">
                <a:effectLst/>
              </a:rPr>
              <a:t> and </a:t>
            </a:r>
            <a:r>
              <a:rPr lang="en-US" sz="1800" b="1" i="0" u="none" strike="noStrike" baseline="0" dirty="0" err="1">
                <a:effectLst/>
              </a:rPr>
              <a:t>OutputVerboseLevel</a:t>
            </a:r>
            <a:r>
              <a:rPr lang="en-US" sz="1800" b="1" i="0" u="none" strike="noStrike" baseline="0" dirty="0">
                <a:effectLst/>
              </a:rPr>
              <a:t> settings on a workload of 10,000 singleton inserts 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HistoryVerboseLevel=0</c:v>
          </c:tx>
          <c:marker>
            <c:symbol val="none"/>
          </c:marker>
          <c:val>
            <c:numRef>
              <c:f>Sheet1!$C$80:$C$82</c:f>
              <c:numCache>
                <c:formatCode>General</c:formatCode>
                <c:ptCount val="3"/>
                <c:pt idx="0">
                  <c:v>761</c:v>
                </c:pt>
                <c:pt idx="1">
                  <c:v>1026</c:v>
                </c:pt>
                <c:pt idx="2">
                  <c:v>1326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F6-4056-BAB6-3AE68FA94B84}"/>
            </c:ext>
          </c:extLst>
        </c:ser>
        <c:ser>
          <c:idx val="0"/>
          <c:order val="1"/>
          <c:tx>
            <c:v>HistoryVerboseLevel=1</c:v>
          </c:tx>
          <c:marker>
            <c:symbol val="none"/>
          </c:marker>
          <c:val>
            <c:numRef>
              <c:f>Sheet1!$C$83:$C$85</c:f>
              <c:numCache>
                <c:formatCode>General</c:formatCode>
                <c:ptCount val="3"/>
                <c:pt idx="0">
                  <c:v>976</c:v>
                </c:pt>
                <c:pt idx="1">
                  <c:v>1161</c:v>
                </c:pt>
                <c:pt idx="2">
                  <c:v>1093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F6-4056-BAB6-3AE68FA94B84}"/>
            </c:ext>
          </c:extLst>
        </c:ser>
        <c:ser>
          <c:idx val="2"/>
          <c:order val="2"/>
          <c:tx>
            <c:v>HistoryVerboseLevel=2</c:v>
          </c:tx>
          <c:marker>
            <c:symbol val="none"/>
          </c:marker>
          <c:val>
            <c:numRef>
              <c:f>Sheet1!$C$86:$C$88</c:f>
              <c:numCache>
                <c:formatCode>General</c:formatCode>
                <c:ptCount val="3"/>
                <c:pt idx="0">
                  <c:v>981</c:v>
                </c:pt>
                <c:pt idx="1">
                  <c:v>1322</c:v>
                </c:pt>
                <c:pt idx="2">
                  <c:v>1126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F6-4056-BAB6-3AE68FA94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770624"/>
        <c:axId val="63772160"/>
      </c:lineChart>
      <c:catAx>
        <c:axId val="63770624"/>
        <c:scaling>
          <c:orientation val="minMax"/>
        </c:scaling>
        <c:delete val="0"/>
        <c:axPos val="b"/>
        <c:majorTickMark val="out"/>
        <c:minorTickMark val="none"/>
        <c:tickLblPos val="nextTo"/>
        <c:crossAx val="63772160"/>
        <c:crosses val="autoZero"/>
        <c:auto val="1"/>
        <c:lblAlgn val="ctr"/>
        <c:lblOffset val="100"/>
        <c:noMultiLvlLbl val="0"/>
      </c:catAx>
      <c:valAx>
        <c:axId val="63772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77062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>
                <a:effectLst/>
              </a:rPr>
              <a:t>The affect of </a:t>
            </a:r>
            <a:r>
              <a:rPr lang="en-US" sz="1800" dirty="0" err="1">
                <a:effectLst/>
              </a:rPr>
              <a:t>HistoryVerboseLevel</a:t>
            </a:r>
            <a:r>
              <a:rPr lang="en-US" sz="1800" dirty="0">
                <a:effectLst/>
              </a:rPr>
              <a:t> and </a:t>
            </a:r>
            <a:r>
              <a:rPr lang="en-US" sz="1800" dirty="0" err="1">
                <a:effectLst/>
              </a:rPr>
              <a:t>OutputVerboseLevel</a:t>
            </a:r>
            <a:r>
              <a:rPr lang="en-US" sz="1800" dirty="0">
                <a:effectLst/>
              </a:rPr>
              <a:t> settings on a workload of 100 transactions of 100 singleton inserts.  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HistoryVerboseLevel=0</c:v>
          </c:tx>
          <c:marker>
            <c:symbol val="none"/>
          </c:marker>
          <c:val>
            <c:numRef>
              <c:f>Sheet1!$D$104:$D$106</c:f>
              <c:numCache>
                <c:formatCode>General</c:formatCode>
                <c:ptCount val="3"/>
                <c:pt idx="0">
                  <c:v>645</c:v>
                </c:pt>
                <c:pt idx="1">
                  <c:v>981</c:v>
                </c:pt>
                <c:pt idx="2">
                  <c:v>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F6-4E09-8161-E3979B1C4AA7}"/>
            </c:ext>
          </c:extLst>
        </c:ser>
        <c:ser>
          <c:idx val="0"/>
          <c:order val="1"/>
          <c:tx>
            <c:v>HistoryVerboseLevel=1</c:v>
          </c:tx>
          <c:marker>
            <c:symbol val="none"/>
          </c:marker>
          <c:val>
            <c:numRef>
              <c:f>Sheet1!$D$107:$D$109</c:f>
              <c:numCache>
                <c:formatCode>General</c:formatCode>
                <c:ptCount val="3"/>
                <c:pt idx="0">
                  <c:v>558</c:v>
                </c:pt>
                <c:pt idx="1">
                  <c:v>858</c:v>
                </c:pt>
                <c:pt idx="2">
                  <c:v>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F6-4E09-8161-E3979B1C4AA7}"/>
            </c:ext>
          </c:extLst>
        </c:ser>
        <c:ser>
          <c:idx val="2"/>
          <c:order val="2"/>
          <c:tx>
            <c:v>HistoryVerboseLevel=2</c:v>
          </c:tx>
          <c:marker>
            <c:symbol val="none"/>
          </c:marker>
          <c:val>
            <c:numRef>
              <c:f>Sheet1!$D$110:$D$112</c:f>
              <c:numCache>
                <c:formatCode>General</c:formatCode>
                <c:ptCount val="3"/>
                <c:pt idx="0">
                  <c:v>586</c:v>
                </c:pt>
                <c:pt idx="1">
                  <c:v>1304</c:v>
                </c:pt>
                <c:pt idx="2">
                  <c:v>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F6-4E09-8161-E3979B1C4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03392"/>
        <c:axId val="63804928"/>
      </c:lineChart>
      <c:catAx>
        <c:axId val="63803392"/>
        <c:scaling>
          <c:orientation val="minMax"/>
        </c:scaling>
        <c:delete val="0"/>
        <c:axPos val="b"/>
        <c:majorTickMark val="out"/>
        <c:minorTickMark val="none"/>
        <c:tickLblPos val="nextTo"/>
        <c:crossAx val="63804928"/>
        <c:crosses val="autoZero"/>
        <c:auto val="1"/>
        <c:lblAlgn val="ctr"/>
        <c:lblOffset val="100"/>
        <c:noMultiLvlLbl val="0"/>
      </c:catAx>
      <c:valAx>
        <c:axId val="6380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8033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dirty="0">
                <a:effectLst/>
              </a:rPr>
              <a:t>The affect of </a:t>
            </a:r>
            <a:r>
              <a:rPr lang="en-US" sz="1800" dirty="0" err="1">
                <a:effectLst/>
              </a:rPr>
              <a:t>WorkerTime</a:t>
            </a:r>
            <a:r>
              <a:rPr lang="en-US" sz="1800" dirty="0">
                <a:effectLst/>
              </a:rPr>
              <a:t> with varying settings of </a:t>
            </a:r>
            <a:r>
              <a:rPr lang="en-US" sz="1800" dirty="0" err="1">
                <a:effectLst/>
              </a:rPr>
              <a:t>CommitBatchSize</a:t>
            </a:r>
            <a:r>
              <a:rPr lang="en-US" sz="1800" dirty="0">
                <a:effectLst/>
              </a:rPr>
              <a:t> and </a:t>
            </a:r>
            <a:r>
              <a:rPr lang="en-US" sz="1800" dirty="0" err="1">
                <a:effectLst/>
              </a:rPr>
              <a:t>CommitBatchThreshold</a:t>
            </a:r>
            <a:r>
              <a:rPr lang="en-US" sz="1800" dirty="0">
                <a:effectLst/>
              </a:rPr>
              <a:t> for a workload of 10000 singleton inserts on the Distribution Agent. </a:t>
            </a:r>
          </a:p>
          <a:p>
            <a:pPr>
              <a:defRPr/>
            </a:pPr>
            <a:r>
              <a:rPr lang="en-US" sz="1800" dirty="0">
                <a:effectLst/>
              </a:rPr>
              <a:t> 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CommitBatchSize=10</c:v>
          </c:tx>
          <c:marker>
            <c:symbol val="none"/>
          </c:marker>
          <c:cat>
            <c:numRef>
              <c:f>Sheet1!$B$30:$B$33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Sheet1!$C$30:$C$33</c:f>
              <c:numCache>
                <c:formatCode>General</c:formatCode>
                <c:ptCount val="4"/>
                <c:pt idx="0">
                  <c:v>11807</c:v>
                </c:pt>
                <c:pt idx="1">
                  <c:v>11926</c:v>
                </c:pt>
                <c:pt idx="2">
                  <c:v>11473</c:v>
                </c:pt>
                <c:pt idx="3">
                  <c:v>11508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20-4798-84F0-678B8816A426}"/>
            </c:ext>
          </c:extLst>
        </c:ser>
        <c:ser>
          <c:idx val="0"/>
          <c:order val="1"/>
          <c:tx>
            <c:v>CommitBatchSize=100</c:v>
          </c:tx>
          <c:marker>
            <c:symbol val="none"/>
          </c:marker>
          <c:val>
            <c:numRef>
              <c:f>Sheet1!$C$34:$C$37</c:f>
              <c:numCache>
                <c:formatCode>General</c:formatCode>
                <c:ptCount val="4"/>
                <c:pt idx="0">
                  <c:v>11537</c:v>
                </c:pt>
                <c:pt idx="1">
                  <c:v>11386</c:v>
                </c:pt>
                <c:pt idx="2">
                  <c:v>10654</c:v>
                </c:pt>
                <c:pt idx="3">
                  <c:v>10277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20-4798-84F0-678B8816A426}"/>
            </c:ext>
          </c:extLst>
        </c:ser>
        <c:ser>
          <c:idx val="2"/>
          <c:order val="2"/>
          <c:tx>
            <c:v>CommitBatchSize=1000</c:v>
          </c:tx>
          <c:marker>
            <c:symbol val="none"/>
          </c:marker>
          <c:val>
            <c:numRef>
              <c:f>Sheet1!$C$38:$C$41</c:f>
              <c:numCache>
                <c:formatCode>General</c:formatCode>
                <c:ptCount val="4"/>
                <c:pt idx="0">
                  <c:v>15222</c:v>
                </c:pt>
                <c:pt idx="1">
                  <c:v>10605</c:v>
                </c:pt>
                <c:pt idx="2">
                  <c:v>525</c:v>
                </c:pt>
                <c:pt idx="3">
                  <c:v>3202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20-4798-84F0-678B8816A426}"/>
            </c:ext>
          </c:extLst>
        </c:ser>
        <c:ser>
          <c:idx val="3"/>
          <c:order val="3"/>
          <c:tx>
            <c:v>CommitBatchSize=10000</c:v>
          </c:tx>
          <c:marker>
            <c:symbol val="none"/>
          </c:marker>
          <c:val>
            <c:numRef>
              <c:f>Sheet1!$C$42:$C$45</c:f>
              <c:numCache>
                <c:formatCode>General</c:formatCode>
                <c:ptCount val="4"/>
                <c:pt idx="0">
                  <c:v>15369</c:v>
                </c:pt>
                <c:pt idx="1">
                  <c:v>10268</c:v>
                </c:pt>
                <c:pt idx="2">
                  <c:v>2144</c:v>
                </c:pt>
                <c:pt idx="3">
                  <c:v>3191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20-4798-84F0-678B8816A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84896"/>
        <c:axId val="132786432"/>
      </c:lineChart>
      <c:catAx>
        <c:axId val="13278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786432"/>
        <c:crosses val="autoZero"/>
        <c:auto val="1"/>
        <c:lblAlgn val="ctr"/>
        <c:lblOffset val="100"/>
        <c:noMultiLvlLbl val="0"/>
      </c:catAx>
      <c:valAx>
        <c:axId val="132786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784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6617" y="2828368"/>
            <a:ext cx="2454302" cy="6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jpg"/><Relationship Id="rId3" Type="http://schemas.openxmlformats.org/officeDocument/2006/relationships/image" Target="../media/image6.jpg"/><Relationship Id="rId21" Type="http://schemas.openxmlformats.org/officeDocument/2006/relationships/image" Target="../media/image24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5.jpg"/><Relationship Id="rId16" Type="http://schemas.openxmlformats.org/officeDocument/2006/relationships/image" Target="../media/image19.jpg"/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10" Type="http://schemas.openxmlformats.org/officeDocument/2006/relationships/image" Target="../media/image13.jpg"/><Relationship Id="rId19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Replication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Hilary Cotter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38" y="1439863"/>
            <a:ext cx="10799087" cy="4679950"/>
          </a:xfrm>
        </p:spPr>
        <p:txBody>
          <a:bodyPr/>
          <a:lstStyle/>
          <a:p>
            <a:r>
              <a:rPr lang="en-US" dirty="0"/>
              <a:t>BiDiv2.sql</a:t>
            </a:r>
          </a:p>
        </p:txBody>
      </p:sp>
    </p:spTree>
    <p:extLst>
      <p:ext uri="{BB962C8B-B14F-4D97-AF65-F5344CB8AC3E}">
        <p14:creationId xmlns:p14="http://schemas.microsoft.com/office/powerpoint/2010/main" val="356237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 Reporting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6895" y="1652631"/>
            <a:ext cx="9966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Quote from David Baxter Browne (Microsoft)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concurrent OLTP and Reporting with Snapshot-based Isolation.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 Reporting users access to resources with Resource Governor.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the cost of reporting queries with non-clustered </a:t>
            </a:r>
            <a:r>
              <a:rPr lang="en-US" dirty="0" err="1"/>
              <a:t>Columnstore</a:t>
            </a:r>
            <a:r>
              <a:rPr lang="en-US" dirty="0"/>
              <a:t> indexes.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the cost of high-volume OLTP with Memory-Optimized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the cost of workloads with Query Store and Session-level wait stats.</a:t>
            </a:r>
            <a:br>
              <a:rPr lang="en-US" dirty="0"/>
            </a:br>
            <a:r>
              <a:rPr lang="en-US" dirty="0"/>
              <a:t>And (not a SQL Sever feature, but a computing mega-trend)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a single SQL Server with a large pool of Memory, IOPS and CPU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 Reporting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039" y="1484851"/>
            <a:ext cx="10799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preferred method of offloading reporting is </a:t>
            </a:r>
            <a:r>
              <a:rPr lang="en-US" dirty="0" err="1"/>
              <a:t>AlwaysOn</a:t>
            </a:r>
            <a:r>
              <a:rPr lang="en-US" dirty="0"/>
              <a:t>, followed by Peer to Peer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– not so problematic with SQL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Indexes must be on the Primary, punishes writes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Edition feature only</a:t>
            </a:r>
          </a:p>
          <a:p>
            <a:r>
              <a:rPr lang="en-US" dirty="0"/>
              <a:t>Alternatives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Bi-directional transactional replication – only 2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 to Peer replication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Edition only feature,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feature set – no identity property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 </a:t>
            </a:r>
            <a:r>
              <a:rPr lang="en-US" dirty="0" err="1"/>
              <a:t>quiesce</a:t>
            </a:r>
            <a:r>
              <a:rPr lang="en-US" dirty="0"/>
              <a:t> when making schema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Difficult to maintain</a:t>
            </a:r>
          </a:p>
        </p:txBody>
      </p:sp>
    </p:spTree>
    <p:extLst>
      <p:ext uri="{BB962C8B-B14F-4D97-AF65-F5344CB8AC3E}">
        <p14:creationId xmlns:p14="http://schemas.microsoft.com/office/powerpoint/2010/main" val="324131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0451" y="1275128"/>
            <a:ext cx="9999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Golden Gate</a:t>
            </a:r>
          </a:p>
          <a:p>
            <a:r>
              <a:rPr lang="en-US" dirty="0"/>
              <a:t>Log Shipping</a:t>
            </a:r>
          </a:p>
          <a:p>
            <a:r>
              <a:rPr lang="en-US" dirty="0"/>
              <a:t>Mirroring</a:t>
            </a:r>
          </a:p>
          <a:p>
            <a:r>
              <a:rPr lang="en-US" dirty="0" err="1"/>
              <a:t>AlwaysON</a:t>
            </a:r>
            <a:endParaRPr lang="en-US" dirty="0"/>
          </a:p>
          <a:p>
            <a:r>
              <a:rPr lang="en-US" dirty="0"/>
              <a:t>Service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scale well to multiple subscribers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do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http://rusanu.com/2011/07/20/how-to-multicast-messages-with-sql-server-service-broker/</a:t>
            </a:r>
          </a:p>
          <a:p>
            <a:r>
              <a:rPr lang="en-US" dirty="0"/>
              <a:t>Roll your own</a:t>
            </a:r>
          </a:p>
          <a:p>
            <a:r>
              <a:rPr lang="en-US" dirty="0"/>
              <a:t>	Need to implement store and forward and change tracking</a:t>
            </a:r>
          </a:p>
          <a:p>
            <a:r>
              <a:rPr lang="en-US" dirty="0"/>
              <a:t>	tracking deletes is hard, CT/CDC options</a:t>
            </a:r>
          </a:p>
        </p:txBody>
      </p:sp>
    </p:spTree>
    <p:extLst>
      <p:ext uri="{BB962C8B-B14F-4D97-AF65-F5344CB8AC3E}">
        <p14:creationId xmlns:p14="http://schemas.microsoft.com/office/powerpoint/2010/main" val="299212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4341" y="1442906"/>
            <a:ext cx="9538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from a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Snapshot</a:t>
            </a:r>
          </a:p>
          <a:p>
            <a:r>
              <a:rPr lang="en-US" dirty="0"/>
              <a:t>Log Reader Agent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9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162" y="1547446"/>
            <a:ext cx="10659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</a:t>
            </a:r>
          </a:p>
          <a:p>
            <a:r>
              <a:rPr lang="en-US" dirty="0"/>
              <a:t>Transactional</a:t>
            </a:r>
          </a:p>
          <a:p>
            <a:r>
              <a:rPr lang="en-US" dirty="0"/>
              <a:t>Peer to Peer</a:t>
            </a:r>
          </a:p>
          <a:p>
            <a:r>
              <a:rPr lang="en-US" dirty="0"/>
              <a:t>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0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Point in time image of data sent to subscriber</a:t>
            </a:r>
          </a:p>
          <a:p>
            <a:r>
              <a:rPr lang="en-US" dirty="0"/>
              <a:t>Best fit when the majority of the data changes at one time</a:t>
            </a:r>
          </a:p>
          <a:p>
            <a:pPr lvl="1"/>
            <a:r>
              <a:rPr lang="en-US" dirty="0"/>
              <a:t>Catalogs</a:t>
            </a:r>
          </a:p>
          <a:p>
            <a:pPr lvl="1"/>
            <a:r>
              <a:rPr lang="en-US" dirty="0"/>
              <a:t>Price lists</a:t>
            </a:r>
          </a:p>
          <a:p>
            <a:r>
              <a:rPr lang="en-US" dirty="0"/>
              <a:t>Poor use cases</a:t>
            </a:r>
          </a:p>
          <a:p>
            <a:pPr lvl="1"/>
            <a:r>
              <a:rPr lang="en-US" dirty="0"/>
              <a:t>Tables don’t have PKs</a:t>
            </a:r>
          </a:p>
          <a:p>
            <a:pPr lvl="1"/>
            <a:r>
              <a:rPr lang="en-US" dirty="0"/>
              <a:t>No real time synchronization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2970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Replicates transactions from publisher to subscriber in a transactional context</a:t>
            </a:r>
          </a:p>
          <a:p>
            <a:r>
              <a:rPr lang="en-US" dirty="0"/>
              <a:t>Store and Forward mechanism	</a:t>
            </a:r>
          </a:p>
          <a:p>
            <a:pPr lvl="1"/>
            <a:r>
              <a:rPr lang="en-US" dirty="0" err="1"/>
              <a:t>Tlog</a:t>
            </a:r>
            <a:r>
              <a:rPr lang="en-US" dirty="0"/>
              <a:t> read asynchronously</a:t>
            </a:r>
          </a:p>
          <a:p>
            <a:pPr lvl="1"/>
            <a:r>
              <a:rPr lang="en-US" dirty="0"/>
              <a:t>Commands constructed and written to distribution database</a:t>
            </a:r>
          </a:p>
          <a:p>
            <a:pPr lvl="1"/>
            <a:r>
              <a:rPr lang="en-US" dirty="0"/>
              <a:t>Markers placed in log saying Transaction X read</a:t>
            </a:r>
          </a:p>
          <a:p>
            <a:pPr lvl="2"/>
            <a:r>
              <a:rPr lang="en-US" dirty="0"/>
              <a:t>LSN – log sequence numbers correlates to </a:t>
            </a:r>
          </a:p>
          <a:p>
            <a:pPr lvl="3"/>
            <a:r>
              <a:rPr lang="en-US" dirty="0" err="1"/>
              <a:t>XactSequence</a:t>
            </a:r>
            <a:r>
              <a:rPr lang="en-US" dirty="0"/>
              <a:t> in profiler</a:t>
            </a:r>
          </a:p>
          <a:p>
            <a:pPr lvl="3"/>
            <a:r>
              <a:rPr lang="en-US" dirty="0" err="1"/>
              <a:t>xact_seqno</a:t>
            </a:r>
            <a:r>
              <a:rPr lang="en-US" dirty="0"/>
              <a:t> in </a:t>
            </a:r>
            <a:r>
              <a:rPr lang="en-US" dirty="0" err="1"/>
              <a:t>msrepl_transactions</a:t>
            </a:r>
            <a:r>
              <a:rPr lang="en-US" dirty="0"/>
              <a:t> </a:t>
            </a:r>
          </a:p>
          <a:p>
            <a:r>
              <a:rPr lang="en-US" dirty="0"/>
              <a:t>Transactional boundaries are respected when applying commands on the subscribe</a:t>
            </a:r>
          </a:p>
          <a:p>
            <a:pPr lvl="1"/>
            <a:r>
              <a:rPr lang="en-US" dirty="0"/>
              <a:t>20 rows updated on publisher</a:t>
            </a:r>
          </a:p>
          <a:p>
            <a:pPr lvl="1"/>
            <a:r>
              <a:rPr lang="en-US" dirty="0"/>
              <a:t>20 rows read by log reader and written to distribution database</a:t>
            </a:r>
          </a:p>
          <a:p>
            <a:pPr lvl="1"/>
            <a:r>
              <a:rPr lang="en-US" dirty="0"/>
              <a:t>20 rows applied on subscriber in a transaction.</a:t>
            </a:r>
          </a:p>
          <a:p>
            <a:pPr lvl="1"/>
            <a:r>
              <a:rPr lang="en-US" dirty="0"/>
              <a:t>Upon failure the 20 row application is rolled 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1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Replicate execution of a stored procedure</a:t>
            </a:r>
          </a:p>
          <a:p>
            <a:r>
              <a:rPr lang="en-US" dirty="0" err="1"/>
              <a:t>Serializable</a:t>
            </a:r>
            <a:r>
              <a:rPr lang="en-US" dirty="0"/>
              <a:t> -- SET TRANSACTION ISOLATION LEVEL </a:t>
            </a:r>
            <a:r>
              <a:rPr lang="en-US" dirty="0" err="1"/>
              <a:t>Serializable</a:t>
            </a:r>
            <a:r>
              <a:rPr lang="en-US" dirty="0"/>
              <a:t>;</a:t>
            </a:r>
          </a:p>
          <a:p>
            <a:pPr marL="432008" lvl="1"/>
            <a:r>
              <a:rPr lang="en-US" dirty="0"/>
              <a:t>Begin </a:t>
            </a:r>
            <a:r>
              <a:rPr lang="en-US" dirty="0" err="1"/>
              <a:t>tran</a:t>
            </a:r>
            <a:r>
              <a:rPr lang="en-US" dirty="0"/>
              <a:t>  tran1</a:t>
            </a:r>
          </a:p>
          <a:p>
            <a:pPr marL="432008" lvl="1"/>
            <a:r>
              <a:rPr lang="en-US" dirty="0"/>
              <a:t>	Exec Proc1</a:t>
            </a:r>
          </a:p>
          <a:p>
            <a:pPr marL="432008" lvl="1"/>
            <a:r>
              <a:rPr lang="en-US" dirty="0"/>
              <a:t>	Begin </a:t>
            </a:r>
            <a:r>
              <a:rPr lang="en-US" dirty="0" err="1"/>
              <a:t>tran</a:t>
            </a:r>
            <a:r>
              <a:rPr lang="en-US" dirty="0"/>
              <a:t> tran2</a:t>
            </a:r>
          </a:p>
          <a:p>
            <a:pPr marL="432008" lvl="1"/>
            <a:r>
              <a:rPr lang="en-US" dirty="0"/>
              <a:t>		Exec proc2 -- 2 is committed before 1 </a:t>
            </a:r>
          </a:p>
          <a:p>
            <a:pPr marL="432008" lvl="1"/>
            <a:r>
              <a:rPr lang="en-US" dirty="0"/>
              <a:t>	Commit </a:t>
            </a:r>
            <a:r>
              <a:rPr lang="en-US" dirty="0" err="1"/>
              <a:t>tran</a:t>
            </a:r>
            <a:r>
              <a:rPr lang="en-US" dirty="0"/>
              <a:t> tran2</a:t>
            </a:r>
          </a:p>
          <a:p>
            <a:pPr marL="432008" lvl="1"/>
            <a:r>
              <a:rPr lang="en-US" dirty="0"/>
              <a:t>Commit </a:t>
            </a:r>
            <a:r>
              <a:rPr lang="en-US" dirty="0" err="1"/>
              <a:t>tran</a:t>
            </a:r>
            <a:r>
              <a:rPr lang="en-US" dirty="0"/>
              <a:t> tran1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9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Updateable Subscribers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Designed for the case where the majority of the DML originates at the Publisher</a:t>
            </a:r>
          </a:p>
          <a:p>
            <a:pPr lvl="1"/>
            <a:r>
              <a:rPr lang="en-US" dirty="0"/>
              <a:t>Contrast with merge where it is anywhere </a:t>
            </a:r>
          </a:p>
          <a:p>
            <a:r>
              <a:rPr lang="en-US" dirty="0"/>
              <a:t>Immediate - MS DTC – linked server </a:t>
            </a:r>
          </a:p>
          <a:p>
            <a:pPr lvl="1"/>
            <a:r>
              <a:rPr lang="en-US" dirty="0"/>
              <a:t>committed at publisher before subscriber</a:t>
            </a:r>
          </a:p>
          <a:p>
            <a:r>
              <a:rPr lang="en-US" dirty="0"/>
              <a:t>Queued	</a:t>
            </a:r>
          </a:p>
          <a:p>
            <a:pPr lvl="1"/>
            <a:r>
              <a:rPr lang="en-US" dirty="0"/>
              <a:t>Uses queue reader </a:t>
            </a:r>
          </a:p>
          <a:p>
            <a:pPr lvl="1"/>
            <a:r>
              <a:rPr lang="en-US" dirty="0"/>
              <a:t>Long standing bug in Replication Scripting adds a queue reader for all transactional replication types</a:t>
            </a:r>
          </a:p>
        </p:txBody>
      </p:sp>
    </p:spTree>
    <p:extLst>
      <p:ext uri="{BB962C8B-B14F-4D97-AF65-F5344CB8AC3E}">
        <p14:creationId xmlns:p14="http://schemas.microsoft.com/office/powerpoint/2010/main" val="21273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184" y="0"/>
            <a:ext cx="7776210" cy="1080029"/>
          </a:xfrm>
        </p:spPr>
        <p:txBody>
          <a:bodyPr/>
          <a:lstStyle/>
          <a:p>
            <a:r>
              <a:rPr lang="en-US" dirty="0"/>
              <a:t>Clients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31" y="930843"/>
            <a:ext cx="1854050" cy="9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30" y="930843"/>
            <a:ext cx="1854050" cy="954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81" y="915037"/>
            <a:ext cx="1854050" cy="9540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81" y="905823"/>
            <a:ext cx="1854050" cy="9540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31" y="1998053"/>
            <a:ext cx="1854050" cy="9540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17" y="1977063"/>
            <a:ext cx="1854050" cy="9540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03" y="2011454"/>
            <a:ext cx="1854050" cy="9540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7" y="1993660"/>
            <a:ext cx="1854050" cy="9540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73" y="3087154"/>
            <a:ext cx="1854050" cy="9540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7" y="3078083"/>
            <a:ext cx="1854050" cy="9540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48" y="3078083"/>
            <a:ext cx="1854050" cy="9540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07" y="3078083"/>
            <a:ext cx="1854050" cy="9540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49" y="4205819"/>
            <a:ext cx="1854050" cy="954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90" y="4205819"/>
            <a:ext cx="1854050" cy="9540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48" y="4230114"/>
            <a:ext cx="1854050" cy="9540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07" y="4212113"/>
            <a:ext cx="1854050" cy="9540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50" y="5292142"/>
            <a:ext cx="1854050" cy="9540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90" y="5292142"/>
            <a:ext cx="1854050" cy="9540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90" y="5310143"/>
            <a:ext cx="1854050" cy="9540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06" y="5310143"/>
            <a:ext cx="1854050" cy="9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4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Updateable Subscribers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with queued failover</a:t>
            </a:r>
          </a:p>
          <a:p>
            <a:pPr lvl="1"/>
            <a:r>
              <a:rPr lang="en-US" dirty="0"/>
              <a:t>If Publisher goes down </a:t>
            </a:r>
          </a:p>
          <a:p>
            <a:pPr lvl="2"/>
            <a:r>
              <a:rPr lang="en-US" dirty="0"/>
              <a:t>Published tables go </a:t>
            </a:r>
            <a:r>
              <a:rPr lang="en-US" dirty="0" err="1"/>
              <a:t>readonly</a:t>
            </a:r>
            <a:endParaRPr lang="en-US" dirty="0"/>
          </a:p>
          <a:p>
            <a:r>
              <a:rPr lang="en-US" dirty="0"/>
              <a:t>Deprecated in SQL 2012</a:t>
            </a:r>
          </a:p>
          <a:p>
            <a:pPr lvl="1"/>
            <a:r>
              <a:rPr lang="en-US" dirty="0"/>
              <a:t>Can still use it through stored procedures</a:t>
            </a:r>
          </a:p>
          <a:p>
            <a:r>
              <a:rPr lang="en-US" dirty="0"/>
              <a:t>Don’t use it</a:t>
            </a:r>
          </a:p>
          <a:p>
            <a:pPr lvl="1"/>
            <a:r>
              <a:rPr lang="en-US" dirty="0"/>
              <a:t>Small user base</a:t>
            </a:r>
          </a:p>
        </p:txBody>
      </p:sp>
    </p:spTree>
    <p:extLst>
      <p:ext uri="{BB962C8B-B14F-4D97-AF65-F5344CB8AC3E}">
        <p14:creationId xmlns:p14="http://schemas.microsoft.com/office/powerpoint/2010/main" val="138936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Transactional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Two way replication</a:t>
            </a:r>
          </a:p>
          <a:p>
            <a:r>
              <a:rPr lang="en-US" dirty="0"/>
              <a:t>No </a:t>
            </a:r>
            <a:r>
              <a:rPr lang="en-US" dirty="0" err="1"/>
              <a:t>guid</a:t>
            </a:r>
            <a:r>
              <a:rPr lang="en-US" dirty="0"/>
              <a:t> key required</a:t>
            </a:r>
          </a:p>
          <a:p>
            <a:r>
              <a:rPr lang="en-US" dirty="0"/>
              <a:t>Publisher is also a subscriber</a:t>
            </a:r>
          </a:p>
          <a:p>
            <a:r>
              <a:rPr lang="en-US" dirty="0" err="1"/>
              <a:t>sp_addsubscription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loopback_detection</a:t>
            </a:r>
            <a:r>
              <a:rPr lang="en-US" dirty="0"/>
              <a:t>=true</a:t>
            </a:r>
          </a:p>
          <a:p>
            <a:r>
              <a:rPr lang="en-US" dirty="0"/>
              <a:t>Faster than merge and p2p</a:t>
            </a:r>
          </a:p>
          <a:p>
            <a:r>
              <a:rPr lang="en-US" dirty="0"/>
              <a:t>Only scalable to 2 nodes</a:t>
            </a:r>
          </a:p>
          <a:p>
            <a:pPr lvl="1"/>
            <a:r>
              <a:rPr lang="en-US" dirty="0"/>
              <a:t>Can do three</a:t>
            </a:r>
          </a:p>
          <a:p>
            <a:r>
              <a:rPr lang="en-US" dirty="0"/>
              <a:t>Great for scaling read outs</a:t>
            </a:r>
          </a:p>
        </p:txBody>
      </p:sp>
    </p:spTree>
    <p:extLst>
      <p:ext uri="{BB962C8B-B14F-4D97-AF65-F5344CB8AC3E}">
        <p14:creationId xmlns:p14="http://schemas.microsoft.com/office/powerpoint/2010/main" val="152835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Transactional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2611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Transactional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  <a:p>
            <a:r>
              <a:rPr lang="en-US" dirty="0"/>
              <a:t>Swapping data</a:t>
            </a:r>
          </a:p>
          <a:p>
            <a:r>
              <a:rPr lang="en-US" dirty="0"/>
              <a:t>Identity seeding</a:t>
            </a:r>
          </a:p>
          <a:p>
            <a:r>
              <a:rPr lang="en-US" dirty="0"/>
              <a:t>Downtime </a:t>
            </a:r>
          </a:p>
          <a:p>
            <a:pPr lvl="1"/>
            <a:r>
              <a:rPr lang="en-US" dirty="0"/>
              <a:t>The longer the downtime the greater the probability of duplicate data</a:t>
            </a:r>
          </a:p>
        </p:txBody>
      </p:sp>
    </p:spTree>
    <p:extLst>
      <p:ext uri="{BB962C8B-B14F-4D97-AF65-F5344CB8AC3E}">
        <p14:creationId xmlns:p14="http://schemas.microsoft.com/office/powerpoint/2010/main" val="89370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(P2P)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EE Feature only</a:t>
            </a:r>
          </a:p>
          <a:p>
            <a:r>
              <a:rPr lang="en-US" dirty="0"/>
              <a:t>Bi-directional</a:t>
            </a:r>
          </a:p>
          <a:p>
            <a:r>
              <a:rPr lang="en-US" dirty="0"/>
              <a:t>Uses a mesh technology</a:t>
            </a:r>
          </a:p>
          <a:p>
            <a:r>
              <a:rPr lang="en-US" dirty="0"/>
              <a:t>Each node can replicate to any other nodes in the topology. </a:t>
            </a:r>
          </a:p>
          <a:p>
            <a:r>
              <a:rPr lang="en-US" dirty="0"/>
              <a:t>A node can drop off and come back on the topology and automatically synchronize</a:t>
            </a:r>
          </a:p>
          <a:p>
            <a:r>
              <a:rPr lang="en-US" dirty="0"/>
              <a:t>SQL 2008 has conflict detection </a:t>
            </a:r>
          </a:p>
          <a:p>
            <a:r>
              <a:rPr lang="en-US" dirty="0"/>
              <a:t>No conflict resolution</a:t>
            </a:r>
          </a:p>
          <a:p>
            <a:r>
              <a:rPr lang="en-US" dirty="0"/>
              <a:t>Smaller feature set the Transactional Replication</a:t>
            </a:r>
          </a:p>
          <a:p>
            <a:pPr lvl="1"/>
            <a:r>
              <a:rPr lang="en-US" dirty="0"/>
              <a:t>No custom stored procedures</a:t>
            </a:r>
          </a:p>
          <a:p>
            <a:r>
              <a:rPr lang="en-US" dirty="0"/>
              <a:t>Network saturated at 10 nodes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2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87" y="1152030"/>
            <a:ext cx="4355519" cy="4392119"/>
          </a:xfrm>
        </p:spPr>
      </p:pic>
    </p:spTree>
    <p:extLst>
      <p:ext uri="{BB962C8B-B14F-4D97-AF65-F5344CB8AC3E}">
        <p14:creationId xmlns:p14="http://schemas.microsoft.com/office/powerpoint/2010/main" val="30646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Designed for frequently disconnected clients which need to bi-directionally replicate</a:t>
            </a:r>
          </a:p>
          <a:p>
            <a:r>
              <a:rPr lang="en-US" dirty="0"/>
              <a:t>Ideal for POS applications</a:t>
            </a:r>
          </a:p>
          <a:p>
            <a:r>
              <a:rPr lang="en-US" dirty="0"/>
              <a:t>Uses a tracking column (</a:t>
            </a:r>
            <a:r>
              <a:rPr lang="en-US" dirty="0" err="1"/>
              <a:t>rowguid</a:t>
            </a:r>
            <a:r>
              <a:rPr lang="en-US" dirty="0"/>
              <a:t>) to uniquely identify rows across a replication topology</a:t>
            </a:r>
          </a:p>
          <a:p>
            <a:r>
              <a:rPr lang="en-US" dirty="0"/>
              <a:t>Uses tracking triggers to do change detection</a:t>
            </a:r>
          </a:p>
          <a:p>
            <a:r>
              <a:rPr lang="en-US" dirty="0"/>
              <a:t>Merge agent enumerates changes occurring between the publisher and subscriber between synchronizations and downloads changes to either side.</a:t>
            </a:r>
          </a:p>
          <a:p>
            <a:r>
              <a:rPr lang="en-US" dirty="0"/>
              <a:t>Should a change to a row occur on both sides of a merge replication topology the lineage column on </a:t>
            </a:r>
            <a:r>
              <a:rPr lang="en-US" dirty="0" err="1"/>
              <a:t>msmerge_contents</a:t>
            </a:r>
            <a:r>
              <a:rPr lang="en-US" dirty="0"/>
              <a:t> – sync cookie </a:t>
            </a:r>
          </a:p>
        </p:txBody>
      </p:sp>
    </p:spTree>
    <p:extLst>
      <p:ext uri="{BB962C8B-B14F-4D97-AF65-F5344CB8AC3E}">
        <p14:creationId xmlns:p14="http://schemas.microsoft.com/office/powerpoint/2010/main" val="1947762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Conflicts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Changes to same row (row level tracking) or column (column level tracking)</a:t>
            </a:r>
          </a:p>
          <a:p>
            <a:r>
              <a:rPr lang="en-US" dirty="0"/>
              <a:t>Conflict Priority</a:t>
            </a:r>
          </a:p>
          <a:p>
            <a:pPr lvl="1"/>
            <a:r>
              <a:rPr lang="en-US" dirty="0"/>
              <a:t>Server/Global </a:t>
            </a:r>
          </a:p>
          <a:p>
            <a:pPr lvl="1"/>
            <a:r>
              <a:rPr lang="en-US" dirty="0"/>
              <a:t>Client/Local</a:t>
            </a:r>
          </a:p>
          <a:p>
            <a:pPr lvl="1"/>
            <a:r>
              <a:rPr lang="en-US" dirty="0"/>
              <a:t>Determines who conflicts are persisted.</a:t>
            </a:r>
          </a:p>
          <a:p>
            <a:pPr lvl="2"/>
            <a:r>
              <a:rPr lang="en-US" dirty="0"/>
              <a:t>Server – first to publisher wins and persists</a:t>
            </a:r>
          </a:p>
          <a:p>
            <a:pPr lvl="2"/>
            <a:r>
              <a:rPr lang="en-US" dirty="0"/>
              <a:t>Client – determined by assigned priority </a:t>
            </a:r>
          </a:p>
          <a:p>
            <a:pPr lvl="2"/>
            <a:r>
              <a:rPr lang="en-US" dirty="0"/>
              <a:t>Publisher changes always persist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08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Conflict resolution</a:t>
            </a:r>
          </a:p>
          <a:p>
            <a:pPr lvl="1"/>
            <a:r>
              <a:rPr lang="en-US" dirty="0"/>
              <a:t>Microsoft SQL Server Additive Conflict Resolver</a:t>
            </a:r>
          </a:p>
          <a:p>
            <a:pPr lvl="1"/>
            <a:r>
              <a:rPr lang="en-US" dirty="0"/>
              <a:t>Microsoft SQL Server Averaging Conflict Resolver</a:t>
            </a:r>
          </a:p>
          <a:p>
            <a:pPr lvl="1"/>
            <a:r>
              <a:rPr lang="en-US" dirty="0"/>
              <a:t>Microsoft SQL Server DATETIME (Earlier Wins) Conflict Resolver</a:t>
            </a:r>
          </a:p>
          <a:p>
            <a:pPr lvl="1"/>
            <a:r>
              <a:rPr lang="en-US" dirty="0"/>
              <a:t>Microsoft SQL Server DATETIME (Later Wins) Conflict Resolver</a:t>
            </a:r>
          </a:p>
          <a:p>
            <a:pPr lvl="1"/>
            <a:r>
              <a:rPr lang="en-US" dirty="0"/>
              <a:t>Microsoft SQL Server Download Only Conflict Resolver</a:t>
            </a:r>
          </a:p>
          <a:p>
            <a:pPr lvl="1"/>
            <a:r>
              <a:rPr lang="en-US" dirty="0"/>
              <a:t>Microsoft SQL Server Maximum Conflict Resolver</a:t>
            </a:r>
          </a:p>
          <a:p>
            <a:pPr lvl="1"/>
            <a:r>
              <a:rPr lang="en-US" dirty="0"/>
              <a:t>Microsoft SQL Server Merge Text Columns Conflict Resolver</a:t>
            </a:r>
          </a:p>
          <a:p>
            <a:pPr lvl="1"/>
            <a:r>
              <a:rPr lang="en-US" dirty="0"/>
              <a:t>Microsoft SQL Server Minimum Conflict Resolver</a:t>
            </a:r>
          </a:p>
          <a:p>
            <a:pPr lvl="1"/>
            <a:r>
              <a:rPr lang="en-US" dirty="0"/>
              <a:t>Microsoft SQL Server Priority Column Resolver</a:t>
            </a:r>
          </a:p>
          <a:p>
            <a:pPr lvl="1"/>
            <a:r>
              <a:rPr lang="en-US" dirty="0"/>
              <a:t>Microsoft SQL Server Subscriber Always Wins Conflict Resolver</a:t>
            </a:r>
          </a:p>
          <a:p>
            <a:pPr lvl="1"/>
            <a:r>
              <a:rPr lang="en-US" dirty="0"/>
              <a:t>Microsoft SQL Server Upload Only Conflict Resolver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SQLServer</a:t>
            </a:r>
            <a:r>
              <a:rPr lang="en-US" dirty="0"/>
              <a:t> Stored Procedure Resolver</a:t>
            </a:r>
          </a:p>
        </p:txBody>
      </p:sp>
    </p:spTree>
    <p:extLst>
      <p:ext uri="{BB962C8B-B14F-4D97-AF65-F5344CB8AC3E}">
        <p14:creationId xmlns:p14="http://schemas.microsoft.com/office/powerpoint/2010/main" val="25225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Web Synchronization</a:t>
            </a:r>
          </a:p>
          <a:p>
            <a:pPr lvl="2"/>
            <a:r>
              <a:rPr lang="en-US" dirty="0"/>
              <a:t>Secure transport</a:t>
            </a:r>
          </a:p>
          <a:p>
            <a:r>
              <a:rPr lang="en-US" dirty="0"/>
              <a:t>Rich Filtering</a:t>
            </a:r>
          </a:p>
          <a:p>
            <a:pPr lvl="1"/>
            <a:r>
              <a:rPr lang="en-US" dirty="0"/>
              <a:t>Can filter vertically and horizontally</a:t>
            </a:r>
          </a:p>
          <a:p>
            <a:pPr lvl="1"/>
            <a:r>
              <a:rPr lang="en-US" dirty="0"/>
              <a:t>Changes to parent rows will cause motion in child rows.</a:t>
            </a:r>
          </a:p>
          <a:p>
            <a:pPr lvl="1"/>
            <a:r>
              <a:rPr lang="en-US" dirty="0"/>
              <a:t>For example if you are filtering on region, and a sales person gets a new region all the child rows belonging to that region will be replicated down to the sales person’s subscription.</a:t>
            </a:r>
          </a:p>
          <a:p>
            <a:pPr lvl="1"/>
            <a:r>
              <a:rPr lang="en-US" dirty="0"/>
              <a:t>Termed a partition</a:t>
            </a:r>
          </a:p>
          <a:p>
            <a:pPr lvl="1"/>
            <a:r>
              <a:rPr lang="en-US" dirty="0" err="1"/>
              <a:t>Precomputed</a:t>
            </a:r>
            <a:r>
              <a:rPr lang="en-US" dirty="0"/>
              <a:t> Partitions</a:t>
            </a:r>
          </a:p>
          <a:p>
            <a:pPr lvl="2"/>
            <a:r>
              <a:rPr lang="en-US" dirty="0"/>
              <a:t>Partitions are evaluated at run time (when changes happen) as opposed to filter/sync time</a:t>
            </a:r>
          </a:p>
          <a:p>
            <a:pPr lvl="2"/>
            <a:r>
              <a:rPr lang="en-US" dirty="0"/>
              <a:t>Can result in very short syncs, but sometimes depending on the hierarchies in the filters can result in longer DML time</a:t>
            </a:r>
          </a:p>
        </p:txBody>
      </p:sp>
    </p:spTree>
    <p:extLst>
      <p:ext uri="{BB962C8B-B14F-4D97-AF65-F5344CB8AC3E}">
        <p14:creationId xmlns:p14="http://schemas.microsoft.com/office/powerpoint/2010/main" val="355344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Why Replicate?</a:t>
            </a:r>
          </a:p>
          <a:p>
            <a:r>
              <a:rPr lang="en-US" dirty="0"/>
              <a:t>Alternatives</a:t>
            </a:r>
          </a:p>
          <a:p>
            <a:r>
              <a:rPr lang="en-US" dirty="0"/>
              <a:t>Snapshot</a:t>
            </a:r>
          </a:p>
          <a:p>
            <a:r>
              <a:rPr lang="en-US" dirty="0"/>
              <a:t>Transactional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Peer to Peer</a:t>
            </a:r>
          </a:p>
          <a:p>
            <a:r>
              <a:rPr lang="en-US" dirty="0"/>
              <a:t>Sync Services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Troubleshooting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Replication and Mirroring</a:t>
            </a:r>
          </a:p>
          <a:p>
            <a:r>
              <a:rPr lang="en-US" dirty="0"/>
              <a:t>Replication and </a:t>
            </a:r>
            <a:r>
              <a:rPr lang="en-US" dirty="0" err="1"/>
              <a:t>AlwaysOn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.Net</a:t>
            </a:r>
            <a:r>
              <a:rPr lang="en-US" dirty="0"/>
              <a:t> class that allows you to </a:t>
            </a:r>
          </a:p>
          <a:p>
            <a:pPr lvl="1"/>
            <a:r>
              <a:rPr lang="en-US" dirty="0"/>
              <a:t>Handle Merge Errors</a:t>
            </a:r>
          </a:p>
          <a:p>
            <a:pPr lvl="1"/>
            <a:r>
              <a:rPr lang="en-US" dirty="0"/>
              <a:t>Conflicts</a:t>
            </a:r>
          </a:p>
          <a:p>
            <a:pPr lvl="2"/>
            <a:r>
              <a:rPr lang="en-US" dirty="0"/>
              <a:t>Update</a:t>
            </a:r>
          </a:p>
          <a:p>
            <a:pPr lvl="2"/>
            <a:r>
              <a:rPr lang="en-US" dirty="0"/>
              <a:t>Insert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Do things on each synchronization</a:t>
            </a:r>
          </a:p>
          <a:p>
            <a:pPr lvl="1"/>
            <a:r>
              <a:rPr lang="en-US" dirty="0"/>
              <a:t>Overhead</a:t>
            </a:r>
          </a:p>
          <a:p>
            <a:r>
              <a:rPr lang="en-US" dirty="0"/>
              <a:t>Stored Procedure Resolver</a:t>
            </a:r>
          </a:p>
        </p:txBody>
      </p:sp>
    </p:spTree>
    <p:extLst>
      <p:ext uri="{BB962C8B-B14F-4D97-AF65-F5344CB8AC3E}">
        <p14:creationId xmlns:p14="http://schemas.microsoft.com/office/powerpoint/2010/main" val="3489399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 - transactional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72139" y="1512041"/>
          <a:ext cx="7776210" cy="460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727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 - transactional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72139" y="1512041"/>
          <a:ext cx="7776210" cy="460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944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72139" y="1512041"/>
          <a:ext cx="7776210" cy="4608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959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Maximize Generations per batch</a:t>
            </a:r>
          </a:p>
          <a:p>
            <a:pPr lvl="1"/>
            <a:r>
              <a:rPr lang="en-US" dirty="0" err="1"/>
              <a:t>UploadGenerationsPerBatch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DownloadGenerationsPerBatch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UploadReadChangesPerBatch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DownloadReadChangesPerBatch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UploadWriteChangesPerBatch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DownloadWriteChangesPerBatch</a:t>
            </a:r>
            <a:r>
              <a:rPr lang="en-US" dirty="0"/>
              <a:t>  </a:t>
            </a:r>
          </a:p>
          <a:p>
            <a:r>
              <a:rPr lang="en-US" dirty="0"/>
              <a:t>Minimize Conflicts</a:t>
            </a:r>
          </a:p>
          <a:p>
            <a:r>
              <a:rPr lang="en-US" dirty="0"/>
              <a:t>Minimize Concurrent merge Agents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55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Enable agents for logging</a:t>
            </a:r>
          </a:p>
          <a:p>
            <a:r>
              <a:rPr lang="en-US" dirty="0"/>
              <a:t>Run from the command line</a:t>
            </a:r>
          </a:p>
          <a:p>
            <a:r>
              <a:rPr lang="en-US" dirty="0"/>
              <a:t>Break up publication</a:t>
            </a:r>
          </a:p>
          <a:p>
            <a:r>
              <a:rPr lang="en-US" dirty="0"/>
              <a:t>For Transactional Replication</a:t>
            </a:r>
          </a:p>
          <a:p>
            <a:pPr lvl="1"/>
            <a:r>
              <a:rPr lang="en-US" dirty="0" err="1"/>
              <a:t>sp_replcounters</a:t>
            </a:r>
            <a:endParaRPr lang="en-US" dirty="0"/>
          </a:p>
          <a:p>
            <a:pPr lvl="1"/>
            <a:r>
              <a:rPr lang="en-US" dirty="0" err="1"/>
              <a:t>sp_browsereplcmds</a:t>
            </a:r>
            <a:endParaRPr lang="en-US" dirty="0"/>
          </a:p>
          <a:p>
            <a:pPr lvl="1"/>
            <a:r>
              <a:rPr lang="en-US" dirty="0" err="1"/>
              <a:t>sp_setsubscriptionxactseqno</a:t>
            </a:r>
            <a:endParaRPr lang="en-US" dirty="0"/>
          </a:p>
          <a:p>
            <a:r>
              <a:rPr lang="en-US" dirty="0"/>
              <a:t>For Merge Replication – tracking changes</a:t>
            </a:r>
          </a:p>
          <a:p>
            <a:pPr lvl="1"/>
            <a:r>
              <a:rPr lang="en-US" dirty="0" err="1"/>
              <a:t>sp_showlineage</a:t>
            </a:r>
            <a:endParaRPr lang="en-US" dirty="0"/>
          </a:p>
          <a:p>
            <a:pPr lvl="2"/>
            <a:r>
              <a:rPr lang="en-US" dirty="0" err="1"/>
              <a:t>sp_showcolv</a:t>
            </a:r>
            <a:endParaRPr lang="en-US" dirty="0"/>
          </a:p>
          <a:p>
            <a:pPr lvl="1"/>
            <a:r>
              <a:rPr lang="en-US" dirty="0" err="1"/>
              <a:t>sp_mergedummyupdate</a:t>
            </a:r>
            <a:endParaRPr lang="en-US" dirty="0"/>
          </a:p>
          <a:p>
            <a:pPr lvl="1"/>
            <a:r>
              <a:rPr lang="en-US" dirty="0" err="1"/>
              <a:t>sp_showpendingchanges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number of concurrent merge syncs</a:t>
            </a:r>
          </a:p>
          <a:p>
            <a:pPr lvl="1"/>
            <a:r>
              <a:rPr lang="en-US" dirty="0" err="1"/>
              <a:t>sp_changemergepublication</a:t>
            </a:r>
            <a:r>
              <a:rPr lang="en-US" dirty="0"/>
              <a:t> 'MyPublication','max_concurrent_merge','10‘</a:t>
            </a:r>
          </a:p>
          <a:p>
            <a:pPr lvl="1"/>
            <a:r>
              <a:rPr lang="en-US" dirty="0" err="1"/>
              <a:t>StartQueueTimeout</a:t>
            </a:r>
            <a:endParaRPr lang="en-US" dirty="0"/>
          </a:p>
          <a:p>
            <a:r>
              <a:rPr lang="en-US" dirty="0" err="1"/>
              <a:t>Reindex</a:t>
            </a:r>
            <a:r>
              <a:rPr lang="en-US" dirty="0"/>
              <a:t> merge system tables nightly</a:t>
            </a:r>
          </a:p>
        </p:txBody>
      </p:sp>
    </p:spTree>
    <p:extLst>
      <p:ext uri="{BB962C8B-B14F-4D97-AF65-F5344CB8AC3E}">
        <p14:creationId xmlns:p14="http://schemas.microsoft.com/office/powerpoint/2010/main" val="993800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9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Only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Replicate?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3312" y="1439863"/>
            <a:ext cx="10659822" cy="46799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Making a copy of the data/Massaging Data in Flight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Offload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Moving data closer to the consumer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Scale out/Load Balancing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Application requirements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 Aggregation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POS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Poor man’s DR (missing dependencies, failback difficult)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Poor man’s HA (no client redirection, no predictable latency and unpredictable exposure to data loss)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copy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116812" cy="4679950"/>
          </a:xfrm>
        </p:spPr>
        <p:txBody>
          <a:bodyPr/>
          <a:lstStyle/>
          <a:p>
            <a:r>
              <a:rPr lang="en-US" dirty="0"/>
              <a:t>Different database</a:t>
            </a:r>
          </a:p>
          <a:p>
            <a:r>
              <a:rPr lang="en-US" dirty="0"/>
              <a:t>Different server</a:t>
            </a:r>
          </a:p>
          <a:p>
            <a:r>
              <a:rPr lang="en-US" dirty="0"/>
              <a:t>Same database</a:t>
            </a:r>
          </a:p>
        </p:txBody>
      </p:sp>
    </p:spTree>
    <p:extLst>
      <p:ext uri="{BB962C8B-B14F-4D97-AF65-F5344CB8AC3E}">
        <p14:creationId xmlns:p14="http://schemas.microsoft.com/office/powerpoint/2010/main" val="4801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database – different table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800000" cy="4679950"/>
          </a:xfrm>
        </p:spPr>
        <p:txBody>
          <a:bodyPr>
            <a:normAutofit fontScale="40000" lnSpcReduction="20000"/>
          </a:bodyPr>
          <a:lstStyle/>
          <a:p>
            <a:r>
              <a:rPr lang="en-US" sz="3000" b="1" dirty="0"/>
              <a:t>declare @counter </a:t>
            </a:r>
            <a:r>
              <a:rPr lang="en-US" sz="3000" b="1" dirty="0" err="1"/>
              <a:t>int</a:t>
            </a:r>
            <a:r>
              <a:rPr lang="en-US" sz="3000" b="1" dirty="0"/>
              <a:t>=1</a:t>
            </a:r>
          </a:p>
          <a:p>
            <a:r>
              <a:rPr lang="en-US" sz="3000" b="1" dirty="0"/>
              <a:t>declare @</a:t>
            </a:r>
            <a:r>
              <a:rPr lang="en-US" sz="3000" b="1" dirty="0" err="1"/>
              <a:t>rowcounter</a:t>
            </a:r>
            <a:r>
              <a:rPr lang="en-US" sz="3000" b="1" dirty="0"/>
              <a:t> </a:t>
            </a:r>
            <a:r>
              <a:rPr lang="en-US" sz="3000" b="1" dirty="0" err="1"/>
              <a:t>int</a:t>
            </a:r>
            <a:endParaRPr lang="en-US" sz="3000" b="1" dirty="0"/>
          </a:p>
          <a:p>
            <a:r>
              <a:rPr lang="en-US" sz="3000" b="1" dirty="0"/>
              <a:t>while @counter&lt;=1000</a:t>
            </a:r>
          </a:p>
          <a:p>
            <a:r>
              <a:rPr lang="en-US" sz="3000" b="1" dirty="0"/>
              <a:t>begin</a:t>
            </a:r>
          </a:p>
          <a:p>
            <a:r>
              <a:rPr lang="en-US" sz="3000" b="1" dirty="0"/>
              <a:t>insert into </a:t>
            </a:r>
            <a:r>
              <a:rPr lang="en-US" sz="3000" b="1" dirty="0" err="1"/>
              <a:t>testTable</a:t>
            </a:r>
            <a:r>
              <a:rPr lang="en-US" sz="3000" b="1" dirty="0"/>
              <a:t>(</a:t>
            </a:r>
            <a:r>
              <a:rPr lang="en-US" sz="3000" b="1" dirty="0" err="1"/>
              <a:t>Charcol</a:t>
            </a:r>
            <a:r>
              <a:rPr lang="en-US" sz="3000" b="1" dirty="0"/>
              <a:t>) values(REPLICATE('X',20))</a:t>
            </a:r>
          </a:p>
          <a:p>
            <a:r>
              <a:rPr lang="en-US" sz="3000" b="1" dirty="0"/>
              <a:t>select @counter=@counter+1</a:t>
            </a:r>
          </a:p>
          <a:p>
            <a:r>
              <a:rPr lang="en-US" sz="3000" b="1" dirty="0"/>
              <a:t>end</a:t>
            </a:r>
          </a:p>
          <a:p>
            <a:r>
              <a:rPr lang="en-US" sz="3000" b="1" dirty="0"/>
              <a:t>GO</a:t>
            </a:r>
          </a:p>
          <a:p>
            <a:r>
              <a:rPr lang="en-US" sz="3000" b="1" dirty="0"/>
              <a:t>exec </a:t>
            </a:r>
            <a:r>
              <a:rPr lang="en-US" sz="3000" b="1" dirty="0" err="1"/>
              <a:t>sp_replicationdboption</a:t>
            </a:r>
            <a:r>
              <a:rPr lang="en-US" sz="3000" b="1" dirty="0"/>
              <a:t> </a:t>
            </a:r>
            <a:r>
              <a:rPr lang="en-US" sz="3000" b="1" dirty="0" err="1"/>
              <a:t>traces,publish,true</a:t>
            </a:r>
            <a:endParaRPr lang="en-US" sz="3000" b="1" dirty="0"/>
          </a:p>
          <a:p>
            <a:r>
              <a:rPr lang="en-US" sz="3000" b="1" dirty="0"/>
              <a:t>GO</a:t>
            </a:r>
          </a:p>
          <a:p>
            <a:r>
              <a:rPr lang="en-US" sz="3000" b="1" dirty="0"/>
              <a:t>exec </a:t>
            </a:r>
            <a:r>
              <a:rPr lang="en-US" sz="3000" b="1" dirty="0" err="1"/>
              <a:t>sp_addpublication</a:t>
            </a:r>
            <a:r>
              <a:rPr lang="en-US" sz="3000" b="1" dirty="0"/>
              <a:t> test, @status=active, @</a:t>
            </a:r>
            <a:r>
              <a:rPr lang="en-US" sz="3000" b="1" dirty="0" err="1"/>
              <a:t>alt_snapshot_folder</a:t>
            </a:r>
            <a:r>
              <a:rPr lang="en-US" sz="3000" b="1" dirty="0"/>
              <a:t>='c:\temp', @</a:t>
            </a:r>
            <a:r>
              <a:rPr lang="en-US" sz="3000" b="1" dirty="0" err="1"/>
              <a:t>snapshot_in_defaultfolder</a:t>
            </a:r>
            <a:r>
              <a:rPr lang="en-US" sz="3000" b="1" dirty="0"/>
              <a:t>=false </a:t>
            </a:r>
          </a:p>
          <a:p>
            <a:r>
              <a:rPr lang="en-US" sz="3000" b="1" dirty="0"/>
              <a:t>GO</a:t>
            </a:r>
          </a:p>
          <a:p>
            <a:r>
              <a:rPr lang="en-US" sz="3000" b="1" dirty="0"/>
              <a:t>exec </a:t>
            </a:r>
            <a:r>
              <a:rPr lang="en-US" sz="3000" b="1" dirty="0" err="1"/>
              <a:t>sp_addpublication_snapshot</a:t>
            </a:r>
            <a:r>
              <a:rPr lang="en-US" sz="3000" b="1" dirty="0"/>
              <a:t> test</a:t>
            </a:r>
          </a:p>
          <a:p>
            <a:r>
              <a:rPr lang="en-US" sz="3000" b="1" dirty="0"/>
              <a:t>GO</a:t>
            </a:r>
          </a:p>
          <a:p>
            <a:r>
              <a:rPr lang="en-US" sz="3000" b="1" dirty="0"/>
              <a:t>exec </a:t>
            </a:r>
            <a:r>
              <a:rPr lang="en-US" sz="3000" b="1" dirty="0" err="1"/>
              <a:t>sp_addarticle</a:t>
            </a:r>
            <a:r>
              <a:rPr lang="en-US" sz="3000" b="1" dirty="0"/>
              <a:t> test, </a:t>
            </a:r>
            <a:r>
              <a:rPr lang="en-US" sz="3000" b="1" dirty="0" err="1"/>
              <a:t>testtable</a:t>
            </a:r>
            <a:r>
              <a:rPr lang="en-US" sz="3000" b="1" dirty="0"/>
              <a:t>, @</a:t>
            </a:r>
            <a:r>
              <a:rPr lang="en-US" sz="3000" b="1" dirty="0" err="1"/>
              <a:t>source_object</a:t>
            </a:r>
            <a:r>
              <a:rPr lang="en-US" sz="3000" b="1" dirty="0"/>
              <a:t>=</a:t>
            </a:r>
            <a:r>
              <a:rPr lang="en-US" sz="3000" b="1" dirty="0" err="1"/>
              <a:t>testtable</a:t>
            </a:r>
            <a:r>
              <a:rPr lang="en-US" sz="3000" b="1" dirty="0"/>
              <a:t>, @</a:t>
            </a:r>
            <a:r>
              <a:rPr lang="en-US" sz="3000" b="1" dirty="0" err="1"/>
              <a:t>destination_table</a:t>
            </a:r>
            <a:r>
              <a:rPr lang="en-US" sz="3000" b="1" dirty="0"/>
              <a:t>=</a:t>
            </a:r>
            <a:r>
              <a:rPr lang="en-US" sz="3000" b="1" dirty="0" err="1"/>
              <a:t>testtaableNew</a:t>
            </a:r>
            <a:endParaRPr lang="en-US" sz="3000" b="1" dirty="0"/>
          </a:p>
          <a:p>
            <a:r>
              <a:rPr lang="en-US" sz="3000" b="1" dirty="0"/>
              <a:t>GO</a:t>
            </a:r>
          </a:p>
          <a:p>
            <a:r>
              <a:rPr lang="en-US" sz="3000" b="1" dirty="0"/>
              <a:t>exec </a:t>
            </a:r>
            <a:r>
              <a:rPr lang="en-US" sz="3000" b="1" dirty="0" err="1"/>
              <a:t>sp_addsubscription</a:t>
            </a:r>
            <a:r>
              <a:rPr lang="en-US" sz="3000" b="1" dirty="0"/>
              <a:t> test, 'ALL', @Subscriber=@@</a:t>
            </a:r>
            <a:r>
              <a:rPr lang="en-US" sz="3000" b="1" dirty="0" err="1"/>
              <a:t>Servername</a:t>
            </a:r>
            <a:r>
              <a:rPr lang="en-US" sz="3000" b="1" dirty="0"/>
              <a:t> </a:t>
            </a:r>
          </a:p>
          <a:p>
            <a:r>
              <a:rPr lang="en-US" sz="3000" b="1" dirty="0"/>
              <a:t>GO</a:t>
            </a:r>
          </a:p>
          <a:p>
            <a:r>
              <a:rPr lang="en-US" sz="3000" b="1" dirty="0"/>
              <a:t>exec </a:t>
            </a:r>
            <a:r>
              <a:rPr lang="en-US" sz="3000" b="1" dirty="0" err="1"/>
              <a:t>sp_startpublication_snapshot</a:t>
            </a:r>
            <a:r>
              <a:rPr lang="en-US" sz="3000" b="1" dirty="0"/>
              <a:t> test </a:t>
            </a:r>
          </a:p>
          <a:p>
            <a:r>
              <a:rPr lang="en-US" sz="3000" b="1" dirty="0"/>
              <a:t>GO</a:t>
            </a:r>
          </a:p>
          <a:p>
            <a:r>
              <a:rPr lang="en-US" sz="3000" b="1" dirty="0" err="1"/>
              <a:t>waitfor</a:t>
            </a:r>
            <a:r>
              <a:rPr lang="en-US" sz="3000" b="1" dirty="0"/>
              <a:t> delay '00:01'</a:t>
            </a:r>
          </a:p>
          <a:p>
            <a:r>
              <a:rPr lang="en-US" sz="3000" b="1" dirty="0"/>
              <a:t>GO</a:t>
            </a:r>
          </a:p>
          <a:p>
            <a:r>
              <a:rPr lang="en-US" sz="3000" b="1" dirty="0"/>
              <a:t>select * from </a:t>
            </a:r>
            <a:r>
              <a:rPr lang="en-US" sz="3000" b="1" dirty="0" err="1"/>
              <a:t>testtaableNew</a:t>
            </a:r>
            <a:endParaRPr lang="en-US" sz="3000" b="1" dirty="0"/>
          </a:p>
          <a:p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database - different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699" y="1600198"/>
            <a:ext cx="10800000" cy="62425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295" y="1415532"/>
            <a:ext cx="370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SameDatabaseDifferentSchema.sql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database - 2 tables to 1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800000" cy="4679950"/>
          </a:xfrm>
        </p:spPr>
        <p:txBody>
          <a:bodyPr>
            <a:noAutofit/>
          </a:bodyPr>
          <a:lstStyle/>
          <a:p>
            <a:r>
              <a:rPr lang="en-US" sz="900" dirty="0"/>
              <a:t>IndexedView3.sql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2756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View 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800000" cy="467995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if exists(select * from sys.databases where name='</a:t>
            </a:r>
            <a:r>
              <a:rPr lang="en-US" dirty="0" err="1"/>
              <a:t>IndexedView</a:t>
            </a:r>
            <a:r>
              <a:rPr lang="en-US" dirty="0"/>
              <a:t>')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exec </a:t>
            </a:r>
            <a:r>
              <a:rPr lang="en-US" dirty="0" err="1"/>
              <a:t>sp_replicationdboption</a:t>
            </a:r>
            <a:r>
              <a:rPr lang="en-US" dirty="0"/>
              <a:t> </a:t>
            </a:r>
            <a:r>
              <a:rPr lang="en-US" dirty="0" err="1"/>
              <a:t>IndexedView</a:t>
            </a:r>
            <a:r>
              <a:rPr lang="en-US" dirty="0"/>
              <a:t>, publish, false</a:t>
            </a:r>
          </a:p>
          <a:p>
            <a:r>
              <a:rPr lang="en-US" dirty="0"/>
              <a:t>alter database </a:t>
            </a:r>
            <a:r>
              <a:rPr lang="en-US" dirty="0" err="1"/>
              <a:t>IndexedView</a:t>
            </a:r>
            <a:r>
              <a:rPr lang="en-US" dirty="0"/>
              <a:t> set </a:t>
            </a:r>
            <a:r>
              <a:rPr lang="en-US" dirty="0" err="1"/>
              <a:t>single_user</a:t>
            </a:r>
            <a:r>
              <a:rPr lang="en-US" dirty="0"/>
              <a:t> with rollback immediate</a:t>
            </a:r>
          </a:p>
          <a:p>
            <a:r>
              <a:rPr lang="en-US" dirty="0"/>
              <a:t>drop database </a:t>
            </a:r>
            <a:r>
              <a:rPr lang="en-US" dirty="0" err="1"/>
              <a:t>IndexedView</a:t>
            </a:r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create database </a:t>
            </a:r>
            <a:r>
              <a:rPr lang="en-US" dirty="0" err="1"/>
              <a:t>IndexedView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exec </a:t>
            </a:r>
            <a:r>
              <a:rPr lang="en-US" dirty="0" err="1"/>
              <a:t>sp_replicationdboption</a:t>
            </a:r>
            <a:r>
              <a:rPr lang="en-US" dirty="0"/>
              <a:t> </a:t>
            </a:r>
            <a:r>
              <a:rPr lang="en-US" dirty="0" err="1"/>
              <a:t>IndexedView</a:t>
            </a:r>
            <a:r>
              <a:rPr lang="en-US" dirty="0"/>
              <a:t>, publish, true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use </a:t>
            </a:r>
            <a:r>
              <a:rPr lang="en-US" dirty="0" err="1"/>
              <a:t>IndexedView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create table Table1(PK int identity primary key, </a:t>
            </a:r>
            <a:r>
              <a:rPr lang="en-US" dirty="0" err="1"/>
              <a:t>charcol</a:t>
            </a:r>
            <a:r>
              <a:rPr lang="en-US" dirty="0"/>
              <a:t> varchar(20))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create table Table2(PK int identity primary key, </a:t>
            </a:r>
            <a:r>
              <a:rPr lang="en-US" dirty="0" err="1"/>
              <a:t>charcol</a:t>
            </a:r>
            <a:r>
              <a:rPr lang="en-US" dirty="0"/>
              <a:t> varchar(20), FK int </a:t>
            </a:r>
          </a:p>
          <a:p>
            <a:r>
              <a:rPr lang="en-US" dirty="0"/>
              <a:t>constraint FK_Table1 foreign key (FK) references Table1(PK))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declare @counter int=1</a:t>
            </a:r>
          </a:p>
          <a:p>
            <a:r>
              <a:rPr lang="en-US" dirty="0"/>
              <a:t>while @counter&lt;1000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insert into table1(</a:t>
            </a:r>
            <a:r>
              <a:rPr lang="en-US" dirty="0" err="1"/>
              <a:t>charcol</a:t>
            </a:r>
            <a:r>
              <a:rPr lang="en-US" dirty="0"/>
              <a:t>) values(replicate('X',20))</a:t>
            </a:r>
          </a:p>
          <a:p>
            <a:r>
              <a:rPr lang="en-US" dirty="0"/>
              <a:t>insert into table2(</a:t>
            </a:r>
            <a:r>
              <a:rPr lang="en-US" dirty="0" err="1"/>
              <a:t>charcol,FK</a:t>
            </a:r>
            <a:r>
              <a:rPr lang="en-US" dirty="0"/>
              <a:t>) values(replicate('Y',20), @counter)</a:t>
            </a:r>
          </a:p>
          <a:p>
            <a:r>
              <a:rPr lang="en-US" dirty="0"/>
              <a:t>select @counter=@counter+1</a:t>
            </a:r>
          </a:p>
          <a:p>
            <a:r>
              <a:rPr lang="en-US" dirty="0"/>
              <a:t>end 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create view </a:t>
            </a:r>
            <a:r>
              <a:rPr lang="en-US" dirty="0" err="1"/>
              <a:t>IndexedView</a:t>
            </a:r>
            <a:r>
              <a:rPr lang="en-US" dirty="0"/>
              <a:t> with </a:t>
            </a:r>
            <a:r>
              <a:rPr lang="en-US" dirty="0" err="1"/>
              <a:t>schemabinding</a:t>
            </a:r>
            <a:endParaRPr lang="en-US" dirty="0"/>
          </a:p>
          <a:p>
            <a:r>
              <a:rPr lang="en-US" dirty="0"/>
              <a:t>as</a:t>
            </a:r>
          </a:p>
          <a:p>
            <a:r>
              <a:rPr lang="en-US" dirty="0"/>
              <a:t>select table1.PK , table1.charcol, table2.charcol [table2.charcol] from dbo.Table1 </a:t>
            </a:r>
          </a:p>
          <a:p>
            <a:r>
              <a:rPr lang="en-US" dirty="0"/>
              <a:t>join dbo.Table2 on Table1.PK=Table2.FK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create unique clustered index </a:t>
            </a:r>
            <a:r>
              <a:rPr lang="en-US" dirty="0" err="1"/>
              <a:t>IndexViewCL</a:t>
            </a:r>
            <a:r>
              <a:rPr lang="en-US" dirty="0"/>
              <a:t> on </a:t>
            </a:r>
            <a:r>
              <a:rPr lang="en-US" dirty="0" err="1"/>
              <a:t>IndexedView</a:t>
            </a:r>
            <a:r>
              <a:rPr lang="en-US" dirty="0"/>
              <a:t>(PK)</a:t>
            </a:r>
          </a:p>
          <a:p>
            <a:r>
              <a:rPr lang="en-US" dirty="0"/>
              <a:t>GO</a:t>
            </a:r>
          </a:p>
          <a:p>
            <a:r>
              <a:rPr lang="en-US" dirty="0" err="1"/>
              <a:t>sp_Addpublication</a:t>
            </a:r>
            <a:r>
              <a:rPr lang="en-US" dirty="0"/>
              <a:t> </a:t>
            </a:r>
            <a:r>
              <a:rPr lang="en-US" dirty="0" err="1"/>
              <a:t>IndexedView</a:t>
            </a:r>
            <a:r>
              <a:rPr lang="en-US" dirty="0"/>
              <a:t>, @status=active, @</a:t>
            </a:r>
            <a:r>
              <a:rPr lang="en-US" dirty="0" err="1"/>
              <a:t>snapshot_in_defaultfolder</a:t>
            </a:r>
            <a:r>
              <a:rPr lang="en-US" dirty="0"/>
              <a:t>=false, </a:t>
            </a:r>
          </a:p>
          <a:p>
            <a:r>
              <a:rPr lang="en-US" dirty="0"/>
              <a:t>@</a:t>
            </a:r>
            <a:r>
              <a:rPr lang="en-US" dirty="0" err="1"/>
              <a:t>Alt_snapshot_folder</a:t>
            </a:r>
            <a:r>
              <a:rPr lang="en-US" dirty="0"/>
              <a:t>='c:\temp'</a:t>
            </a:r>
          </a:p>
          <a:p>
            <a:r>
              <a:rPr lang="en-US" dirty="0"/>
              <a:t>GO</a:t>
            </a:r>
          </a:p>
          <a:p>
            <a:r>
              <a:rPr lang="en-US" dirty="0" err="1"/>
              <a:t>sp_addpublication_snapshot</a:t>
            </a:r>
            <a:r>
              <a:rPr lang="en-US" dirty="0"/>
              <a:t> </a:t>
            </a:r>
            <a:r>
              <a:rPr lang="en-US" dirty="0" err="1"/>
              <a:t>IndexedView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 err="1"/>
              <a:t>sp_addarticle</a:t>
            </a:r>
            <a:r>
              <a:rPr lang="en-US" dirty="0"/>
              <a:t> </a:t>
            </a:r>
            <a:r>
              <a:rPr lang="en-US" dirty="0" err="1"/>
              <a:t>indexedView</a:t>
            </a:r>
            <a:r>
              <a:rPr lang="en-US" dirty="0"/>
              <a:t>, </a:t>
            </a:r>
            <a:r>
              <a:rPr lang="en-US" dirty="0" err="1"/>
              <a:t>IndexedView</a:t>
            </a:r>
            <a:r>
              <a:rPr lang="en-US" dirty="0"/>
              <a:t>, @</a:t>
            </a:r>
            <a:r>
              <a:rPr lang="en-US" dirty="0" err="1"/>
              <a:t>source_object</a:t>
            </a:r>
            <a:r>
              <a:rPr lang="en-US" dirty="0"/>
              <a:t>=</a:t>
            </a:r>
            <a:r>
              <a:rPr lang="en-US" dirty="0" err="1"/>
              <a:t>IndexedView</a:t>
            </a:r>
            <a:r>
              <a:rPr lang="en-US" dirty="0"/>
              <a:t>, @</a:t>
            </a:r>
            <a:r>
              <a:rPr lang="en-US" dirty="0" err="1"/>
              <a:t>destination_table</a:t>
            </a:r>
            <a:r>
              <a:rPr lang="en-US" dirty="0"/>
              <a:t>=</a:t>
            </a:r>
            <a:r>
              <a:rPr lang="en-US" dirty="0" err="1"/>
              <a:t>Destination,@type</a:t>
            </a:r>
            <a:r>
              <a:rPr lang="en-US" dirty="0"/>
              <a:t> ='Indexed view </a:t>
            </a:r>
            <a:r>
              <a:rPr lang="en-US" dirty="0" err="1"/>
              <a:t>LogBased</a:t>
            </a:r>
            <a:r>
              <a:rPr lang="en-US" dirty="0"/>
              <a:t>'</a:t>
            </a:r>
          </a:p>
          <a:p>
            <a:r>
              <a:rPr lang="en-US" dirty="0"/>
              <a:t>GO</a:t>
            </a:r>
          </a:p>
          <a:p>
            <a:r>
              <a:rPr lang="en-US" dirty="0" err="1"/>
              <a:t>sp_addsubscription</a:t>
            </a:r>
            <a:r>
              <a:rPr lang="en-US" dirty="0"/>
              <a:t> </a:t>
            </a:r>
            <a:r>
              <a:rPr lang="en-US" dirty="0" err="1"/>
              <a:t>IndexedView</a:t>
            </a:r>
            <a:r>
              <a:rPr lang="en-US" dirty="0"/>
              <a:t>, </a:t>
            </a:r>
            <a:r>
              <a:rPr lang="en-US" dirty="0" err="1"/>
              <a:t>indexedView</a:t>
            </a:r>
            <a:r>
              <a:rPr lang="en-US" dirty="0"/>
              <a:t>, @subscriber=@@</a:t>
            </a:r>
            <a:r>
              <a:rPr lang="en-US" dirty="0" err="1"/>
              <a:t>servername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 err="1"/>
              <a:t>sp_startpublication_snapshot</a:t>
            </a:r>
            <a:r>
              <a:rPr lang="en-US" dirty="0"/>
              <a:t> </a:t>
            </a:r>
            <a:r>
              <a:rPr lang="en-US" dirty="0" err="1"/>
              <a:t>IndexedView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8239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11292</TotalTime>
  <Words>1271</Words>
  <Application>Microsoft Office PowerPoint</Application>
  <PresentationFormat>Custom</PresentationFormat>
  <Paragraphs>319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Segoe UI</vt:lpstr>
      <vt:lpstr>Wingdings</vt:lpstr>
      <vt:lpstr>SQLSatOslo 2016</vt:lpstr>
      <vt:lpstr>Image</vt:lpstr>
      <vt:lpstr>Microsoft Replication Technologies</vt:lpstr>
      <vt:lpstr>Clients</vt:lpstr>
      <vt:lpstr>Agenda</vt:lpstr>
      <vt:lpstr>Why Replicate?</vt:lpstr>
      <vt:lpstr>Making a copy of the data</vt:lpstr>
      <vt:lpstr>Same database – different table </vt:lpstr>
      <vt:lpstr>Same database - different schema</vt:lpstr>
      <vt:lpstr>Same database - 2 tables to 1 table</vt:lpstr>
      <vt:lpstr>Indexed View to a table</vt:lpstr>
      <vt:lpstr>BiDi</vt:lpstr>
      <vt:lpstr>Offload Reporting</vt:lpstr>
      <vt:lpstr>Offload Reporting</vt:lpstr>
      <vt:lpstr>Alternatives</vt:lpstr>
      <vt:lpstr>Performance</vt:lpstr>
      <vt:lpstr>Replication Types</vt:lpstr>
      <vt:lpstr>Snapshot Replication</vt:lpstr>
      <vt:lpstr>Transactional Replication</vt:lpstr>
      <vt:lpstr>Transaction Replication</vt:lpstr>
      <vt:lpstr>Updateable Subscribers </vt:lpstr>
      <vt:lpstr>Updateable Subscribers </vt:lpstr>
      <vt:lpstr>Bi-Directional Transactional </vt:lpstr>
      <vt:lpstr>Bi-Directional Transactional</vt:lpstr>
      <vt:lpstr>Bi-Directional Transactional</vt:lpstr>
      <vt:lpstr>Peer to Peer (P2P)</vt:lpstr>
      <vt:lpstr>P2P demo</vt:lpstr>
      <vt:lpstr>Merge Replication</vt:lpstr>
      <vt:lpstr>Merge Replication </vt:lpstr>
      <vt:lpstr>Merge Replication </vt:lpstr>
      <vt:lpstr>Merge Replication</vt:lpstr>
      <vt:lpstr>Business Logic Resolver</vt:lpstr>
      <vt:lpstr>Performance Tuning - transactional</vt:lpstr>
      <vt:lpstr>Performance Tuning - transactional</vt:lpstr>
      <vt:lpstr>Performance Tuning</vt:lpstr>
      <vt:lpstr>Merge Replication</vt:lpstr>
      <vt:lpstr>Troubleshooting</vt:lpstr>
      <vt:lpstr>Troubleshooting</vt:lpstr>
      <vt:lpstr>Questions</vt:lpstr>
      <vt:lpstr>PowerPoint Presentation</vt:lpstr>
      <vt:lpstr>PowerPoint Presentation</vt:lpstr>
      <vt:lpstr>Section Title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hilary cotter</cp:lastModifiedBy>
  <cp:revision>57</cp:revision>
  <dcterms:created xsi:type="dcterms:W3CDTF">2011-08-19T20:30:49Z</dcterms:created>
  <dcterms:modified xsi:type="dcterms:W3CDTF">2017-06-05T02:38:10Z</dcterms:modified>
</cp:coreProperties>
</file>