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47" r:id="rId3"/>
    <p:sldId id="283" r:id="rId4"/>
    <p:sldId id="328" r:id="rId5"/>
    <p:sldId id="276" r:id="rId6"/>
    <p:sldId id="337" r:id="rId7"/>
    <p:sldId id="302" r:id="rId8"/>
    <p:sldId id="317" r:id="rId9"/>
    <p:sldId id="336" r:id="rId10"/>
    <p:sldId id="338" r:id="rId11"/>
    <p:sldId id="319" r:id="rId12"/>
    <p:sldId id="344" r:id="rId13"/>
    <p:sldId id="318" r:id="rId14"/>
    <p:sldId id="320" r:id="rId15"/>
    <p:sldId id="321" r:id="rId16"/>
    <p:sldId id="322" r:id="rId17"/>
    <p:sldId id="323" r:id="rId18"/>
    <p:sldId id="346" r:id="rId19"/>
    <p:sldId id="329" r:id="rId20"/>
    <p:sldId id="312" r:id="rId21"/>
    <p:sldId id="348" r:id="rId22"/>
    <p:sldId id="349" r:id="rId23"/>
    <p:sldId id="350" r:id="rId24"/>
    <p:sldId id="351" r:id="rId25"/>
    <p:sldId id="352" r:id="rId26"/>
    <p:sldId id="353" r:id="rId27"/>
    <p:sldId id="339" r:id="rId28"/>
    <p:sldId id="325" r:id="rId29"/>
    <p:sldId id="330" r:id="rId30"/>
    <p:sldId id="340" r:id="rId31"/>
    <p:sldId id="326" r:id="rId32"/>
    <p:sldId id="334" r:id="rId33"/>
    <p:sldId id="341" r:id="rId34"/>
    <p:sldId id="327" r:id="rId35"/>
    <p:sldId id="331" r:id="rId36"/>
    <p:sldId id="342" r:id="rId37"/>
    <p:sldId id="324" r:id="rId38"/>
    <p:sldId id="332" r:id="rId39"/>
    <p:sldId id="343" r:id="rId40"/>
    <p:sldId id="335" r:id="rId41"/>
    <p:sldId id="354" r:id="rId42"/>
    <p:sldId id="345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8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1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6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367161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9" y="987426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8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5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4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5" y="1885950"/>
            <a:ext cx="2936242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0" y="2571750"/>
            <a:ext cx="294679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4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6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8" y="4297503"/>
            <a:ext cx="29305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8" y="2256354"/>
            <a:ext cx="293052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6" y="4873765"/>
            <a:ext cx="29344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2" y="2256354"/>
            <a:ext cx="293211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8" y="4873762"/>
            <a:ext cx="293599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5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1" y="1825625"/>
            <a:ext cx="503396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6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6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1" y="1825625"/>
            <a:ext cx="102338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bryan256@msn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ninja.com/community/admin-script-editor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92749" y="1138357"/>
            <a:ext cx="921434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i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Advanced PowerShell Development</a:t>
            </a:r>
            <a:endParaRPr lang="en-US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781" y="5856711"/>
            <a:ext cx="994300" cy="8815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64" y="401660"/>
            <a:ext cx="1071643" cy="13199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769833" y="5780782"/>
            <a:ext cx="442216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by Bryan </a:t>
            </a:r>
            <a:r>
              <a:rPr lang="en-US" sz="2000" dirty="0"/>
              <a:t>Cafferky</a:t>
            </a:r>
          </a:p>
          <a:p>
            <a:pPr algn="ctr"/>
            <a:r>
              <a:rPr lang="en-US" sz="2000" i="1" dirty="0"/>
              <a:t>Business Intelligence Consultant</a:t>
            </a:r>
          </a:p>
          <a:p>
            <a:pPr algn="ctr"/>
            <a:r>
              <a:rPr lang="en-US" sz="2000" i="1" dirty="0"/>
              <a:t>BPC Global Solutions </a:t>
            </a:r>
            <a:r>
              <a:rPr lang="en-US" sz="2000" i="1" dirty="0" smtClean="0"/>
              <a:t>LL</a:t>
            </a:r>
            <a:r>
              <a:rPr lang="en-US" sz="2400" i="1" dirty="0" smtClean="0"/>
              <a:t>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24500" y="5998112"/>
            <a:ext cx="3358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hlinkClick r:id="rId4"/>
              </a:rPr>
              <a:t>bryan256@msn.com</a:t>
            </a:r>
            <a:endParaRPr lang="en-US" i="1" dirty="0"/>
          </a:p>
          <a:p>
            <a:pPr algn="ctr"/>
            <a:r>
              <a:rPr lang="en-US" i="1" dirty="0"/>
              <a:t>www.sql-fy.com</a:t>
            </a:r>
          </a:p>
        </p:txBody>
      </p:sp>
    </p:spTree>
    <p:extLst>
      <p:ext uri="{BB962C8B-B14F-4D97-AF65-F5344CB8AC3E}">
        <p14:creationId xmlns:p14="http://schemas.microsoft.com/office/powerpoint/2010/main" val="118595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938" y="376518"/>
            <a:ext cx="7540438" cy="603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1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4283" y="691710"/>
            <a:ext cx="3898450" cy="913415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/>
              <a:t>Script Modules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4423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6192" y="320774"/>
            <a:ext cx="6952814" cy="91341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Why Script Modules?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812522" y="1408730"/>
            <a:ext cx="96299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 smtClean="0"/>
              <a:t>Serve </a:t>
            </a:r>
            <a:r>
              <a:rPr lang="en-US" sz="3600" dirty="0" smtClean="0"/>
              <a:t>as a function library.  Once the module is loaded, all its exposed </a:t>
            </a:r>
            <a:r>
              <a:rPr lang="en-US" sz="3600" dirty="0" smtClean="0"/>
              <a:t>functions and variables </a:t>
            </a:r>
            <a:r>
              <a:rPr lang="en-US" sz="3600" dirty="0" smtClean="0"/>
              <a:t>are available</a:t>
            </a:r>
            <a:r>
              <a:rPr lang="en-US" sz="3600" dirty="0" smtClean="0"/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Automatically located by PowerShell</a:t>
            </a:r>
            <a:r>
              <a:rPr lang="en-US" sz="3600" dirty="0" smtClean="0"/>
              <a:t>.</a:t>
            </a:r>
            <a:endParaRPr lang="en-US" sz="3600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 smtClean="0"/>
              <a:t>Simplify coding and deployment.</a:t>
            </a:r>
          </a:p>
        </p:txBody>
      </p:sp>
    </p:spTree>
    <p:extLst>
      <p:ext uri="{BB962C8B-B14F-4D97-AF65-F5344CB8AC3E}">
        <p14:creationId xmlns:p14="http://schemas.microsoft.com/office/powerpoint/2010/main" val="160061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6192" y="320774"/>
            <a:ext cx="6952814" cy="91341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PowerShell Script Modules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812522" y="1408730"/>
            <a:ext cx="962992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 smtClean="0"/>
              <a:t>Are completely written in PowerShell code.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 smtClean="0"/>
              <a:t>Can have multiple functions in a script module.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 smtClean="0"/>
              <a:t>Script has psm1 as file extension.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 smtClean="0"/>
              <a:t>Must be placed in a folder PowerShell looks for modules.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 smtClean="0"/>
              <a:t>Must be stored in a folder with the same name as the module.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50436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6192" y="320774"/>
            <a:ext cx="6952814" cy="91341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Lets’ Create a Script Module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812522" y="1408730"/>
            <a:ext cx="962992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 smtClean="0"/>
              <a:t>Determine where to locate it.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 smtClean="0"/>
              <a:t>Create the subfolder to hold the module.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 smtClean="0"/>
              <a:t>Save the script with the .psm1 </a:t>
            </a:r>
            <a:r>
              <a:rPr lang="en-US" sz="3600" dirty="0" err="1" smtClean="0"/>
              <a:t>extenstion</a:t>
            </a:r>
            <a:r>
              <a:rPr lang="en-US" sz="3600" dirty="0" smtClean="0"/>
              <a:t>.</a:t>
            </a:r>
          </a:p>
          <a:p>
            <a:pPr>
              <a:spcAft>
                <a:spcPts val="1200"/>
              </a:spcAft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35474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0615" y="437315"/>
            <a:ext cx="6952814" cy="91341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Review: Lets’ Create a Script Module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812522" y="1408730"/>
            <a:ext cx="96299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 smtClean="0"/>
              <a:t>Determine where to locate it.</a:t>
            </a:r>
          </a:p>
          <a:p>
            <a:pPr>
              <a:spcAft>
                <a:spcPts val="1200"/>
              </a:spcAft>
            </a:pPr>
            <a:r>
              <a:rPr lang="en-US" sz="3600" dirty="0" smtClean="0"/>
              <a:t>Enter:</a:t>
            </a:r>
          </a:p>
          <a:p>
            <a:pPr>
              <a:spcAft>
                <a:spcPts val="1200"/>
              </a:spcAft>
            </a:pPr>
            <a:r>
              <a:rPr lang="en-US" sz="3600" dirty="0" smtClean="0"/>
              <a:t>$</a:t>
            </a:r>
            <a:r>
              <a:rPr lang="en-US" sz="3600" dirty="0" err="1" smtClean="0"/>
              <a:t>env:psmodulepath</a:t>
            </a:r>
            <a:endParaRPr lang="en-US" sz="3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86968" y="3877056"/>
            <a:ext cx="101649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Returns the search path PowerShell is using to locate modules.</a:t>
            </a:r>
          </a:p>
          <a:p>
            <a:r>
              <a:rPr lang="en-US" sz="2000" dirty="0" smtClean="0"/>
              <a:t>Generally we can use </a:t>
            </a:r>
            <a:r>
              <a:rPr lang="en-US" sz="2000" dirty="0" err="1" smtClean="0"/>
              <a:t>WindowsPowerShell</a:t>
            </a:r>
            <a:r>
              <a:rPr lang="en-US" sz="2000" dirty="0" smtClean="0"/>
              <a:t>\Modules under the current user’s Documents folder.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494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0921" y="238658"/>
            <a:ext cx="6952814" cy="91341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Review: Lets’ Create a Script Module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1587969" y="915133"/>
            <a:ext cx="9629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dirty="0" smtClean="0"/>
              <a:t>Create the sub folder to hold the module.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473" y="1624012"/>
            <a:ext cx="7584567" cy="468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24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7665" y="157437"/>
            <a:ext cx="6952814" cy="913415"/>
          </a:xfrm>
        </p:spPr>
        <p:txBody>
          <a:bodyPr>
            <a:normAutofit/>
          </a:bodyPr>
          <a:lstStyle/>
          <a:p>
            <a:r>
              <a:rPr lang="en-US" sz="4800" dirty="0"/>
              <a:t>Review: Lets</a:t>
            </a:r>
            <a:r>
              <a:rPr lang="en-US" sz="4800" dirty="0" smtClean="0"/>
              <a:t>’ Create a Script Module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2037818" y="905810"/>
            <a:ext cx="9629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dirty="0"/>
              <a:t>Save the script with the .psm1 </a:t>
            </a:r>
            <a:r>
              <a:rPr lang="en-US" sz="3600" dirty="0" err="1"/>
              <a:t>extenstion</a:t>
            </a:r>
            <a:endParaRPr lang="en-US" sz="3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457" y="1724597"/>
            <a:ext cx="7558679" cy="466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5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5066" y="334617"/>
            <a:ext cx="6985458" cy="913415"/>
          </a:xfrm>
        </p:spPr>
        <p:txBody>
          <a:bodyPr>
            <a:normAutofit fontScale="90000"/>
          </a:bodyPr>
          <a:lstStyle/>
          <a:p>
            <a:pPr algn="l"/>
            <a:r>
              <a:rPr lang="en-US" sz="7200" dirty="0" smtClean="0"/>
              <a:t>Using Modules</a:t>
            </a:r>
            <a:endParaRPr lang="en-US" sz="7200" dirty="0"/>
          </a:p>
        </p:txBody>
      </p:sp>
      <p:sp>
        <p:nvSpPr>
          <p:cNvPr id="7" name="TextBox 6"/>
          <p:cNvSpPr txBox="1"/>
          <p:nvPr/>
        </p:nvSpPr>
        <p:spPr>
          <a:xfrm>
            <a:off x="1662915" y="1591610"/>
            <a:ext cx="9393918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dirty="0" smtClean="0"/>
              <a:t>Load a module using the Import-Module cmdlet.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spcAft>
                <a:spcPts val="1200"/>
              </a:spcAft>
            </a:pPr>
            <a:r>
              <a:rPr lang="en-US" sz="3200" dirty="0" smtClean="0"/>
              <a:t>Import-Module </a:t>
            </a:r>
            <a:r>
              <a:rPr lang="en-US" sz="3200" dirty="0" err="1" smtClean="0"/>
              <a:t>umd_module</a:t>
            </a:r>
            <a:endParaRPr lang="en-US" sz="3200" dirty="0" smtClean="0"/>
          </a:p>
          <a:p>
            <a:pPr>
              <a:spcAft>
                <a:spcPts val="1200"/>
              </a:spcAft>
            </a:pPr>
            <a:endParaRPr lang="en-US" sz="1400" dirty="0" smtClean="0"/>
          </a:p>
          <a:p>
            <a:pPr>
              <a:spcAft>
                <a:spcPts val="1200"/>
              </a:spcAft>
            </a:pPr>
            <a:r>
              <a:rPr lang="en-US" sz="2400" dirty="0" smtClean="0"/>
              <a:t>And call the module’s functions as shown below…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1694688" y="4813084"/>
            <a:ext cx="94518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latin typeface="Lucida Console" panose="020B0609040504020204" pitchFamily="49" charset="0"/>
              </a:rPr>
              <a:t>Invoke-</a:t>
            </a:r>
            <a:r>
              <a:rPr lang="en-US" dirty="0" err="1">
                <a:latin typeface="Lucida Console" panose="020B0609040504020204" pitchFamily="49" charset="0"/>
              </a:rPr>
              <a:t>UdfSQLStatement</a:t>
            </a:r>
            <a:r>
              <a:rPr lang="en-US" dirty="0">
                <a:latin typeface="Lucida Console" panose="020B0609040504020204" pitchFamily="49" charset="0"/>
              </a:rPr>
              <a:t> -Server '(local)' -Database 'Development' -SQL 'select top 10 * from </a:t>
            </a:r>
            <a:r>
              <a:rPr lang="en-US" dirty="0" err="1">
                <a:latin typeface="Lucida Console" panose="020B0609040504020204" pitchFamily="49" charset="0"/>
              </a:rPr>
              <a:t>dbo.orders</a:t>
            </a:r>
            <a:r>
              <a:rPr lang="en-US" dirty="0">
                <a:latin typeface="Lucida Console" panose="020B0609040504020204" pitchFamily="49" charset="0"/>
              </a:rPr>
              <a:t>' -</a:t>
            </a:r>
            <a:r>
              <a:rPr lang="en-US" dirty="0" err="1">
                <a:latin typeface="Lucida Console" panose="020B0609040504020204" pitchFamily="49" charset="0"/>
              </a:rPr>
              <a:t>IsSelect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796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94" y="311451"/>
            <a:ext cx="4639806" cy="913415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/>
              <a:t>Demonstration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812522" y="1408730"/>
            <a:ext cx="8276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 smtClean="0"/>
              <a:t>Using and Creating Script Modules</a:t>
            </a:r>
          </a:p>
        </p:txBody>
      </p:sp>
    </p:spTree>
    <p:extLst>
      <p:ext uri="{BB962C8B-B14F-4D97-AF65-F5344CB8AC3E}">
        <p14:creationId xmlns:p14="http://schemas.microsoft.com/office/powerpoint/2010/main" val="231352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60092" y="311043"/>
            <a:ext cx="92143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i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Author of…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941" y="921202"/>
            <a:ext cx="3192917" cy="454629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07051" y="5906711"/>
            <a:ext cx="92143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i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Available on Amazon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92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5662" y="403628"/>
            <a:ext cx="6985458" cy="913415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/>
              <a:t>Script Modules: </a:t>
            </a:r>
            <a:r>
              <a:rPr lang="en-US" sz="6000" dirty="0" smtClean="0"/>
              <a:t> A </a:t>
            </a:r>
            <a:r>
              <a:rPr lang="en-US" sz="6000" dirty="0" smtClean="0"/>
              <a:t>Couple of  Notes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1662915" y="1591610"/>
            <a:ext cx="832647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Consider creating a module manifest using New-</a:t>
            </a:r>
            <a:r>
              <a:rPr lang="en-US" sz="2400" dirty="0" err="1" smtClean="0"/>
              <a:t>ModuleManifest</a:t>
            </a:r>
            <a:r>
              <a:rPr lang="en-US" sz="2400" dirty="0" smtClean="0"/>
              <a:t>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You can limit functions available using the Export-</a:t>
            </a:r>
            <a:r>
              <a:rPr lang="en-US" sz="2400" dirty="0" err="1" smtClean="0"/>
              <a:t>ModuleMember</a:t>
            </a:r>
            <a:r>
              <a:rPr lang="en-US" sz="2400" dirty="0" smtClean="0"/>
              <a:t> cmdlet at the bottom of the module script.</a:t>
            </a:r>
          </a:p>
        </p:txBody>
      </p:sp>
    </p:spTree>
    <p:extLst>
      <p:ext uri="{BB962C8B-B14F-4D97-AF65-F5344CB8AC3E}">
        <p14:creationId xmlns:p14="http://schemas.microsoft.com/office/powerpoint/2010/main" val="40343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5662" y="403628"/>
            <a:ext cx="6985458" cy="913415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/>
              <a:t>Script Modules: </a:t>
            </a:r>
            <a:r>
              <a:rPr lang="en-US" sz="5400" dirty="0" smtClean="0"/>
              <a:t> Making them Even Better</a:t>
            </a:r>
            <a:endParaRPr lang="en-U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1662915" y="1591610"/>
            <a:ext cx="832647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Problem:  All the functions for a script module must be in a single script.  This can cause maintenance and debugging issues. </a:t>
            </a:r>
            <a:endParaRPr lang="en-US" sz="2400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How can we store our functions in separate script files while getting the benefits of having them in a script module?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Answer:  We dynamically load the functions from </a:t>
            </a:r>
            <a:r>
              <a:rPr lang="en-US" sz="2400" dirty="0" err="1" smtClean="0"/>
              <a:t>indivual</a:t>
            </a:r>
            <a:r>
              <a:rPr lang="en-US" sz="2400" dirty="0" smtClean="0"/>
              <a:t> script files when the script module is loaded.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8912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4288" y="84450"/>
            <a:ext cx="6985458" cy="913415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/>
              <a:t>Script Modules: </a:t>
            </a:r>
            <a:r>
              <a:rPr lang="en-US" sz="5400" dirty="0" smtClean="0"/>
              <a:t> Making them Even Better</a:t>
            </a:r>
            <a:endParaRPr lang="en-U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2370282" y="772101"/>
            <a:ext cx="8326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Dynamically Loading the Script Module Functions</a:t>
            </a:r>
            <a:endParaRPr lang="en-US" sz="24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1710906" y="1462568"/>
            <a:ext cx="7855789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&lt;#</a:t>
            </a:r>
          </a:p>
          <a:p>
            <a:endParaRPr lang="en-US" sz="1400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.Author</a:t>
            </a: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   Bryan Cafferky</a:t>
            </a: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.SYNOPSIS</a:t>
            </a: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    A simple module that uses dot sourcing to load the functions.</a:t>
            </a: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.DESCRIPTION</a:t>
            </a: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    When this module is imported, the functions are loaded using dot sourcing. </a:t>
            </a:r>
          </a:p>
          <a:p>
            <a:endParaRPr lang="en-US" sz="1400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#&gt;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 Get the path to the function files...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functionpath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$PSScriptRoot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"\function\"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Get a list of all the function file names...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$functionlist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Get-ChildItem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functionpath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 Loop over </a:t>
            </a:r>
            <a:r>
              <a:rPr lang="en-US" sz="14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alll</a:t>
            </a:r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 the files and dot source them into memory..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$function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$functionlist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functionpath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$function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33381" y="1181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umd_application, </a:t>
            </a:r>
            <a:r>
              <a:rPr lang="en-US" dirty="0" err="1" smtClean="0"/>
              <a:t>ModDotSourced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4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9073" y="334617"/>
            <a:ext cx="6985458" cy="913415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/>
              <a:t>Script Modules: </a:t>
            </a:r>
            <a:r>
              <a:rPr lang="en-US" sz="5400" dirty="0" smtClean="0"/>
              <a:t> Dot Sourcing</a:t>
            </a:r>
            <a:endParaRPr lang="en-U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1430002" y="1660621"/>
            <a:ext cx="832647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Each function is stored in its own script in the Function subfolder of the module.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$PSScriptRoot has the path to the module while it is loading.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By concatenating $PSScriptRoot with ‘\Function’, we get the full path to the function scripts.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Then we just loop over each file in the function folder and Dot Source it into memory.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23758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4288" y="369123"/>
            <a:ext cx="6985458" cy="913415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/>
              <a:t>Script Modules: </a:t>
            </a:r>
            <a:r>
              <a:rPr lang="en-US" sz="5400" dirty="0" smtClean="0"/>
              <a:t> Benefits of Dot Sourcing</a:t>
            </a:r>
            <a:endParaRPr lang="en-U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1430002" y="1660621"/>
            <a:ext cx="832647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Each function can be checked out in a Source Code Management system like TFS and worked on without impacting other functions. 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Different developers can work on various functions simultaneously.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Individual functions can be deployed without changing the module.  To remove a function, just delete it from the function folder.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The module script is generic and reusable. </a:t>
            </a:r>
          </a:p>
        </p:txBody>
      </p:sp>
    </p:spTree>
    <p:extLst>
      <p:ext uri="{BB962C8B-B14F-4D97-AF65-F5344CB8AC3E}">
        <p14:creationId xmlns:p14="http://schemas.microsoft.com/office/powerpoint/2010/main" val="33836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4288" y="369123"/>
            <a:ext cx="6985458" cy="913415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/>
              <a:t>Module Cmdlets</a:t>
            </a:r>
            <a:endParaRPr lang="en-U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1145331" y="1436334"/>
            <a:ext cx="832647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Import-Module 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Use </a:t>
            </a:r>
            <a:r>
              <a:rPr lang="en-US" sz="2800" i="1" dirty="0" smtClean="0"/>
              <a:t>Force</a:t>
            </a:r>
            <a:r>
              <a:rPr lang="en-US" sz="2800" dirty="0" smtClean="0"/>
              <a:t> parameter to reload if already loaded.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i="1" dirty="0" err="1" smtClean="0"/>
              <a:t>AsCustomObject</a:t>
            </a:r>
            <a:r>
              <a:rPr lang="en-US" sz="2800" dirty="0" smtClean="0"/>
              <a:t> parameter will return the module as an object.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Remove-Module – clear module from memory.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New-Module to create a dynamic module.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Get-Module to list modules and their contents.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New-</a:t>
            </a:r>
            <a:r>
              <a:rPr lang="en-US" sz="2800" dirty="0" err="1" smtClean="0"/>
              <a:t>ModuleManifest</a:t>
            </a:r>
            <a:r>
              <a:rPr lang="en-US" sz="2800" dirty="0" smtClean="0"/>
              <a:t> to create a module manifest.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Test-</a:t>
            </a:r>
            <a:r>
              <a:rPr lang="en-US" sz="2800" dirty="0" err="1" smtClean="0"/>
              <a:t>ModuleManifest</a:t>
            </a:r>
            <a:r>
              <a:rPr lang="en-US" sz="2800" dirty="0" smtClean="0"/>
              <a:t> – verifies manifest.</a:t>
            </a:r>
          </a:p>
        </p:txBody>
      </p:sp>
    </p:spTree>
    <p:extLst>
      <p:ext uri="{BB962C8B-B14F-4D97-AF65-F5344CB8AC3E}">
        <p14:creationId xmlns:p14="http://schemas.microsoft.com/office/powerpoint/2010/main" val="302054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4288" y="369123"/>
            <a:ext cx="6985458" cy="913415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/>
              <a:t>Module Cmdlets </a:t>
            </a:r>
            <a:br>
              <a:rPr lang="en-US" sz="54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3600" dirty="0" smtClean="0"/>
              <a:t>Using a Module as an Object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900023" y="2568137"/>
            <a:ext cx="9839864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 Using a module as an object..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mymathobject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Import-Module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umd_application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AsCustomObject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mymathobject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'Invoke-UdfMultiplyNumber'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881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353" y="578223"/>
            <a:ext cx="7804737" cy="575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4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7161" y="460123"/>
            <a:ext cx="6985458" cy="913415"/>
          </a:xfrm>
        </p:spPr>
        <p:txBody>
          <a:bodyPr>
            <a:normAutofit fontScale="90000"/>
          </a:bodyPr>
          <a:lstStyle/>
          <a:p>
            <a:pPr algn="l"/>
            <a:r>
              <a:rPr lang="en-US" sz="7200" dirty="0" smtClean="0"/>
              <a:t>Adding a Windows GUI</a:t>
            </a:r>
            <a:endParaRPr lang="en-US" sz="7200" dirty="0"/>
          </a:p>
        </p:txBody>
      </p:sp>
      <p:sp>
        <p:nvSpPr>
          <p:cNvPr id="7" name="TextBox 6"/>
          <p:cNvSpPr txBox="1"/>
          <p:nvPr/>
        </p:nvSpPr>
        <p:spPr>
          <a:xfrm>
            <a:off x="986175" y="1735046"/>
            <a:ext cx="993283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Due to verbosity, best to use a third party tool like Sapien’s </a:t>
            </a:r>
            <a:r>
              <a:rPr lang="en-US" sz="2400" dirty="0" smtClean="0"/>
              <a:t>PowerShell </a:t>
            </a:r>
            <a:r>
              <a:rPr lang="en-US" sz="2400" dirty="0" smtClean="0"/>
              <a:t>Studio</a:t>
            </a:r>
            <a:r>
              <a:rPr lang="en-US" sz="2400" dirty="0"/>
              <a:t> </a:t>
            </a:r>
            <a:r>
              <a:rPr lang="en-US" sz="2400" dirty="0" smtClean="0"/>
              <a:t>or </a:t>
            </a:r>
            <a:r>
              <a:rPr lang="en-US" sz="2400" dirty="0" smtClean="0"/>
              <a:t>Admin Script Editor.</a:t>
            </a:r>
            <a:endParaRPr lang="en-US" sz="2400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PowerShell </a:t>
            </a:r>
            <a:r>
              <a:rPr lang="en-US" sz="2400" dirty="0" err="1" smtClean="0"/>
              <a:t>Winform</a:t>
            </a:r>
            <a:r>
              <a:rPr lang="en-US" sz="2400" dirty="0" smtClean="0"/>
              <a:t> applications are stand-alone, i.e. no external DLLs required.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Can support full blown Windows applications.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2130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94" y="311451"/>
            <a:ext cx="4639806" cy="913415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/>
              <a:t>Demonstration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812522" y="1408730"/>
            <a:ext cx="8276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 smtClean="0"/>
              <a:t>Adding a Windows </a:t>
            </a:r>
            <a:r>
              <a:rPr lang="en-US" sz="3600" dirty="0" smtClean="0"/>
              <a:t>GUI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80227" y="2337758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scr_winform_sql</a:t>
            </a:r>
            <a:r>
              <a:rPr lang="en-US" dirty="0" smtClean="0"/>
              <a:t>,  test1.Export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3215" y="4529670"/>
            <a:ext cx="5479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http://www.itninja.com/community/admin-script-editor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4837" y="4218317"/>
            <a:ext cx="894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Free </a:t>
            </a:r>
            <a:r>
              <a:rPr lang="en-US" i="1" dirty="0" err="1" smtClean="0"/>
              <a:t>Winform</a:t>
            </a:r>
            <a:r>
              <a:rPr lang="en-US" i="1" dirty="0" smtClean="0"/>
              <a:t> and More PowerShell Development Environment tool can be downloaded at…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901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3836" y="363978"/>
            <a:ext cx="9144000" cy="1641490"/>
          </a:xfrm>
        </p:spPr>
        <p:txBody>
          <a:bodyPr/>
          <a:lstStyle/>
          <a:p>
            <a:r>
              <a:rPr lang="en-US" sz="5400" dirty="0" smtClean="0"/>
              <a:t>PowerShell: The Final Frontier</a:t>
            </a:r>
            <a:endParaRPr lang="en-US" sz="5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796" y="1280160"/>
            <a:ext cx="5987796" cy="54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9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862" y="611280"/>
            <a:ext cx="7042297" cy="528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7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4102" y="504947"/>
            <a:ext cx="6985458" cy="913415"/>
          </a:xfrm>
        </p:spPr>
        <p:txBody>
          <a:bodyPr>
            <a:normAutofit fontScale="90000"/>
          </a:bodyPr>
          <a:lstStyle/>
          <a:p>
            <a:pPr algn="l"/>
            <a:r>
              <a:rPr lang="en-US" sz="7200" dirty="0" smtClean="0"/>
              <a:t>Accessing SQL Server</a:t>
            </a:r>
            <a:endParaRPr lang="en-US" sz="7200" dirty="0"/>
          </a:p>
        </p:txBody>
      </p:sp>
      <p:sp>
        <p:nvSpPr>
          <p:cNvPr id="7" name="TextBox 6"/>
          <p:cNvSpPr txBox="1"/>
          <p:nvPr/>
        </p:nvSpPr>
        <p:spPr>
          <a:xfrm>
            <a:off x="1662915" y="1591610"/>
            <a:ext cx="912162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 smtClean="0"/>
              <a:t>Can use the SQLPS module but it adds overhead.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 smtClean="0"/>
              <a:t>For professional development, generally better to use a standard API like ODBC or </a:t>
            </a:r>
            <a:r>
              <a:rPr lang="en-US" sz="3600" dirty="0" err="1" smtClean="0"/>
              <a:t>ADO.Net</a:t>
            </a:r>
            <a:r>
              <a:rPr lang="en-US" sz="3600" dirty="0" smtClean="0"/>
              <a:t>.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 smtClean="0"/>
              <a:t>Can be incorporated into a script module.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2768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94" y="311451"/>
            <a:ext cx="4639806" cy="913415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/>
              <a:t>Demonstration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812522" y="1408730"/>
            <a:ext cx="8276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 smtClean="0"/>
              <a:t>Accessing SQL Server</a:t>
            </a:r>
          </a:p>
        </p:txBody>
      </p:sp>
    </p:spTree>
    <p:extLst>
      <p:ext uri="{BB962C8B-B14F-4D97-AF65-F5344CB8AC3E}">
        <p14:creationId xmlns:p14="http://schemas.microsoft.com/office/powerpoint/2010/main" val="125303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778" y="563239"/>
            <a:ext cx="7837714" cy="583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0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4102" y="504947"/>
            <a:ext cx="6985458" cy="913415"/>
          </a:xfrm>
        </p:spPr>
        <p:txBody>
          <a:bodyPr>
            <a:normAutofit fontScale="90000"/>
          </a:bodyPr>
          <a:lstStyle/>
          <a:p>
            <a:pPr algn="l"/>
            <a:r>
              <a:rPr lang="en-US" sz="7200" dirty="0" smtClean="0"/>
              <a:t>Application Configuration</a:t>
            </a:r>
            <a:endParaRPr lang="en-US" sz="7200" dirty="0"/>
          </a:p>
        </p:txBody>
      </p:sp>
      <p:sp>
        <p:nvSpPr>
          <p:cNvPr id="7" name="TextBox 6"/>
          <p:cNvSpPr txBox="1"/>
          <p:nvPr/>
        </p:nvSpPr>
        <p:spPr>
          <a:xfrm>
            <a:off x="1662915" y="1591610"/>
            <a:ext cx="914852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Professional </a:t>
            </a:r>
            <a:r>
              <a:rPr lang="en-US" sz="2400" dirty="0" smtClean="0"/>
              <a:t>applications </a:t>
            </a:r>
            <a:r>
              <a:rPr lang="en-US" sz="2400" dirty="0" smtClean="0"/>
              <a:t>need </a:t>
            </a:r>
            <a:r>
              <a:rPr lang="en-US" sz="2400" dirty="0" smtClean="0"/>
              <a:t>flexible </a:t>
            </a:r>
            <a:r>
              <a:rPr lang="en-US" sz="2400" dirty="0" smtClean="0"/>
              <a:t>configuration to support changing  application settings like server name, email distribution lists, folder names, etc.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PowerShell does not come with built-in support for this but it can be achieved easily with forethought.</a:t>
            </a:r>
          </a:p>
        </p:txBody>
      </p:sp>
    </p:spTree>
    <p:extLst>
      <p:ext uri="{BB962C8B-B14F-4D97-AF65-F5344CB8AC3E}">
        <p14:creationId xmlns:p14="http://schemas.microsoft.com/office/powerpoint/2010/main" val="319252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94" y="311451"/>
            <a:ext cx="4639806" cy="913415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/>
              <a:t>Demonstration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812522" y="1408730"/>
            <a:ext cx="8276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 smtClean="0"/>
              <a:t>Application configuration.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62973" y="2173857"/>
            <a:ext cx="326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umd_appconfig</a:t>
            </a:r>
            <a:r>
              <a:rPr lang="en-US" dirty="0" smtClean="0"/>
              <a:t>, Invoke-UdfSQL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7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375" y="751354"/>
            <a:ext cx="6202275" cy="480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8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7566" y="340355"/>
            <a:ext cx="6985458" cy="913415"/>
          </a:xfrm>
        </p:spPr>
        <p:txBody>
          <a:bodyPr>
            <a:normAutofit fontScale="90000"/>
          </a:bodyPr>
          <a:lstStyle/>
          <a:p>
            <a:pPr algn="l"/>
            <a:r>
              <a:rPr lang="en-US" sz="7200" dirty="0" smtClean="0"/>
              <a:t>Processing the Pipeline</a:t>
            </a:r>
            <a:endParaRPr lang="en-US" sz="7200" dirty="0"/>
          </a:p>
        </p:txBody>
      </p:sp>
      <p:sp>
        <p:nvSpPr>
          <p:cNvPr id="4" name="Rectangle 3"/>
          <p:cNvSpPr/>
          <p:nvPr/>
        </p:nvSpPr>
        <p:spPr>
          <a:xfrm>
            <a:off x="2023872" y="1671977"/>
            <a:ext cx="7623048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 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A2BE2"/>
                </a:solidFill>
                <a:latin typeface="Lucida Console" panose="020B0609040504020204" pitchFamily="49" charset="0"/>
              </a:rPr>
              <a:t>Out-</a:t>
            </a:r>
            <a:r>
              <a:rPr lang="en-US" sz="12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UdfPipeline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rgbClr val="00008B"/>
                </a:solidFill>
                <a:latin typeface="Lucida Console" panose="020B0609040504020204" pitchFamily="49" charset="0"/>
              </a:rPr>
              <a:t>begin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{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"`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nWe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 are going to start and there is no pipeline yet."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#  Let do something initialization like...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>
                <a:solidFill>
                  <a:srgbClr val="008080"/>
                </a:solidFill>
                <a:latin typeface="Lucida Console" panose="020B0609040504020204" pitchFamily="49" charset="0"/>
              </a:rPr>
              <a:t>integer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mycount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}</a:t>
            </a: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rgbClr val="00008B"/>
                </a:solidFill>
                <a:latin typeface="Lucida Console" panose="020B0609040504020204" pitchFamily="49" charset="0"/>
              </a:rPr>
              <a:t>process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{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mycount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++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}</a:t>
            </a: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rgbClr val="00008B"/>
                </a:solidFill>
                <a:latin typeface="Lucida Console" panose="020B0609040504020204" pitchFamily="49" charset="0"/>
              </a:rPr>
              <a:t>end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{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"`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nThere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 are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mycount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 items."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}</a:t>
            </a: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Out-</a:t>
            </a:r>
            <a:r>
              <a:rPr lang="en-US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UdfPipeline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6281928" y="2359152"/>
            <a:ext cx="2871216" cy="594360"/>
          </a:xfrm>
          <a:prstGeom prst="borderCallout1">
            <a:avLst>
              <a:gd name="adj1" fmla="val 18750"/>
              <a:gd name="adj2" fmla="val -8333"/>
              <a:gd name="adj3" fmla="val 34038"/>
              <a:gd name="adj4" fmla="val -98843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Runs only once before the pipeline starts.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6242304" y="4760976"/>
            <a:ext cx="2871216" cy="594360"/>
          </a:xfrm>
          <a:prstGeom prst="borderCallout1">
            <a:avLst>
              <a:gd name="adj1" fmla="val 18750"/>
              <a:gd name="adj2" fmla="val -8333"/>
              <a:gd name="adj3" fmla="val 34038"/>
              <a:gd name="adj4" fmla="val -98843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Runs once at the end after the pipeline is exhausted.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6056376" y="3642360"/>
            <a:ext cx="2871216" cy="594360"/>
          </a:xfrm>
          <a:prstGeom prst="borderCallout1">
            <a:avLst>
              <a:gd name="adj1" fmla="val 18750"/>
              <a:gd name="adj2" fmla="val -8333"/>
              <a:gd name="adj3" fmla="val 34038"/>
              <a:gd name="adj4" fmla="val -98843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Runs once for each row in the pipeline.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64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94" y="311451"/>
            <a:ext cx="4639806" cy="913415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/>
              <a:t>Demonstration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812522" y="1408730"/>
            <a:ext cx="827661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 smtClean="0"/>
              <a:t>Pipe Processing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29294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161" y="1138159"/>
            <a:ext cx="5621768" cy="501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94" y="311451"/>
            <a:ext cx="4639806" cy="913415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/>
              <a:t>Presentation Goals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812522" y="1408730"/>
            <a:ext cx="827661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 smtClean="0"/>
              <a:t>To familiarize you with PowerShell features to support professional applications.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 smtClean="0"/>
              <a:t>Demonstrate some techniques to implement these features.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13845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688" y="311450"/>
            <a:ext cx="9144000" cy="9134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Review:  Advanced PowerShell Development  Features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812522" y="1408730"/>
            <a:ext cx="984938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 smtClean="0"/>
              <a:t>Maximizing Reuse with Advanced Functions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 smtClean="0"/>
              <a:t>Increasing Extensibility with Script Modules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 smtClean="0"/>
              <a:t>Adding Support for User Interaction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 smtClean="0"/>
              <a:t>Efficiently Accessing SQL Server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 smtClean="0"/>
              <a:t>Adding Support for Application Configuration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 smtClean="0"/>
              <a:t>Adding Support for Pipeline Processing</a:t>
            </a:r>
          </a:p>
          <a:p>
            <a:pPr>
              <a:spcAft>
                <a:spcPts val="1200"/>
              </a:spcAft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74968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688" y="311450"/>
            <a:ext cx="9144000" cy="9134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Review:  Advanced PowerShell </a:t>
            </a:r>
            <a:r>
              <a:rPr lang="en-US" sz="3600" dirty="0" smtClean="0"/>
              <a:t> - the 4 </a:t>
            </a:r>
            <a:r>
              <a:rPr lang="en-US" sz="3600" dirty="0" err="1" smtClean="0"/>
              <a:t>bilities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812522" y="1408730"/>
            <a:ext cx="984938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 smtClean="0"/>
              <a:t>Maintainability.</a:t>
            </a:r>
            <a:endParaRPr lang="en-US" sz="3600" dirty="0" smtClean="0"/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 smtClean="0"/>
              <a:t>Deployability.</a:t>
            </a:r>
            <a:endParaRPr lang="en-US" sz="3600" dirty="0" smtClean="0"/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 smtClean="0"/>
              <a:t>Extensibility.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 smtClean="0"/>
              <a:t>Scalability.</a:t>
            </a:r>
            <a:endParaRPr lang="en-US" sz="3600" dirty="0" smtClean="0"/>
          </a:p>
          <a:p>
            <a:pPr>
              <a:spcAft>
                <a:spcPts val="1200"/>
              </a:spcAft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75586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94" y="311451"/>
            <a:ext cx="4639806" cy="913415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/>
              <a:t>Q &amp;  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6932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6500" y="383168"/>
            <a:ext cx="9144000" cy="913415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Advanced PowerShell Development  Features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812522" y="1408730"/>
            <a:ext cx="984938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 smtClean="0"/>
              <a:t>Maximizing Reuse with Advanced Functions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 smtClean="0"/>
              <a:t>Increasing Extensibility with Script Modules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 smtClean="0"/>
              <a:t>Adding Support for User Interaction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 smtClean="0"/>
              <a:t>Efficiently Accessing SQL Server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 smtClean="0"/>
              <a:t>Adding Support for Application Configuration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 smtClean="0"/>
              <a:t>Adding Support for Pipeline Processing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80005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1104900"/>
            <a:ext cx="62992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8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8140" y="133526"/>
            <a:ext cx="6985458" cy="913415"/>
          </a:xfrm>
        </p:spPr>
        <p:txBody>
          <a:bodyPr>
            <a:normAutofit fontScale="90000"/>
          </a:bodyPr>
          <a:lstStyle/>
          <a:p>
            <a:r>
              <a:rPr lang="en-US" sz="7200" dirty="0" smtClean="0"/>
              <a:t>Advanced Function</a:t>
            </a:r>
            <a:endParaRPr lang="en-US" sz="7200" dirty="0"/>
          </a:p>
        </p:txBody>
      </p:sp>
      <p:sp>
        <p:nvSpPr>
          <p:cNvPr id="7" name="TextBox 6"/>
          <p:cNvSpPr txBox="1"/>
          <p:nvPr/>
        </p:nvSpPr>
        <p:spPr>
          <a:xfrm>
            <a:off x="1699491" y="1884218"/>
            <a:ext cx="277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402336" y="1140273"/>
            <a:ext cx="11082528" cy="55861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/>
              <a:t> </a:t>
            </a:r>
            <a:r>
              <a:rPr lang="en-US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8A2BE2"/>
                </a:solidFill>
                <a:latin typeface="Lucida Console" panose="020B0609040504020204" pitchFamily="49" charset="0"/>
              </a:rPr>
              <a:t>Invoke-</a:t>
            </a:r>
            <a:r>
              <a:rPr lang="en-US" sz="105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UdfSQLStatement</a:t>
            </a:r>
            <a:endParaRPr lang="en-US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{ 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050" dirty="0">
                <a:solidFill>
                  <a:srgbClr val="00BFFF"/>
                </a:solidFill>
                <a:latin typeface="Lucida Console" panose="020B0609040504020204" pitchFamily="49" charset="0"/>
              </a:rPr>
              <a:t>CmdletBinding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en-US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05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$Server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05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$Database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05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$SQL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050" dirty="0">
                <a:solidFill>
                  <a:srgbClr val="008080"/>
                </a:solidFill>
                <a:latin typeface="Lucida Console" panose="020B0609040504020204" pitchFamily="49" charset="0"/>
              </a:rPr>
              <a:t>switch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IsSelect</a:t>
            </a:r>
            <a:endParaRPr lang="en-US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)</a:t>
            </a:r>
          </a:p>
          <a:p>
            <a:endParaRPr lang="en-US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8B0000"/>
                </a:solidFill>
                <a:latin typeface="Lucida Console" panose="020B0609040504020204" pitchFamily="49" charset="0"/>
              </a:rPr>
              <a:t>"open </a:t>
            </a:r>
            <a:r>
              <a:rPr lang="en-US" sz="105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connecton</a:t>
            </a:r>
            <a:r>
              <a:rPr lang="en-US" sz="105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US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$conn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System.Data.SqlClient.SqlConnection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050" dirty="0">
                <a:solidFill>
                  <a:srgbClr val="8B0000"/>
                </a:solidFill>
                <a:latin typeface="Lucida Console" panose="020B0609040504020204" pitchFamily="49" charset="0"/>
              </a:rPr>
              <a:t>"Data Source=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Server</a:t>
            </a:r>
            <a:r>
              <a:rPr lang="en-US" sz="105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;Integrated</a:t>
            </a:r>
            <a:r>
              <a:rPr lang="en-US" sz="1050" dirty="0">
                <a:solidFill>
                  <a:srgbClr val="8B0000"/>
                </a:solidFill>
                <a:latin typeface="Lucida Console" panose="020B0609040504020204" pitchFamily="49" charset="0"/>
              </a:rPr>
              <a:t> Security=</a:t>
            </a:r>
            <a:r>
              <a:rPr lang="en-US" sz="105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SSPI;Initial</a:t>
            </a:r>
            <a:r>
              <a:rPr lang="en-US" sz="1050" dirty="0">
                <a:solidFill>
                  <a:srgbClr val="8B0000"/>
                </a:solidFill>
                <a:latin typeface="Lucida Console" panose="020B0609040504020204" pitchFamily="49" charset="0"/>
              </a:rPr>
              <a:t> Catalog=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$Database</a:t>
            </a:r>
            <a:r>
              <a:rPr lang="en-US" sz="105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endParaRPr lang="en-US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conn</a:t>
            </a:r>
            <a:r>
              <a:rPr lang="en-US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Open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endParaRPr lang="en-US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$command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system.data.sqlclient.Sqlcommand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SQL</a:t>
            </a:r>
            <a:r>
              <a:rPr lang="en-US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$conn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IsSelect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{ 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$adapter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System.Data.sqlclient.SqlDataAdapter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$command</a:t>
            </a:r>
            <a:endParaRPr lang="en-US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$dataset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System.Data.DataSet</a:t>
            </a:r>
            <a:endParaRPr lang="en-US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adapter</a:t>
            </a:r>
            <a:r>
              <a:rPr lang="en-US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Fill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$dataset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Out-Null</a:t>
            </a:r>
            <a:endParaRPr lang="en-US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conn</a:t>
            </a:r>
            <a:r>
              <a:rPr lang="en-US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Close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</a:t>
            </a:r>
            <a:r>
              <a:rPr lang="en-US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dataset</a:t>
            </a:r>
            <a:r>
              <a:rPr lang="en-US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tables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}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endParaRPr lang="en-US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{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command</a:t>
            </a:r>
            <a:r>
              <a:rPr lang="en-US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ExecuteNonQuery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conn</a:t>
            </a:r>
            <a:r>
              <a:rPr lang="en-US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Close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}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4590288" y="1399032"/>
            <a:ext cx="4142232" cy="484632"/>
          </a:xfrm>
          <a:prstGeom prst="borderCallout1">
            <a:avLst>
              <a:gd name="adj1" fmla="val 18750"/>
              <a:gd name="adj2" fmla="val -8333"/>
              <a:gd name="adj3" fmla="val 37028"/>
              <a:gd name="adj4" fmla="val -607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Advanced function - CmdletBinding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7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8140" y="133526"/>
            <a:ext cx="6985458" cy="913415"/>
          </a:xfrm>
        </p:spPr>
        <p:txBody>
          <a:bodyPr>
            <a:normAutofit fontScale="90000"/>
          </a:bodyPr>
          <a:lstStyle/>
          <a:p>
            <a:r>
              <a:rPr lang="en-US" sz="7200" dirty="0" smtClean="0"/>
              <a:t>Calling a Function</a:t>
            </a:r>
            <a:endParaRPr lang="en-US" sz="7200" dirty="0"/>
          </a:p>
        </p:txBody>
      </p:sp>
      <p:sp>
        <p:nvSpPr>
          <p:cNvPr id="7" name="TextBox 6"/>
          <p:cNvSpPr txBox="1"/>
          <p:nvPr/>
        </p:nvSpPr>
        <p:spPr>
          <a:xfrm>
            <a:off x="1699491" y="1884218"/>
            <a:ext cx="277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661416" y="2051596"/>
            <a:ext cx="1050340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Invoke-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UdfSQLStatement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-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Server '(local)' -Database 'Development' </a:t>
            </a:r>
            <a:r>
              <a:rPr lang="en-US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`</a:t>
            </a: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                       -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SQL 'select top 10 * from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dbo.orders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' -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IsSelect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4910328" y="3657600"/>
            <a:ext cx="4142232" cy="484632"/>
          </a:xfrm>
          <a:prstGeom prst="borderCallout1">
            <a:avLst>
              <a:gd name="adj1" fmla="val 18750"/>
              <a:gd name="adj2" fmla="val -8333"/>
              <a:gd name="adj3" fmla="val -198821"/>
              <a:gd name="adj4" fmla="val -133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Passing parameters by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7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94" y="311451"/>
            <a:ext cx="4639806" cy="913415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/>
              <a:t>Demonstration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812522" y="1408730"/>
            <a:ext cx="827661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 smtClean="0"/>
              <a:t>Fun with SAPI, Common Dialogs and Advanced Functions</a:t>
            </a:r>
            <a:r>
              <a:rPr lang="en-US" sz="3600" dirty="0" smtClean="0"/>
              <a:t>.</a:t>
            </a:r>
          </a:p>
          <a:p>
            <a:pPr>
              <a:spcAft>
                <a:spcPts val="1200"/>
              </a:spcAft>
            </a:pPr>
            <a:endParaRPr lang="en-US" sz="3600" dirty="0" smtClean="0"/>
          </a:p>
          <a:p>
            <a:pPr>
              <a:spcAft>
                <a:spcPts val="1200"/>
              </a:spcAft>
            </a:pPr>
            <a:r>
              <a:rPr lang="en-US" sz="2800" i="1" dirty="0" smtClean="0"/>
              <a:t>See </a:t>
            </a:r>
            <a:r>
              <a:rPr lang="en-US" sz="2800" b="1" i="1" dirty="0" err="1"/>
              <a:t>about_Functions_Advanced_Parameters</a:t>
            </a:r>
            <a:endParaRPr lang="en-US" sz="2800" b="1" i="1" dirty="0"/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414732" y="2587925"/>
            <a:ext cx="3597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Out-UdfSpeech, Get-</a:t>
            </a:r>
            <a:r>
              <a:rPr lang="en-US" dirty="0" err="1" smtClean="0"/>
              <a:t>UdfFileName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27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13809</TotalTime>
  <Words>1279</Words>
  <Application>Microsoft Office PowerPoint</Application>
  <PresentationFormat>Widescreen</PresentationFormat>
  <Paragraphs>226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Corbel</vt:lpstr>
      <vt:lpstr>Lucida Console</vt:lpstr>
      <vt:lpstr>Verdana</vt:lpstr>
      <vt:lpstr>Depth</vt:lpstr>
      <vt:lpstr>PowerPoint Presentation</vt:lpstr>
      <vt:lpstr>PowerPoint Presentation</vt:lpstr>
      <vt:lpstr>PowerShell: The Final Frontier</vt:lpstr>
      <vt:lpstr>Presentation Goals</vt:lpstr>
      <vt:lpstr>Advanced PowerShell Development  Features</vt:lpstr>
      <vt:lpstr>PowerPoint Presentation</vt:lpstr>
      <vt:lpstr>Advanced Function</vt:lpstr>
      <vt:lpstr>Calling a Function</vt:lpstr>
      <vt:lpstr>Demonstration</vt:lpstr>
      <vt:lpstr>PowerPoint Presentation</vt:lpstr>
      <vt:lpstr>Script Modules</vt:lpstr>
      <vt:lpstr>Why Script Modules?</vt:lpstr>
      <vt:lpstr>PowerShell Script Modules</vt:lpstr>
      <vt:lpstr>Lets’ Create a Script Module</vt:lpstr>
      <vt:lpstr>Review: Lets’ Create a Script Module</vt:lpstr>
      <vt:lpstr>Review: Lets’ Create a Script Module</vt:lpstr>
      <vt:lpstr>Review: Lets’ Create a Script Module</vt:lpstr>
      <vt:lpstr>Using Modules</vt:lpstr>
      <vt:lpstr>Demonstration</vt:lpstr>
      <vt:lpstr>Script Modules:  A Couple of  Notes</vt:lpstr>
      <vt:lpstr>Script Modules:  Making them Even Better</vt:lpstr>
      <vt:lpstr>Script Modules:  Making them Even Better</vt:lpstr>
      <vt:lpstr>Script Modules:  Dot Sourcing</vt:lpstr>
      <vt:lpstr>Script Modules:  Benefits of Dot Sourcing</vt:lpstr>
      <vt:lpstr>Module Cmdlets</vt:lpstr>
      <vt:lpstr>Module Cmdlets   Using a Module as an Object</vt:lpstr>
      <vt:lpstr>PowerPoint Presentation</vt:lpstr>
      <vt:lpstr>Adding a Windows GUI</vt:lpstr>
      <vt:lpstr>Demonstration</vt:lpstr>
      <vt:lpstr>PowerPoint Presentation</vt:lpstr>
      <vt:lpstr>Accessing SQL Server</vt:lpstr>
      <vt:lpstr>Demonstration</vt:lpstr>
      <vt:lpstr>PowerPoint Presentation</vt:lpstr>
      <vt:lpstr>Application Configuration</vt:lpstr>
      <vt:lpstr>Demonstration</vt:lpstr>
      <vt:lpstr>PowerPoint Presentation</vt:lpstr>
      <vt:lpstr>Processing the Pipeline</vt:lpstr>
      <vt:lpstr>Demonstration</vt:lpstr>
      <vt:lpstr>PowerPoint Presentation</vt:lpstr>
      <vt:lpstr>Review:  Advanced PowerShell Development  Features</vt:lpstr>
      <vt:lpstr>Review:  Advanced PowerShell  - the 4 bilities</vt:lpstr>
      <vt:lpstr>Q &amp; 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Dimensional Modeling</dc:title>
  <dc:creator>BryanCafferky</dc:creator>
  <cp:lastModifiedBy>Bryan C</cp:lastModifiedBy>
  <cp:revision>161</cp:revision>
  <dcterms:created xsi:type="dcterms:W3CDTF">2013-09-04T19:34:49Z</dcterms:created>
  <dcterms:modified xsi:type="dcterms:W3CDTF">2015-11-11T20:07:10Z</dcterms:modified>
</cp:coreProperties>
</file>