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75" r:id="rId2"/>
    <p:sldId id="273" r:id="rId3"/>
    <p:sldId id="256" r:id="rId4"/>
    <p:sldId id="258" r:id="rId5"/>
    <p:sldId id="260" r:id="rId6"/>
    <p:sldId id="261" r:id="rId7"/>
    <p:sldId id="262" r:id="rId8"/>
    <p:sldId id="276" r:id="rId9"/>
    <p:sldId id="263" r:id="rId10"/>
    <p:sldId id="264" r:id="rId11"/>
    <p:sldId id="265" r:id="rId12"/>
    <p:sldId id="266" r:id="rId13"/>
    <p:sldId id="267" r:id="rId14"/>
    <p:sldId id="277" r:id="rId15"/>
    <p:sldId id="278" r:id="rId16"/>
    <p:sldId id="279" r:id="rId17"/>
    <p:sldId id="271" r:id="rId18"/>
    <p:sldId id="268" r:id="rId19"/>
    <p:sldId id="269" r:id="rId20"/>
    <p:sldId id="274" r:id="rId21"/>
    <p:sldId id="27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84" autoAdjust="0"/>
  </p:normalViewPr>
  <p:slideViewPr>
    <p:cSldViewPr>
      <p:cViewPr varScale="1">
        <p:scale>
          <a:sx n="75" d="100"/>
          <a:sy n="75" d="100"/>
        </p:scale>
        <p:origin x="-1230"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03E10C-53AD-44BE-BFD0-4B13717C875E}" type="datetimeFigureOut">
              <a:rPr lang="en-US" smtClean="0"/>
              <a:t>10/9/2015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FDFF28-5762-4902-BDA3-60101C9231F9}" type="slidenum">
              <a:rPr lang="en-US" smtClean="0"/>
              <a:t>‹#›</a:t>
            </a:fld>
            <a:endParaRPr lang="en-US"/>
          </a:p>
        </p:txBody>
      </p:sp>
    </p:spTree>
    <p:extLst>
      <p:ext uri="{BB962C8B-B14F-4D97-AF65-F5344CB8AC3E}">
        <p14:creationId xmlns:p14="http://schemas.microsoft.com/office/powerpoint/2010/main" val="2783223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34F3B0-ADA8-445A-B124-DF08886F2FEB}" type="slidenum">
              <a:rPr lang="en-US" smtClean="0"/>
              <a:t>2</a:t>
            </a:fld>
            <a:endParaRPr lang="en-US"/>
          </a:p>
        </p:txBody>
      </p:sp>
    </p:spTree>
    <p:extLst>
      <p:ext uri="{BB962C8B-B14F-4D97-AF65-F5344CB8AC3E}">
        <p14:creationId xmlns:p14="http://schemas.microsoft.com/office/powerpoint/2010/main" val="2729319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FDFF28-5762-4902-BDA3-60101C9231F9}" type="slidenum">
              <a:rPr lang="en-US" smtClean="0"/>
              <a:t>18</a:t>
            </a:fld>
            <a:endParaRPr lang="en-US"/>
          </a:p>
        </p:txBody>
      </p:sp>
    </p:spTree>
    <p:extLst>
      <p:ext uri="{BB962C8B-B14F-4D97-AF65-F5344CB8AC3E}">
        <p14:creationId xmlns:p14="http://schemas.microsoft.com/office/powerpoint/2010/main" val="612282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34F3B0-ADA8-445A-B124-DF08886F2FEB}" type="slidenum">
              <a:rPr lang="en-US" smtClean="0"/>
              <a:t>20</a:t>
            </a:fld>
            <a:endParaRPr lang="en-US"/>
          </a:p>
        </p:txBody>
      </p:sp>
    </p:spTree>
    <p:extLst>
      <p:ext uri="{BB962C8B-B14F-4D97-AF65-F5344CB8AC3E}">
        <p14:creationId xmlns:p14="http://schemas.microsoft.com/office/powerpoint/2010/main" val="24157637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9386"/>
            <a:ext cx="9271000" cy="6968986"/>
          </a:xfrm>
          <a:prstGeom prst="rect">
            <a:avLst/>
          </a:prstGeom>
        </p:spPr>
      </p:pic>
      <p:sp>
        <p:nvSpPr>
          <p:cNvPr id="2" name="Title 1"/>
          <p:cNvSpPr>
            <a:spLocks noGrp="1"/>
          </p:cNvSpPr>
          <p:nvPr>
            <p:ph type="ctrTitle"/>
          </p:nvPr>
        </p:nvSpPr>
        <p:spPr>
          <a:xfrm>
            <a:off x="458408" y="516685"/>
            <a:ext cx="8203153" cy="1470025"/>
          </a:xfrm>
        </p:spPr>
        <p:txBody>
          <a:bodyPr>
            <a:normAutofit/>
          </a:bodyPr>
          <a:lstStyle>
            <a:lvl1pPr algn="l">
              <a:defRPr sz="40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8408" y="1907341"/>
            <a:ext cx="7925349" cy="1752600"/>
          </a:xfrm>
        </p:spPr>
        <p:txBody>
          <a:bodyPr>
            <a:norm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7199" y="6197614"/>
            <a:ext cx="1035171" cy="365125"/>
          </a:xfrm>
        </p:spPr>
        <p:txBody>
          <a:bodyPr/>
          <a:lstStyle>
            <a:lvl1pPr>
              <a:defRPr>
                <a:solidFill>
                  <a:schemeClr val="bg1">
                    <a:lumMod val="75000"/>
                  </a:schemeClr>
                </a:solidFill>
              </a:defRPr>
            </a:lvl1pPr>
          </a:lstStyle>
          <a:p>
            <a:fld id="{A4355A8A-B2A7-4933-AC45-E88682E9FA9A}" type="datetime1">
              <a:rPr lang="en-US" smtClean="0"/>
              <a:t>10/9/2015</a:t>
            </a:fld>
            <a:endParaRPr lang="en-US"/>
          </a:p>
        </p:txBody>
      </p:sp>
      <p:sp>
        <p:nvSpPr>
          <p:cNvPr id="5" name="Footer Placeholder 4"/>
          <p:cNvSpPr>
            <a:spLocks noGrp="1"/>
          </p:cNvSpPr>
          <p:nvPr>
            <p:ph type="ftr" sz="quarter" idx="11"/>
          </p:nvPr>
        </p:nvSpPr>
        <p:spPr>
          <a:xfrm>
            <a:off x="1672898" y="6197614"/>
            <a:ext cx="5133343" cy="365125"/>
          </a:xfrm>
        </p:spPr>
        <p:txBody>
          <a:bodyPr/>
          <a:lstStyle>
            <a:lvl1pPr algn="l">
              <a:defRPr>
                <a:solidFill>
                  <a:schemeClr val="bg1">
                    <a:lumMod val="75000"/>
                  </a:schemeClr>
                </a:solidFill>
              </a:defRPr>
            </a:lvl1pPr>
          </a:lstStyle>
          <a:p>
            <a:r>
              <a:rPr lang="en-US" smtClean="0"/>
              <a:t>PowerShell for the Reluctant Adminstrator</a:t>
            </a: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6242" y="5883986"/>
            <a:ext cx="2110906" cy="885114"/>
          </a:xfrm>
          <a:prstGeom prst="rect">
            <a:avLst/>
          </a:prstGeom>
        </p:spPr>
      </p:pic>
    </p:spTree>
    <p:extLst>
      <p:ext uri="{BB962C8B-B14F-4D97-AF65-F5344CB8AC3E}">
        <p14:creationId xmlns:p14="http://schemas.microsoft.com/office/powerpoint/2010/main" val="8007303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3087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06329" y="6286903"/>
            <a:ext cx="1008171" cy="365125"/>
          </a:xfrm>
        </p:spPr>
        <p:txBody>
          <a:bodyPr/>
          <a:lstStyle/>
          <a:p>
            <a:fld id="{FF758CB2-DE8B-4262-AF93-6B96FCAFB854}" type="datetime1">
              <a:rPr lang="en-US" smtClean="0"/>
              <a:t>10/9/2015</a:t>
            </a:fld>
            <a:endParaRPr lang="en-US"/>
          </a:p>
        </p:txBody>
      </p:sp>
      <p:sp>
        <p:nvSpPr>
          <p:cNvPr id="12" name="Date Placeholder 3"/>
          <p:cNvSpPr txBox="1">
            <a:spLocks/>
          </p:cNvSpPr>
          <p:nvPr/>
        </p:nvSpPr>
        <p:spPr>
          <a:xfrm>
            <a:off x="706329" y="6286903"/>
            <a:ext cx="1135171" cy="365125"/>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a:t>
            </a:r>
            <a:endParaRPr lang="en-US" dirty="0"/>
          </a:p>
        </p:txBody>
      </p:sp>
      <p:sp>
        <p:nvSpPr>
          <p:cNvPr id="13" name="Footer Placeholder 4"/>
          <p:cNvSpPr>
            <a:spLocks noGrp="1"/>
          </p:cNvSpPr>
          <p:nvPr>
            <p:ph type="ftr" sz="quarter" idx="3"/>
          </p:nvPr>
        </p:nvSpPr>
        <p:spPr>
          <a:xfrm>
            <a:off x="2035826" y="6286903"/>
            <a:ext cx="2538028" cy="365125"/>
          </a:xfrm>
          <a:prstGeom prst="rect">
            <a:avLst/>
          </a:prstGeom>
        </p:spPr>
        <p:txBody>
          <a:bodyPr vert="horz" lIns="91440" tIns="45720" rIns="91440" bIns="45720" rtlCol="0" anchor="ctr"/>
          <a:lstStyle>
            <a:lvl1pPr algn="l">
              <a:defRPr sz="1100">
                <a:solidFill>
                  <a:srgbClr val="FFFFFF"/>
                </a:solidFill>
              </a:defRPr>
            </a:lvl1pPr>
          </a:lstStyle>
          <a:p>
            <a:r>
              <a:rPr lang="en-US" smtClean="0"/>
              <a:t>PowerShell for the Reluctant Adminstrator</a:t>
            </a:r>
            <a:endParaRPr lang="en-US"/>
          </a:p>
        </p:txBody>
      </p:sp>
      <p:sp>
        <p:nvSpPr>
          <p:cNvPr id="14"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4FB59AE8-3D73-4749-8839-359D0B949B06}" type="slidenum">
              <a:rPr lang="en-US" smtClean="0"/>
              <a:t>‹#›</a:t>
            </a:fld>
            <a:endParaRPr lang="en-US"/>
          </a:p>
        </p:txBody>
      </p:sp>
      <p:cxnSp>
        <p:nvCxnSpPr>
          <p:cNvPr id="15" name="Straight Connector 14"/>
          <p:cNvCxnSpPr/>
          <p:nvPr/>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7842" y="6000404"/>
            <a:ext cx="2110906" cy="885114"/>
          </a:xfrm>
          <a:prstGeom prst="rect">
            <a:avLst/>
          </a:prstGeom>
        </p:spPr>
      </p:pic>
    </p:spTree>
    <p:extLst>
      <p:ext uri="{BB962C8B-B14F-4D97-AF65-F5344CB8AC3E}">
        <p14:creationId xmlns:p14="http://schemas.microsoft.com/office/powerpoint/2010/main" val="149173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3"/>
          <p:cNvSpPr>
            <a:spLocks noGrp="1"/>
          </p:cNvSpPr>
          <p:nvPr>
            <p:ph type="dt" sz="half" idx="2"/>
          </p:nvPr>
        </p:nvSpPr>
        <p:spPr>
          <a:xfrm>
            <a:off x="706329" y="6286903"/>
            <a:ext cx="995471" cy="365125"/>
          </a:xfrm>
          <a:prstGeom prst="rect">
            <a:avLst/>
          </a:prstGeom>
        </p:spPr>
        <p:txBody>
          <a:bodyPr vert="horz" lIns="91440" tIns="45720" rIns="91440" bIns="45720" rtlCol="0" anchor="ctr"/>
          <a:lstStyle>
            <a:lvl1pPr algn="l">
              <a:defRPr sz="1100">
                <a:solidFill>
                  <a:srgbClr val="FFFFFF"/>
                </a:solidFill>
              </a:defRPr>
            </a:lvl1pPr>
          </a:lstStyle>
          <a:p>
            <a:fld id="{FFC76A95-5E90-4CD7-9C35-800791A5FF25}" type="datetime1">
              <a:rPr lang="en-US" smtClean="0"/>
              <a:t>10/9/2015</a:t>
            </a:fld>
            <a:endParaRPr lang="en-US"/>
          </a:p>
        </p:txBody>
      </p:sp>
      <p:sp>
        <p:nvSpPr>
          <p:cNvPr id="13" name="Footer Placeholder 4"/>
          <p:cNvSpPr>
            <a:spLocks noGrp="1"/>
          </p:cNvSpPr>
          <p:nvPr>
            <p:ph type="ftr" sz="quarter" idx="3"/>
          </p:nvPr>
        </p:nvSpPr>
        <p:spPr>
          <a:xfrm>
            <a:off x="1857918" y="6286903"/>
            <a:ext cx="2715935" cy="365125"/>
          </a:xfrm>
          <a:prstGeom prst="rect">
            <a:avLst/>
          </a:prstGeom>
        </p:spPr>
        <p:txBody>
          <a:bodyPr vert="horz" lIns="91440" tIns="45720" rIns="91440" bIns="45720" rtlCol="0" anchor="ctr"/>
          <a:lstStyle>
            <a:lvl1pPr algn="l">
              <a:defRPr sz="1100">
                <a:solidFill>
                  <a:srgbClr val="FFFFFF"/>
                </a:solidFill>
              </a:defRPr>
            </a:lvl1pPr>
          </a:lstStyle>
          <a:p>
            <a:r>
              <a:rPr lang="en-US" smtClean="0"/>
              <a:t>PowerShell for the Reluctant Adminstrator</a:t>
            </a:r>
            <a:endParaRPr lang="en-US"/>
          </a:p>
        </p:txBody>
      </p:sp>
      <p:sp>
        <p:nvSpPr>
          <p:cNvPr id="14"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4FB59AE8-3D73-4749-8839-359D0B949B06}" type="slidenum">
              <a:rPr lang="en-US" smtClean="0"/>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29629" y="6000404"/>
            <a:ext cx="2110906" cy="885114"/>
          </a:xfrm>
          <a:prstGeom prst="rect">
            <a:avLst/>
          </a:prstGeom>
        </p:spPr>
      </p:pic>
    </p:spTree>
    <p:extLst>
      <p:ext uri="{BB962C8B-B14F-4D97-AF65-F5344CB8AC3E}">
        <p14:creationId xmlns:p14="http://schemas.microsoft.com/office/powerpoint/2010/main" val="4072754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4296189"/>
          </a:xfrm>
        </p:spPr>
        <p:txBody>
          <a:bodyPr/>
          <a:lstStyle>
            <a:lvl1pPr marL="342900" indent="-342900">
              <a:buFont typeface="Wingdings" charset="2"/>
              <a:buChar char="§"/>
              <a:defRPr>
                <a:solidFill>
                  <a:schemeClr val="tx2"/>
                </a:solidFill>
              </a:defRPr>
            </a:lvl1pPr>
            <a:lvl2pPr marL="742950" indent="-285750">
              <a:buFont typeface="Wingdings" charset="2"/>
              <a:buChar char="§"/>
              <a:defRPr>
                <a:solidFill>
                  <a:srgbClr val="474947"/>
                </a:solidFill>
              </a:defRPr>
            </a:lvl2pPr>
            <a:lvl3pPr marL="1143000" indent="-228600">
              <a:buFont typeface="Wingdings" charset="2"/>
              <a:buChar char="§"/>
              <a:defRPr>
                <a:solidFill>
                  <a:srgbClr val="474947"/>
                </a:solidFill>
              </a:defRPr>
            </a:lvl3pPr>
            <a:lvl4pPr marL="1600200" indent="-228600">
              <a:buFont typeface="Wingdings" charset="2"/>
              <a:buChar char="§"/>
              <a:defRPr>
                <a:solidFill>
                  <a:srgbClr val="474947"/>
                </a:solidFill>
              </a:defRPr>
            </a:lvl4pPr>
            <a:lvl5pPr marL="2057400" indent="-228600">
              <a:buFont typeface="Wingdings" charset="2"/>
              <a:buChar char="§"/>
              <a:defRPr>
                <a:solidFill>
                  <a:srgbClr val="474947"/>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3"/>
          <p:cNvSpPr>
            <a:spLocks noGrp="1"/>
          </p:cNvSpPr>
          <p:nvPr>
            <p:ph type="dt" sz="half" idx="2"/>
          </p:nvPr>
        </p:nvSpPr>
        <p:spPr>
          <a:xfrm>
            <a:off x="706329" y="6286903"/>
            <a:ext cx="1020871" cy="365125"/>
          </a:xfrm>
          <a:prstGeom prst="rect">
            <a:avLst/>
          </a:prstGeom>
        </p:spPr>
        <p:txBody>
          <a:bodyPr vert="horz" lIns="91440" tIns="45720" rIns="91440" bIns="45720" rtlCol="0" anchor="ctr"/>
          <a:lstStyle>
            <a:lvl1pPr algn="l">
              <a:defRPr sz="1100">
                <a:solidFill>
                  <a:srgbClr val="FFFFFF"/>
                </a:solidFill>
              </a:defRPr>
            </a:lvl1pPr>
          </a:lstStyle>
          <a:p>
            <a:fld id="{B1153C44-7383-4D80-B93F-AE581AC4DAC3}" type="datetime1">
              <a:rPr lang="en-US" smtClean="0"/>
              <a:t>10/9/2015</a:t>
            </a:fld>
            <a:endParaRPr lang="en-US"/>
          </a:p>
        </p:txBody>
      </p:sp>
      <p:sp>
        <p:nvSpPr>
          <p:cNvPr id="14" name="Footer Placeholder 4"/>
          <p:cNvSpPr>
            <a:spLocks noGrp="1"/>
          </p:cNvSpPr>
          <p:nvPr>
            <p:ph type="ftr" sz="quarter" idx="3"/>
          </p:nvPr>
        </p:nvSpPr>
        <p:spPr>
          <a:xfrm>
            <a:off x="1727200" y="6286903"/>
            <a:ext cx="2846654" cy="365125"/>
          </a:xfrm>
          <a:prstGeom prst="rect">
            <a:avLst/>
          </a:prstGeom>
        </p:spPr>
        <p:txBody>
          <a:bodyPr vert="horz" lIns="91440" tIns="45720" rIns="91440" bIns="45720" rtlCol="0" anchor="ctr"/>
          <a:lstStyle>
            <a:lvl1pPr algn="l">
              <a:defRPr sz="1100">
                <a:solidFill>
                  <a:srgbClr val="FFFFFF"/>
                </a:solidFill>
              </a:defRPr>
            </a:lvl1pPr>
          </a:lstStyle>
          <a:p>
            <a:r>
              <a:rPr lang="en-US" smtClean="0"/>
              <a:t>PowerShell for the Reluctant Adminstrator</a:t>
            </a:r>
            <a:endParaRPr lang="en-US"/>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4FB59AE8-3D73-4749-8839-359D0B949B06}" type="slidenum">
              <a:rPr lang="en-US" smtClean="0"/>
              <a:t>‹#›</a:t>
            </a:fld>
            <a:endParaRPr lang="en-US"/>
          </a:p>
        </p:txBody>
      </p:sp>
      <p:cxnSp>
        <p:nvCxnSpPr>
          <p:cNvPr id="17" name="Straight Connector 16"/>
          <p:cNvCxnSpPr/>
          <p:nvPr/>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54077" y="5948094"/>
            <a:ext cx="2012009" cy="932546"/>
          </a:xfrm>
          <a:prstGeom prst="rect">
            <a:avLst/>
          </a:prstGeom>
        </p:spPr>
      </p:pic>
    </p:spTree>
    <p:extLst>
      <p:ext uri="{BB962C8B-B14F-4D97-AF65-F5344CB8AC3E}">
        <p14:creationId xmlns:p14="http://schemas.microsoft.com/office/powerpoint/2010/main" val="40651406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i="0" cap="all">
                <a:latin typeface="Arial"/>
                <a:cs typeface="Aria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706329" y="6286903"/>
            <a:ext cx="1033571" cy="365125"/>
          </a:xfrm>
          <a:prstGeom prst="rect">
            <a:avLst/>
          </a:prstGeom>
        </p:spPr>
        <p:txBody>
          <a:bodyPr vert="horz" lIns="91440" tIns="45720" rIns="91440" bIns="45720" rtlCol="0" anchor="ctr"/>
          <a:lstStyle>
            <a:lvl1pPr algn="l">
              <a:defRPr sz="1100">
                <a:solidFill>
                  <a:srgbClr val="FFFFFF"/>
                </a:solidFill>
              </a:defRPr>
            </a:lvl1pPr>
          </a:lstStyle>
          <a:p>
            <a:fld id="{16FAC005-DAB8-44A6-887C-9F83C90D8F02}" type="datetime1">
              <a:rPr lang="en-US" smtClean="0"/>
              <a:t>10/9/2015</a:t>
            </a:fld>
            <a:endParaRPr lang="en-US"/>
          </a:p>
        </p:txBody>
      </p:sp>
      <p:sp>
        <p:nvSpPr>
          <p:cNvPr id="8" name="Footer Placeholder 4"/>
          <p:cNvSpPr>
            <a:spLocks noGrp="1"/>
          </p:cNvSpPr>
          <p:nvPr>
            <p:ph type="ftr" sz="quarter" idx="3"/>
          </p:nvPr>
        </p:nvSpPr>
        <p:spPr>
          <a:xfrm>
            <a:off x="1739900" y="6286903"/>
            <a:ext cx="2833954" cy="365125"/>
          </a:xfrm>
          <a:prstGeom prst="rect">
            <a:avLst/>
          </a:prstGeom>
        </p:spPr>
        <p:txBody>
          <a:bodyPr vert="horz" lIns="91440" tIns="45720" rIns="91440" bIns="45720" rtlCol="0" anchor="ctr"/>
          <a:lstStyle>
            <a:lvl1pPr algn="l">
              <a:defRPr sz="1100">
                <a:solidFill>
                  <a:srgbClr val="FFFFFF"/>
                </a:solidFill>
              </a:defRPr>
            </a:lvl1pPr>
          </a:lstStyle>
          <a:p>
            <a:r>
              <a:rPr lang="en-US" smtClean="0"/>
              <a:t>PowerShell for the Reluctant Adminstrator</a:t>
            </a:r>
            <a:endParaRPr lang="en-US"/>
          </a:p>
        </p:txBody>
      </p:sp>
      <p:sp>
        <p:nvSpPr>
          <p:cNvPr id="9"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4FB59AE8-3D73-4749-8839-359D0B949B06}" type="slidenum">
              <a:rPr lang="en-US" smtClean="0"/>
              <a:t>‹#›</a:t>
            </a:fld>
            <a:endParaRPr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7842" y="6000404"/>
            <a:ext cx="2110906" cy="885114"/>
          </a:xfrm>
          <a:prstGeom prst="rect">
            <a:avLst/>
          </a:prstGeom>
        </p:spPr>
      </p:pic>
    </p:spTree>
    <p:extLst>
      <p:ext uri="{BB962C8B-B14F-4D97-AF65-F5344CB8AC3E}">
        <p14:creationId xmlns:p14="http://schemas.microsoft.com/office/powerpoint/2010/main" val="35105963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4196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Date Placeholder 3"/>
          <p:cNvSpPr>
            <a:spLocks noGrp="1"/>
          </p:cNvSpPr>
          <p:nvPr>
            <p:ph type="dt" sz="half" idx="10"/>
          </p:nvPr>
        </p:nvSpPr>
        <p:spPr>
          <a:xfrm>
            <a:off x="706329" y="6286903"/>
            <a:ext cx="1109771" cy="365125"/>
          </a:xfrm>
          <a:prstGeom prst="rect">
            <a:avLst/>
          </a:prstGeom>
        </p:spPr>
        <p:txBody>
          <a:bodyPr vert="horz" lIns="91440" tIns="45720" rIns="91440" bIns="45720" rtlCol="0" anchor="ctr"/>
          <a:lstStyle>
            <a:lvl1pPr algn="l">
              <a:defRPr sz="1100">
                <a:solidFill>
                  <a:srgbClr val="FFFFFF"/>
                </a:solidFill>
              </a:defRPr>
            </a:lvl1pPr>
          </a:lstStyle>
          <a:p>
            <a:fld id="{1A714CA9-F804-4A14-B060-2702DEC44425}" type="datetime1">
              <a:rPr lang="en-US" smtClean="0"/>
              <a:t>10/9/2015</a:t>
            </a:fld>
            <a:endParaRPr lang="en-US"/>
          </a:p>
        </p:txBody>
      </p:sp>
      <p:sp>
        <p:nvSpPr>
          <p:cNvPr id="17" name="Footer Placeholder 4"/>
          <p:cNvSpPr>
            <a:spLocks noGrp="1"/>
          </p:cNvSpPr>
          <p:nvPr>
            <p:ph type="ftr" sz="quarter" idx="3"/>
          </p:nvPr>
        </p:nvSpPr>
        <p:spPr>
          <a:xfrm>
            <a:off x="1816100" y="6286903"/>
            <a:ext cx="2757754" cy="365125"/>
          </a:xfrm>
          <a:prstGeom prst="rect">
            <a:avLst/>
          </a:prstGeom>
        </p:spPr>
        <p:txBody>
          <a:bodyPr vert="horz" lIns="91440" tIns="45720" rIns="91440" bIns="45720" rtlCol="0" anchor="ctr"/>
          <a:lstStyle>
            <a:lvl1pPr algn="l">
              <a:defRPr sz="1100">
                <a:solidFill>
                  <a:srgbClr val="FFFFFF"/>
                </a:solidFill>
              </a:defRPr>
            </a:lvl1pPr>
          </a:lstStyle>
          <a:p>
            <a:r>
              <a:rPr lang="en-US" smtClean="0"/>
              <a:t>PowerShell for the Reluctant Adminstrator</a:t>
            </a:r>
            <a:endParaRPr lang="en-US"/>
          </a:p>
        </p:txBody>
      </p:sp>
      <p:sp>
        <p:nvSpPr>
          <p:cNvPr id="18"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4FB59AE8-3D73-4749-8839-359D0B949B06}" type="slidenum">
              <a:rPr lang="en-US" smtClean="0"/>
              <a:t>‹#›</a:t>
            </a:fld>
            <a:endParaRPr lang="en-US"/>
          </a:p>
        </p:txBody>
      </p:sp>
      <p:cxnSp>
        <p:nvCxnSpPr>
          <p:cNvPr id="19" name="Straight Connector 18"/>
          <p:cNvCxnSpPr/>
          <p:nvPr/>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7842" y="5999923"/>
            <a:ext cx="2110906" cy="885114"/>
          </a:xfrm>
          <a:prstGeom prst="rect">
            <a:avLst/>
          </a:prstGeom>
        </p:spPr>
      </p:pic>
    </p:spTree>
    <p:extLst>
      <p:ext uri="{BB962C8B-B14F-4D97-AF65-F5344CB8AC3E}">
        <p14:creationId xmlns:p14="http://schemas.microsoft.com/office/powerpoint/2010/main" val="20629830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Date Placeholder 3"/>
          <p:cNvSpPr>
            <a:spLocks noGrp="1"/>
          </p:cNvSpPr>
          <p:nvPr>
            <p:ph type="dt" sz="half" idx="10"/>
          </p:nvPr>
        </p:nvSpPr>
        <p:spPr>
          <a:xfrm>
            <a:off x="706329" y="6286903"/>
            <a:ext cx="1020871" cy="365125"/>
          </a:xfrm>
          <a:prstGeom prst="rect">
            <a:avLst/>
          </a:prstGeom>
        </p:spPr>
        <p:txBody>
          <a:bodyPr vert="horz" lIns="91440" tIns="45720" rIns="91440" bIns="45720" rtlCol="0" anchor="ctr"/>
          <a:lstStyle>
            <a:lvl1pPr algn="l">
              <a:defRPr sz="1100">
                <a:solidFill>
                  <a:srgbClr val="FFFFFF"/>
                </a:solidFill>
              </a:defRPr>
            </a:lvl1pPr>
          </a:lstStyle>
          <a:p>
            <a:fld id="{F064D3DB-AC60-42EA-A796-BF9F71EA7A9B}" type="datetime1">
              <a:rPr lang="en-US" smtClean="0"/>
              <a:t>10/9/2015</a:t>
            </a:fld>
            <a:endParaRPr lang="en-US"/>
          </a:p>
        </p:txBody>
      </p:sp>
      <p:sp>
        <p:nvSpPr>
          <p:cNvPr id="16" name="Footer Placeholder 4"/>
          <p:cNvSpPr>
            <a:spLocks noGrp="1"/>
          </p:cNvSpPr>
          <p:nvPr>
            <p:ph type="ftr" sz="quarter" idx="11"/>
          </p:nvPr>
        </p:nvSpPr>
        <p:spPr>
          <a:xfrm>
            <a:off x="1816100" y="6286903"/>
            <a:ext cx="2757754" cy="365125"/>
          </a:xfrm>
          <a:prstGeom prst="rect">
            <a:avLst/>
          </a:prstGeom>
        </p:spPr>
        <p:txBody>
          <a:bodyPr vert="horz" lIns="91440" tIns="45720" rIns="91440" bIns="45720" rtlCol="0" anchor="ctr"/>
          <a:lstStyle>
            <a:lvl1pPr algn="l">
              <a:defRPr sz="1100">
                <a:solidFill>
                  <a:srgbClr val="FFFFFF"/>
                </a:solidFill>
              </a:defRPr>
            </a:lvl1pPr>
          </a:lstStyle>
          <a:p>
            <a:r>
              <a:rPr lang="en-US" smtClean="0"/>
              <a:t>PowerShell for the Reluctant Adminstrator</a:t>
            </a:r>
            <a:endParaRPr lang="en-US"/>
          </a:p>
        </p:txBody>
      </p:sp>
      <p:sp>
        <p:nvSpPr>
          <p:cNvPr id="17" name="Slide Number Placeholder 5"/>
          <p:cNvSpPr>
            <a:spLocks noGrp="1"/>
          </p:cNvSpPr>
          <p:nvPr>
            <p:ph type="sldNum" sz="quarter" idx="12"/>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4FB59AE8-3D73-4749-8839-359D0B949B06}" type="slidenum">
              <a:rPr lang="en-US" smtClean="0"/>
              <a:t>‹#›</a:t>
            </a:fld>
            <a:endParaRPr lang="en-US"/>
          </a:p>
        </p:txBody>
      </p:sp>
      <p:cxnSp>
        <p:nvCxnSpPr>
          <p:cNvPr id="18" name="Straight Connector 17"/>
          <p:cNvCxnSpPr/>
          <p:nvPr/>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20542" y="6000404"/>
            <a:ext cx="2110906" cy="885114"/>
          </a:xfrm>
          <a:prstGeom prst="rect">
            <a:avLst/>
          </a:prstGeom>
        </p:spPr>
      </p:pic>
    </p:spTree>
    <p:extLst>
      <p:ext uri="{BB962C8B-B14F-4D97-AF65-F5344CB8AC3E}">
        <p14:creationId xmlns:p14="http://schemas.microsoft.com/office/powerpoint/2010/main" val="3151226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Date Placeholder 3"/>
          <p:cNvSpPr>
            <a:spLocks noGrp="1"/>
          </p:cNvSpPr>
          <p:nvPr>
            <p:ph type="dt" sz="half" idx="2"/>
          </p:nvPr>
        </p:nvSpPr>
        <p:spPr>
          <a:xfrm>
            <a:off x="706329" y="6286903"/>
            <a:ext cx="982771" cy="365125"/>
          </a:xfrm>
          <a:prstGeom prst="rect">
            <a:avLst/>
          </a:prstGeom>
        </p:spPr>
        <p:txBody>
          <a:bodyPr vert="horz" lIns="91440" tIns="45720" rIns="91440" bIns="45720" rtlCol="0" anchor="ctr"/>
          <a:lstStyle>
            <a:lvl1pPr algn="l">
              <a:defRPr sz="1100">
                <a:solidFill>
                  <a:srgbClr val="FFFFFF"/>
                </a:solidFill>
              </a:defRPr>
            </a:lvl1pPr>
          </a:lstStyle>
          <a:p>
            <a:fld id="{3E006962-3820-46E7-B513-EE70108803F4}" type="datetime1">
              <a:rPr lang="en-US" smtClean="0"/>
              <a:t>10/9/2015</a:t>
            </a:fld>
            <a:endParaRPr lang="en-US"/>
          </a:p>
        </p:txBody>
      </p:sp>
      <p:sp>
        <p:nvSpPr>
          <p:cNvPr id="12" name="Footer Placeholder 4"/>
          <p:cNvSpPr>
            <a:spLocks noGrp="1"/>
          </p:cNvSpPr>
          <p:nvPr>
            <p:ph type="ftr" sz="quarter" idx="3"/>
          </p:nvPr>
        </p:nvSpPr>
        <p:spPr>
          <a:xfrm>
            <a:off x="1828800" y="6286903"/>
            <a:ext cx="2745054" cy="365125"/>
          </a:xfrm>
          <a:prstGeom prst="rect">
            <a:avLst/>
          </a:prstGeom>
        </p:spPr>
        <p:txBody>
          <a:bodyPr vert="horz" lIns="91440" tIns="45720" rIns="91440" bIns="45720" rtlCol="0" anchor="ctr"/>
          <a:lstStyle>
            <a:lvl1pPr algn="l">
              <a:defRPr sz="1100">
                <a:solidFill>
                  <a:srgbClr val="FFFFFF"/>
                </a:solidFill>
              </a:defRPr>
            </a:lvl1pPr>
          </a:lstStyle>
          <a:p>
            <a:r>
              <a:rPr lang="en-US" smtClean="0"/>
              <a:t>PowerShell for the Reluctant Adminstrator</a:t>
            </a:r>
            <a:endParaRPr lang="en-US"/>
          </a:p>
        </p:txBody>
      </p:sp>
      <p:sp>
        <p:nvSpPr>
          <p:cNvPr id="13"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4FB59AE8-3D73-4749-8839-359D0B949B06}" type="slidenum">
              <a:rPr lang="en-US" smtClean="0"/>
              <a:t>‹#›</a:t>
            </a:fld>
            <a:endParaRPr lang="en-US"/>
          </a:p>
        </p:txBody>
      </p:sp>
      <p:cxnSp>
        <p:nvCxnSpPr>
          <p:cNvPr id="14" name="Straight Connector 13"/>
          <p:cNvCxnSpPr/>
          <p:nvPr/>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7842" y="6000404"/>
            <a:ext cx="2110906" cy="885114"/>
          </a:xfrm>
          <a:prstGeom prst="rect">
            <a:avLst/>
          </a:prstGeom>
        </p:spPr>
      </p:pic>
    </p:spTree>
    <p:extLst>
      <p:ext uri="{BB962C8B-B14F-4D97-AF65-F5344CB8AC3E}">
        <p14:creationId xmlns:p14="http://schemas.microsoft.com/office/powerpoint/2010/main" val="172153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Date Placeholder 3"/>
          <p:cNvSpPr>
            <a:spLocks noGrp="1"/>
          </p:cNvSpPr>
          <p:nvPr>
            <p:ph type="dt" sz="half" idx="2"/>
          </p:nvPr>
        </p:nvSpPr>
        <p:spPr>
          <a:xfrm>
            <a:off x="706329" y="6286903"/>
            <a:ext cx="1046271" cy="365125"/>
          </a:xfrm>
          <a:prstGeom prst="rect">
            <a:avLst/>
          </a:prstGeom>
        </p:spPr>
        <p:txBody>
          <a:bodyPr vert="horz" lIns="91440" tIns="45720" rIns="91440" bIns="45720" rtlCol="0" anchor="ctr"/>
          <a:lstStyle>
            <a:lvl1pPr algn="l">
              <a:defRPr sz="1100">
                <a:solidFill>
                  <a:srgbClr val="FFFFFF"/>
                </a:solidFill>
              </a:defRPr>
            </a:lvl1pPr>
          </a:lstStyle>
          <a:p>
            <a:fld id="{CAAE0EDC-5C25-4FEA-9ACE-EED66AA5E12D}" type="datetime1">
              <a:rPr lang="en-US" smtClean="0"/>
              <a:t>10/9/2015</a:t>
            </a:fld>
            <a:endParaRPr lang="en-US"/>
          </a:p>
        </p:txBody>
      </p:sp>
      <p:sp>
        <p:nvSpPr>
          <p:cNvPr id="11" name="Footer Placeholder 4"/>
          <p:cNvSpPr>
            <a:spLocks noGrp="1"/>
          </p:cNvSpPr>
          <p:nvPr>
            <p:ph type="ftr" sz="quarter" idx="3"/>
          </p:nvPr>
        </p:nvSpPr>
        <p:spPr>
          <a:xfrm>
            <a:off x="1752600" y="6286903"/>
            <a:ext cx="2821254" cy="365125"/>
          </a:xfrm>
          <a:prstGeom prst="rect">
            <a:avLst/>
          </a:prstGeom>
        </p:spPr>
        <p:txBody>
          <a:bodyPr vert="horz" lIns="91440" tIns="45720" rIns="91440" bIns="45720" rtlCol="0" anchor="ctr"/>
          <a:lstStyle>
            <a:lvl1pPr algn="l">
              <a:defRPr sz="1100">
                <a:solidFill>
                  <a:srgbClr val="FFFFFF"/>
                </a:solidFill>
              </a:defRPr>
            </a:lvl1pPr>
          </a:lstStyle>
          <a:p>
            <a:r>
              <a:rPr lang="en-US" smtClean="0"/>
              <a:t>PowerShell for the Reluctant Adminstrator</a:t>
            </a:r>
            <a:endParaRPr lang="en-US"/>
          </a:p>
        </p:txBody>
      </p:sp>
      <p:sp>
        <p:nvSpPr>
          <p:cNvPr id="12"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4FB59AE8-3D73-4749-8839-359D0B949B06}" type="slidenum">
              <a:rPr lang="en-US" smtClean="0"/>
              <a:t>‹#›</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5142" y="6000404"/>
            <a:ext cx="2110906" cy="885114"/>
          </a:xfrm>
          <a:prstGeom prst="rect">
            <a:avLst/>
          </a:prstGeom>
        </p:spPr>
      </p:pic>
    </p:spTree>
    <p:extLst>
      <p:ext uri="{BB962C8B-B14F-4D97-AF65-F5344CB8AC3E}">
        <p14:creationId xmlns:p14="http://schemas.microsoft.com/office/powerpoint/2010/main" val="418698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000"/>
            </a:lvl1pPr>
            <a:lvl2pPr>
              <a:defRPr sz="2600"/>
            </a:lvl2pPr>
            <a:lvl3pPr>
              <a:defRPr sz="22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06329" y="6286903"/>
            <a:ext cx="982771" cy="365125"/>
          </a:xfrm>
          <a:prstGeom prst="rect">
            <a:avLst/>
          </a:prstGeom>
        </p:spPr>
        <p:txBody>
          <a:bodyPr vert="horz" lIns="91440" tIns="45720" rIns="91440" bIns="45720" rtlCol="0" anchor="ctr"/>
          <a:lstStyle>
            <a:lvl1pPr algn="l">
              <a:defRPr sz="1100">
                <a:solidFill>
                  <a:srgbClr val="FFFFFF"/>
                </a:solidFill>
              </a:defRPr>
            </a:lvl1pPr>
          </a:lstStyle>
          <a:p>
            <a:fld id="{6A0CC554-8CE4-49A6-B199-F4481760789E}" type="datetime1">
              <a:rPr lang="en-US" smtClean="0"/>
              <a:t>10/9/2015</a:t>
            </a:fld>
            <a:endParaRPr lang="en-US"/>
          </a:p>
        </p:txBody>
      </p:sp>
      <p:sp>
        <p:nvSpPr>
          <p:cNvPr id="14" name="Footer Placeholder 4"/>
          <p:cNvSpPr>
            <a:spLocks noGrp="1"/>
          </p:cNvSpPr>
          <p:nvPr>
            <p:ph type="ftr" sz="quarter" idx="3"/>
          </p:nvPr>
        </p:nvSpPr>
        <p:spPr>
          <a:xfrm>
            <a:off x="1828800" y="6286903"/>
            <a:ext cx="2745054" cy="365125"/>
          </a:xfrm>
          <a:prstGeom prst="rect">
            <a:avLst/>
          </a:prstGeom>
        </p:spPr>
        <p:txBody>
          <a:bodyPr vert="horz" lIns="91440" tIns="45720" rIns="91440" bIns="45720" rtlCol="0" anchor="ctr"/>
          <a:lstStyle>
            <a:lvl1pPr algn="l">
              <a:defRPr sz="1100">
                <a:solidFill>
                  <a:srgbClr val="FFFFFF"/>
                </a:solidFill>
              </a:defRPr>
            </a:lvl1pPr>
          </a:lstStyle>
          <a:p>
            <a:r>
              <a:rPr lang="en-US" smtClean="0"/>
              <a:t>PowerShell for the Reluctant Adminstrator</a:t>
            </a:r>
            <a:endParaRPr lang="en-US"/>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4FB59AE8-3D73-4749-8839-359D0B949B06}" type="slidenum">
              <a:rPr lang="en-US" smtClean="0"/>
              <a:t>‹#›</a:t>
            </a:fld>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20542" y="6000404"/>
            <a:ext cx="2110906" cy="885114"/>
          </a:xfrm>
          <a:prstGeom prst="rect">
            <a:avLst/>
          </a:prstGeom>
        </p:spPr>
      </p:pic>
    </p:spTree>
    <p:extLst>
      <p:ext uri="{BB962C8B-B14F-4D97-AF65-F5344CB8AC3E}">
        <p14:creationId xmlns:p14="http://schemas.microsoft.com/office/powerpoint/2010/main" val="255009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06329" y="6286903"/>
            <a:ext cx="1085959" cy="365125"/>
          </a:xfrm>
          <a:prstGeom prst="rect">
            <a:avLst/>
          </a:prstGeom>
        </p:spPr>
        <p:txBody>
          <a:bodyPr vert="horz" lIns="91440" tIns="45720" rIns="91440" bIns="45720" rtlCol="0" anchor="ctr"/>
          <a:lstStyle>
            <a:lvl1pPr algn="l">
              <a:defRPr sz="1100">
                <a:solidFill>
                  <a:srgbClr val="FFFFFF"/>
                </a:solidFill>
              </a:defRPr>
            </a:lvl1pPr>
          </a:lstStyle>
          <a:p>
            <a:fld id="{18DF32DE-27CE-498A-B9FE-20C54E9B8DE8}" type="datetime1">
              <a:rPr lang="en-US" smtClean="0"/>
              <a:t>10/9/2015</a:t>
            </a:fld>
            <a:endParaRPr lang="en-US"/>
          </a:p>
        </p:txBody>
      </p:sp>
      <p:sp>
        <p:nvSpPr>
          <p:cNvPr id="14" name="Footer Placeholder 4"/>
          <p:cNvSpPr>
            <a:spLocks noGrp="1"/>
          </p:cNvSpPr>
          <p:nvPr>
            <p:ph type="ftr" sz="quarter" idx="3"/>
          </p:nvPr>
        </p:nvSpPr>
        <p:spPr>
          <a:xfrm>
            <a:off x="2035826" y="6286903"/>
            <a:ext cx="2538028" cy="365125"/>
          </a:xfrm>
          <a:prstGeom prst="rect">
            <a:avLst/>
          </a:prstGeom>
        </p:spPr>
        <p:txBody>
          <a:bodyPr vert="horz" lIns="91440" tIns="45720" rIns="91440" bIns="45720" rtlCol="0" anchor="ctr"/>
          <a:lstStyle>
            <a:lvl1pPr algn="l">
              <a:defRPr sz="1100">
                <a:solidFill>
                  <a:srgbClr val="FFFFFF"/>
                </a:solidFill>
              </a:defRPr>
            </a:lvl1pPr>
          </a:lstStyle>
          <a:p>
            <a:r>
              <a:rPr lang="en-US" smtClean="0"/>
              <a:t>PowerShell for the Reluctant Adminstrator</a:t>
            </a:r>
            <a:endParaRPr lang="en-US"/>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4FB59AE8-3D73-4749-8839-359D0B949B06}" type="slidenum">
              <a:rPr lang="en-US" smtClean="0"/>
              <a:t>‹#›</a:t>
            </a:fld>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20542" y="6000404"/>
            <a:ext cx="2110906" cy="885114"/>
          </a:xfrm>
          <a:prstGeom prst="rect">
            <a:avLst/>
          </a:prstGeom>
        </p:spPr>
      </p:pic>
    </p:spTree>
    <p:extLst>
      <p:ext uri="{BB962C8B-B14F-4D97-AF65-F5344CB8AC3E}">
        <p14:creationId xmlns:p14="http://schemas.microsoft.com/office/powerpoint/2010/main" val="224124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6090043"/>
            <a:ext cx="9143995" cy="79513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8FDB0607-48BF-4162-B332-9CB92657B01A}" type="datetime1">
              <a:rPr lang="en-US" smtClean="0"/>
              <a:t>10/9/2015</a:t>
            </a:fld>
            <a:endParaRPr lang="en-US"/>
          </a:p>
        </p:txBody>
      </p:sp>
      <p:sp>
        <p:nvSpPr>
          <p:cNvPr id="5"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smtClean="0"/>
              <a:t>PowerShell for the Reluctant Adminstrator</a:t>
            </a:r>
            <a:endParaRPr lang="en-US"/>
          </a:p>
        </p:txBody>
      </p:sp>
      <p:sp>
        <p:nvSpPr>
          <p:cNvPr id="6"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4FB59AE8-3D73-4749-8839-359D0B949B06}" type="slidenum">
              <a:rPr lang="en-US" smtClean="0"/>
              <a:t>‹#›</a:t>
            </a:fld>
            <a:endParaRPr lang="en-US"/>
          </a:p>
        </p:txBody>
      </p:sp>
      <p:sp>
        <p:nvSpPr>
          <p:cNvPr id="7" name="TextBox 6"/>
          <p:cNvSpPr txBox="1"/>
          <p:nvPr/>
        </p:nvSpPr>
        <p:spPr>
          <a:xfrm>
            <a:off x="1260044" y="1220302"/>
            <a:ext cx="184666" cy="369332"/>
          </a:xfrm>
          <a:prstGeom prst="rect">
            <a:avLst/>
          </a:prstGeom>
          <a:noFill/>
        </p:spPr>
        <p:txBody>
          <a:bodyPr wrap="none" rtlCol="0">
            <a:spAutoFit/>
          </a:bodyPr>
          <a:lstStyle/>
          <a:p>
            <a:endParaRPr lang="en-US" dirty="0"/>
          </a:p>
        </p:txBody>
      </p:sp>
      <p:pic>
        <p:nvPicPr>
          <p:cNvPr id="9" name="Picture 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922984" y="6008873"/>
            <a:ext cx="1798320" cy="876300"/>
          </a:xfrm>
          <a:prstGeom prst="rect">
            <a:avLst/>
          </a:prstGeom>
        </p:spPr>
      </p:pic>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Pat@YetAnotherSQ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Shell_(comput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www.powershell.com/"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blogs.technet.com/b/heyscriptingguy/"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mnssug.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microsoftbiusergroupmn.org/"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www.sqlsaturday.com/453/eventeval.asp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sqlsaturday.com/453/sessions/sessionevaluation.aspx"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mailto:Pat@YetAnotherSQL.com" TargetMode="External"/><Relationship Id="rId2" Type="http://schemas.openxmlformats.org/officeDocument/2006/relationships/image" Target="../media/image7.jp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PowerShell for the Reluctant Administrator</a:t>
            </a:r>
          </a:p>
        </p:txBody>
      </p:sp>
      <p:sp>
        <p:nvSpPr>
          <p:cNvPr id="3" name="Content Placeholder 2"/>
          <p:cNvSpPr>
            <a:spLocks noGrp="1"/>
          </p:cNvSpPr>
          <p:nvPr>
            <p:ph idx="1"/>
          </p:nvPr>
        </p:nvSpPr>
        <p:spPr/>
        <p:txBody>
          <a:bodyPr/>
          <a:lstStyle/>
          <a:p>
            <a:r>
              <a:rPr lang="en-US" dirty="0"/>
              <a:t>I won’t be at all offended if you decide that this session isn’t for you.</a:t>
            </a:r>
          </a:p>
          <a:p>
            <a:r>
              <a:rPr lang="en-US" dirty="0"/>
              <a:t>If you </a:t>
            </a:r>
            <a:r>
              <a:rPr lang="en-US" dirty="0" smtClean="0"/>
              <a:t>do leave</a:t>
            </a:r>
            <a:r>
              <a:rPr lang="en-US" dirty="0"/>
              <a:t>, please try not to disturb others, and send </a:t>
            </a:r>
            <a:r>
              <a:rPr lang="en-US" dirty="0">
                <a:hlinkClick r:id="rId2"/>
              </a:rPr>
              <a:t>Pat@YetAnotherSQL.com</a:t>
            </a:r>
            <a:r>
              <a:rPr lang="en-US" dirty="0"/>
              <a:t> an email and tell me </a:t>
            </a:r>
            <a:r>
              <a:rPr lang="en-US" dirty="0" smtClean="0"/>
              <a:t>how I can improve the abstract </a:t>
            </a:r>
            <a:r>
              <a:rPr lang="en-US" dirty="0"/>
              <a:t>so </a:t>
            </a:r>
            <a:r>
              <a:rPr lang="en-US" dirty="0" smtClean="0"/>
              <a:t>that </a:t>
            </a:r>
            <a:r>
              <a:rPr lang="en-US" dirty="0"/>
              <a:t>future attendees </a:t>
            </a:r>
            <a:r>
              <a:rPr lang="en-US" dirty="0" smtClean="0"/>
              <a:t>can make </a:t>
            </a:r>
            <a:r>
              <a:rPr lang="en-US" dirty="0"/>
              <a:t>better choices! </a:t>
            </a:r>
          </a:p>
        </p:txBody>
      </p:sp>
      <p:sp>
        <p:nvSpPr>
          <p:cNvPr id="4" name="Date Placeholder 3"/>
          <p:cNvSpPr>
            <a:spLocks noGrp="1"/>
          </p:cNvSpPr>
          <p:nvPr>
            <p:ph type="dt" sz="half" idx="2"/>
          </p:nvPr>
        </p:nvSpPr>
        <p:spPr/>
        <p:txBody>
          <a:bodyPr/>
          <a:lstStyle/>
          <a:p>
            <a:fld id="{B2A7DAAE-FC92-4E83-84CE-AAC5C2514601}" type="datetime1">
              <a:rPr lang="en-US" smtClean="0"/>
              <a:t>10/9/2015</a:t>
            </a:fld>
            <a:endParaRPr lang="en-US"/>
          </a:p>
        </p:txBody>
      </p:sp>
      <p:sp>
        <p:nvSpPr>
          <p:cNvPr id="5" name="Footer Placeholder 4"/>
          <p:cNvSpPr>
            <a:spLocks noGrp="1"/>
          </p:cNvSpPr>
          <p:nvPr>
            <p:ph type="ftr" sz="quarter" idx="3"/>
          </p:nvPr>
        </p:nvSpPr>
        <p:spPr/>
        <p:txBody>
          <a:bodyPr/>
          <a:lstStyle/>
          <a:p>
            <a:r>
              <a:rPr lang="en-US" smtClean="0"/>
              <a:t>PowerShell for the Reluctant Adminstrator</a:t>
            </a:r>
            <a:endParaRPr lang="en-US"/>
          </a:p>
        </p:txBody>
      </p:sp>
      <p:sp>
        <p:nvSpPr>
          <p:cNvPr id="6" name="Slide Number Placeholder 5"/>
          <p:cNvSpPr>
            <a:spLocks noGrp="1"/>
          </p:cNvSpPr>
          <p:nvPr>
            <p:ph type="sldNum" sz="quarter" idx="4"/>
          </p:nvPr>
        </p:nvSpPr>
        <p:spPr/>
        <p:txBody>
          <a:bodyPr/>
          <a:lstStyle/>
          <a:p>
            <a:fld id="{4FB59AE8-3D73-4749-8839-359D0B949B06}" type="slidenum">
              <a:rPr lang="en-US" smtClean="0"/>
              <a:t>1</a:t>
            </a:fld>
            <a:endParaRPr lang="en-US"/>
          </a:p>
        </p:txBody>
      </p:sp>
    </p:spTree>
    <p:extLst>
      <p:ext uri="{BB962C8B-B14F-4D97-AF65-F5344CB8AC3E}">
        <p14:creationId xmlns:p14="http://schemas.microsoft.com/office/powerpoint/2010/main" val="4245490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Windows Common</a:t>
            </a:r>
            <a:br>
              <a:rPr lang="en-US" dirty="0" smtClean="0"/>
            </a:br>
            <a:r>
              <a:rPr lang="en-US" dirty="0" smtClean="0"/>
              <a:t>Engineering Criteria</a:t>
            </a:r>
            <a:endParaRPr lang="en-US" dirty="0"/>
          </a:p>
        </p:txBody>
      </p:sp>
      <p:sp>
        <p:nvSpPr>
          <p:cNvPr id="3" name="Content Placeholder 2"/>
          <p:cNvSpPr>
            <a:spLocks noGrp="1"/>
          </p:cNvSpPr>
          <p:nvPr>
            <p:ph idx="1"/>
          </p:nvPr>
        </p:nvSpPr>
        <p:spPr/>
        <p:txBody>
          <a:bodyPr>
            <a:normAutofit lnSpcReduction="10000"/>
          </a:bodyPr>
          <a:lstStyle/>
          <a:p>
            <a:r>
              <a:rPr lang="en-US" dirty="0" smtClean="0"/>
              <a:t>SharePoint</a:t>
            </a:r>
          </a:p>
          <a:p>
            <a:r>
              <a:rPr lang="en-US" dirty="0" smtClean="0"/>
              <a:t>Exchange</a:t>
            </a:r>
          </a:p>
          <a:p>
            <a:r>
              <a:rPr lang="en-US" dirty="0" smtClean="0"/>
              <a:t>SQL Server</a:t>
            </a:r>
          </a:p>
          <a:p>
            <a:r>
              <a:rPr lang="en-US" dirty="0"/>
              <a:t>BizTalk</a:t>
            </a:r>
          </a:p>
          <a:p>
            <a:r>
              <a:rPr lang="en-US" dirty="0" smtClean="0"/>
              <a:t>Dynamics</a:t>
            </a:r>
            <a:endParaRPr lang="en-US" dirty="0"/>
          </a:p>
          <a:p>
            <a:r>
              <a:rPr lang="en-US" dirty="0"/>
              <a:t>Systems Center</a:t>
            </a:r>
          </a:p>
          <a:p>
            <a:r>
              <a:rPr lang="en-US" dirty="0"/>
              <a:t>Hyper-V</a:t>
            </a:r>
          </a:p>
          <a:p>
            <a:r>
              <a:rPr lang="en-US" dirty="0" smtClean="0"/>
              <a:t>Lync</a:t>
            </a:r>
          </a:p>
        </p:txBody>
      </p:sp>
      <p:sp>
        <p:nvSpPr>
          <p:cNvPr id="4" name="Date Placeholder 3"/>
          <p:cNvSpPr>
            <a:spLocks noGrp="1"/>
          </p:cNvSpPr>
          <p:nvPr>
            <p:ph type="dt" sz="half" idx="2"/>
          </p:nvPr>
        </p:nvSpPr>
        <p:spPr/>
        <p:txBody>
          <a:bodyPr/>
          <a:lstStyle/>
          <a:p>
            <a:fld id="{783AA632-D6BB-44C6-B131-2A131DC5E8E3}" type="datetime1">
              <a:rPr lang="en-US" smtClean="0"/>
              <a:t>10/9/2015</a:t>
            </a:fld>
            <a:endParaRPr lang="en-US"/>
          </a:p>
        </p:txBody>
      </p:sp>
      <p:sp>
        <p:nvSpPr>
          <p:cNvPr id="5" name="Footer Placeholder 4"/>
          <p:cNvSpPr>
            <a:spLocks noGrp="1"/>
          </p:cNvSpPr>
          <p:nvPr>
            <p:ph type="ftr" sz="quarter" idx="3"/>
          </p:nvPr>
        </p:nvSpPr>
        <p:spPr/>
        <p:txBody>
          <a:bodyPr/>
          <a:lstStyle/>
          <a:p>
            <a:r>
              <a:rPr lang="en-US" smtClean="0"/>
              <a:t>PowerShell for the Reluctant Adminstrator</a:t>
            </a:r>
            <a:endParaRPr lang="en-US"/>
          </a:p>
        </p:txBody>
      </p:sp>
      <p:sp>
        <p:nvSpPr>
          <p:cNvPr id="6" name="Slide Number Placeholder 5"/>
          <p:cNvSpPr>
            <a:spLocks noGrp="1"/>
          </p:cNvSpPr>
          <p:nvPr>
            <p:ph type="sldNum" sz="quarter" idx="4"/>
          </p:nvPr>
        </p:nvSpPr>
        <p:spPr/>
        <p:txBody>
          <a:bodyPr/>
          <a:lstStyle/>
          <a:p>
            <a:fld id="{4FB59AE8-3D73-4749-8839-359D0B949B06}" type="slidenum">
              <a:rPr lang="en-US" smtClean="0"/>
              <a:t>10</a:t>
            </a:fld>
            <a:endParaRPr lang="en-US"/>
          </a:p>
        </p:txBody>
      </p:sp>
    </p:spTree>
    <p:extLst>
      <p:ext uri="{BB962C8B-B14F-4D97-AF65-F5344CB8AC3E}">
        <p14:creationId xmlns:p14="http://schemas.microsoft.com/office/powerpoint/2010/main" val="23779498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Shell - Examples</a:t>
            </a:r>
            <a:endParaRPr lang="en-US" dirty="0"/>
          </a:p>
        </p:txBody>
      </p:sp>
      <p:sp>
        <p:nvSpPr>
          <p:cNvPr id="3" name="Content Placeholder 2"/>
          <p:cNvSpPr>
            <a:spLocks noGrp="1"/>
          </p:cNvSpPr>
          <p:nvPr>
            <p:ph idx="1"/>
          </p:nvPr>
        </p:nvSpPr>
        <p:spPr/>
        <p:txBody>
          <a:bodyPr/>
          <a:lstStyle/>
          <a:p>
            <a:r>
              <a:rPr lang="en-US" dirty="0" smtClean="0"/>
              <a:t>Unix shell</a:t>
            </a:r>
          </a:p>
          <a:p>
            <a:r>
              <a:rPr lang="en-US" dirty="0" smtClean="0"/>
              <a:t>REXX</a:t>
            </a:r>
          </a:p>
          <a:p>
            <a:r>
              <a:rPr lang="en-US" dirty="0" smtClean="0"/>
              <a:t>TSO</a:t>
            </a:r>
          </a:p>
          <a:p>
            <a:r>
              <a:rPr lang="en-US" dirty="0" smtClean="0"/>
              <a:t>MS-DOS Shell</a:t>
            </a:r>
          </a:p>
          <a:p>
            <a:r>
              <a:rPr lang="en-US" dirty="0" smtClean="0"/>
              <a:t>Windows Shell</a:t>
            </a:r>
          </a:p>
          <a:p>
            <a:r>
              <a:rPr lang="en-US" dirty="0" smtClean="0"/>
              <a:t>PowerShell</a:t>
            </a:r>
          </a:p>
          <a:p>
            <a:r>
              <a:rPr lang="en-US" dirty="0" err="1" smtClean="0"/>
              <a:t>Pash</a:t>
            </a:r>
            <a:r>
              <a:rPr lang="en-US" dirty="0" smtClean="0"/>
              <a:t> – Open Source PowerShell work-alike</a:t>
            </a:r>
            <a:endParaRPr lang="en-US" dirty="0"/>
          </a:p>
        </p:txBody>
      </p:sp>
      <p:sp>
        <p:nvSpPr>
          <p:cNvPr id="4" name="Date Placeholder 3"/>
          <p:cNvSpPr>
            <a:spLocks noGrp="1"/>
          </p:cNvSpPr>
          <p:nvPr>
            <p:ph type="dt" sz="half" idx="2"/>
          </p:nvPr>
        </p:nvSpPr>
        <p:spPr/>
        <p:txBody>
          <a:bodyPr/>
          <a:lstStyle/>
          <a:p>
            <a:fld id="{650E87BE-8FD2-4902-AF03-CFED56F34986}" type="datetime1">
              <a:rPr lang="en-US" smtClean="0"/>
              <a:t>10/9/2015</a:t>
            </a:fld>
            <a:endParaRPr lang="en-US"/>
          </a:p>
        </p:txBody>
      </p:sp>
      <p:sp>
        <p:nvSpPr>
          <p:cNvPr id="5" name="Footer Placeholder 4"/>
          <p:cNvSpPr>
            <a:spLocks noGrp="1"/>
          </p:cNvSpPr>
          <p:nvPr>
            <p:ph type="ftr" sz="quarter" idx="3"/>
          </p:nvPr>
        </p:nvSpPr>
        <p:spPr/>
        <p:txBody>
          <a:bodyPr/>
          <a:lstStyle/>
          <a:p>
            <a:r>
              <a:rPr lang="en-US" smtClean="0"/>
              <a:t>PowerShell for the Reluctant Adminstrator</a:t>
            </a:r>
            <a:endParaRPr lang="en-US"/>
          </a:p>
        </p:txBody>
      </p:sp>
      <p:sp>
        <p:nvSpPr>
          <p:cNvPr id="6" name="Slide Number Placeholder 5"/>
          <p:cNvSpPr>
            <a:spLocks noGrp="1"/>
          </p:cNvSpPr>
          <p:nvPr>
            <p:ph type="sldNum" sz="quarter" idx="4"/>
          </p:nvPr>
        </p:nvSpPr>
        <p:spPr/>
        <p:txBody>
          <a:bodyPr/>
          <a:lstStyle/>
          <a:p>
            <a:fld id="{4FB59AE8-3D73-4749-8839-359D0B949B06}" type="slidenum">
              <a:rPr lang="en-US" smtClean="0"/>
              <a:t>11</a:t>
            </a:fld>
            <a:endParaRPr lang="en-US"/>
          </a:p>
        </p:txBody>
      </p:sp>
    </p:spTree>
    <p:extLst>
      <p:ext uri="{BB962C8B-B14F-4D97-AF65-F5344CB8AC3E}">
        <p14:creationId xmlns:p14="http://schemas.microsoft.com/office/powerpoint/2010/main" val="12527713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 Definition</a:t>
            </a:r>
            <a:endParaRPr lang="en-US" dirty="0"/>
          </a:p>
        </p:txBody>
      </p:sp>
      <p:sp>
        <p:nvSpPr>
          <p:cNvPr id="3" name="Content Placeholder 2"/>
          <p:cNvSpPr>
            <a:spLocks noGrp="1"/>
          </p:cNvSpPr>
          <p:nvPr>
            <p:ph idx="1"/>
          </p:nvPr>
        </p:nvSpPr>
        <p:spPr/>
        <p:txBody>
          <a:bodyPr>
            <a:normAutofit fontScale="92500"/>
          </a:bodyPr>
          <a:lstStyle/>
          <a:p>
            <a:r>
              <a:rPr lang="en-US" dirty="0" smtClean="0"/>
              <a:t>Command interpreter</a:t>
            </a:r>
          </a:p>
          <a:p>
            <a:pPr lvl="1"/>
            <a:r>
              <a:rPr lang="en-US" dirty="0" smtClean="0">
                <a:hlinkClick r:id="rId2"/>
              </a:rPr>
              <a:t>https://en.wikipedia.org/wiki/Shell_(computing)</a:t>
            </a:r>
            <a:endParaRPr lang="en-US" dirty="0" smtClean="0"/>
          </a:p>
          <a:p>
            <a:r>
              <a:rPr lang="en-US" dirty="0" smtClean="0"/>
              <a:t>Three flavors</a:t>
            </a:r>
          </a:p>
          <a:p>
            <a:pPr lvl="1"/>
            <a:r>
              <a:rPr lang="en-US" dirty="0" smtClean="0"/>
              <a:t>Script/text (like bash, </a:t>
            </a:r>
            <a:r>
              <a:rPr lang="en-US" dirty="0" err="1" smtClean="0"/>
              <a:t>Korn</a:t>
            </a:r>
            <a:r>
              <a:rPr lang="en-US" dirty="0" smtClean="0"/>
              <a:t>, cmd.exe, command.com)</a:t>
            </a:r>
          </a:p>
          <a:p>
            <a:pPr lvl="1"/>
            <a:r>
              <a:rPr lang="en-US" dirty="0" smtClean="0"/>
              <a:t>GUI (Graphic User Interface, such as Windows)</a:t>
            </a:r>
          </a:p>
          <a:p>
            <a:pPr lvl="1"/>
            <a:r>
              <a:rPr lang="en-US" dirty="0" smtClean="0"/>
              <a:t>Menu (attributes of both script and GUI but simpler, like the UCSD p-System)</a:t>
            </a:r>
          </a:p>
          <a:p>
            <a:r>
              <a:rPr lang="en-US" dirty="0" smtClean="0"/>
              <a:t>This is how the user tells the computer what they want the computer to do.</a:t>
            </a:r>
            <a:endParaRPr lang="en-US" dirty="0"/>
          </a:p>
        </p:txBody>
      </p:sp>
      <p:sp>
        <p:nvSpPr>
          <p:cNvPr id="4" name="Date Placeholder 3"/>
          <p:cNvSpPr>
            <a:spLocks noGrp="1"/>
          </p:cNvSpPr>
          <p:nvPr>
            <p:ph type="dt" sz="half" idx="2"/>
          </p:nvPr>
        </p:nvSpPr>
        <p:spPr/>
        <p:txBody>
          <a:bodyPr/>
          <a:lstStyle/>
          <a:p>
            <a:fld id="{9409540E-BFB5-4561-9F0A-A6D5D7112111}" type="datetime1">
              <a:rPr lang="en-US" smtClean="0"/>
              <a:t>10/9/2015</a:t>
            </a:fld>
            <a:endParaRPr lang="en-US"/>
          </a:p>
        </p:txBody>
      </p:sp>
      <p:sp>
        <p:nvSpPr>
          <p:cNvPr id="5" name="Footer Placeholder 4"/>
          <p:cNvSpPr>
            <a:spLocks noGrp="1"/>
          </p:cNvSpPr>
          <p:nvPr>
            <p:ph type="ftr" sz="quarter" idx="3"/>
          </p:nvPr>
        </p:nvSpPr>
        <p:spPr/>
        <p:txBody>
          <a:bodyPr/>
          <a:lstStyle/>
          <a:p>
            <a:r>
              <a:rPr lang="en-US" smtClean="0"/>
              <a:t>PowerShell for the Reluctant Adminstrator</a:t>
            </a:r>
            <a:endParaRPr lang="en-US"/>
          </a:p>
        </p:txBody>
      </p:sp>
      <p:sp>
        <p:nvSpPr>
          <p:cNvPr id="6" name="Slide Number Placeholder 5"/>
          <p:cNvSpPr>
            <a:spLocks noGrp="1"/>
          </p:cNvSpPr>
          <p:nvPr>
            <p:ph type="sldNum" sz="quarter" idx="4"/>
          </p:nvPr>
        </p:nvSpPr>
        <p:spPr/>
        <p:txBody>
          <a:bodyPr/>
          <a:lstStyle/>
          <a:p>
            <a:fld id="{4FB59AE8-3D73-4749-8839-359D0B949B06}" type="slidenum">
              <a:rPr lang="en-US" smtClean="0"/>
              <a:t>12</a:t>
            </a:fld>
            <a:endParaRPr lang="en-US"/>
          </a:p>
        </p:txBody>
      </p:sp>
    </p:spTree>
    <p:extLst>
      <p:ext uri="{BB962C8B-B14F-4D97-AF65-F5344CB8AC3E}">
        <p14:creationId xmlns:p14="http://schemas.microsoft.com/office/powerpoint/2010/main" val="4596666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Partial list of Windows tools that PowerShell can directly access</a:t>
            </a:r>
            <a:endParaRPr lang="en-US" dirty="0"/>
          </a:p>
        </p:txBody>
      </p:sp>
      <p:sp>
        <p:nvSpPr>
          <p:cNvPr id="3" name="Content Placeholder 2"/>
          <p:cNvSpPr>
            <a:spLocks noGrp="1"/>
          </p:cNvSpPr>
          <p:nvPr>
            <p:ph idx="1"/>
          </p:nvPr>
        </p:nvSpPr>
        <p:spPr/>
        <p:txBody>
          <a:bodyPr/>
          <a:lstStyle/>
          <a:p>
            <a:r>
              <a:rPr lang="en-US" dirty="0" smtClean="0"/>
              <a:t>AD (Active Directory)</a:t>
            </a:r>
          </a:p>
          <a:p>
            <a:r>
              <a:rPr lang="en-US" dirty="0" smtClean="0"/>
              <a:t>WMI (Windows Management Instrumentation)</a:t>
            </a:r>
          </a:p>
          <a:p>
            <a:r>
              <a:rPr lang="en-US" dirty="0" smtClean="0"/>
              <a:t>COM (Component Object Model)</a:t>
            </a:r>
          </a:p>
          <a:p>
            <a:r>
              <a:rPr lang="en-US" dirty="0" smtClean="0"/>
              <a:t>CIM (Common Information Model)</a:t>
            </a:r>
          </a:p>
          <a:p>
            <a:r>
              <a:rPr lang="en-US" dirty="0" smtClean="0"/>
              <a:t>ADO (ActiveX Data Objects)</a:t>
            </a:r>
            <a:endParaRPr lang="en-US" dirty="0"/>
          </a:p>
        </p:txBody>
      </p:sp>
      <p:sp>
        <p:nvSpPr>
          <p:cNvPr id="4" name="Date Placeholder 3"/>
          <p:cNvSpPr>
            <a:spLocks noGrp="1"/>
          </p:cNvSpPr>
          <p:nvPr>
            <p:ph type="dt" sz="half" idx="2"/>
          </p:nvPr>
        </p:nvSpPr>
        <p:spPr/>
        <p:txBody>
          <a:bodyPr/>
          <a:lstStyle/>
          <a:p>
            <a:fld id="{4524663B-F65E-447C-96EE-6A7C581A12D7}" type="datetime1">
              <a:rPr lang="en-US" smtClean="0"/>
              <a:t>10/9/2015</a:t>
            </a:fld>
            <a:endParaRPr lang="en-US"/>
          </a:p>
        </p:txBody>
      </p:sp>
      <p:sp>
        <p:nvSpPr>
          <p:cNvPr id="5" name="Footer Placeholder 4"/>
          <p:cNvSpPr>
            <a:spLocks noGrp="1"/>
          </p:cNvSpPr>
          <p:nvPr>
            <p:ph type="ftr" sz="quarter" idx="3"/>
          </p:nvPr>
        </p:nvSpPr>
        <p:spPr/>
        <p:txBody>
          <a:bodyPr/>
          <a:lstStyle/>
          <a:p>
            <a:r>
              <a:rPr lang="en-US" smtClean="0"/>
              <a:t>PowerShell for the Reluctant Adminstrator</a:t>
            </a:r>
            <a:endParaRPr lang="en-US"/>
          </a:p>
        </p:txBody>
      </p:sp>
      <p:sp>
        <p:nvSpPr>
          <p:cNvPr id="6" name="Slide Number Placeholder 5"/>
          <p:cNvSpPr>
            <a:spLocks noGrp="1"/>
          </p:cNvSpPr>
          <p:nvPr>
            <p:ph type="sldNum" sz="quarter" idx="4"/>
          </p:nvPr>
        </p:nvSpPr>
        <p:spPr/>
        <p:txBody>
          <a:bodyPr/>
          <a:lstStyle/>
          <a:p>
            <a:fld id="{4FB59AE8-3D73-4749-8839-359D0B949B06}" type="slidenum">
              <a:rPr lang="en-US" smtClean="0"/>
              <a:t>13</a:t>
            </a:fld>
            <a:endParaRPr lang="en-US"/>
          </a:p>
        </p:txBody>
      </p:sp>
    </p:spTree>
    <p:extLst>
      <p:ext uri="{BB962C8B-B14F-4D97-AF65-F5344CB8AC3E}">
        <p14:creationId xmlns:p14="http://schemas.microsoft.com/office/powerpoint/2010/main" val="24443069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geeky stuff</a:t>
            </a:r>
            <a:endParaRPr lang="en-US" dirty="0"/>
          </a:p>
        </p:txBody>
      </p:sp>
      <p:sp>
        <p:nvSpPr>
          <p:cNvPr id="3" name="Content Placeholder 2"/>
          <p:cNvSpPr>
            <a:spLocks noGrp="1"/>
          </p:cNvSpPr>
          <p:nvPr>
            <p:ph idx="1"/>
          </p:nvPr>
        </p:nvSpPr>
        <p:spPr/>
        <p:txBody>
          <a:bodyPr/>
          <a:lstStyle/>
          <a:p>
            <a:r>
              <a:rPr lang="en-US" dirty="0" smtClean="0"/>
              <a:t>What is a variable?</a:t>
            </a:r>
          </a:p>
          <a:p>
            <a:r>
              <a:rPr lang="en-US" dirty="0" smtClean="0"/>
              <a:t>What can I do with it?</a:t>
            </a:r>
          </a:p>
          <a:p>
            <a:r>
              <a:rPr lang="en-US" dirty="0" smtClean="0"/>
              <a:t>Why do I care?</a:t>
            </a:r>
          </a:p>
          <a:p>
            <a:r>
              <a:rPr lang="en-US" dirty="0" smtClean="0"/>
              <a:t>How do I use it?</a:t>
            </a:r>
            <a:endParaRPr lang="en-US" dirty="0"/>
          </a:p>
        </p:txBody>
      </p:sp>
      <p:sp>
        <p:nvSpPr>
          <p:cNvPr id="4" name="Date Placeholder 3"/>
          <p:cNvSpPr>
            <a:spLocks noGrp="1"/>
          </p:cNvSpPr>
          <p:nvPr>
            <p:ph type="dt" sz="half" idx="2"/>
          </p:nvPr>
        </p:nvSpPr>
        <p:spPr/>
        <p:txBody>
          <a:bodyPr/>
          <a:lstStyle/>
          <a:p>
            <a:fld id="{620B8DBA-509D-4E2F-A540-604897C5248F}" type="datetime1">
              <a:rPr lang="en-US" smtClean="0"/>
              <a:t>10/9/2015</a:t>
            </a:fld>
            <a:endParaRPr lang="en-US"/>
          </a:p>
        </p:txBody>
      </p:sp>
      <p:sp>
        <p:nvSpPr>
          <p:cNvPr id="5" name="Footer Placeholder 4"/>
          <p:cNvSpPr>
            <a:spLocks noGrp="1"/>
          </p:cNvSpPr>
          <p:nvPr>
            <p:ph type="ftr" sz="quarter" idx="3"/>
          </p:nvPr>
        </p:nvSpPr>
        <p:spPr/>
        <p:txBody>
          <a:bodyPr/>
          <a:lstStyle/>
          <a:p>
            <a:r>
              <a:rPr lang="en-US" smtClean="0"/>
              <a:t>PowerShell for the Reluctant Adminstrator</a:t>
            </a:r>
            <a:endParaRPr lang="en-US"/>
          </a:p>
        </p:txBody>
      </p:sp>
      <p:sp>
        <p:nvSpPr>
          <p:cNvPr id="6" name="Slide Number Placeholder 5"/>
          <p:cNvSpPr>
            <a:spLocks noGrp="1"/>
          </p:cNvSpPr>
          <p:nvPr>
            <p:ph type="sldNum" sz="quarter" idx="4"/>
          </p:nvPr>
        </p:nvSpPr>
        <p:spPr/>
        <p:txBody>
          <a:bodyPr/>
          <a:lstStyle/>
          <a:p>
            <a:fld id="{4FB59AE8-3D73-4749-8839-359D0B949B06}" type="slidenum">
              <a:rPr lang="en-US" smtClean="0"/>
              <a:t>14</a:t>
            </a:fld>
            <a:endParaRPr lang="en-US"/>
          </a:p>
        </p:txBody>
      </p:sp>
    </p:spTree>
    <p:extLst>
      <p:ext uri="{BB962C8B-B14F-4D97-AF65-F5344CB8AC3E}">
        <p14:creationId xmlns:p14="http://schemas.microsoft.com/office/powerpoint/2010/main" val="1483812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PowerShell geeky stuff</a:t>
            </a:r>
            <a:endParaRPr lang="en-US" dirty="0"/>
          </a:p>
        </p:txBody>
      </p:sp>
      <p:sp>
        <p:nvSpPr>
          <p:cNvPr id="3" name="Content Placeholder 2"/>
          <p:cNvSpPr>
            <a:spLocks noGrp="1"/>
          </p:cNvSpPr>
          <p:nvPr>
            <p:ph idx="1"/>
          </p:nvPr>
        </p:nvSpPr>
        <p:spPr/>
        <p:txBody>
          <a:bodyPr/>
          <a:lstStyle/>
          <a:p>
            <a:r>
              <a:rPr lang="en-US" dirty="0" smtClean="0"/>
              <a:t>What is a PowerShell pipeline?</a:t>
            </a:r>
          </a:p>
          <a:p>
            <a:r>
              <a:rPr lang="en-US" dirty="0"/>
              <a:t>When should I use a pipeline?</a:t>
            </a:r>
          </a:p>
          <a:p>
            <a:r>
              <a:rPr lang="en-US" dirty="0" smtClean="0"/>
              <a:t>How can a pipeline help me?</a:t>
            </a:r>
          </a:p>
        </p:txBody>
      </p:sp>
      <p:sp>
        <p:nvSpPr>
          <p:cNvPr id="4" name="Date Placeholder 3"/>
          <p:cNvSpPr>
            <a:spLocks noGrp="1"/>
          </p:cNvSpPr>
          <p:nvPr>
            <p:ph type="dt" sz="half" idx="2"/>
          </p:nvPr>
        </p:nvSpPr>
        <p:spPr/>
        <p:txBody>
          <a:bodyPr/>
          <a:lstStyle/>
          <a:p>
            <a:fld id="{C9E1B6A5-8035-4C6B-988A-85CE77CC34D0}" type="datetime1">
              <a:rPr lang="en-US" smtClean="0"/>
              <a:t>10/9/2015</a:t>
            </a:fld>
            <a:endParaRPr lang="en-US"/>
          </a:p>
        </p:txBody>
      </p:sp>
      <p:sp>
        <p:nvSpPr>
          <p:cNvPr id="5" name="Footer Placeholder 4"/>
          <p:cNvSpPr>
            <a:spLocks noGrp="1"/>
          </p:cNvSpPr>
          <p:nvPr>
            <p:ph type="ftr" sz="quarter" idx="3"/>
          </p:nvPr>
        </p:nvSpPr>
        <p:spPr/>
        <p:txBody>
          <a:bodyPr/>
          <a:lstStyle/>
          <a:p>
            <a:r>
              <a:rPr lang="en-US" smtClean="0"/>
              <a:t>PowerShell for the Reluctant Adminstrator</a:t>
            </a:r>
            <a:endParaRPr lang="en-US"/>
          </a:p>
        </p:txBody>
      </p:sp>
      <p:sp>
        <p:nvSpPr>
          <p:cNvPr id="6" name="Slide Number Placeholder 5"/>
          <p:cNvSpPr>
            <a:spLocks noGrp="1"/>
          </p:cNvSpPr>
          <p:nvPr>
            <p:ph type="sldNum" sz="quarter" idx="4"/>
          </p:nvPr>
        </p:nvSpPr>
        <p:spPr/>
        <p:txBody>
          <a:bodyPr/>
          <a:lstStyle/>
          <a:p>
            <a:fld id="{4FB59AE8-3D73-4749-8839-359D0B949B06}" type="slidenum">
              <a:rPr lang="en-US" smtClean="0"/>
              <a:t>15</a:t>
            </a:fld>
            <a:endParaRPr lang="en-US"/>
          </a:p>
        </p:txBody>
      </p:sp>
    </p:spTree>
    <p:extLst>
      <p:ext uri="{BB962C8B-B14F-4D97-AF65-F5344CB8AC3E}">
        <p14:creationId xmlns:p14="http://schemas.microsoft.com/office/powerpoint/2010/main" val="132769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 more geeky PowerShell stuff</a:t>
            </a:r>
            <a:endParaRPr lang="en-US" dirty="0"/>
          </a:p>
        </p:txBody>
      </p:sp>
      <p:sp>
        <p:nvSpPr>
          <p:cNvPr id="3" name="Content Placeholder 2"/>
          <p:cNvSpPr>
            <a:spLocks noGrp="1"/>
          </p:cNvSpPr>
          <p:nvPr>
            <p:ph idx="1"/>
          </p:nvPr>
        </p:nvSpPr>
        <p:spPr/>
        <p:txBody>
          <a:bodyPr/>
          <a:lstStyle/>
          <a:p>
            <a:r>
              <a:rPr lang="en-US" dirty="0" smtClean="0"/>
              <a:t>What if PowerShell isn’t enough for a job I want to accomplish, how can I get even more?</a:t>
            </a:r>
          </a:p>
          <a:p>
            <a:r>
              <a:rPr lang="en-US" dirty="0" smtClean="0"/>
              <a:t>What changes will come soon that could affect my PowerShell scripts?</a:t>
            </a:r>
            <a:endParaRPr lang="en-US" dirty="0"/>
          </a:p>
        </p:txBody>
      </p:sp>
      <p:sp>
        <p:nvSpPr>
          <p:cNvPr id="4" name="Date Placeholder 3"/>
          <p:cNvSpPr>
            <a:spLocks noGrp="1"/>
          </p:cNvSpPr>
          <p:nvPr>
            <p:ph type="dt" sz="half" idx="2"/>
          </p:nvPr>
        </p:nvSpPr>
        <p:spPr/>
        <p:txBody>
          <a:bodyPr/>
          <a:lstStyle/>
          <a:p>
            <a:fld id="{6D976221-DF2D-4332-9466-18D8BDBC38BD}" type="datetime1">
              <a:rPr lang="en-US" smtClean="0"/>
              <a:t>10/9/2015</a:t>
            </a:fld>
            <a:endParaRPr lang="en-US"/>
          </a:p>
        </p:txBody>
      </p:sp>
      <p:sp>
        <p:nvSpPr>
          <p:cNvPr id="5" name="Footer Placeholder 4"/>
          <p:cNvSpPr>
            <a:spLocks noGrp="1"/>
          </p:cNvSpPr>
          <p:nvPr>
            <p:ph type="ftr" sz="quarter" idx="3"/>
          </p:nvPr>
        </p:nvSpPr>
        <p:spPr/>
        <p:txBody>
          <a:bodyPr/>
          <a:lstStyle/>
          <a:p>
            <a:r>
              <a:rPr lang="en-US" smtClean="0"/>
              <a:t>PowerShell for the Reluctant Adminstrator</a:t>
            </a:r>
            <a:endParaRPr lang="en-US"/>
          </a:p>
        </p:txBody>
      </p:sp>
      <p:sp>
        <p:nvSpPr>
          <p:cNvPr id="6" name="Slide Number Placeholder 5"/>
          <p:cNvSpPr>
            <a:spLocks noGrp="1"/>
          </p:cNvSpPr>
          <p:nvPr>
            <p:ph type="sldNum" sz="quarter" idx="4"/>
          </p:nvPr>
        </p:nvSpPr>
        <p:spPr/>
        <p:txBody>
          <a:bodyPr/>
          <a:lstStyle/>
          <a:p>
            <a:fld id="{4FB59AE8-3D73-4749-8839-359D0B949B06}" type="slidenum">
              <a:rPr lang="en-US" smtClean="0"/>
              <a:t>16</a:t>
            </a:fld>
            <a:endParaRPr lang="en-US"/>
          </a:p>
        </p:txBody>
      </p:sp>
    </p:spTree>
    <p:extLst>
      <p:ext uri="{BB962C8B-B14F-4D97-AF65-F5344CB8AC3E}">
        <p14:creationId xmlns:p14="http://schemas.microsoft.com/office/powerpoint/2010/main" val="3512776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noAutofit/>
          </a:bodyPr>
          <a:lstStyle/>
          <a:p>
            <a:pPr algn="ctr"/>
            <a:r>
              <a:rPr lang="en-US" sz="9600" dirty="0" smtClean="0"/>
              <a:t>Demos</a:t>
            </a:r>
            <a:endParaRPr lang="en-US" sz="9600" dirty="0"/>
          </a:p>
        </p:txBody>
      </p:sp>
      <p:sp>
        <p:nvSpPr>
          <p:cNvPr id="3" name="Date Placeholder 2"/>
          <p:cNvSpPr>
            <a:spLocks noGrp="1"/>
          </p:cNvSpPr>
          <p:nvPr>
            <p:ph type="dt" sz="half" idx="2"/>
          </p:nvPr>
        </p:nvSpPr>
        <p:spPr/>
        <p:txBody>
          <a:bodyPr/>
          <a:lstStyle/>
          <a:p>
            <a:fld id="{55D34680-53D0-4AF4-9501-94BABF7F8C9F}" type="datetime1">
              <a:rPr lang="en-US" smtClean="0"/>
              <a:t>10/9/2015</a:t>
            </a:fld>
            <a:endParaRPr lang="en-US"/>
          </a:p>
        </p:txBody>
      </p:sp>
      <p:sp>
        <p:nvSpPr>
          <p:cNvPr id="4" name="Footer Placeholder 3"/>
          <p:cNvSpPr>
            <a:spLocks noGrp="1"/>
          </p:cNvSpPr>
          <p:nvPr>
            <p:ph type="ftr" sz="quarter" idx="3"/>
          </p:nvPr>
        </p:nvSpPr>
        <p:spPr/>
        <p:txBody>
          <a:bodyPr/>
          <a:lstStyle/>
          <a:p>
            <a:r>
              <a:rPr lang="en-US" smtClean="0"/>
              <a:t>PowerShell for the Reluctant Adminstrator</a:t>
            </a:r>
            <a:endParaRPr lang="en-US"/>
          </a:p>
        </p:txBody>
      </p:sp>
      <p:sp>
        <p:nvSpPr>
          <p:cNvPr id="5" name="Slide Number Placeholder 4"/>
          <p:cNvSpPr>
            <a:spLocks noGrp="1"/>
          </p:cNvSpPr>
          <p:nvPr>
            <p:ph type="sldNum" sz="quarter" idx="4"/>
          </p:nvPr>
        </p:nvSpPr>
        <p:spPr/>
        <p:txBody>
          <a:bodyPr/>
          <a:lstStyle/>
          <a:p>
            <a:fld id="{4FB59AE8-3D73-4749-8839-359D0B949B06}" type="slidenum">
              <a:rPr lang="en-US" smtClean="0"/>
              <a:t>17</a:t>
            </a:fld>
            <a:endParaRPr lang="en-US"/>
          </a:p>
        </p:txBody>
      </p:sp>
    </p:spTree>
    <p:extLst>
      <p:ext uri="{BB962C8B-B14F-4D97-AF65-F5344CB8AC3E}">
        <p14:creationId xmlns:p14="http://schemas.microsoft.com/office/powerpoint/2010/main" val="2310542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a:t>
            </a:r>
            <a:endParaRPr lang="en-US" dirty="0"/>
          </a:p>
        </p:txBody>
      </p:sp>
      <p:sp>
        <p:nvSpPr>
          <p:cNvPr id="3" name="TextBox 2"/>
          <p:cNvSpPr txBox="1"/>
          <p:nvPr/>
        </p:nvSpPr>
        <p:spPr>
          <a:xfrm>
            <a:off x="381000" y="1750454"/>
            <a:ext cx="8229600" cy="3970318"/>
          </a:xfrm>
          <a:prstGeom prst="rect">
            <a:avLst/>
          </a:prstGeom>
          <a:noFill/>
        </p:spPr>
        <p:txBody>
          <a:bodyPr wrap="square" rtlCol="0">
            <a:spAutoFit/>
          </a:bodyPr>
          <a:lstStyle/>
          <a:p>
            <a:pPr algn="ctr"/>
            <a:r>
              <a:rPr lang="en-US" sz="2800" dirty="0" smtClean="0"/>
              <a:t>Internet “places” to find help for Administrators who want to </a:t>
            </a:r>
            <a:r>
              <a:rPr lang="en-US" sz="2800" b="1" u="sng" dirty="0" smtClean="0"/>
              <a:t>USE</a:t>
            </a:r>
            <a:r>
              <a:rPr lang="en-US" sz="2800" dirty="0" smtClean="0"/>
              <a:t> PowerShell, not write scripts for a living.</a:t>
            </a:r>
          </a:p>
          <a:p>
            <a:pPr algn="ctr"/>
            <a:endParaRPr lang="en-US" sz="2800" dirty="0"/>
          </a:p>
          <a:p>
            <a:pPr algn="ctr"/>
            <a:r>
              <a:rPr lang="en-US" sz="2800" dirty="0">
                <a:hlinkClick r:id="rId3"/>
              </a:rPr>
              <a:t>http://powershell.sqlpass.org</a:t>
            </a:r>
            <a:r>
              <a:rPr lang="en-US" sz="2800" dirty="0" smtClean="0">
                <a:hlinkClick r:id="rId3"/>
              </a:rPr>
              <a:t>/</a:t>
            </a:r>
          </a:p>
          <a:p>
            <a:pPr algn="ctr"/>
            <a:endParaRPr lang="en-US" sz="2800" dirty="0">
              <a:hlinkClick r:id="rId3"/>
            </a:endParaRPr>
          </a:p>
          <a:p>
            <a:pPr algn="ctr"/>
            <a:r>
              <a:rPr lang="en-US" sz="2800" dirty="0" smtClean="0">
                <a:hlinkClick r:id="rId3"/>
              </a:rPr>
              <a:t>http://www.PowerShell.com</a:t>
            </a:r>
            <a:endParaRPr lang="en-US" sz="2800" dirty="0" smtClean="0"/>
          </a:p>
          <a:p>
            <a:pPr algn="ctr"/>
            <a:endParaRPr lang="en-US" sz="2800" dirty="0" smtClean="0"/>
          </a:p>
          <a:p>
            <a:pPr algn="ctr"/>
            <a:r>
              <a:rPr lang="en-US" sz="2800" dirty="0">
                <a:hlinkClick r:id="rId4"/>
              </a:rPr>
              <a:t>http://blogs.technet.com/b/heyscriptingguy</a:t>
            </a:r>
            <a:r>
              <a:rPr lang="en-US" sz="2800" dirty="0" smtClean="0">
                <a:hlinkClick r:id="rId4"/>
              </a:rPr>
              <a:t>/</a:t>
            </a:r>
            <a:endParaRPr lang="en-US" sz="2800" dirty="0" smtClean="0"/>
          </a:p>
          <a:p>
            <a:pPr algn="ctr"/>
            <a:endParaRPr lang="en-US" sz="2800" dirty="0" smtClean="0"/>
          </a:p>
        </p:txBody>
      </p:sp>
      <p:sp>
        <p:nvSpPr>
          <p:cNvPr id="4" name="Date Placeholder 3"/>
          <p:cNvSpPr>
            <a:spLocks noGrp="1"/>
          </p:cNvSpPr>
          <p:nvPr>
            <p:ph type="dt" sz="half" idx="2"/>
          </p:nvPr>
        </p:nvSpPr>
        <p:spPr/>
        <p:txBody>
          <a:bodyPr/>
          <a:lstStyle/>
          <a:p>
            <a:fld id="{17938577-0E24-46ED-97D6-17C28F8DAA98}" type="datetime1">
              <a:rPr lang="en-US" smtClean="0"/>
              <a:t>10/9/2015</a:t>
            </a:fld>
            <a:endParaRPr lang="en-US"/>
          </a:p>
        </p:txBody>
      </p:sp>
      <p:sp>
        <p:nvSpPr>
          <p:cNvPr id="5" name="Footer Placeholder 4"/>
          <p:cNvSpPr>
            <a:spLocks noGrp="1"/>
          </p:cNvSpPr>
          <p:nvPr>
            <p:ph type="ftr" sz="quarter" idx="3"/>
          </p:nvPr>
        </p:nvSpPr>
        <p:spPr/>
        <p:txBody>
          <a:bodyPr/>
          <a:lstStyle/>
          <a:p>
            <a:r>
              <a:rPr lang="en-US" smtClean="0"/>
              <a:t>PowerShell for the Reluctant Adminstrator</a:t>
            </a:r>
            <a:endParaRPr lang="en-US"/>
          </a:p>
        </p:txBody>
      </p:sp>
      <p:sp>
        <p:nvSpPr>
          <p:cNvPr id="6" name="Slide Number Placeholder 5"/>
          <p:cNvSpPr>
            <a:spLocks noGrp="1"/>
          </p:cNvSpPr>
          <p:nvPr>
            <p:ph type="sldNum" sz="quarter" idx="4"/>
          </p:nvPr>
        </p:nvSpPr>
        <p:spPr/>
        <p:txBody>
          <a:bodyPr/>
          <a:lstStyle/>
          <a:p>
            <a:fld id="{4FB59AE8-3D73-4749-8839-359D0B949B06}" type="slidenum">
              <a:rPr lang="en-US" smtClean="0"/>
              <a:t>18</a:t>
            </a:fld>
            <a:endParaRPr lang="en-US"/>
          </a:p>
        </p:txBody>
      </p:sp>
    </p:spTree>
    <p:extLst>
      <p:ext uri="{BB962C8B-B14F-4D97-AF65-F5344CB8AC3E}">
        <p14:creationId xmlns:p14="http://schemas.microsoft.com/office/powerpoint/2010/main" val="10750982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990600"/>
            <a:ext cx="6934200" cy="769441"/>
          </a:xfrm>
          <a:prstGeom prst="rect">
            <a:avLst/>
          </a:prstGeom>
          <a:noFill/>
        </p:spPr>
        <p:txBody>
          <a:bodyPr wrap="square" rtlCol="0">
            <a:spAutoFit/>
          </a:bodyPr>
          <a:lstStyle/>
          <a:p>
            <a:pPr algn="ctr"/>
            <a:r>
              <a:rPr lang="en-US" sz="4400" dirty="0" smtClean="0">
                <a:latin typeface="+mj-lt"/>
              </a:rPr>
              <a:t> Even More Confessions</a:t>
            </a:r>
            <a:endParaRPr lang="en-US" sz="4400" dirty="0">
              <a:latin typeface="+mj-lt"/>
            </a:endParaRPr>
          </a:p>
        </p:txBody>
      </p:sp>
      <p:sp>
        <p:nvSpPr>
          <p:cNvPr id="3" name="TextBox 2"/>
          <p:cNvSpPr txBox="1"/>
          <p:nvPr/>
        </p:nvSpPr>
        <p:spPr>
          <a:xfrm>
            <a:off x="1295400" y="2133600"/>
            <a:ext cx="6934200" cy="1815882"/>
          </a:xfrm>
          <a:prstGeom prst="rect">
            <a:avLst/>
          </a:prstGeom>
          <a:noFill/>
        </p:spPr>
        <p:txBody>
          <a:bodyPr wrap="square" rtlCol="0">
            <a:spAutoFit/>
          </a:bodyPr>
          <a:lstStyle/>
          <a:p>
            <a:pPr algn="ctr"/>
            <a:r>
              <a:rPr lang="en-US" sz="2800" b="1" dirty="0" smtClean="0">
                <a:solidFill>
                  <a:srgbClr val="FF0000"/>
                </a:solidFill>
              </a:rPr>
              <a:t>I </a:t>
            </a:r>
            <a:r>
              <a:rPr lang="en-US" sz="2800" b="1" dirty="0" smtClean="0">
                <a:solidFill>
                  <a:srgbClr val="FF0000"/>
                </a:solidFill>
              </a:rPr>
              <a:t>NEED feedback!</a:t>
            </a:r>
          </a:p>
          <a:p>
            <a:pPr algn="ctr"/>
            <a:endParaRPr lang="en-US" sz="2800" dirty="0" smtClean="0"/>
          </a:p>
          <a:p>
            <a:pPr algn="ctr"/>
            <a:r>
              <a:rPr lang="en-US" sz="2800" dirty="0" smtClean="0"/>
              <a:t>Please comment on everything: good, bad, or noteworthy! I want to improve.</a:t>
            </a:r>
          </a:p>
        </p:txBody>
      </p:sp>
      <p:sp>
        <p:nvSpPr>
          <p:cNvPr id="4" name="Date Placeholder 3"/>
          <p:cNvSpPr>
            <a:spLocks noGrp="1"/>
          </p:cNvSpPr>
          <p:nvPr>
            <p:ph type="dt" sz="half" idx="2"/>
          </p:nvPr>
        </p:nvSpPr>
        <p:spPr/>
        <p:txBody>
          <a:bodyPr/>
          <a:lstStyle/>
          <a:p>
            <a:fld id="{64632E55-BE93-4975-BCA2-1E9C4310FFF3}" type="datetime1">
              <a:rPr lang="en-US" smtClean="0"/>
              <a:t>10/9/2015</a:t>
            </a:fld>
            <a:endParaRPr lang="en-US"/>
          </a:p>
        </p:txBody>
      </p:sp>
      <p:sp>
        <p:nvSpPr>
          <p:cNvPr id="5" name="Footer Placeholder 4"/>
          <p:cNvSpPr>
            <a:spLocks noGrp="1"/>
          </p:cNvSpPr>
          <p:nvPr>
            <p:ph type="ftr" sz="quarter" idx="3"/>
          </p:nvPr>
        </p:nvSpPr>
        <p:spPr/>
        <p:txBody>
          <a:bodyPr/>
          <a:lstStyle/>
          <a:p>
            <a:r>
              <a:rPr lang="en-US" smtClean="0"/>
              <a:t>PowerShell for the Reluctant Adminstrator</a:t>
            </a:r>
            <a:endParaRPr lang="en-US"/>
          </a:p>
        </p:txBody>
      </p:sp>
      <p:sp>
        <p:nvSpPr>
          <p:cNvPr id="6" name="Slide Number Placeholder 5"/>
          <p:cNvSpPr>
            <a:spLocks noGrp="1"/>
          </p:cNvSpPr>
          <p:nvPr>
            <p:ph type="sldNum" sz="quarter" idx="4"/>
          </p:nvPr>
        </p:nvSpPr>
        <p:spPr/>
        <p:txBody>
          <a:bodyPr/>
          <a:lstStyle/>
          <a:p>
            <a:fld id="{4FB59AE8-3D73-4749-8839-359D0B949B06}" type="slidenum">
              <a:rPr lang="en-US" smtClean="0"/>
              <a:t>19</a:t>
            </a:fld>
            <a:endParaRPr lang="en-US"/>
          </a:p>
        </p:txBody>
      </p:sp>
    </p:spTree>
    <p:extLst>
      <p:ext uri="{BB962C8B-B14F-4D97-AF65-F5344CB8AC3E}">
        <p14:creationId xmlns:p14="http://schemas.microsoft.com/office/powerpoint/2010/main" val="2166275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Information</a:t>
            </a:r>
            <a:endParaRPr lang="en-US" dirty="0"/>
          </a:p>
        </p:txBody>
      </p:sp>
      <p:sp>
        <p:nvSpPr>
          <p:cNvPr id="3" name="Content Placeholder 2"/>
          <p:cNvSpPr>
            <a:spLocks noGrp="1"/>
          </p:cNvSpPr>
          <p:nvPr>
            <p:ph idx="1"/>
          </p:nvPr>
        </p:nvSpPr>
        <p:spPr/>
        <p:txBody>
          <a:bodyPr>
            <a:normAutofit fontScale="85000" lnSpcReduction="20000"/>
          </a:bodyPr>
          <a:lstStyle/>
          <a:p>
            <a:pPr lvl="0" fontAlgn="base">
              <a:spcAft>
                <a:spcPct val="0"/>
              </a:spcAft>
            </a:pPr>
            <a:r>
              <a:rPr lang="en-US" dirty="0"/>
              <a:t>Thank you Sponsors!</a:t>
            </a:r>
          </a:p>
          <a:p>
            <a:pPr lvl="1" fontAlgn="base">
              <a:spcAft>
                <a:spcPct val="0"/>
              </a:spcAft>
              <a:buFont typeface="Courier New" panose="02070309020205020404" pitchFamily="49" charset="0"/>
              <a:buChar char="o"/>
            </a:pPr>
            <a:r>
              <a:rPr lang="en-US" dirty="0"/>
              <a:t>Please visit the sponsors during the vendor break from 2:45 – 3:15 and enter their end-of-day raffles</a:t>
            </a:r>
            <a:endParaRPr lang="en-US" sz="2400" dirty="0"/>
          </a:p>
          <a:p>
            <a:pPr marL="0" lvl="0" indent="0" eaLnBrk="0" fontAlgn="base" hangingPunct="0">
              <a:lnSpc>
                <a:spcPct val="100000"/>
              </a:lnSpc>
              <a:spcBef>
                <a:spcPct val="0"/>
              </a:spcBef>
              <a:spcAft>
                <a:spcPct val="0"/>
              </a:spcAft>
              <a:buNone/>
            </a:pPr>
            <a:endParaRPr lang="en-US" sz="2400" dirty="0"/>
          </a:p>
          <a:p>
            <a:pPr lvl="0" fontAlgn="base">
              <a:spcAft>
                <a:spcPct val="0"/>
              </a:spcAft>
            </a:pPr>
            <a:r>
              <a:rPr lang="en-US" dirty="0"/>
              <a:t>Event After Party </a:t>
            </a:r>
          </a:p>
          <a:p>
            <a:pPr lvl="1" fontAlgn="base">
              <a:spcAft>
                <a:spcPct val="0"/>
              </a:spcAft>
              <a:buFont typeface="Courier New" panose="02070309020205020404" pitchFamily="49" charset="0"/>
              <a:buChar char="o"/>
            </a:pPr>
            <a:r>
              <a:rPr lang="en-US" dirty="0"/>
              <a:t>Dave and Buster’s in </a:t>
            </a:r>
            <a:r>
              <a:rPr lang="en-US" dirty="0" err="1"/>
              <a:t>Southdale</a:t>
            </a:r>
            <a:r>
              <a:rPr lang="en-US" dirty="0"/>
              <a:t> Center. 3</a:t>
            </a:r>
            <a:r>
              <a:rPr lang="en-US" baseline="30000" dirty="0"/>
              <a:t>rd</a:t>
            </a:r>
            <a:r>
              <a:rPr lang="en-US" dirty="0"/>
              <a:t> floor by Macy’s starting at 6:15</a:t>
            </a:r>
          </a:p>
          <a:p>
            <a:pPr marL="0" lvl="0" indent="0" eaLnBrk="0" fontAlgn="base" hangingPunct="0">
              <a:lnSpc>
                <a:spcPct val="100000"/>
              </a:lnSpc>
              <a:spcBef>
                <a:spcPct val="0"/>
              </a:spcBef>
              <a:spcAft>
                <a:spcPct val="0"/>
              </a:spcAft>
              <a:buNone/>
            </a:pPr>
            <a:endParaRPr lang="en-US" sz="2400" dirty="0"/>
          </a:p>
          <a:p>
            <a:r>
              <a:rPr lang="en-US" dirty="0"/>
              <a:t>Want More Free Training?</a:t>
            </a:r>
          </a:p>
          <a:p>
            <a:pPr lvl="1">
              <a:buFont typeface="Courier New" panose="02070309020205020404" pitchFamily="49" charset="0"/>
              <a:buChar char="o"/>
            </a:pPr>
            <a:r>
              <a:rPr lang="en-US" dirty="0" err="1"/>
              <a:t>PassMN</a:t>
            </a:r>
            <a:r>
              <a:rPr lang="en-US" dirty="0"/>
              <a:t> meets the 3</a:t>
            </a:r>
            <a:r>
              <a:rPr lang="en-US" baseline="30000" dirty="0"/>
              <a:t>rd</a:t>
            </a:r>
            <a:r>
              <a:rPr lang="en-US" dirty="0"/>
              <a:t> Tuesday of every month. </a:t>
            </a:r>
            <a:r>
              <a:rPr lang="en-US" dirty="0">
                <a:hlinkClick r:id="rId3"/>
              </a:rPr>
              <a:t>https://mnssug.org</a:t>
            </a:r>
            <a:r>
              <a:rPr lang="en-US" dirty="0" smtClean="0">
                <a:hlinkClick r:id="rId3"/>
              </a:rPr>
              <a:t>/</a:t>
            </a:r>
            <a:endParaRPr lang="en-US" dirty="0" smtClean="0"/>
          </a:p>
          <a:p>
            <a:pPr lvl="1">
              <a:buFont typeface="Courier New" panose="02070309020205020404" pitchFamily="49" charset="0"/>
              <a:buChar char="o"/>
            </a:pPr>
            <a:r>
              <a:rPr lang="en-US" dirty="0" smtClean="0"/>
              <a:t>MN Microsoft BI User Group – meets quarterly </a:t>
            </a:r>
            <a:r>
              <a:rPr lang="en-US" dirty="0" smtClean="0">
                <a:hlinkClick r:id="rId4"/>
              </a:rPr>
              <a:t>http://www.microsoftbiusergroupmn.org</a:t>
            </a:r>
            <a:r>
              <a:rPr lang="en-US" dirty="0" smtClean="0"/>
              <a:t> </a:t>
            </a:r>
            <a:endParaRPr lang="en-US" dirty="0"/>
          </a:p>
        </p:txBody>
      </p:sp>
      <p:sp>
        <p:nvSpPr>
          <p:cNvPr id="4" name="Date Placeholder 3"/>
          <p:cNvSpPr>
            <a:spLocks noGrp="1"/>
          </p:cNvSpPr>
          <p:nvPr>
            <p:ph type="dt" sz="half" idx="2"/>
          </p:nvPr>
        </p:nvSpPr>
        <p:spPr/>
        <p:txBody>
          <a:bodyPr/>
          <a:lstStyle/>
          <a:p>
            <a:fld id="{60BF0E69-B472-4526-B08B-E111355EBBB7}" type="datetime1">
              <a:rPr lang="en-US" smtClean="0"/>
              <a:t>10/9/2015</a:t>
            </a:fld>
            <a:endParaRPr lang="en-US"/>
          </a:p>
        </p:txBody>
      </p:sp>
      <p:sp>
        <p:nvSpPr>
          <p:cNvPr id="5" name="Footer Placeholder 4"/>
          <p:cNvSpPr>
            <a:spLocks noGrp="1"/>
          </p:cNvSpPr>
          <p:nvPr>
            <p:ph type="ftr" sz="quarter" idx="3"/>
          </p:nvPr>
        </p:nvSpPr>
        <p:spPr/>
        <p:txBody>
          <a:bodyPr/>
          <a:lstStyle/>
          <a:p>
            <a:r>
              <a:rPr lang="en-US" smtClean="0"/>
              <a:t>PowerShell for the Reluctant Adminstrator</a:t>
            </a:r>
            <a:endParaRPr lang="en-US"/>
          </a:p>
        </p:txBody>
      </p:sp>
      <p:sp>
        <p:nvSpPr>
          <p:cNvPr id="6" name="Slide Number Placeholder 5"/>
          <p:cNvSpPr>
            <a:spLocks noGrp="1"/>
          </p:cNvSpPr>
          <p:nvPr>
            <p:ph type="sldNum" sz="quarter" idx="4"/>
          </p:nvPr>
        </p:nvSpPr>
        <p:spPr/>
        <p:txBody>
          <a:bodyPr/>
          <a:lstStyle/>
          <a:p>
            <a:fld id="{4FB59AE8-3D73-4749-8839-359D0B949B06}" type="slidenum">
              <a:rPr lang="en-US" smtClean="0"/>
              <a:t>2</a:t>
            </a:fld>
            <a:endParaRPr lang="en-US"/>
          </a:p>
        </p:txBody>
      </p:sp>
    </p:spTree>
    <p:extLst>
      <p:ext uri="{BB962C8B-B14F-4D97-AF65-F5344CB8AC3E}">
        <p14:creationId xmlns:p14="http://schemas.microsoft.com/office/powerpoint/2010/main" val="9387241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Evaluations</a:t>
            </a:r>
            <a:endParaRPr lang="en-US" dirty="0"/>
          </a:p>
        </p:txBody>
      </p:sp>
      <p:sp>
        <p:nvSpPr>
          <p:cNvPr id="3" name="Content Placeholder 2"/>
          <p:cNvSpPr>
            <a:spLocks noGrp="1"/>
          </p:cNvSpPr>
          <p:nvPr>
            <p:ph idx="1"/>
          </p:nvPr>
        </p:nvSpPr>
        <p:spPr/>
        <p:txBody>
          <a:bodyPr/>
          <a:lstStyle/>
          <a:p>
            <a:r>
              <a:rPr lang="en-US" dirty="0"/>
              <a:t>Remember to fill out your online evaluations for the event and any sessions you have attended. </a:t>
            </a:r>
            <a:r>
              <a:rPr lang="en-US" dirty="0" smtClean="0"/>
              <a:t>They will be online until 10/17/15.</a:t>
            </a:r>
            <a:endParaRPr lang="en-US" dirty="0"/>
          </a:p>
          <a:p>
            <a:pPr marL="0" indent="0">
              <a:buNone/>
            </a:pPr>
            <a:endParaRPr lang="en-US" dirty="0"/>
          </a:p>
          <a:p>
            <a:pPr marL="0" lvl="0" indent="0" eaLnBrk="0" fontAlgn="base" hangingPunct="0">
              <a:lnSpc>
                <a:spcPct val="100000"/>
              </a:lnSpc>
              <a:spcBef>
                <a:spcPct val="0"/>
              </a:spcBef>
              <a:spcAft>
                <a:spcPct val="0"/>
              </a:spcAft>
              <a:buNone/>
            </a:pPr>
            <a:r>
              <a:rPr lang="en-US" altLang="en-US" sz="2000" dirty="0">
                <a:hlinkClick r:id="rId3"/>
              </a:rPr>
              <a:t>http://</a:t>
            </a:r>
            <a:r>
              <a:rPr lang="en-US" altLang="en-US" sz="2000" dirty="0" smtClean="0">
                <a:hlinkClick r:id="rId3"/>
              </a:rPr>
              <a:t>www.sqlsaturday.com/453/eventeval.aspx</a:t>
            </a:r>
            <a:endParaRPr lang="en-US" altLang="en-US" sz="2000" dirty="0" smtClean="0"/>
          </a:p>
          <a:p>
            <a:pPr marL="0" lvl="0" indent="0" eaLnBrk="0" fontAlgn="base" hangingPunct="0">
              <a:lnSpc>
                <a:spcPct val="100000"/>
              </a:lnSpc>
              <a:spcBef>
                <a:spcPct val="0"/>
              </a:spcBef>
              <a:spcAft>
                <a:spcPct val="0"/>
              </a:spcAft>
              <a:buNone/>
            </a:pPr>
            <a:endParaRPr lang="en-US" altLang="en-US" sz="2000" dirty="0"/>
          </a:p>
          <a:p>
            <a:pPr marL="0" lvl="0" indent="0" eaLnBrk="0" fontAlgn="base" hangingPunct="0">
              <a:lnSpc>
                <a:spcPct val="100000"/>
              </a:lnSpc>
              <a:spcBef>
                <a:spcPct val="0"/>
              </a:spcBef>
              <a:spcAft>
                <a:spcPct val="0"/>
              </a:spcAft>
              <a:buNone/>
            </a:pPr>
            <a:r>
              <a:rPr lang="en-US" altLang="en-US" sz="2000" dirty="0">
                <a:hlinkClick r:id="rId4"/>
              </a:rPr>
              <a:t>http://www.sqlsaturday.com/453/sessions/sessionevaluation.aspx</a:t>
            </a:r>
            <a:endParaRPr lang="en-US" altLang="en-US" sz="2000" dirty="0"/>
          </a:p>
          <a:p>
            <a:endParaRPr lang="en-US" dirty="0"/>
          </a:p>
        </p:txBody>
      </p:sp>
      <p:sp>
        <p:nvSpPr>
          <p:cNvPr id="4" name="Date Placeholder 3"/>
          <p:cNvSpPr>
            <a:spLocks noGrp="1"/>
          </p:cNvSpPr>
          <p:nvPr>
            <p:ph type="dt" sz="half" idx="2"/>
          </p:nvPr>
        </p:nvSpPr>
        <p:spPr/>
        <p:txBody>
          <a:bodyPr/>
          <a:lstStyle/>
          <a:p>
            <a:fld id="{C514C457-D1E9-4C32-9B79-DB9A8CF2BA68}" type="datetime1">
              <a:rPr lang="en-US" smtClean="0"/>
              <a:t>10/9/2015</a:t>
            </a:fld>
            <a:endParaRPr lang="en-US"/>
          </a:p>
        </p:txBody>
      </p:sp>
      <p:sp>
        <p:nvSpPr>
          <p:cNvPr id="5" name="Footer Placeholder 4"/>
          <p:cNvSpPr>
            <a:spLocks noGrp="1"/>
          </p:cNvSpPr>
          <p:nvPr>
            <p:ph type="ftr" sz="quarter" idx="3"/>
          </p:nvPr>
        </p:nvSpPr>
        <p:spPr/>
        <p:txBody>
          <a:bodyPr/>
          <a:lstStyle/>
          <a:p>
            <a:r>
              <a:rPr lang="en-US" smtClean="0"/>
              <a:t>PowerShell for the Reluctant Adminstrator</a:t>
            </a:r>
            <a:endParaRPr lang="en-US"/>
          </a:p>
        </p:txBody>
      </p:sp>
      <p:sp>
        <p:nvSpPr>
          <p:cNvPr id="6" name="Slide Number Placeholder 5"/>
          <p:cNvSpPr>
            <a:spLocks noGrp="1"/>
          </p:cNvSpPr>
          <p:nvPr>
            <p:ph type="sldNum" sz="quarter" idx="4"/>
          </p:nvPr>
        </p:nvSpPr>
        <p:spPr/>
        <p:txBody>
          <a:bodyPr/>
          <a:lstStyle/>
          <a:p>
            <a:fld id="{4FB59AE8-3D73-4749-8839-359D0B949B06}" type="slidenum">
              <a:rPr lang="en-US" smtClean="0"/>
              <a:t>20</a:t>
            </a:fld>
            <a:endParaRPr lang="en-US"/>
          </a:p>
        </p:txBody>
      </p:sp>
    </p:spTree>
    <p:extLst>
      <p:ext uri="{BB962C8B-B14F-4D97-AF65-F5344CB8AC3E}">
        <p14:creationId xmlns:p14="http://schemas.microsoft.com/office/powerpoint/2010/main" val="8267847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371" y="691116"/>
            <a:ext cx="3008313" cy="1219200"/>
          </a:xfrm>
        </p:spPr>
        <p:txBody>
          <a:bodyPr>
            <a:normAutofit fontScale="90000"/>
          </a:bodyPr>
          <a:lstStyle/>
          <a:p>
            <a:r>
              <a:rPr lang="en-US" dirty="0" smtClean="0"/>
              <a:t>Pat Phelan</a:t>
            </a:r>
            <a:br>
              <a:rPr lang="en-US" dirty="0" smtClean="0"/>
            </a:br>
            <a:r>
              <a:rPr lang="en-US" dirty="0"/>
              <a:t/>
            </a:r>
            <a:br>
              <a:rPr lang="en-US" dirty="0"/>
            </a:br>
            <a:r>
              <a:rPr lang="en-US" dirty="0" smtClean="0"/>
              <a:t>PowerShell for the Reluctant Administrator</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75050" y="643731"/>
            <a:ext cx="5111750" cy="5111750"/>
          </a:xfrm>
        </p:spPr>
      </p:pic>
      <p:sp>
        <p:nvSpPr>
          <p:cNvPr id="4" name="Text Placeholder 3"/>
          <p:cNvSpPr>
            <a:spLocks noGrp="1"/>
          </p:cNvSpPr>
          <p:nvPr>
            <p:ph type="body" sz="half" idx="2"/>
          </p:nvPr>
        </p:nvSpPr>
        <p:spPr>
          <a:xfrm>
            <a:off x="379043" y="3276600"/>
            <a:ext cx="3008313" cy="2743200"/>
          </a:xfrm>
        </p:spPr>
        <p:txBody>
          <a:bodyPr>
            <a:normAutofit fontScale="92500" lnSpcReduction="10000"/>
          </a:bodyPr>
          <a:lstStyle/>
          <a:p>
            <a:r>
              <a:rPr lang="en-US" sz="2000" dirty="0" smtClean="0"/>
              <a:t>Pat is a Database </a:t>
            </a:r>
            <a:r>
              <a:rPr lang="en-US" sz="2000" dirty="0" smtClean="0"/>
              <a:t>Engineer </a:t>
            </a:r>
            <a:r>
              <a:rPr lang="en-US" sz="2000" dirty="0" smtClean="0"/>
              <a:t>at Involta, LLC.</a:t>
            </a:r>
          </a:p>
          <a:p>
            <a:endParaRPr lang="en-US" sz="2000" dirty="0" smtClean="0"/>
          </a:p>
          <a:p>
            <a:r>
              <a:rPr lang="en-US" sz="2000" dirty="0" smtClean="0"/>
              <a:t>Email:</a:t>
            </a:r>
            <a:endParaRPr lang="en-US" sz="2000" dirty="0"/>
          </a:p>
          <a:p>
            <a:r>
              <a:rPr lang="en-US" sz="2000" dirty="0" smtClean="0">
                <a:hlinkClick r:id="rId3"/>
              </a:rPr>
              <a:t>Pat@YetAnotherSQL.com</a:t>
            </a:r>
            <a:endParaRPr lang="en-US" sz="2000" dirty="0" smtClean="0"/>
          </a:p>
          <a:p>
            <a:endParaRPr lang="en-US" sz="2000" dirty="0" smtClean="0"/>
          </a:p>
          <a:p>
            <a:r>
              <a:rPr lang="en-US" sz="2000" dirty="0" smtClean="0"/>
              <a:t>Twitter:</a:t>
            </a:r>
            <a:endParaRPr lang="en-US" sz="2000" dirty="0"/>
          </a:p>
          <a:p>
            <a:r>
              <a:rPr lang="en-US" sz="2000" dirty="0" smtClean="0"/>
              <a:t>@</a:t>
            </a:r>
            <a:r>
              <a:rPr lang="en-US" sz="2000" dirty="0" err="1" smtClean="0"/>
              <a:t>YetAnotherSQL</a:t>
            </a:r>
            <a:r>
              <a:rPr lang="en-US" sz="2000" dirty="0" smtClean="0"/>
              <a:t> </a:t>
            </a:r>
            <a:endParaRPr lang="en-US" sz="2000"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025650"/>
            <a:ext cx="9525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57BB1E4A-1548-433C-9839-0C0B4791D2AD}" type="datetime1">
              <a:rPr lang="en-US" smtClean="0"/>
              <a:t>10/9/2015</a:t>
            </a:fld>
            <a:endParaRPr lang="en-US"/>
          </a:p>
        </p:txBody>
      </p:sp>
      <p:sp>
        <p:nvSpPr>
          <p:cNvPr id="6" name="Footer Placeholder 5"/>
          <p:cNvSpPr>
            <a:spLocks noGrp="1"/>
          </p:cNvSpPr>
          <p:nvPr>
            <p:ph type="ftr" sz="quarter" idx="3"/>
          </p:nvPr>
        </p:nvSpPr>
        <p:spPr/>
        <p:txBody>
          <a:bodyPr/>
          <a:lstStyle/>
          <a:p>
            <a:r>
              <a:rPr lang="en-US" smtClean="0"/>
              <a:t>PowerShell for the Reluctant Adminstrator</a:t>
            </a:r>
            <a:endParaRPr lang="en-US"/>
          </a:p>
        </p:txBody>
      </p:sp>
      <p:sp>
        <p:nvSpPr>
          <p:cNvPr id="7" name="Slide Number Placeholder 6"/>
          <p:cNvSpPr>
            <a:spLocks noGrp="1"/>
          </p:cNvSpPr>
          <p:nvPr>
            <p:ph type="sldNum" sz="quarter" idx="4"/>
          </p:nvPr>
        </p:nvSpPr>
        <p:spPr/>
        <p:txBody>
          <a:bodyPr/>
          <a:lstStyle/>
          <a:p>
            <a:fld id="{4FB59AE8-3D73-4749-8839-359D0B949B06}" type="slidenum">
              <a:rPr lang="en-US" smtClean="0"/>
              <a:t>21</a:t>
            </a:fld>
            <a:endParaRPr lang="en-US"/>
          </a:p>
        </p:txBody>
      </p:sp>
    </p:spTree>
    <p:extLst>
      <p:ext uri="{BB962C8B-B14F-4D97-AF65-F5344CB8AC3E}">
        <p14:creationId xmlns:p14="http://schemas.microsoft.com/office/powerpoint/2010/main" val="2376899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70025"/>
          </a:xfrm>
        </p:spPr>
        <p:txBody>
          <a:bodyPr>
            <a:normAutofit/>
          </a:bodyPr>
          <a:lstStyle/>
          <a:p>
            <a:r>
              <a:rPr lang="en-US" sz="2800" dirty="0" smtClean="0"/>
              <a:t>PowerShell for the Reluctant Administrator</a:t>
            </a:r>
            <a:endParaRPr lang="en-US" sz="2800" dirty="0"/>
          </a:p>
        </p:txBody>
      </p:sp>
      <p:sp>
        <p:nvSpPr>
          <p:cNvPr id="3" name="Subtitle 2"/>
          <p:cNvSpPr>
            <a:spLocks noGrp="1"/>
          </p:cNvSpPr>
          <p:nvPr>
            <p:ph type="subTitle" idx="1"/>
          </p:nvPr>
        </p:nvSpPr>
        <p:spPr>
          <a:xfrm>
            <a:off x="685800" y="2362200"/>
            <a:ext cx="7772400" cy="3276600"/>
          </a:xfrm>
        </p:spPr>
        <p:txBody>
          <a:bodyPr/>
          <a:lstStyle/>
          <a:p>
            <a:r>
              <a:rPr lang="en-US" dirty="0" smtClean="0"/>
              <a:t>An introduction to PowerShell for the Administrator who doesn’t understand why everyone seems excited about PowerShell.</a:t>
            </a:r>
            <a:endParaRPr lang="en-US" dirty="0"/>
          </a:p>
          <a:p>
            <a:endParaRPr lang="en-US" dirty="0"/>
          </a:p>
        </p:txBody>
      </p:sp>
      <p:sp>
        <p:nvSpPr>
          <p:cNvPr id="6" name="Date Placeholder 5"/>
          <p:cNvSpPr>
            <a:spLocks noGrp="1"/>
          </p:cNvSpPr>
          <p:nvPr>
            <p:ph type="dt" sz="half" idx="10"/>
          </p:nvPr>
        </p:nvSpPr>
        <p:spPr/>
        <p:txBody>
          <a:bodyPr/>
          <a:lstStyle/>
          <a:p>
            <a:fld id="{7E63BE6C-DE18-4AA3-A296-131E2BF063C7}" type="datetime1">
              <a:rPr lang="en-US" smtClean="0"/>
              <a:t>10/9/2015</a:t>
            </a:fld>
            <a:endParaRPr lang="en-US"/>
          </a:p>
        </p:txBody>
      </p:sp>
      <p:sp>
        <p:nvSpPr>
          <p:cNvPr id="7" name="Footer Placeholder 6"/>
          <p:cNvSpPr>
            <a:spLocks noGrp="1"/>
          </p:cNvSpPr>
          <p:nvPr>
            <p:ph type="ftr" sz="quarter" idx="11"/>
          </p:nvPr>
        </p:nvSpPr>
        <p:spPr/>
        <p:txBody>
          <a:bodyPr/>
          <a:lstStyle/>
          <a:p>
            <a:r>
              <a:rPr lang="en-US" smtClean="0"/>
              <a:t>PowerShell for the Reluctant Adminstrator</a:t>
            </a:r>
            <a:endParaRPr lang="en-US"/>
          </a:p>
        </p:txBody>
      </p:sp>
    </p:spTree>
    <p:extLst>
      <p:ext uri="{BB962C8B-B14F-4D97-AF65-F5344CB8AC3E}">
        <p14:creationId xmlns:p14="http://schemas.microsoft.com/office/powerpoint/2010/main" val="916538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Confessions</a:t>
            </a:r>
            <a:endParaRPr lang="en-US" dirty="0"/>
          </a:p>
        </p:txBody>
      </p:sp>
      <p:sp>
        <p:nvSpPr>
          <p:cNvPr id="3" name="Subtitle 2"/>
          <p:cNvSpPr>
            <a:spLocks noGrp="1"/>
          </p:cNvSpPr>
          <p:nvPr>
            <p:ph type="subTitle" idx="1"/>
          </p:nvPr>
        </p:nvSpPr>
        <p:spPr>
          <a:xfrm>
            <a:off x="914400" y="1905000"/>
            <a:ext cx="7620000" cy="4572000"/>
          </a:xfrm>
          <a:noFill/>
        </p:spPr>
        <p:txBody>
          <a:bodyPr>
            <a:normAutofit/>
          </a:bodyPr>
          <a:lstStyle/>
          <a:p>
            <a:pPr marL="457200" indent="-457200" algn="l">
              <a:buFont typeface="Arial" panose="020B0604020202020204" pitchFamily="34" charset="0"/>
              <a:buChar char="•"/>
            </a:pPr>
            <a:r>
              <a:rPr lang="en-US" dirty="0" smtClean="0"/>
              <a:t>I’m script-centric, I prefer PowerShell and Transact-SQL to GUI based tools.</a:t>
            </a:r>
          </a:p>
          <a:p>
            <a:pPr marL="457200" indent="-457200" algn="l">
              <a:buFont typeface="Arial" panose="020B0604020202020204" pitchFamily="34" charset="0"/>
              <a:buChar char="•"/>
            </a:pPr>
            <a:r>
              <a:rPr lang="en-US" dirty="0" smtClean="0"/>
              <a:t>I use </a:t>
            </a:r>
            <a:r>
              <a:rPr lang="en-US" dirty="0" smtClean="0"/>
              <a:t>Wikipedia</a:t>
            </a:r>
            <a:r>
              <a:rPr lang="en-US" dirty="0" smtClean="0"/>
              <a:t>.</a:t>
            </a:r>
          </a:p>
          <a:p>
            <a:pPr marL="914400" lvl="1" indent="-457200" algn="l">
              <a:buFont typeface="Arial" panose="020B0604020202020204" pitchFamily="34" charset="0"/>
              <a:buChar char="•"/>
            </a:pPr>
            <a:r>
              <a:rPr lang="en-US" dirty="0" smtClean="0">
                <a:solidFill>
                  <a:schemeClr val="bg1"/>
                </a:solidFill>
              </a:rPr>
              <a:t>It helps more people than English-Only sites.</a:t>
            </a:r>
          </a:p>
          <a:p>
            <a:pPr marL="914400" lvl="1" indent="-457200" algn="l">
              <a:buFont typeface="Arial" panose="020B0604020202020204" pitchFamily="34" charset="0"/>
              <a:buChar char="•"/>
            </a:pPr>
            <a:r>
              <a:rPr lang="en-US" dirty="0" smtClean="0">
                <a:solidFill>
                  <a:schemeClr val="bg1"/>
                </a:solidFill>
              </a:rPr>
              <a:t>It is built and maintained collaboratively often by people doing new research, so it has articles months or years ahead of others.</a:t>
            </a:r>
            <a:endParaRPr lang="en-US" dirty="0">
              <a:solidFill>
                <a:schemeClr val="bg1"/>
              </a:solidFill>
            </a:endParaRPr>
          </a:p>
        </p:txBody>
      </p:sp>
      <p:sp>
        <p:nvSpPr>
          <p:cNvPr id="4" name="Date Placeholder 3"/>
          <p:cNvSpPr>
            <a:spLocks noGrp="1"/>
          </p:cNvSpPr>
          <p:nvPr>
            <p:ph type="dt" sz="half" idx="10"/>
          </p:nvPr>
        </p:nvSpPr>
        <p:spPr/>
        <p:txBody>
          <a:bodyPr/>
          <a:lstStyle/>
          <a:p>
            <a:fld id="{C8D7DB01-7FE7-41AE-B3D4-5EE001741D5D}" type="datetime1">
              <a:rPr lang="en-US" smtClean="0"/>
              <a:t>10/9/2015</a:t>
            </a:fld>
            <a:endParaRPr lang="en-US"/>
          </a:p>
        </p:txBody>
      </p:sp>
      <p:sp>
        <p:nvSpPr>
          <p:cNvPr id="5" name="Footer Placeholder 4"/>
          <p:cNvSpPr>
            <a:spLocks noGrp="1"/>
          </p:cNvSpPr>
          <p:nvPr>
            <p:ph type="ftr" sz="quarter" idx="11"/>
          </p:nvPr>
        </p:nvSpPr>
        <p:spPr/>
        <p:txBody>
          <a:bodyPr/>
          <a:lstStyle/>
          <a:p>
            <a:r>
              <a:rPr lang="en-US" smtClean="0"/>
              <a:t>PowerShell for the Reluctant Adminstrator</a:t>
            </a:r>
            <a:endParaRPr lang="en-US"/>
          </a:p>
        </p:txBody>
      </p:sp>
    </p:spTree>
    <p:extLst>
      <p:ext uri="{BB962C8B-B14F-4D97-AF65-F5344CB8AC3E}">
        <p14:creationId xmlns:p14="http://schemas.microsoft.com/office/powerpoint/2010/main" val="2017850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Sesame Street style PowerShell Presentation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1275" y="2066131"/>
            <a:ext cx="2019300" cy="2266950"/>
          </a:xfrm>
        </p:spPr>
      </p:pic>
      <p:sp>
        <p:nvSpPr>
          <p:cNvPr id="4" name="Text Placeholder 3"/>
          <p:cNvSpPr>
            <a:spLocks noGrp="1"/>
          </p:cNvSpPr>
          <p:nvPr>
            <p:ph type="body" sz="half" idx="2"/>
          </p:nvPr>
        </p:nvSpPr>
        <p:spPr/>
        <p:txBody>
          <a:bodyPr>
            <a:normAutofit/>
          </a:bodyPr>
          <a:lstStyle/>
          <a:p>
            <a:pPr marL="285750" indent="-285750">
              <a:buFont typeface="Arial" panose="020B0604020202020204" pitchFamily="34" charset="0"/>
              <a:buChar char="•"/>
            </a:pPr>
            <a:r>
              <a:rPr lang="en-US" sz="1800" dirty="0" smtClean="0"/>
              <a:t>The intended audience is the programmer or the dedicated scripter, not the Administrator</a:t>
            </a:r>
          </a:p>
          <a:p>
            <a:pPr marL="285750" indent="-285750">
              <a:buFont typeface="Arial" panose="020B0604020202020204" pitchFamily="34" charset="0"/>
              <a:buChar char="•"/>
            </a:pPr>
            <a:r>
              <a:rPr lang="en-US" sz="1800" dirty="0" smtClean="0"/>
              <a:t>The primary purpose of this type of presentation is to teach you </a:t>
            </a:r>
            <a:r>
              <a:rPr lang="en-US" sz="1800" b="1" u="sng" dirty="0" smtClean="0"/>
              <a:t>HOW</a:t>
            </a:r>
            <a:r>
              <a:rPr lang="en-US" sz="1800" dirty="0" smtClean="0"/>
              <a:t> to create a PowerShell script.</a:t>
            </a:r>
          </a:p>
          <a:p>
            <a:pPr marL="285750" indent="-285750">
              <a:buFont typeface="Arial" panose="020B0604020202020204" pitchFamily="34" charset="0"/>
              <a:buChar char="•"/>
            </a:pPr>
            <a:r>
              <a:rPr lang="en-US" sz="1800" dirty="0" smtClean="0"/>
              <a:t>The focus is on creating PowerShell code.</a:t>
            </a:r>
          </a:p>
          <a:p>
            <a:pPr marL="285750" indent="-285750">
              <a:buFont typeface="Arial" panose="020B0604020202020204" pitchFamily="34" charset="0"/>
              <a:buChar char="•"/>
            </a:pPr>
            <a:r>
              <a:rPr lang="en-US" sz="1800" dirty="0" smtClean="0"/>
              <a:t>The emphasis is on using the ISE (Integrated Scripting Environment).</a:t>
            </a:r>
            <a:endParaRPr lang="en-US" sz="1800" dirty="0"/>
          </a:p>
        </p:txBody>
      </p:sp>
      <p:sp>
        <p:nvSpPr>
          <p:cNvPr id="3" name="Date Placeholder 2"/>
          <p:cNvSpPr>
            <a:spLocks noGrp="1"/>
          </p:cNvSpPr>
          <p:nvPr>
            <p:ph type="dt" sz="half" idx="10"/>
          </p:nvPr>
        </p:nvSpPr>
        <p:spPr/>
        <p:txBody>
          <a:bodyPr/>
          <a:lstStyle/>
          <a:p>
            <a:fld id="{BF9E6735-A18E-4A59-9366-635CED374F5B}" type="datetime1">
              <a:rPr lang="en-US" smtClean="0"/>
              <a:t>10/9/2015</a:t>
            </a:fld>
            <a:endParaRPr lang="en-US"/>
          </a:p>
        </p:txBody>
      </p:sp>
      <p:sp>
        <p:nvSpPr>
          <p:cNvPr id="6" name="Footer Placeholder 5"/>
          <p:cNvSpPr>
            <a:spLocks noGrp="1"/>
          </p:cNvSpPr>
          <p:nvPr>
            <p:ph type="ftr" sz="quarter" idx="3"/>
          </p:nvPr>
        </p:nvSpPr>
        <p:spPr/>
        <p:txBody>
          <a:bodyPr/>
          <a:lstStyle/>
          <a:p>
            <a:r>
              <a:rPr lang="en-US" smtClean="0"/>
              <a:t>PowerShell for the Reluctant Adminstrator</a:t>
            </a:r>
            <a:endParaRPr lang="en-US"/>
          </a:p>
        </p:txBody>
      </p:sp>
      <p:sp>
        <p:nvSpPr>
          <p:cNvPr id="7" name="Slide Number Placeholder 6"/>
          <p:cNvSpPr>
            <a:spLocks noGrp="1"/>
          </p:cNvSpPr>
          <p:nvPr>
            <p:ph type="sldNum" sz="quarter" idx="4"/>
          </p:nvPr>
        </p:nvSpPr>
        <p:spPr/>
        <p:txBody>
          <a:bodyPr/>
          <a:lstStyle/>
          <a:p>
            <a:fld id="{4FB59AE8-3D73-4749-8839-359D0B949B06}" type="slidenum">
              <a:rPr lang="en-US" smtClean="0"/>
              <a:t>5</a:t>
            </a:fld>
            <a:endParaRPr lang="en-US"/>
          </a:p>
        </p:txBody>
      </p:sp>
    </p:spTree>
    <p:extLst>
      <p:ext uri="{BB962C8B-B14F-4D97-AF65-F5344CB8AC3E}">
        <p14:creationId xmlns:p14="http://schemas.microsoft.com/office/powerpoint/2010/main" val="1960247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Sesame Street style PowerShell Presentation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1275" y="2066131"/>
            <a:ext cx="2019300" cy="2266950"/>
          </a:xfrm>
        </p:spPr>
      </p:pic>
      <p:sp>
        <p:nvSpPr>
          <p:cNvPr id="4" name="Text Placeholder 3"/>
          <p:cNvSpPr>
            <a:spLocks noGrp="1"/>
          </p:cNvSpPr>
          <p:nvPr>
            <p:ph type="body" sz="half" idx="2"/>
          </p:nvPr>
        </p:nvSpPr>
        <p:spPr/>
        <p:txBody>
          <a:bodyPr>
            <a:normAutofit/>
          </a:bodyPr>
          <a:lstStyle/>
          <a:p>
            <a:pPr marL="285750" indent="-285750">
              <a:buFont typeface="Arial" panose="020B0604020202020204" pitchFamily="34" charset="0"/>
              <a:buChar char="•"/>
            </a:pPr>
            <a:r>
              <a:rPr lang="en-US" sz="1800" dirty="0" smtClean="0"/>
              <a:t>The intended audience is the programmer or the dedicated scripter, not the Administrator</a:t>
            </a:r>
          </a:p>
          <a:p>
            <a:pPr marL="285750" indent="-285750">
              <a:buFont typeface="Arial" panose="020B0604020202020204" pitchFamily="34" charset="0"/>
              <a:buChar char="•"/>
            </a:pPr>
            <a:r>
              <a:rPr lang="en-US" sz="1800" dirty="0" smtClean="0"/>
              <a:t>The primary purpose of this type of presentation is to teach you HOW to create a PowerShell script.</a:t>
            </a:r>
          </a:p>
          <a:p>
            <a:pPr marL="285750" indent="-285750">
              <a:buFont typeface="Arial" panose="020B0604020202020204" pitchFamily="34" charset="0"/>
              <a:buChar char="•"/>
            </a:pPr>
            <a:r>
              <a:rPr lang="en-US" sz="1800" dirty="0" smtClean="0"/>
              <a:t>The focus is on creating PowerShell code.</a:t>
            </a:r>
          </a:p>
          <a:p>
            <a:pPr marL="285750" indent="-285750">
              <a:buFont typeface="Arial" panose="020B0604020202020204" pitchFamily="34" charset="0"/>
              <a:buChar char="•"/>
            </a:pPr>
            <a:r>
              <a:rPr lang="en-US" sz="1800" dirty="0" smtClean="0"/>
              <a:t>The emphasis is on using the ISE (Integrated Scripting Environment).</a:t>
            </a:r>
            <a:endParaRPr lang="en-US" sz="1800" dirty="0"/>
          </a:p>
        </p:txBody>
      </p:sp>
      <p:cxnSp>
        <p:nvCxnSpPr>
          <p:cNvPr id="6" name="Straight Connector 5"/>
          <p:cNvCxnSpPr/>
          <p:nvPr/>
        </p:nvCxnSpPr>
        <p:spPr>
          <a:xfrm>
            <a:off x="381000" y="228600"/>
            <a:ext cx="8382000" cy="5715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381000" y="381000"/>
            <a:ext cx="8382000" cy="57912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C8C1BE7B-EFCC-4166-84C3-ED5ED0BA13C5}" type="datetime1">
              <a:rPr lang="en-US" smtClean="0"/>
              <a:t>10/9/2015</a:t>
            </a:fld>
            <a:endParaRPr lang="en-US"/>
          </a:p>
        </p:txBody>
      </p:sp>
      <p:sp>
        <p:nvSpPr>
          <p:cNvPr id="7" name="Footer Placeholder 6"/>
          <p:cNvSpPr>
            <a:spLocks noGrp="1"/>
          </p:cNvSpPr>
          <p:nvPr>
            <p:ph type="ftr" sz="quarter" idx="3"/>
          </p:nvPr>
        </p:nvSpPr>
        <p:spPr/>
        <p:txBody>
          <a:bodyPr/>
          <a:lstStyle/>
          <a:p>
            <a:r>
              <a:rPr lang="en-US" smtClean="0"/>
              <a:t>PowerShell for the Reluctant Adminstrator</a:t>
            </a:r>
            <a:endParaRPr lang="en-US"/>
          </a:p>
        </p:txBody>
      </p:sp>
      <p:sp>
        <p:nvSpPr>
          <p:cNvPr id="9" name="Slide Number Placeholder 8"/>
          <p:cNvSpPr>
            <a:spLocks noGrp="1"/>
          </p:cNvSpPr>
          <p:nvPr>
            <p:ph type="sldNum" sz="quarter" idx="4"/>
          </p:nvPr>
        </p:nvSpPr>
        <p:spPr/>
        <p:txBody>
          <a:bodyPr/>
          <a:lstStyle/>
          <a:p>
            <a:fld id="{4FB59AE8-3D73-4749-8839-359D0B949B06}" type="slidenum">
              <a:rPr lang="en-US" smtClean="0"/>
              <a:t>6</a:t>
            </a:fld>
            <a:endParaRPr lang="en-US"/>
          </a:p>
        </p:txBody>
      </p:sp>
    </p:spTree>
    <p:extLst>
      <p:ext uri="{BB962C8B-B14F-4D97-AF65-F5344CB8AC3E}">
        <p14:creationId xmlns:p14="http://schemas.microsoft.com/office/powerpoint/2010/main" val="372029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810000" cy="1162050"/>
          </a:xfrm>
        </p:spPr>
        <p:txBody>
          <a:bodyPr/>
          <a:lstStyle/>
          <a:p>
            <a:r>
              <a:rPr lang="en-US" dirty="0" smtClean="0"/>
              <a:t>Reading Rainbow style PowerShell Presentation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45100" y="1908969"/>
            <a:ext cx="1771650" cy="2581275"/>
          </a:xfrm>
        </p:spPr>
      </p:pic>
      <p:sp>
        <p:nvSpPr>
          <p:cNvPr id="4" name="Text Placeholder 3"/>
          <p:cNvSpPr>
            <a:spLocks noGrp="1"/>
          </p:cNvSpPr>
          <p:nvPr>
            <p:ph type="body" sz="half" idx="2"/>
          </p:nvPr>
        </p:nvSpPr>
        <p:spPr>
          <a:xfrm>
            <a:off x="457200" y="1435100"/>
            <a:ext cx="3810000" cy="4691063"/>
          </a:xfrm>
        </p:spPr>
        <p:txBody>
          <a:bodyPr>
            <a:normAutofit/>
          </a:bodyPr>
          <a:lstStyle/>
          <a:p>
            <a:pPr marL="285750" indent="-285750">
              <a:buFont typeface="Arial" panose="020B0604020202020204" pitchFamily="34" charset="0"/>
              <a:buChar char="•"/>
            </a:pPr>
            <a:r>
              <a:rPr lang="en-US" sz="1600" dirty="0" smtClean="0"/>
              <a:t>The intended audience is the somewhat jaded Administrator who is really looking to make their job easier, and maybe for the other folks (programmers, dedicated scripters, Quality Assurance team, etc.) who want things to be safe, testable, and repeatable on demand.</a:t>
            </a:r>
          </a:p>
          <a:p>
            <a:pPr marL="285750" indent="-285750">
              <a:buFont typeface="Arial" panose="020B0604020202020204" pitchFamily="34" charset="0"/>
              <a:buChar char="•"/>
            </a:pPr>
            <a:r>
              <a:rPr lang="en-US" sz="1600" dirty="0" smtClean="0"/>
              <a:t>The primary purpose of this presentation is to teach you </a:t>
            </a:r>
            <a:r>
              <a:rPr lang="en-US" sz="1600" b="1" u="sng" dirty="0" smtClean="0"/>
              <a:t>WHY</a:t>
            </a:r>
            <a:r>
              <a:rPr lang="en-US" sz="1600" dirty="0" smtClean="0"/>
              <a:t> you want to use PowerShell.</a:t>
            </a:r>
          </a:p>
          <a:p>
            <a:pPr marL="285750" indent="-285750">
              <a:buFont typeface="Arial" panose="020B0604020202020204" pitchFamily="34" charset="0"/>
              <a:buChar char="•"/>
            </a:pPr>
            <a:r>
              <a:rPr lang="en-US" sz="1600" dirty="0" smtClean="0"/>
              <a:t>The focus is on using code to make your life simpler, easier, faster, etc.</a:t>
            </a:r>
          </a:p>
          <a:p>
            <a:pPr marL="285750" indent="-285750">
              <a:buFont typeface="Arial" panose="020B0604020202020204" pitchFamily="34" charset="0"/>
              <a:buChar char="•"/>
            </a:pPr>
            <a:r>
              <a:rPr lang="en-US" sz="1600" dirty="0" smtClean="0"/>
              <a:t>The emphasis is getting work done, and we like easy but aren’t picky about the tools used to accomplish that goal.</a:t>
            </a:r>
          </a:p>
          <a:p>
            <a:pPr marL="285750" indent="-285750">
              <a:buFont typeface="Arial" panose="020B0604020202020204" pitchFamily="34" charset="0"/>
              <a:buChar char="•"/>
            </a:pPr>
            <a:endParaRPr lang="en-US" sz="1600" dirty="0"/>
          </a:p>
        </p:txBody>
      </p:sp>
      <p:sp>
        <p:nvSpPr>
          <p:cNvPr id="3" name="Date Placeholder 2"/>
          <p:cNvSpPr>
            <a:spLocks noGrp="1"/>
          </p:cNvSpPr>
          <p:nvPr>
            <p:ph type="dt" sz="half" idx="10"/>
          </p:nvPr>
        </p:nvSpPr>
        <p:spPr/>
        <p:txBody>
          <a:bodyPr/>
          <a:lstStyle/>
          <a:p>
            <a:fld id="{F273AF08-A760-40FA-BA04-6C6CD0827CD4}" type="datetime1">
              <a:rPr lang="en-US" smtClean="0"/>
              <a:t>10/9/2015</a:t>
            </a:fld>
            <a:endParaRPr lang="en-US"/>
          </a:p>
        </p:txBody>
      </p:sp>
      <p:sp>
        <p:nvSpPr>
          <p:cNvPr id="6" name="Footer Placeholder 5"/>
          <p:cNvSpPr>
            <a:spLocks noGrp="1"/>
          </p:cNvSpPr>
          <p:nvPr>
            <p:ph type="ftr" sz="quarter" idx="3"/>
          </p:nvPr>
        </p:nvSpPr>
        <p:spPr/>
        <p:txBody>
          <a:bodyPr/>
          <a:lstStyle/>
          <a:p>
            <a:r>
              <a:rPr lang="en-US" smtClean="0"/>
              <a:t>PowerShell for the Reluctant Adminstrator</a:t>
            </a:r>
            <a:endParaRPr lang="en-US"/>
          </a:p>
        </p:txBody>
      </p:sp>
      <p:sp>
        <p:nvSpPr>
          <p:cNvPr id="7" name="Slide Number Placeholder 6"/>
          <p:cNvSpPr>
            <a:spLocks noGrp="1"/>
          </p:cNvSpPr>
          <p:nvPr>
            <p:ph type="sldNum" sz="quarter" idx="4"/>
          </p:nvPr>
        </p:nvSpPr>
        <p:spPr/>
        <p:txBody>
          <a:bodyPr/>
          <a:lstStyle/>
          <a:p>
            <a:fld id="{4FB59AE8-3D73-4749-8839-359D0B949B06}" type="slidenum">
              <a:rPr lang="en-US" smtClean="0"/>
              <a:t>7</a:t>
            </a:fld>
            <a:endParaRPr lang="en-US"/>
          </a:p>
        </p:txBody>
      </p:sp>
    </p:spTree>
    <p:extLst>
      <p:ext uri="{BB962C8B-B14F-4D97-AF65-F5344CB8AC3E}">
        <p14:creationId xmlns:p14="http://schemas.microsoft.com/office/powerpoint/2010/main" val="9926492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the boring fundamentals</a:t>
            </a:r>
            <a:endParaRPr lang="en-US" dirty="0"/>
          </a:p>
        </p:txBody>
      </p:sp>
      <p:sp>
        <p:nvSpPr>
          <p:cNvPr id="3" name="Content Placeholder 2"/>
          <p:cNvSpPr>
            <a:spLocks noGrp="1"/>
          </p:cNvSpPr>
          <p:nvPr>
            <p:ph idx="1"/>
          </p:nvPr>
        </p:nvSpPr>
        <p:spPr/>
        <p:txBody>
          <a:bodyPr/>
          <a:lstStyle/>
          <a:p>
            <a:r>
              <a:rPr lang="en-US" dirty="0" smtClean="0"/>
              <a:t>How has PowerShell evolved</a:t>
            </a:r>
          </a:p>
          <a:p>
            <a:r>
              <a:rPr lang="en-US" dirty="0" smtClean="0"/>
              <a:t>What is a shell</a:t>
            </a:r>
          </a:p>
          <a:p>
            <a:r>
              <a:rPr lang="en-US" dirty="0" smtClean="0"/>
              <a:t>What are examples of what a shell can do</a:t>
            </a:r>
          </a:p>
          <a:p>
            <a:r>
              <a:rPr lang="en-US" dirty="0" smtClean="0"/>
              <a:t>Important geeky stuff in PowerShell</a:t>
            </a:r>
            <a:endParaRPr lang="en-US" dirty="0"/>
          </a:p>
        </p:txBody>
      </p:sp>
      <p:sp>
        <p:nvSpPr>
          <p:cNvPr id="4" name="Date Placeholder 3"/>
          <p:cNvSpPr>
            <a:spLocks noGrp="1"/>
          </p:cNvSpPr>
          <p:nvPr>
            <p:ph type="dt" sz="half" idx="2"/>
          </p:nvPr>
        </p:nvSpPr>
        <p:spPr/>
        <p:txBody>
          <a:bodyPr/>
          <a:lstStyle/>
          <a:p>
            <a:fld id="{91007FB0-DE26-4776-9A78-8F7B7C093F2D}" type="datetime1">
              <a:rPr lang="en-US" smtClean="0"/>
              <a:t>10/9/2015</a:t>
            </a:fld>
            <a:endParaRPr lang="en-US"/>
          </a:p>
        </p:txBody>
      </p:sp>
      <p:sp>
        <p:nvSpPr>
          <p:cNvPr id="5" name="Footer Placeholder 4"/>
          <p:cNvSpPr>
            <a:spLocks noGrp="1"/>
          </p:cNvSpPr>
          <p:nvPr>
            <p:ph type="ftr" sz="quarter" idx="3"/>
          </p:nvPr>
        </p:nvSpPr>
        <p:spPr/>
        <p:txBody>
          <a:bodyPr/>
          <a:lstStyle/>
          <a:p>
            <a:r>
              <a:rPr lang="en-US" smtClean="0"/>
              <a:t>PowerShell for the Reluctant Adminstrator</a:t>
            </a:r>
            <a:endParaRPr lang="en-US"/>
          </a:p>
        </p:txBody>
      </p:sp>
      <p:sp>
        <p:nvSpPr>
          <p:cNvPr id="6" name="Slide Number Placeholder 5"/>
          <p:cNvSpPr>
            <a:spLocks noGrp="1"/>
          </p:cNvSpPr>
          <p:nvPr>
            <p:ph type="sldNum" sz="quarter" idx="4"/>
          </p:nvPr>
        </p:nvSpPr>
        <p:spPr/>
        <p:txBody>
          <a:bodyPr/>
          <a:lstStyle/>
          <a:p>
            <a:fld id="{4FB59AE8-3D73-4749-8839-359D0B949B06}" type="slidenum">
              <a:rPr lang="en-US" smtClean="0"/>
              <a:t>8</a:t>
            </a:fld>
            <a:endParaRPr lang="en-US"/>
          </a:p>
        </p:txBody>
      </p:sp>
    </p:spTree>
    <p:extLst>
      <p:ext uri="{BB962C8B-B14F-4D97-AF65-F5344CB8AC3E}">
        <p14:creationId xmlns:p14="http://schemas.microsoft.com/office/powerpoint/2010/main" val="283575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Versions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018819237"/>
              </p:ext>
            </p:extLst>
          </p:nvPr>
        </p:nvGraphicFramePr>
        <p:xfrm>
          <a:off x="685800" y="1397000"/>
          <a:ext cx="7848600" cy="4485640"/>
        </p:xfrm>
        <a:graphic>
          <a:graphicData uri="http://schemas.openxmlformats.org/drawingml/2006/table">
            <a:tbl>
              <a:tblPr firstRow="1" bandRow="1">
                <a:tableStyleId>{5C22544A-7EE6-4342-B048-85BDC9FD1C3A}</a:tableStyleId>
              </a:tblPr>
              <a:tblGrid>
                <a:gridCol w="1447800"/>
                <a:gridCol w="990600"/>
                <a:gridCol w="5410200"/>
              </a:tblGrid>
              <a:tr h="370840">
                <a:tc>
                  <a:txBody>
                    <a:bodyPr/>
                    <a:lstStyle/>
                    <a:p>
                      <a:r>
                        <a:rPr lang="en-US" dirty="0" smtClean="0"/>
                        <a:t>YYYY-MM</a:t>
                      </a:r>
                      <a:endParaRPr lang="en-US" dirty="0"/>
                    </a:p>
                  </a:txBody>
                  <a:tcPr/>
                </a:tc>
                <a:tc>
                  <a:txBody>
                    <a:bodyPr/>
                    <a:lstStyle/>
                    <a:p>
                      <a:r>
                        <a:rPr lang="en-US" dirty="0" smtClean="0"/>
                        <a:t>Version</a:t>
                      </a:r>
                      <a:endParaRPr lang="en-US" dirty="0"/>
                    </a:p>
                  </a:txBody>
                  <a:tcPr/>
                </a:tc>
                <a:tc>
                  <a:txBody>
                    <a:bodyPr/>
                    <a:lstStyle/>
                    <a:p>
                      <a:r>
                        <a:rPr lang="en-US" dirty="0" smtClean="0"/>
                        <a:t>Important New Features</a:t>
                      </a:r>
                      <a:endParaRPr lang="en-US" dirty="0"/>
                    </a:p>
                  </a:txBody>
                  <a:tcPr/>
                </a:tc>
              </a:tr>
              <a:tr h="370840">
                <a:tc>
                  <a:txBody>
                    <a:bodyPr/>
                    <a:lstStyle/>
                    <a:p>
                      <a:r>
                        <a:rPr lang="en-US" dirty="0" smtClean="0"/>
                        <a:t>2003-09</a:t>
                      </a:r>
                      <a:endParaRPr lang="en-US" dirty="0"/>
                    </a:p>
                  </a:txBody>
                  <a:tcPr/>
                </a:tc>
                <a:tc>
                  <a:txBody>
                    <a:bodyPr/>
                    <a:lstStyle/>
                    <a:p>
                      <a:r>
                        <a:rPr lang="en-US" dirty="0" smtClean="0"/>
                        <a:t>0.1</a:t>
                      </a:r>
                      <a:endParaRPr lang="en-US" dirty="0"/>
                    </a:p>
                  </a:txBody>
                  <a:tcPr/>
                </a:tc>
                <a:tc>
                  <a:txBody>
                    <a:bodyPr/>
                    <a:lstStyle/>
                    <a:p>
                      <a:r>
                        <a:rPr lang="en-US" dirty="0" smtClean="0"/>
                        <a:t>“Monad” pre-release at LA MS</a:t>
                      </a:r>
                      <a:r>
                        <a:rPr lang="en-US" baseline="0" dirty="0" smtClean="0"/>
                        <a:t> </a:t>
                      </a:r>
                      <a:r>
                        <a:rPr lang="en-US" dirty="0" smtClean="0"/>
                        <a:t>Prof</a:t>
                      </a:r>
                      <a:r>
                        <a:rPr lang="en-US" baseline="0" dirty="0" smtClean="0"/>
                        <a:t> Dev Conference</a:t>
                      </a:r>
                      <a:endParaRPr lang="en-US" dirty="0"/>
                    </a:p>
                  </a:txBody>
                  <a:tcPr/>
                </a:tc>
              </a:tr>
              <a:tr h="370840">
                <a:tc>
                  <a:txBody>
                    <a:bodyPr/>
                    <a:lstStyle/>
                    <a:p>
                      <a:r>
                        <a:rPr lang="en-US" dirty="0" smtClean="0"/>
                        <a:t>2006-11</a:t>
                      </a:r>
                      <a:endParaRPr lang="en-US" dirty="0"/>
                    </a:p>
                  </a:txBody>
                  <a:tcPr/>
                </a:tc>
                <a:tc>
                  <a:txBody>
                    <a:bodyPr/>
                    <a:lstStyle/>
                    <a:p>
                      <a:r>
                        <a:rPr lang="en-US" dirty="0" smtClean="0"/>
                        <a:t>1.0</a:t>
                      </a:r>
                      <a:endParaRPr lang="en-US" dirty="0"/>
                    </a:p>
                  </a:txBody>
                  <a:tcPr/>
                </a:tc>
                <a:tc>
                  <a:txBody>
                    <a:bodyPr/>
                    <a:lstStyle/>
                    <a:p>
                      <a:r>
                        <a:rPr lang="en-US" dirty="0" smtClean="0"/>
                        <a:t>PowerShell RTW (Release to Web)</a:t>
                      </a:r>
                      <a:endParaRPr lang="en-US" dirty="0"/>
                    </a:p>
                  </a:txBody>
                  <a:tcPr/>
                </a:tc>
              </a:tr>
              <a:tr h="370840">
                <a:tc>
                  <a:txBody>
                    <a:bodyPr/>
                    <a:lstStyle/>
                    <a:p>
                      <a:r>
                        <a:rPr lang="en-US" dirty="0" smtClean="0"/>
                        <a:t>2009-11</a:t>
                      </a:r>
                      <a:endParaRPr lang="en-US" dirty="0"/>
                    </a:p>
                  </a:txBody>
                  <a:tcPr/>
                </a:tc>
                <a:tc>
                  <a:txBody>
                    <a:bodyPr/>
                    <a:lstStyle/>
                    <a:p>
                      <a:r>
                        <a:rPr lang="en-US" dirty="0" smtClean="0"/>
                        <a:t>2.0</a:t>
                      </a:r>
                      <a:endParaRPr lang="en-US"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ISE, Modules, PS Remoting, PS Jobs, Script Cmdlets (modules</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no longer required .NET)</a:t>
                      </a:r>
                    </a:p>
                  </a:txBody>
                  <a:tcPr/>
                </a:tc>
              </a:tr>
              <a:tr h="370840">
                <a:tc>
                  <a:txBody>
                    <a:bodyPr/>
                    <a:lstStyle/>
                    <a:p>
                      <a:r>
                        <a:rPr lang="en-US" dirty="0" smtClean="0"/>
                        <a:t>2012-09</a:t>
                      </a:r>
                      <a:endParaRPr lang="en-US" dirty="0"/>
                    </a:p>
                  </a:txBody>
                  <a:tcPr/>
                </a:tc>
                <a:tc>
                  <a:txBody>
                    <a:bodyPr/>
                    <a:lstStyle/>
                    <a:p>
                      <a:r>
                        <a:rPr lang="en-US" dirty="0" smtClean="0"/>
                        <a:t>3.0</a:t>
                      </a:r>
                      <a:endParaRPr lang="en-US" dirty="0"/>
                    </a:p>
                  </a:txBody>
                  <a:tcPr/>
                </a:tc>
                <a:tc>
                  <a:txBody>
                    <a:bodyPr/>
                    <a:lstStyle/>
                    <a:p>
                      <a:r>
                        <a:rPr lang="en-US" sz="1800" kern="1200" dirty="0" smtClean="0">
                          <a:solidFill>
                            <a:schemeClr val="dk1"/>
                          </a:solidFill>
                          <a:effectLst/>
                          <a:latin typeface="+mn-lt"/>
                          <a:ea typeface="+mn-ea"/>
                          <a:cs typeface="+mn-cs"/>
                        </a:rPr>
                        <a:t>Automatic module detection, scheduled jobs, </a:t>
                      </a:r>
                      <a:r>
                        <a:rPr lang="en-US" sz="1800" kern="1200" dirty="0" err="1" smtClean="0">
                          <a:solidFill>
                            <a:schemeClr val="dk1"/>
                          </a:solidFill>
                          <a:effectLst/>
                          <a:latin typeface="+mn-lt"/>
                          <a:ea typeface="+mn-ea"/>
                          <a:cs typeface="+mn-cs"/>
                        </a:rPr>
                        <a:t>Intelisense</a:t>
                      </a:r>
                      <a:r>
                        <a:rPr lang="en-US" sz="1800" kern="1200" dirty="0" smtClean="0">
                          <a:solidFill>
                            <a:schemeClr val="dk1"/>
                          </a:solidFill>
                          <a:effectLst/>
                          <a:latin typeface="+mn-lt"/>
                          <a:ea typeface="+mn-ea"/>
                          <a:cs typeface="+mn-cs"/>
                        </a:rPr>
                        <a:t>, updatable help, huge cmdlet library</a:t>
                      </a:r>
                      <a:endParaRPr lang="en-US" dirty="0"/>
                    </a:p>
                  </a:txBody>
                  <a:tcPr/>
                </a:tc>
              </a:tr>
              <a:tr h="370840">
                <a:tc>
                  <a:txBody>
                    <a:bodyPr/>
                    <a:lstStyle/>
                    <a:p>
                      <a:r>
                        <a:rPr lang="en-US" dirty="0" smtClean="0"/>
                        <a:t>2013-10</a:t>
                      </a:r>
                      <a:endParaRPr lang="en-US" dirty="0"/>
                    </a:p>
                  </a:txBody>
                  <a:tcPr/>
                </a:tc>
                <a:tc>
                  <a:txBody>
                    <a:bodyPr/>
                    <a:lstStyle/>
                    <a:p>
                      <a:r>
                        <a:rPr lang="en-US" dirty="0" smtClean="0"/>
                        <a:t>4.0</a:t>
                      </a:r>
                      <a:endParaRPr lang="en-US" dirty="0"/>
                    </a:p>
                  </a:txBody>
                  <a:tcPr/>
                </a:tc>
                <a:tc>
                  <a:txBody>
                    <a:bodyPr/>
                    <a:lstStyle/>
                    <a:p>
                      <a:r>
                        <a:rPr lang="en-US" sz="1800" kern="1200" dirty="0" smtClean="0">
                          <a:solidFill>
                            <a:schemeClr val="dk1"/>
                          </a:solidFill>
                          <a:effectLst/>
                          <a:latin typeface="+mn-lt"/>
                          <a:ea typeface="+mn-ea"/>
                          <a:cs typeface="+mn-cs"/>
                        </a:rPr>
                        <a:t>DSC, enhanced debugging, Windows Servers</a:t>
                      </a:r>
                      <a:r>
                        <a:rPr lang="en-US" sz="1800" kern="1200" baseline="0" dirty="0" smtClean="0">
                          <a:solidFill>
                            <a:schemeClr val="dk1"/>
                          </a:solidFill>
                          <a:effectLst/>
                          <a:latin typeface="+mn-lt"/>
                          <a:ea typeface="+mn-ea"/>
                          <a:cs typeface="+mn-cs"/>
                        </a:rPr>
                        <a:t> get default </a:t>
                      </a:r>
                      <a:r>
                        <a:rPr lang="en-US" sz="1800" kern="1200" baseline="0" dirty="0" err="1" smtClean="0">
                          <a:solidFill>
                            <a:schemeClr val="dk1"/>
                          </a:solidFill>
                          <a:effectLst/>
                          <a:latin typeface="+mn-lt"/>
                          <a:ea typeface="+mn-ea"/>
                          <a:cs typeface="+mn-cs"/>
                        </a:rPr>
                        <a:t>RemoteSigned</a:t>
                      </a:r>
                      <a:r>
                        <a:rPr lang="en-US" sz="1800" kern="1200" baseline="0" dirty="0" smtClean="0">
                          <a:solidFill>
                            <a:schemeClr val="dk1"/>
                          </a:solidFill>
                          <a:effectLst/>
                          <a:latin typeface="+mn-lt"/>
                          <a:ea typeface="+mn-ea"/>
                          <a:cs typeface="+mn-cs"/>
                        </a:rPr>
                        <a:t> execution policy!</a:t>
                      </a:r>
                      <a:endParaRPr lang="en-US" dirty="0"/>
                    </a:p>
                  </a:txBody>
                  <a:tcPr/>
                </a:tc>
              </a:tr>
              <a:tr h="370840">
                <a:tc>
                  <a:txBody>
                    <a:bodyPr/>
                    <a:lstStyle/>
                    <a:p>
                      <a:r>
                        <a:rPr lang="en-US" dirty="0" smtClean="0"/>
                        <a:t>2014-04</a:t>
                      </a:r>
                      <a:endParaRPr lang="en-US" dirty="0"/>
                    </a:p>
                  </a:txBody>
                  <a:tcPr/>
                </a:tc>
                <a:tc>
                  <a:txBody>
                    <a:bodyPr/>
                    <a:lstStyle/>
                    <a:p>
                      <a:r>
                        <a:rPr lang="en-US" dirty="0" smtClean="0"/>
                        <a:t>5.0</a:t>
                      </a:r>
                      <a:endParaRPr lang="en-US" dirty="0"/>
                    </a:p>
                  </a:txBody>
                  <a:tcPr/>
                </a:tc>
                <a:tc>
                  <a:txBody>
                    <a:bodyPr/>
                    <a:lstStyle/>
                    <a:p>
                      <a:r>
                        <a:rPr lang="en-US" sz="1800" kern="1200" dirty="0" smtClean="0">
                          <a:solidFill>
                            <a:schemeClr val="dk1"/>
                          </a:solidFill>
                          <a:effectLst/>
                          <a:latin typeface="+mn-lt"/>
                          <a:ea typeface="+mn-ea"/>
                          <a:cs typeface="+mn-cs"/>
                        </a:rPr>
                        <a:t>Public preview, not production as of 2015-08-01</a:t>
                      </a:r>
                      <a:r>
                        <a:rPr lang="en-US" sz="1800" kern="1200" baseline="0" dirty="0" smtClean="0">
                          <a:solidFill>
                            <a:schemeClr val="dk1"/>
                          </a:solidFill>
                          <a:effectLst/>
                          <a:latin typeface="+mn-lt"/>
                          <a:ea typeface="+mn-ea"/>
                          <a:cs typeface="+mn-cs"/>
                        </a:rPr>
                        <a:t> </a:t>
                      </a:r>
                      <a:r>
                        <a:rPr lang="en-US" sz="1800" kern="1200" baseline="0" dirty="0" smtClean="0">
                          <a:solidFill>
                            <a:schemeClr val="dk1"/>
                          </a:solidFill>
                          <a:effectLst/>
                          <a:latin typeface="+mn-lt"/>
                          <a:ea typeface="+mn-ea"/>
                          <a:cs typeface="+mn-cs"/>
                        </a:rPr>
                        <a:t>Can create </a:t>
                      </a:r>
                      <a:r>
                        <a:rPr lang="en-US" sz="1800" kern="1200" dirty="0" smtClean="0">
                          <a:solidFill>
                            <a:schemeClr val="dk1"/>
                          </a:solidFill>
                          <a:effectLst/>
                          <a:latin typeface="+mn-lt"/>
                          <a:ea typeface="+mn-ea"/>
                          <a:cs typeface="+mn-cs"/>
                        </a:rPr>
                        <a:t>classes in PowerShell! </a:t>
                      </a:r>
                      <a:r>
                        <a:rPr lang="en-US" sz="1800" kern="1200" dirty="0" err="1" smtClean="0">
                          <a:solidFill>
                            <a:schemeClr val="dk1"/>
                          </a:solidFill>
                          <a:effectLst/>
                          <a:latin typeface="+mn-lt"/>
                          <a:ea typeface="+mn-ea"/>
                          <a:cs typeface="+mn-cs"/>
                        </a:rPr>
                        <a:t>OneGet</a:t>
                      </a:r>
                      <a:r>
                        <a:rPr lang="en-US" sz="1800" kern="1200" dirty="0" smtClean="0">
                          <a:solidFill>
                            <a:schemeClr val="dk1"/>
                          </a:solidFill>
                          <a:effectLst/>
                          <a:latin typeface="+mn-lt"/>
                          <a:ea typeface="+mn-ea"/>
                          <a:cs typeface="+mn-cs"/>
                        </a:rPr>
                        <a:t> (apt-get for Windows),</a:t>
                      </a:r>
                      <a:r>
                        <a:rPr lang="en-US" sz="1800" kern="1200" baseline="0" dirty="0" smtClean="0">
                          <a:solidFill>
                            <a:schemeClr val="dk1"/>
                          </a:solidFill>
                          <a:effectLst/>
                          <a:latin typeface="+mn-lt"/>
                          <a:ea typeface="+mn-ea"/>
                          <a:cs typeface="+mn-cs"/>
                        </a:rPr>
                        <a:t> better handling of Layer 2 switches</a:t>
                      </a:r>
                      <a:endParaRPr lang="en-US" dirty="0"/>
                    </a:p>
                  </a:txBody>
                  <a:tcPr/>
                </a:tc>
              </a:tr>
            </a:tbl>
          </a:graphicData>
        </a:graphic>
      </p:graphicFrame>
      <p:sp>
        <p:nvSpPr>
          <p:cNvPr id="4" name="Date Placeholder 3"/>
          <p:cNvSpPr>
            <a:spLocks noGrp="1"/>
          </p:cNvSpPr>
          <p:nvPr>
            <p:ph type="dt" sz="half" idx="2"/>
          </p:nvPr>
        </p:nvSpPr>
        <p:spPr/>
        <p:txBody>
          <a:bodyPr/>
          <a:lstStyle/>
          <a:p>
            <a:fld id="{36073369-2B56-481E-86C5-9D11F83DB081}" type="datetime1">
              <a:rPr lang="en-US" smtClean="0"/>
              <a:t>10/9/2015</a:t>
            </a:fld>
            <a:endParaRPr lang="en-US"/>
          </a:p>
        </p:txBody>
      </p:sp>
      <p:sp>
        <p:nvSpPr>
          <p:cNvPr id="5" name="Footer Placeholder 4"/>
          <p:cNvSpPr>
            <a:spLocks noGrp="1"/>
          </p:cNvSpPr>
          <p:nvPr>
            <p:ph type="ftr" sz="quarter" idx="3"/>
          </p:nvPr>
        </p:nvSpPr>
        <p:spPr/>
        <p:txBody>
          <a:bodyPr/>
          <a:lstStyle/>
          <a:p>
            <a:r>
              <a:rPr lang="en-US" smtClean="0"/>
              <a:t>PowerShell for the Reluctant Adminstrator</a:t>
            </a:r>
            <a:endParaRPr lang="en-US"/>
          </a:p>
        </p:txBody>
      </p:sp>
      <p:sp>
        <p:nvSpPr>
          <p:cNvPr id="6" name="Slide Number Placeholder 5"/>
          <p:cNvSpPr>
            <a:spLocks noGrp="1"/>
          </p:cNvSpPr>
          <p:nvPr>
            <p:ph type="sldNum" sz="quarter" idx="4"/>
          </p:nvPr>
        </p:nvSpPr>
        <p:spPr/>
        <p:txBody>
          <a:bodyPr/>
          <a:lstStyle/>
          <a:p>
            <a:fld id="{4FB59AE8-3D73-4749-8839-359D0B949B06}" type="slidenum">
              <a:rPr lang="en-US" smtClean="0"/>
              <a:t>9</a:t>
            </a:fld>
            <a:endParaRPr lang="en-US"/>
          </a:p>
        </p:txBody>
      </p:sp>
    </p:spTree>
    <p:extLst>
      <p:ext uri="{BB962C8B-B14F-4D97-AF65-F5344CB8AC3E}">
        <p14:creationId xmlns:p14="http://schemas.microsoft.com/office/powerpoint/2010/main" val="1781298935"/>
      </p:ext>
    </p:extLst>
  </p:cSld>
  <p:clrMapOvr>
    <a:masterClrMapping/>
  </p:clrMapOvr>
  <p:timing>
    <p:tnLst>
      <p:par>
        <p:cTn id="1" dur="indefinite" restart="never" nodeType="tmRoot"/>
      </p:par>
    </p:tnLst>
  </p:timing>
</p:sld>
</file>

<file path=ppt/theme/theme1.xml><?xml version="1.0" encoding="utf-8"?>
<a:theme xmlns:a="http://schemas.openxmlformats.org/drawingml/2006/main" name="SQLSat453">
  <a:themeElements>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SQLSat453</Template>
  <TotalTime>165</TotalTime>
  <Words>1047</Words>
  <Application>Microsoft Office PowerPoint</Application>
  <PresentationFormat>On-screen Show (4:3)</PresentationFormat>
  <Paragraphs>196</Paragraphs>
  <Slides>21</Slides>
  <Notes>3</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SQLSat453</vt:lpstr>
      <vt:lpstr>PowerShell for the Reluctant Administrator</vt:lpstr>
      <vt:lpstr>Event Information</vt:lpstr>
      <vt:lpstr>PowerShell for the Reluctant Administrator</vt:lpstr>
      <vt:lpstr>Confessions</vt:lpstr>
      <vt:lpstr>Sesame Street style PowerShell Presentation</vt:lpstr>
      <vt:lpstr>Sesame Street style PowerShell Presentation</vt:lpstr>
      <vt:lpstr>Reading Rainbow style PowerShell Presentation</vt:lpstr>
      <vt:lpstr>First, the boring fundamentals</vt:lpstr>
      <vt:lpstr>PowerShell Versions</vt:lpstr>
      <vt:lpstr>Windows Common Engineering Criteria</vt:lpstr>
      <vt:lpstr>What is a Shell - Examples</vt:lpstr>
      <vt:lpstr>Shell - Definition</vt:lpstr>
      <vt:lpstr>Partial list of Windows tools that PowerShell can directly access</vt:lpstr>
      <vt:lpstr>PowerShell geeky stuff</vt:lpstr>
      <vt:lpstr>More PowerShell geeky stuff</vt:lpstr>
      <vt:lpstr>Even more geeky PowerShell stuff</vt:lpstr>
      <vt:lpstr>Demos</vt:lpstr>
      <vt:lpstr>How To</vt:lpstr>
      <vt:lpstr>PowerPoint Presentation</vt:lpstr>
      <vt:lpstr>Evaluations</vt:lpstr>
      <vt:lpstr>Pat Phelan  PowerShell for the Reluctant Administrator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 for the Reluctant Administrator</dc:title>
  <dc:creator>Patrick Phelan</dc:creator>
  <cp:lastModifiedBy>Patrick Phelan</cp:lastModifiedBy>
  <cp:revision>19</cp:revision>
  <dcterms:created xsi:type="dcterms:W3CDTF">2015-08-10T21:25:08Z</dcterms:created>
  <dcterms:modified xsi:type="dcterms:W3CDTF">2015-10-10T05:04:31Z</dcterms:modified>
</cp:coreProperties>
</file>