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9" r:id="rId1"/>
    <p:sldMasterId id="2147483661" r:id="rId2"/>
  </p:sldMasterIdLst>
  <p:notesMasterIdLst>
    <p:notesMasterId r:id="rId29"/>
  </p:notesMasterIdLst>
  <p:handoutMasterIdLst>
    <p:handoutMasterId r:id="rId30"/>
  </p:handoutMasterIdLst>
  <p:sldIdLst>
    <p:sldId id="256" r:id="rId3"/>
    <p:sldId id="257" r:id="rId4"/>
    <p:sldId id="280" r:id="rId5"/>
    <p:sldId id="281" r:id="rId6"/>
    <p:sldId id="259" r:id="rId7"/>
    <p:sldId id="262" r:id="rId8"/>
    <p:sldId id="258" r:id="rId9"/>
    <p:sldId id="264" r:id="rId10"/>
    <p:sldId id="260" r:id="rId11"/>
    <p:sldId id="265" r:id="rId12"/>
    <p:sldId id="266" r:id="rId13"/>
    <p:sldId id="261"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63" r:id="rId28"/>
  </p:sldIdLst>
  <p:sldSz cx="9906000" cy="6858000" type="A4"/>
  <p:notesSz cx="6858000" cy="9107488"/>
  <p:defaultTextStyle>
    <a:defPPr>
      <a:defRPr lang="en-US"/>
    </a:defPPr>
    <a:lvl1pPr algn="l" rtl="0" eaLnBrk="0" fontAlgn="base" hangingPunct="0">
      <a:spcBef>
        <a:spcPct val="0"/>
      </a:spcBef>
      <a:spcAft>
        <a:spcPct val="0"/>
      </a:spcAft>
      <a:defRPr sz="2400" b="1" kern="1200">
        <a:solidFill>
          <a:schemeClr val="tx1"/>
        </a:solidFill>
        <a:latin typeface="Arial" charset="0"/>
        <a:ea typeface="+mn-ea"/>
        <a:cs typeface="+mn-cs"/>
      </a:defRPr>
    </a:lvl1pPr>
    <a:lvl2pPr marL="457200" algn="l" rtl="0" eaLnBrk="0" fontAlgn="base" hangingPunct="0">
      <a:spcBef>
        <a:spcPct val="0"/>
      </a:spcBef>
      <a:spcAft>
        <a:spcPct val="0"/>
      </a:spcAft>
      <a:defRPr sz="2400" b="1" kern="1200">
        <a:solidFill>
          <a:schemeClr val="tx1"/>
        </a:solidFill>
        <a:latin typeface="Arial" charset="0"/>
        <a:ea typeface="+mn-ea"/>
        <a:cs typeface="+mn-cs"/>
      </a:defRPr>
    </a:lvl2pPr>
    <a:lvl3pPr marL="914400" algn="l" rtl="0" eaLnBrk="0" fontAlgn="base" hangingPunct="0">
      <a:spcBef>
        <a:spcPct val="0"/>
      </a:spcBef>
      <a:spcAft>
        <a:spcPct val="0"/>
      </a:spcAft>
      <a:defRPr sz="2400" b="1" kern="1200">
        <a:solidFill>
          <a:schemeClr val="tx1"/>
        </a:solidFill>
        <a:latin typeface="Arial" charset="0"/>
        <a:ea typeface="+mn-ea"/>
        <a:cs typeface="+mn-cs"/>
      </a:defRPr>
    </a:lvl3pPr>
    <a:lvl4pPr marL="1371600" algn="l" rtl="0" eaLnBrk="0" fontAlgn="base" hangingPunct="0">
      <a:spcBef>
        <a:spcPct val="0"/>
      </a:spcBef>
      <a:spcAft>
        <a:spcPct val="0"/>
      </a:spcAft>
      <a:defRPr sz="2400" b="1" kern="1200">
        <a:solidFill>
          <a:schemeClr val="tx1"/>
        </a:solidFill>
        <a:latin typeface="Arial" charset="0"/>
        <a:ea typeface="+mn-ea"/>
        <a:cs typeface="+mn-cs"/>
      </a:defRPr>
    </a:lvl4pPr>
    <a:lvl5pPr marL="1828800" algn="l" rtl="0" eaLnBrk="0" fontAlgn="base" hangingPunct="0">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336600"/>
    <a:srgbClr val="669900"/>
    <a:srgbClr val="969696"/>
    <a:srgbClr val="B2B2B2"/>
    <a:srgbClr val="C0C0C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2254" autoAdjust="0"/>
  </p:normalViewPr>
  <p:slideViewPr>
    <p:cSldViewPr snapToGrid="0">
      <p:cViewPr varScale="1">
        <p:scale>
          <a:sx n="107" d="100"/>
          <a:sy n="107" d="100"/>
        </p:scale>
        <p:origin x="528" y="114"/>
      </p:cViewPr>
      <p:guideLst>
        <p:guide orient="horz" pos="2160"/>
        <p:guide pos="3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4" name="Rectangle 6"/>
          <p:cNvSpPr>
            <a:spLocks noChangeArrowheads="1"/>
          </p:cNvSpPr>
          <p:nvPr/>
        </p:nvSpPr>
        <p:spPr bwMode="auto">
          <a:xfrm>
            <a:off x="1828800" y="225425"/>
            <a:ext cx="2971800" cy="225425"/>
          </a:xfrm>
          <a:prstGeom prst="rect">
            <a:avLst/>
          </a:prstGeom>
          <a:noFill/>
          <a:ln w="9525">
            <a:noFill/>
            <a:miter lim="800000"/>
            <a:headEnd/>
            <a:tailEnd/>
          </a:ln>
          <a:effectLst/>
        </p:spPr>
        <p:txBody>
          <a:bodyPr lIns="90698" tIns="45349" rIns="90698" bIns="45349"/>
          <a:lstStyle/>
          <a:p>
            <a:pPr algn="ctr" defTabSz="906463"/>
            <a:r>
              <a:rPr lang="en-US" altLang="en-US" sz="1200">
                <a:latin typeface="Verdana" pitchFamily="34" charset="0"/>
              </a:rPr>
              <a:t>0: Module Name</a:t>
            </a:r>
          </a:p>
        </p:txBody>
      </p:sp>
      <p:sp>
        <p:nvSpPr>
          <p:cNvPr id="17415" name="Rectangle 7"/>
          <p:cNvSpPr>
            <a:spLocks noChangeArrowheads="1"/>
          </p:cNvSpPr>
          <p:nvPr/>
        </p:nvSpPr>
        <p:spPr bwMode="auto">
          <a:xfrm>
            <a:off x="1828800" y="450850"/>
            <a:ext cx="2971800" cy="225425"/>
          </a:xfrm>
          <a:prstGeom prst="rect">
            <a:avLst/>
          </a:prstGeom>
          <a:noFill/>
          <a:ln w="9525">
            <a:noFill/>
            <a:miter lim="800000"/>
            <a:headEnd/>
            <a:tailEnd/>
          </a:ln>
          <a:effectLst/>
        </p:spPr>
        <p:txBody>
          <a:bodyPr lIns="90698" tIns="45349" rIns="90698" bIns="45349"/>
          <a:lstStyle/>
          <a:p>
            <a:pPr algn="ctr" defTabSz="906463"/>
            <a:r>
              <a:rPr lang="en-US" altLang="en-US" sz="1000" b="0">
                <a:latin typeface="Century Schoolbook" pitchFamily="18" charset="0"/>
              </a:rPr>
              <a:t>1/1/2007</a:t>
            </a:r>
          </a:p>
        </p:txBody>
      </p:sp>
      <p:sp>
        <p:nvSpPr>
          <p:cNvPr id="17416" name="Rectangle 8"/>
          <p:cNvSpPr>
            <a:spLocks noChangeArrowheads="1"/>
          </p:cNvSpPr>
          <p:nvPr/>
        </p:nvSpPr>
        <p:spPr bwMode="auto">
          <a:xfrm>
            <a:off x="1981200" y="8804275"/>
            <a:ext cx="2971800" cy="300038"/>
          </a:xfrm>
          <a:prstGeom prst="rect">
            <a:avLst/>
          </a:prstGeom>
          <a:noFill/>
          <a:ln w="9525">
            <a:noFill/>
            <a:miter lim="800000"/>
            <a:headEnd/>
            <a:tailEnd/>
          </a:ln>
          <a:effectLst/>
        </p:spPr>
        <p:txBody>
          <a:bodyPr lIns="90698" tIns="45349" rIns="90698" bIns="45349" anchor="b"/>
          <a:lstStyle/>
          <a:p>
            <a:pPr algn="ctr" defTabSz="906463"/>
            <a:r>
              <a:rPr lang="en-US" altLang="en-US" sz="600" b="0">
                <a:latin typeface="Century Schoolbook" pitchFamily="18" charset="0"/>
              </a:rPr>
              <a:t>Course Title © 2007 Education Experiences Inc.</a:t>
            </a:r>
          </a:p>
        </p:txBody>
      </p:sp>
      <p:sp>
        <p:nvSpPr>
          <p:cNvPr id="17417" name="Rectangle 9"/>
          <p:cNvSpPr>
            <a:spLocks noChangeArrowheads="1"/>
          </p:cNvSpPr>
          <p:nvPr/>
        </p:nvSpPr>
        <p:spPr bwMode="auto">
          <a:xfrm>
            <a:off x="1981200" y="8639175"/>
            <a:ext cx="2971800" cy="239713"/>
          </a:xfrm>
          <a:prstGeom prst="rect">
            <a:avLst/>
          </a:prstGeom>
          <a:noFill/>
          <a:ln w="9525">
            <a:noFill/>
            <a:miter lim="800000"/>
            <a:headEnd/>
            <a:tailEnd/>
          </a:ln>
          <a:effectLst/>
        </p:spPr>
        <p:txBody>
          <a:bodyPr lIns="90698" tIns="45349" rIns="90698" bIns="45349" anchor="b"/>
          <a:lstStyle/>
          <a:p>
            <a:pPr algn="ctr" defTabSz="906463"/>
            <a:fld id="{CEC95193-FB88-4460-99F2-058E4320A6A9}" type="slidenum">
              <a:rPr lang="en-US" altLang="en-US" sz="1000">
                <a:latin typeface="Verdana" pitchFamily="34" charset="0"/>
              </a:rPr>
              <a:pPr algn="ctr" defTabSz="906463"/>
              <a:t>‹#›</a:t>
            </a:fld>
            <a:endParaRPr lang="en-US" altLang="en-US" sz="1000">
              <a:latin typeface="Verdana" pitchFamily="34" charset="0"/>
            </a:endParaRPr>
          </a:p>
        </p:txBody>
      </p:sp>
    </p:spTree>
    <p:extLst>
      <p:ext uri="{BB962C8B-B14F-4D97-AF65-F5344CB8AC3E}">
        <p14:creationId xmlns:p14="http://schemas.microsoft.com/office/powerpoint/2010/main" val="14120261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696913" y="490538"/>
            <a:ext cx="5443537" cy="3770312"/>
          </a:xfrm>
          <a:prstGeom prst="rect">
            <a:avLst/>
          </a:prstGeom>
          <a:noFill/>
          <a:ln w="9525">
            <a:solidFill>
              <a:srgbClr val="000000"/>
            </a:solidFill>
            <a:miter lim="800000"/>
            <a:headEnd/>
            <a:tailEnd/>
          </a:ln>
          <a:effectLst/>
        </p:spPr>
      </p:sp>
      <p:sp>
        <p:nvSpPr>
          <p:cNvPr id="4104" name="Rectangle 8"/>
          <p:cNvSpPr>
            <a:spLocks noGrp="1" noChangeArrowheads="1"/>
          </p:cNvSpPr>
          <p:nvPr>
            <p:ph type="hdr" sz="quarter"/>
          </p:nvPr>
        </p:nvSpPr>
        <p:spPr bwMode="auto">
          <a:xfrm>
            <a:off x="460375" y="223838"/>
            <a:ext cx="4048125" cy="2555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884238">
              <a:defRPr sz="1200"/>
            </a:lvl1pPr>
          </a:lstStyle>
          <a:p>
            <a:r>
              <a:rPr lang="en-US" altLang="en-US"/>
              <a:t>0: Module Name</a:t>
            </a:r>
          </a:p>
        </p:txBody>
      </p:sp>
      <p:sp>
        <p:nvSpPr>
          <p:cNvPr id="4105" name="Rectangle 9"/>
          <p:cNvSpPr>
            <a:spLocks noGrp="1" noChangeArrowheads="1"/>
          </p:cNvSpPr>
          <p:nvPr>
            <p:ph type="dt" idx="1"/>
          </p:nvPr>
        </p:nvSpPr>
        <p:spPr bwMode="auto">
          <a:xfrm>
            <a:off x="5030788" y="8816975"/>
            <a:ext cx="1371600" cy="1365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884238">
              <a:defRPr sz="800" b="0"/>
            </a:lvl1pPr>
          </a:lstStyle>
          <a:p>
            <a:r>
              <a:rPr lang="en-US"/>
              <a:t>1/1/2007</a:t>
            </a:r>
            <a:endParaRPr lang="en-US" altLang="en-US"/>
          </a:p>
        </p:txBody>
      </p:sp>
      <p:sp>
        <p:nvSpPr>
          <p:cNvPr id="4106" name="Rectangle 10"/>
          <p:cNvSpPr>
            <a:spLocks noGrp="1" noChangeArrowheads="1"/>
          </p:cNvSpPr>
          <p:nvPr>
            <p:ph type="ftr" sz="quarter" idx="4"/>
          </p:nvPr>
        </p:nvSpPr>
        <p:spPr bwMode="auto">
          <a:xfrm>
            <a:off x="460375" y="8816975"/>
            <a:ext cx="4570413" cy="1397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884238">
              <a:defRPr sz="800" b="0"/>
            </a:lvl1pPr>
          </a:lstStyle>
          <a:p>
            <a:r>
              <a:rPr lang="en-US" altLang="en-US"/>
              <a:t>Course Title © 2007 Education Experiences Inc.</a:t>
            </a:r>
          </a:p>
        </p:txBody>
      </p:sp>
      <p:sp>
        <p:nvSpPr>
          <p:cNvPr id="4116" name="Rectangle 20"/>
          <p:cNvSpPr>
            <a:spLocks noGrp="1" noChangeArrowheads="1"/>
          </p:cNvSpPr>
          <p:nvPr>
            <p:ph type="body" sz="quarter" idx="3"/>
          </p:nvPr>
        </p:nvSpPr>
        <p:spPr bwMode="auto">
          <a:xfrm>
            <a:off x="460375" y="4341813"/>
            <a:ext cx="5942013" cy="4341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 Second level</a:t>
            </a:r>
          </a:p>
          <a:p>
            <a:pPr lvl="2"/>
            <a:r>
              <a:rPr lang="en-US" altLang="en-US" smtClean="0"/>
              <a:t> Third level</a:t>
            </a:r>
          </a:p>
          <a:p>
            <a:pPr lvl="3"/>
            <a:r>
              <a:rPr lang="en-US" altLang="en-US" smtClean="0"/>
              <a:t> Fourth level</a:t>
            </a:r>
          </a:p>
          <a:p>
            <a:pPr lvl="4"/>
            <a:r>
              <a:rPr lang="en-US" altLang="en-US" smtClean="0"/>
              <a:t> Fifth level</a:t>
            </a:r>
          </a:p>
        </p:txBody>
      </p:sp>
    </p:spTree>
    <p:extLst>
      <p:ext uri="{BB962C8B-B14F-4D97-AF65-F5344CB8AC3E}">
        <p14:creationId xmlns:p14="http://schemas.microsoft.com/office/powerpoint/2010/main" val="310678545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000" b="1" kern="1200">
        <a:solidFill>
          <a:schemeClr val="tx1"/>
        </a:solidFill>
        <a:latin typeface="Times New Roman" pitchFamily="18" charset="0"/>
        <a:ea typeface="+mn-ea"/>
        <a:cs typeface="+mn-cs"/>
      </a:defRPr>
    </a:lvl1pPr>
    <a:lvl2pPr marL="114300" algn="l" rtl="0" eaLnBrk="0" fontAlgn="base" hangingPunct="0">
      <a:spcBef>
        <a:spcPct val="30000"/>
      </a:spcBef>
      <a:spcAft>
        <a:spcPct val="0"/>
      </a:spcAft>
      <a:defRPr sz="1000" kern="1200">
        <a:solidFill>
          <a:schemeClr val="tx1"/>
        </a:solidFill>
        <a:latin typeface="Times New Roman" pitchFamily="18" charset="0"/>
        <a:ea typeface="+mn-ea"/>
        <a:cs typeface="+mn-cs"/>
      </a:defRPr>
    </a:lvl2pPr>
    <a:lvl3pPr marL="228600" algn="l" rtl="0" eaLnBrk="0" fontAlgn="base" hangingPunct="0">
      <a:spcBef>
        <a:spcPct val="30000"/>
      </a:spcBef>
      <a:spcAft>
        <a:spcPct val="0"/>
      </a:spcAft>
      <a:defRPr sz="1000" b="1" kern="1200">
        <a:solidFill>
          <a:schemeClr val="tx1"/>
        </a:solidFill>
        <a:latin typeface="Courier New" pitchFamily="49" charset="0"/>
        <a:ea typeface="+mn-ea"/>
        <a:cs typeface="+mn-cs"/>
      </a:defRPr>
    </a:lvl3pPr>
    <a:lvl4pPr marL="342900" algn="l" rtl="0" eaLnBrk="0" fontAlgn="base" hangingPunct="0">
      <a:spcBef>
        <a:spcPct val="30000"/>
      </a:spcBef>
      <a:spcAft>
        <a:spcPct val="0"/>
      </a:spcAft>
      <a:buChar char="–"/>
      <a:defRPr sz="800" kern="1200">
        <a:solidFill>
          <a:schemeClr val="tx1"/>
        </a:solidFill>
        <a:latin typeface="Times New Roman" pitchFamily="18" charset="0"/>
        <a:ea typeface="+mn-ea"/>
        <a:cs typeface="+mn-cs"/>
      </a:defRPr>
    </a:lvl4pPr>
    <a:lvl5pPr marL="457200" algn="l" rtl="0" eaLnBrk="0" fontAlgn="base" hangingPunct="0">
      <a:spcBef>
        <a:spcPct val="30000"/>
      </a:spcBef>
      <a:spcAft>
        <a:spcPct val="0"/>
      </a:spcAft>
      <a:buChar char="»"/>
      <a:defRPr sz="8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257068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3011243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3562425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179703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407378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4294487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3698530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4112200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3861783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1455222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199021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2606025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29334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3743081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3944404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1966433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1333935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224513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2662634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3800632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225663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2819401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227107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3503996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Header Placeholder 3"/>
          <p:cNvSpPr>
            <a:spLocks noGrp="1"/>
          </p:cNvSpPr>
          <p:nvPr>
            <p:ph type="hdr" sz="quarter" idx="10"/>
          </p:nvPr>
        </p:nvSpPr>
        <p:spPr/>
        <p:txBody>
          <a:bodyPr/>
          <a:lstStyle/>
          <a:p>
            <a:r>
              <a:rPr lang="en-US" altLang="en-US" smtClean="0"/>
              <a:t>0: Module Name</a:t>
            </a:r>
            <a:endParaRPr lang="en-US" altLang="en-US"/>
          </a:p>
        </p:txBody>
      </p:sp>
      <p:sp>
        <p:nvSpPr>
          <p:cNvPr id="5" name="Date Placeholder 4"/>
          <p:cNvSpPr>
            <a:spLocks noGrp="1"/>
          </p:cNvSpPr>
          <p:nvPr>
            <p:ph type="dt" idx="11"/>
          </p:nvPr>
        </p:nvSpPr>
        <p:spPr/>
        <p:txBody>
          <a:bodyPr/>
          <a:lstStyle/>
          <a:p>
            <a:r>
              <a:rPr lang="en-US" smtClean="0"/>
              <a:t>1/1/2007</a:t>
            </a:r>
            <a:endParaRPr lang="en-US" altLang="en-US"/>
          </a:p>
        </p:txBody>
      </p:sp>
      <p:sp>
        <p:nvSpPr>
          <p:cNvPr id="6" name="Footer Placeholder 5"/>
          <p:cNvSpPr>
            <a:spLocks noGrp="1"/>
          </p:cNvSpPr>
          <p:nvPr>
            <p:ph type="ftr" sz="quarter" idx="12"/>
          </p:nvPr>
        </p:nvSpPr>
        <p:spPr/>
        <p:txBody>
          <a:bodyPr/>
          <a:lstStyle/>
          <a:p>
            <a:r>
              <a:rPr lang="en-US" altLang="en-US" smtClean="0"/>
              <a:t>Course Title © 2007 Education Experiences Inc.</a:t>
            </a:r>
            <a:endParaRPr lang="en-US" altLang="en-US"/>
          </a:p>
        </p:txBody>
      </p:sp>
    </p:spTree>
    <p:extLst>
      <p:ext uri="{BB962C8B-B14F-4D97-AF65-F5344CB8AC3E}">
        <p14:creationId xmlns:p14="http://schemas.microsoft.com/office/powerpoint/2010/main" val="591977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0226" name="Rectangle 2"/>
          <p:cNvSpPr>
            <a:spLocks noGrp="1" noChangeArrowheads="1"/>
          </p:cNvSpPr>
          <p:nvPr>
            <p:ph type="ctrTitle"/>
          </p:nvPr>
        </p:nvSpPr>
        <p:spPr>
          <a:xfrm>
            <a:off x="959644" y="2130425"/>
            <a:ext cx="8420100" cy="1360488"/>
          </a:xfrm>
        </p:spPr>
        <p:txBody>
          <a:bodyPr/>
          <a:lstStyle>
            <a:lvl1pPr>
              <a:defRPr sz="4000"/>
            </a:lvl1pPr>
          </a:lstStyle>
          <a:p>
            <a:r>
              <a:rPr lang="en-US" smtClean="0"/>
              <a:t>Click to edit Master title style</a:t>
            </a:r>
            <a:endParaRPr lang="en-US"/>
          </a:p>
        </p:txBody>
      </p:sp>
      <p:sp>
        <p:nvSpPr>
          <p:cNvPr id="180227" name="Rectangle 3"/>
          <p:cNvSpPr>
            <a:spLocks noGrp="1" noChangeArrowheads="1"/>
          </p:cNvSpPr>
          <p:nvPr>
            <p:ph type="subTitle" idx="1"/>
          </p:nvPr>
        </p:nvSpPr>
        <p:spPr>
          <a:xfrm>
            <a:off x="1520296" y="3544888"/>
            <a:ext cx="6934200" cy="1187450"/>
          </a:xfrm>
        </p:spPr>
        <p:txBody>
          <a:bodyPr/>
          <a:lstStyle>
            <a:lvl1pPr marL="0" indent="0">
              <a:buFontTx/>
              <a:buNone/>
              <a:defRPr>
                <a:solidFill>
                  <a:schemeClr val="tx2"/>
                </a:solidFill>
              </a:defRPr>
            </a:lvl1pPr>
          </a:lstStyle>
          <a:p>
            <a:r>
              <a:rPr lang="en-US" smtClean="0"/>
              <a:t>Click to edit Master subtitle style</a:t>
            </a:r>
            <a:endParaRPr lang="en-US"/>
          </a:p>
        </p:txBody>
      </p:sp>
      <p:pic>
        <p:nvPicPr>
          <p:cNvPr id="5" name="Picture 4" descr="Derivco_LogoandIcon-300.jpg"/>
          <p:cNvPicPr>
            <a:picLocks noChangeAspect="1"/>
          </p:cNvPicPr>
          <p:nvPr userDrawn="1"/>
        </p:nvPicPr>
        <p:blipFill>
          <a:blip r:embed="rId2" cstate="print"/>
          <a:stretch>
            <a:fillRect/>
          </a:stretch>
        </p:blipFill>
        <p:spPr>
          <a:xfrm>
            <a:off x="5779324" y="5520872"/>
            <a:ext cx="3810000" cy="1041400"/>
          </a:xfrm>
          <a:prstGeom prst="rect">
            <a:avLst/>
          </a:prstGeom>
        </p:spPr>
      </p:pic>
    </p:spTree>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6791459" y="6724650"/>
            <a:ext cx="1647560" cy="285750"/>
          </a:xfrm>
          <a:prstGeom prst="rect">
            <a:avLst/>
          </a:prstGeom>
        </p:spPr>
        <p:txBody>
          <a:bodyPr/>
          <a:lstStyle>
            <a:lvl1pPr>
              <a:defRPr/>
            </a:lvl1pPr>
          </a:lstStyle>
          <a:p>
            <a:r>
              <a:rPr lang="en-ZA" altLang="en-US" smtClean="0"/>
              <a:t>How hard could it be - What could possibly go wrong</a:t>
            </a:r>
            <a:endParaRPr lang="en-US" altLang="en-US"/>
          </a:p>
        </p:txBody>
      </p:sp>
      <p:sp>
        <p:nvSpPr>
          <p:cNvPr id="5" name="Date Placeholder 4"/>
          <p:cNvSpPr>
            <a:spLocks noGrp="1"/>
          </p:cNvSpPr>
          <p:nvPr>
            <p:ph type="dt" sz="half" idx="11"/>
          </p:nvPr>
        </p:nvSpPr>
        <p:spPr>
          <a:xfrm>
            <a:off x="201217" y="6727826"/>
            <a:ext cx="1950244" cy="265113"/>
          </a:xfrm>
          <a:prstGeom prst="rect">
            <a:avLst/>
          </a:prstGeom>
        </p:spPr>
        <p:txBody>
          <a:bodyPr/>
          <a:lstStyle>
            <a:lvl1pPr>
              <a:defRPr/>
            </a:lvl1pPr>
          </a:lstStyle>
          <a:p>
            <a:endParaRPr lang="en-US" altLang="en-US"/>
          </a:p>
        </p:txBody>
      </p:sp>
    </p:spTree>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45483" y="179389"/>
            <a:ext cx="2172096" cy="5857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5753" y="179389"/>
            <a:ext cx="6354631" cy="5857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6791459" y="6724650"/>
            <a:ext cx="1647560" cy="285750"/>
          </a:xfrm>
          <a:prstGeom prst="rect">
            <a:avLst/>
          </a:prstGeom>
        </p:spPr>
        <p:txBody>
          <a:bodyPr/>
          <a:lstStyle>
            <a:lvl1pPr>
              <a:defRPr/>
            </a:lvl1pPr>
          </a:lstStyle>
          <a:p>
            <a:r>
              <a:rPr lang="en-ZA" altLang="en-US" smtClean="0"/>
              <a:t>How hard could it be - What could possibly go wrong</a:t>
            </a:r>
            <a:endParaRPr lang="en-US" altLang="en-US"/>
          </a:p>
        </p:txBody>
      </p:sp>
      <p:sp>
        <p:nvSpPr>
          <p:cNvPr id="5" name="Date Placeholder 4"/>
          <p:cNvSpPr>
            <a:spLocks noGrp="1"/>
          </p:cNvSpPr>
          <p:nvPr>
            <p:ph type="dt" sz="half" idx="11"/>
          </p:nvPr>
        </p:nvSpPr>
        <p:spPr>
          <a:xfrm>
            <a:off x="201217" y="6727826"/>
            <a:ext cx="1950244" cy="265113"/>
          </a:xfrm>
          <a:prstGeom prst="rect">
            <a:avLst/>
          </a:prstGeom>
        </p:spPr>
        <p:txBody>
          <a:bodyPr/>
          <a:lstStyle>
            <a:lvl1pPr>
              <a:defRPr/>
            </a:lvl1pPr>
          </a:lstStyle>
          <a:p>
            <a:endParaRPr lang="en-US" altLang="en-US"/>
          </a:p>
        </p:txBody>
      </p:sp>
    </p:spTree>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416052"/>
            <a:ext cx="8322072"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90469" y="3657602"/>
            <a:ext cx="832207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F4C19A"/>
                </a:solidFill>
                <a:latin typeface="Calibri"/>
              </a:rPr>
              <a:pPr algn="l" defTabSz="914363" eaLnBrk="1" fontAlgn="auto" hangingPunct="1">
                <a:spcBef>
                  <a:spcPts val="0"/>
                </a:spcBef>
                <a:spcAft>
                  <a:spcPts val="0"/>
                </a:spcAft>
                <a:defRPr/>
              </a:pPr>
              <a:t>‹#›</a:t>
            </a:fld>
            <a:endParaRPr lang="en-US" sz="1400" b="0" dirty="0">
              <a:solidFill>
                <a:srgbClr val="F4C19A"/>
              </a:solidFill>
              <a:latin typeface="Calibri"/>
            </a:endParaRPr>
          </a:p>
        </p:txBody>
      </p:sp>
      <p:pic>
        <p:nvPicPr>
          <p:cNvPr id="6" name="Picture 5" descr="TechEd Dev logo for title masterpng.png"/>
          <p:cNvPicPr>
            <a:picLocks noChangeAspect="1"/>
          </p:cNvPicPr>
          <p:nvPr userDrawn="1"/>
        </p:nvPicPr>
        <p:blipFill>
          <a:blip r:embed="rId3" cstate="print"/>
          <a:srcRect/>
          <a:stretch>
            <a:fillRect/>
          </a:stretch>
        </p:blipFill>
        <p:spPr bwMode="invGray">
          <a:xfrm>
            <a:off x="6438900" y="5181600"/>
            <a:ext cx="3467100" cy="1676400"/>
          </a:xfrm>
          <a:prstGeom prst="rect">
            <a:avLst/>
          </a:prstGeom>
        </p:spPr>
      </p:pic>
      <p:sp>
        <p:nvSpPr>
          <p:cNvPr id="8" name="Text Placeholder 7"/>
          <p:cNvSpPr>
            <a:spLocks noGrp="1"/>
          </p:cNvSpPr>
          <p:nvPr>
            <p:ph type="body" sz="quarter" idx="10" hasCustomPrompt="1"/>
          </p:nvPr>
        </p:nvSpPr>
        <p:spPr>
          <a:xfrm>
            <a:off x="791104" y="228601"/>
            <a:ext cx="4161896" cy="276999"/>
          </a:xfrm>
        </p:spPr>
        <p:txBody>
          <a:bodyPr/>
          <a:lstStyle>
            <a:lvl1pPr>
              <a:buFont typeface="Arial" pitchFamily="34" charset="0"/>
              <a:buNone/>
              <a:defRPr sz="2000"/>
            </a:lvl1pPr>
          </a:lstStyle>
          <a:p>
            <a:pPr lvl="0"/>
            <a:r>
              <a:rPr lang="en-US" dirty="0" smtClean="0"/>
              <a:t>Session Code:</a:t>
            </a:r>
            <a:endParaRPr lang="en-US" dirty="0"/>
          </a:p>
        </p:txBody>
      </p:sp>
      <p:pic>
        <p:nvPicPr>
          <p:cNvPr id="7" name="Picture 6" descr="Bottom_Bar_01.png"/>
          <p:cNvPicPr>
            <a:picLocks noChangeAspect="1"/>
          </p:cNvPicPr>
          <p:nvPr userDrawn="1"/>
        </p:nvPicPr>
        <p:blipFill>
          <a:blip r:embed="rId4" cstate="print"/>
          <a:stretch>
            <a:fillRect/>
          </a:stretch>
        </p:blipFill>
        <p:spPr>
          <a:xfrm>
            <a:off x="0" y="6268642"/>
            <a:ext cx="9906000" cy="589359"/>
          </a:xfrm>
          <a:prstGeom prst="rect">
            <a:avLst/>
          </a:prstGeom>
        </p:spPr>
      </p:pic>
    </p:spTree>
    <p:extLst>
      <p:ext uri="{BB962C8B-B14F-4D97-AF65-F5344CB8AC3E}">
        <p14:creationId xmlns:p14="http://schemas.microsoft.com/office/powerpoint/2010/main" val="36728124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181" y="381506"/>
            <a:ext cx="7577226"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84181" y="3657602"/>
            <a:ext cx="7577226"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84179" y="1905000"/>
            <a:ext cx="7577863"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F2B486"/>
                </a:solidFill>
                <a:latin typeface="Calibri"/>
              </a:rPr>
              <a:pPr algn="l" defTabSz="914363" eaLnBrk="1" fontAlgn="auto" hangingPunct="1">
                <a:spcBef>
                  <a:spcPts val="0"/>
                </a:spcBef>
                <a:spcAft>
                  <a:spcPts val="0"/>
                </a:spcAft>
                <a:defRPr/>
              </a:pPr>
              <a:t>‹#›</a:t>
            </a:fld>
            <a:endParaRPr lang="en-US" sz="1400" b="0" dirty="0">
              <a:solidFill>
                <a:srgbClr val="F2B486"/>
              </a:solidFill>
              <a:latin typeface="Calibri"/>
            </a:endParaRPr>
          </a:p>
        </p:txBody>
      </p:sp>
      <p:pic>
        <p:nvPicPr>
          <p:cNvPr id="6" name="Picture 5" descr="Bottom_Bar_02.png"/>
          <p:cNvPicPr>
            <a:picLocks noChangeAspect="1"/>
          </p:cNvPicPr>
          <p:nvPr userDrawn="1"/>
        </p:nvPicPr>
        <p:blipFill>
          <a:blip r:embed="rId3" cstate="print"/>
          <a:stretch>
            <a:fillRect/>
          </a:stretch>
        </p:blipFill>
        <p:spPr>
          <a:xfrm>
            <a:off x="0" y="5741790"/>
            <a:ext cx="9906000" cy="1116211"/>
          </a:xfrm>
          <a:prstGeom prst="rect">
            <a:avLst/>
          </a:prstGeom>
        </p:spPr>
      </p:pic>
    </p:spTree>
    <p:extLst>
      <p:ext uri="{BB962C8B-B14F-4D97-AF65-F5344CB8AC3E}">
        <p14:creationId xmlns:p14="http://schemas.microsoft.com/office/powerpoint/2010/main" val="414837923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cstate="print"/>
          <a:stretch>
            <a:fillRect/>
          </a:stretch>
        </p:blipFill>
        <p:spPr>
          <a:xfrm>
            <a:off x="0" y="0"/>
            <a:ext cx="9906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12750" y="1412875"/>
            <a:ext cx="90805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FFFFFF">
                    <a:tint val="75000"/>
                  </a:srgbClr>
                </a:solidFill>
                <a:latin typeface="Calibri"/>
              </a:rPr>
              <a:pPr algn="l" defTabSz="914363" eaLnBrk="1" fontAlgn="auto" hangingPunct="1">
                <a:spcBef>
                  <a:spcPts val="0"/>
                </a:spcBef>
                <a:spcAft>
                  <a:spcPts val="0"/>
                </a:spcAft>
                <a:defRPr/>
              </a:pPr>
              <a:t>‹#›</a:t>
            </a:fld>
            <a:endParaRPr lang="en-US" sz="1400" b="0" dirty="0">
              <a:solidFill>
                <a:srgbClr val="FFFFFF">
                  <a:tint val="75000"/>
                </a:srgbClr>
              </a:solidFill>
              <a:latin typeface="Calibri"/>
            </a:endParaRPr>
          </a:p>
        </p:txBody>
      </p:sp>
      <p:pic>
        <p:nvPicPr>
          <p:cNvPr id="7" name="Picture 6" descr="ContentForgroundOrange.png"/>
          <p:cNvPicPr>
            <a:picLocks noChangeAspect="1"/>
          </p:cNvPicPr>
          <p:nvPr userDrawn="1"/>
        </p:nvPicPr>
        <p:blipFill>
          <a:blip r:embed="rId2" cstate="print"/>
          <a:stretch>
            <a:fillRect/>
          </a:stretch>
        </p:blipFill>
        <p:spPr>
          <a:xfrm>
            <a:off x="0" y="0"/>
            <a:ext cx="9906000" cy="6858000"/>
          </a:xfrm>
          <a:prstGeom prst="rect">
            <a:avLst/>
          </a:prstGeom>
        </p:spPr>
      </p:pic>
    </p:spTree>
    <p:extLst>
      <p:ext uri="{BB962C8B-B14F-4D97-AF65-F5344CB8AC3E}">
        <p14:creationId xmlns:p14="http://schemas.microsoft.com/office/powerpoint/2010/main" val="234952376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cstate="print"/>
          <a:stretch>
            <a:fillRect/>
          </a:stretch>
        </p:blipFill>
        <p:spPr>
          <a:xfrm>
            <a:off x="0" y="0"/>
            <a:ext cx="9906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412751" y="1411553"/>
            <a:ext cx="44577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35550" y="1411553"/>
            <a:ext cx="44577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FFFFFF">
                    <a:tint val="75000"/>
                  </a:srgbClr>
                </a:solidFill>
                <a:latin typeface="Calibri"/>
              </a:rPr>
              <a:pPr algn="l" defTabSz="914363" eaLnBrk="1" fontAlgn="auto" hangingPunct="1">
                <a:spcBef>
                  <a:spcPts val="0"/>
                </a:spcBef>
                <a:spcAft>
                  <a:spcPts val="0"/>
                </a:spcAft>
                <a:defRPr/>
              </a:pPr>
              <a:t>‹#›</a:t>
            </a:fld>
            <a:endParaRPr lang="en-US" sz="1400" b="0" dirty="0">
              <a:solidFill>
                <a:srgbClr val="FFFFFF">
                  <a:tint val="75000"/>
                </a:srgbClr>
              </a:solidFill>
              <a:latin typeface="Calibri"/>
            </a:endParaRPr>
          </a:p>
        </p:txBody>
      </p:sp>
      <p:pic>
        <p:nvPicPr>
          <p:cNvPr id="8" name="Picture 7" descr="ContentForgroundOrange.png"/>
          <p:cNvPicPr>
            <a:picLocks noChangeAspect="1"/>
          </p:cNvPicPr>
          <p:nvPr userDrawn="1"/>
        </p:nvPicPr>
        <p:blipFill>
          <a:blip r:embed="rId2" cstate="print"/>
          <a:stretch>
            <a:fillRect/>
          </a:stretch>
        </p:blipFill>
        <p:spPr>
          <a:xfrm>
            <a:off x="0" y="0"/>
            <a:ext cx="9906000" cy="6858000"/>
          </a:xfrm>
          <a:prstGeom prst="rect">
            <a:avLst/>
          </a:prstGeom>
        </p:spPr>
      </p:pic>
    </p:spTree>
    <p:extLst>
      <p:ext uri="{BB962C8B-B14F-4D97-AF65-F5344CB8AC3E}">
        <p14:creationId xmlns:p14="http://schemas.microsoft.com/office/powerpoint/2010/main" val="40771675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cstate="print"/>
          <a:stretch>
            <a:fillRect/>
          </a:stretch>
        </p:blipFill>
        <p:spPr>
          <a:xfrm>
            <a:off x="0" y="0"/>
            <a:ext cx="9906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12751" y="1411555"/>
            <a:ext cx="44577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2750" y="2174875"/>
            <a:ext cx="44577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33148" y="1411555"/>
            <a:ext cx="4460104"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461139"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FFFFFF">
                    <a:tint val="75000"/>
                  </a:srgbClr>
                </a:solidFill>
                <a:latin typeface="Calibri"/>
              </a:rPr>
              <a:pPr algn="l" defTabSz="914363" eaLnBrk="1" fontAlgn="auto" hangingPunct="1">
                <a:spcBef>
                  <a:spcPts val="0"/>
                </a:spcBef>
                <a:spcAft>
                  <a:spcPts val="0"/>
                </a:spcAft>
                <a:defRPr/>
              </a:pPr>
              <a:t>‹#›</a:t>
            </a:fld>
            <a:endParaRPr lang="en-US" sz="1400" b="0" dirty="0">
              <a:solidFill>
                <a:srgbClr val="FFFFFF">
                  <a:tint val="75000"/>
                </a:srgbClr>
              </a:solidFill>
              <a:latin typeface="Calibri"/>
            </a:endParaRPr>
          </a:p>
        </p:txBody>
      </p:sp>
      <p:pic>
        <p:nvPicPr>
          <p:cNvPr id="10" name="Picture 9" descr="ContentForgroundOrange.png"/>
          <p:cNvPicPr>
            <a:picLocks noChangeAspect="1"/>
          </p:cNvPicPr>
          <p:nvPr userDrawn="1"/>
        </p:nvPicPr>
        <p:blipFill>
          <a:blip r:embed="rId2" cstate="print"/>
          <a:stretch>
            <a:fillRect/>
          </a:stretch>
        </p:blipFill>
        <p:spPr>
          <a:xfrm>
            <a:off x="0" y="0"/>
            <a:ext cx="9906000" cy="6858000"/>
          </a:xfrm>
          <a:prstGeom prst="rect">
            <a:avLst/>
          </a:prstGeom>
        </p:spPr>
      </p:pic>
    </p:spTree>
    <p:extLst>
      <p:ext uri="{BB962C8B-B14F-4D97-AF65-F5344CB8AC3E}">
        <p14:creationId xmlns:p14="http://schemas.microsoft.com/office/powerpoint/2010/main" val="1971867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FFFFFF">
                    <a:tint val="75000"/>
                  </a:srgbClr>
                </a:solidFill>
                <a:latin typeface="Calibri"/>
              </a:rPr>
              <a:pPr algn="l" defTabSz="914363" eaLnBrk="1" fontAlgn="auto" hangingPunct="1">
                <a:spcBef>
                  <a:spcPts val="0"/>
                </a:spcBef>
                <a:spcAft>
                  <a:spcPts val="0"/>
                </a:spcAft>
                <a:defRPr/>
              </a:pPr>
              <a:t>‹#›</a:t>
            </a:fld>
            <a:endParaRPr lang="en-US" sz="1400" b="0" dirty="0">
              <a:solidFill>
                <a:srgbClr val="FFFFFF">
                  <a:tint val="75000"/>
                </a:srgbClr>
              </a:solidFill>
              <a:latin typeface="Calibri"/>
            </a:endParaRPr>
          </a:p>
        </p:txBody>
      </p:sp>
      <p:pic>
        <p:nvPicPr>
          <p:cNvPr id="4" name="Picture 3" descr="ContentForgroundOrange.png"/>
          <p:cNvPicPr>
            <a:picLocks noChangeAspect="1"/>
          </p:cNvPicPr>
          <p:nvPr userDrawn="1"/>
        </p:nvPicPr>
        <p:blipFill>
          <a:blip r:embed="rId2" cstate="print"/>
          <a:stretch>
            <a:fillRect/>
          </a:stretch>
        </p:blipFill>
        <p:spPr>
          <a:xfrm>
            <a:off x="0" y="0"/>
            <a:ext cx="9906000" cy="6858000"/>
          </a:xfrm>
          <a:prstGeom prst="rect">
            <a:avLst/>
          </a:prstGeom>
        </p:spPr>
      </p:pic>
    </p:spTree>
    <p:extLst>
      <p:ext uri="{BB962C8B-B14F-4D97-AF65-F5344CB8AC3E}">
        <p14:creationId xmlns:p14="http://schemas.microsoft.com/office/powerpoint/2010/main" val="171461897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cstate="print"/>
          <a:stretch>
            <a:fillRect/>
          </a:stretch>
        </p:blipFill>
        <p:spPr bwMode="white">
          <a:xfrm>
            <a:off x="0" y="0"/>
            <a:ext cx="9906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419310" y="1572365"/>
            <a:ext cx="9041579"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FFFFFF">
                    <a:tint val="75000"/>
                  </a:srgbClr>
                </a:solidFill>
                <a:latin typeface="Calibri"/>
              </a:rPr>
              <a:pPr algn="l" defTabSz="914363" eaLnBrk="1" fontAlgn="auto" hangingPunct="1">
                <a:spcBef>
                  <a:spcPts val="0"/>
                </a:spcBef>
                <a:spcAft>
                  <a:spcPts val="0"/>
                </a:spcAft>
                <a:defRPr/>
              </a:pPr>
              <a:t>‹#›</a:t>
            </a:fld>
            <a:endParaRPr lang="en-US" sz="1400" b="0" dirty="0">
              <a:solidFill>
                <a:srgbClr val="FFFFFF">
                  <a:tint val="75000"/>
                </a:srgbClr>
              </a:solidFill>
              <a:latin typeface="Calibri"/>
            </a:endParaRPr>
          </a:p>
        </p:txBody>
      </p:sp>
    </p:spTree>
    <p:extLst>
      <p:ext uri="{BB962C8B-B14F-4D97-AF65-F5344CB8AC3E}">
        <p14:creationId xmlns:p14="http://schemas.microsoft.com/office/powerpoint/2010/main" val="8045370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FFFFFF">
                    <a:tint val="75000"/>
                  </a:srgbClr>
                </a:solidFill>
                <a:latin typeface="Calibri"/>
              </a:rPr>
              <a:pPr algn="l" defTabSz="914363" eaLnBrk="1" fontAlgn="auto" hangingPunct="1">
                <a:spcBef>
                  <a:spcPts val="0"/>
                </a:spcBef>
                <a:spcAft>
                  <a:spcPts val="0"/>
                </a:spcAft>
                <a:defRPr/>
              </a:pPr>
              <a:t>‹#›</a:t>
            </a:fld>
            <a:endParaRPr lang="en-US" sz="1400" b="0" dirty="0">
              <a:solidFill>
                <a:srgbClr val="FFFFFF">
                  <a:tint val="75000"/>
                </a:srgbClr>
              </a:solidFill>
              <a:latin typeface="Calibri"/>
            </a:endParaRPr>
          </a:p>
        </p:txBody>
      </p:sp>
      <p:pic>
        <p:nvPicPr>
          <p:cNvPr id="3" name="Picture 2" descr="ContentForgroundOrange.png"/>
          <p:cNvPicPr>
            <a:picLocks noChangeAspect="1"/>
          </p:cNvPicPr>
          <p:nvPr userDrawn="1"/>
        </p:nvPicPr>
        <p:blipFill>
          <a:blip r:embed="rId2" cstate="print"/>
          <a:stretch>
            <a:fillRect/>
          </a:stretch>
        </p:blipFill>
        <p:spPr>
          <a:xfrm>
            <a:off x="0" y="0"/>
            <a:ext cx="9906000" cy="6858000"/>
          </a:xfrm>
          <a:prstGeom prst="rect">
            <a:avLst/>
          </a:prstGeom>
        </p:spPr>
      </p:pic>
    </p:spTree>
    <p:extLst>
      <p:ext uri="{BB962C8B-B14F-4D97-AF65-F5344CB8AC3E}">
        <p14:creationId xmlns:p14="http://schemas.microsoft.com/office/powerpoint/2010/main" val="35187952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Derivco_LogoandIcon-150.jpg"/>
          <p:cNvPicPr>
            <a:picLocks noChangeAspect="1"/>
          </p:cNvPicPr>
          <p:nvPr userDrawn="1"/>
        </p:nvPicPr>
        <p:blipFill>
          <a:blip r:embed="rId2" cstate="print"/>
          <a:stretch>
            <a:fillRect/>
          </a:stretch>
        </p:blipFill>
        <p:spPr>
          <a:xfrm>
            <a:off x="7099960" y="6184983"/>
            <a:ext cx="1905000" cy="520700"/>
          </a:xfrm>
          <a:prstGeom prst="rect">
            <a:avLst/>
          </a:prstGeom>
        </p:spPr>
      </p:pic>
      <p:sp>
        <p:nvSpPr>
          <p:cNvPr id="8" name="TextBox 7"/>
          <p:cNvSpPr txBox="1"/>
          <p:nvPr userDrawn="1"/>
        </p:nvSpPr>
        <p:spPr>
          <a:xfrm>
            <a:off x="730332" y="6293457"/>
            <a:ext cx="5421086" cy="338554"/>
          </a:xfrm>
          <a:prstGeom prst="rect">
            <a:avLst/>
          </a:prstGeom>
          <a:noFill/>
        </p:spPr>
        <p:txBody>
          <a:bodyPr wrap="square" rtlCol="0">
            <a:spAutoFit/>
          </a:bodyPr>
          <a:lstStyle/>
          <a:p>
            <a:r>
              <a:rPr lang="en-GB" sz="1600" dirty="0" smtClean="0">
                <a:solidFill>
                  <a:schemeClr val="accent2">
                    <a:lumMod val="75000"/>
                  </a:schemeClr>
                </a:solidFill>
              </a:rPr>
              <a:t>S</a:t>
            </a:r>
            <a:r>
              <a:rPr lang="en-GB" sz="1200" dirty="0" smtClean="0">
                <a:solidFill>
                  <a:schemeClr val="accent2">
                    <a:lumMod val="75000"/>
                  </a:schemeClr>
                </a:solidFill>
              </a:rPr>
              <a:t>ERVER</a:t>
            </a:r>
            <a:r>
              <a:rPr lang="en-GB" sz="1600" dirty="0" smtClean="0">
                <a:solidFill>
                  <a:schemeClr val="accent2">
                    <a:lumMod val="75000"/>
                  </a:schemeClr>
                </a:solidFill>
              </a:rPr>
              <a:t>C</a:t>
            </a:r>
            <a:r>
              <a:rPr lang="en-GB" sz="1200" dirty="0" smtClean="0">
                <a:solidFill>
                  <a:schemeClr val="accent2">
                    <a:lumMod val="75000"/>
                  </a:schemeClr>
                </a:solidFill>
              </a:rPr>
              <a:t>ORE</a:t>
            </a:r>
            <a:r>
              <a:rPr lang="en-GB" sz="1200" baseline="0" dirty="0" smtClean="0">
                <a:solidFill>
                  <a:schemeClr val="accent2">
                    <a:lumMod val="75000"/>
                  </a:schemeClr>
                </a:solidFill>
              </a:rPr>
              <a:t>: How hard can it be - What could possibly go wrong?                                                   </a:t>
            </a:r>
            <a:endParaRPr lang="en-GB" sz="1600" dirty="0">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33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21341" y="1466589"/>
            <a:ext cx="7577863"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F2B486"/>
                </a:solidFill>
                <a:latin typeface="Calibri"/>
              </a:rPr>
              <a:pPr algn="l" defTabSz="914363" eaLnBrk="1" fontAlgn="auto" hangingPunct="1">
                <a:spcBef>
                  <a:spcPts val="0"/>
                </a:spcBef>
                <a:spcAft>
                  <a:spcPts val="0"/>
                </a:spcAft>
                <a:defRPr/>
              </a:pPr>
              <a:t>‹#›</a:t>
            </a:fld>
            <a:endParaRPr lang="en-US" sz="1400" b="0" dirty="0">
              <a:solidFill>
                <a:srgbClr val="F2B486"/>
              </a:solidFill>
              <a:latin typeface="Calibri"/>
            </a:endParaRPr>
          </a:p>
        </p:txBody>
      </p:sp>
      <p:pic>
        <p:nvPicPr>
          <p:cNvPr id="4" name="Picture 3" descr="Bottom_Bar_02.png"/>
          <p:cNvPicPr>
            <a:picLocks noChangeAspect="1"/>
          </p:cNvPicPr>
          <p:nvPr userDrawn="1"/>
        </p:nvPicPr>
        <p:blipFill>
          <a:blip r:embed="rId3" cstate="print"/>
          <a:stretch>
            <a:fillRect/>
          </a:stretch>
        </p:blipFill>
        <p:spPr>
          <a:xfrm>
            <a:off x="0" y="5741790"/>
            <a:ext cx="9906000" cy="1116211"/>
          </a:xfrm>
          <a:prstGeom prst="rect">
            <a:avLst/>
          </a:prstGeom>
        </p:spPr>
      </p:pic>
    </p:spTree>
    <p:extLst>
      <p:ext uri="{BB962C8B-B14F-4D97-AF65-F5344CB8AC3E}">
        <p14:creationId xmlns:p14="http://schemas.microsoft.com/office/powerpoint/2010/main" val="30707177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412750" y="1905000"/>
            <a:ext cx="9080500" cy="4475071"/>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000000"/>
                </a:solidFill>
                <a:latin typeface="Calibri"/>
              </a:rPr>
              <a:pPr algn="l" defTabSz="914363" eaLnBrk="1" fontAlgn="auto" hangingPunct="1">
                <a:spcBef>
                  <a:spcPts val="0"/>
                </a:spcBef>
                <a:spcAft>
                  <a:spcPts val="0"/>
                </a:spcAft>
                <a:defRPr/>
              </a:pPr>
              <a:t>‹#›</a:t>
            </a:fld>
            <a:endParaRPr lang="en-US" sz="1400" b="0" dirty="0">
              <a:solidFill>
                <a:srgbClr val="000000"/>
              </a:solidFill>
              <a:latin typeface="Calibri"/>
            </a:endParaRPr>
          </a:p>
        </p:txBody>
      </p:sp>
      <p:sp>
        <p:nvSpPr>
          <p:cNvPr id="10" name="Text Box 4"/>
          <p:cNvSpPr txBox="1">
            <a:spLocks noChangeArrowheads="1"/>
          </p:cNvSpPr>
          <p:nvPr userDrawn="1"/>
        </p:nvSpPr>
        <p:spPr bwMode="auto">
          <a:xfrm>
            <a:off x="412750" y="926927"/>
            <a:ext cx="9080500" cy="885423"/>
          </a:xfrm>
          <a:prstGeom prst="rect">
            <a:avLst/>
          </a:prstGeom>
          <a:solidFill>
            <a:srgbClr val="FFFF99"/>
          </a:solidFill>
          <a:ln w="38100">
            <a:solidFill>
              <a:srgbClr val="FFFF00"/>
            </a:solidFill>
            <a:miter lim="800000"/>
            <a:headEnd/>
            <a:tailEnd/>
          </a:ln>
        </p:spPr>
        <p:txBody>
          <a:bodyPr lIns="91436" tIns="45718" rIns="91436" bIns="45718"/>
          <a:lstStyle/>
          <a:p>
            <a:pPr defTabSz="914363" eaLnBrk="1" fontAlgn="auto" hangingPunct="1">
              <a:spcBef>
                <a:spcPts val="0"/>
              </a:spcBef>
              <a:spcAft>
                <a:spcPts val="0"/>
              </a:spcAft>
            </a:pPr>
            <a:r>
              <a:rPr lang="en-US" sz="1800" b="0" dirty="0">
                <a:solidFill>
                  <a:srgbClr val="990033"/>
                </a:solidFill>
                <a:latin typeface="Calibri"/>
              </a:rPr>
              <a:t>Speaker instructions: </a:t>
            </a:r>
            <a:r>
              <a:rPr lang="en-US" sz="1600" b="0" dirty="0" smtClean="0">
                <a:solidFill>
                  <a:srgbClr val="000000"/>
                </a:solidFill>
                <a:latin typeface="Calibri"/>
              </a:rPr>
              <a:t>Complete this slide to assist your SME (subject matter expert) in evaluatin</a:t>
            </a:r>
            <a:r>
              <a:rPr lang="en-US" sz="1600" b="0" dirty="0">
                <a:solidFill>
                  <a:srgbClr val="000000"/>
                </a:solidFill>
                <a:latin typeface="Calibri"/>
              </a:rPr>
              <a:t>g </a:t>
            </a:r>
            <a:r>
              <a:rPr lang="en-US" sz="1600" b="0" dirty="0" smtClean="0">
                <a:solidFill>
                  <a:srgbClr val="000000"/>
                </a:solidFill>
                <a:latin typeface="Calibri"/>
              </a:rPr>
              <a:t>your </a:t>
            </a:r>
            <a:r>
              <a:rPr lang="en-US" sz="1600" b="0" dirty="0">
                <a:solidFill>
                  <a:srgbClr val="000000"/>
                </a:solidFill>
                <a:latin typeface="Calibri"/>
              </a:rPr>
              <a:t>presentation flow, topic coverage, demo integration and alignment of content to your session description and level. </a:t>
            </a:r>
          </a:p>
          <a:p>
            <a:pPr defTabSz="914363" eaLnBrk="1" fontAlgn="auto" hangingPunct="1">
              <a:lnSpc>
                <a:spcPct val="90000"/>
              </a:lnSpc>
              <a:spcBef>
                <a:spcPct val="20000"/>
              </a:spcBef>
              <a:spcAft>
                <a:spcPts val="0"/>
              </a:spcAft>
            </a:pPr>
            <a:endParaRPr lang="en-US" sz="1800" b="0" dirty="0">
              <a:solidFill>
                <a:srgbClr val="990033"/>
              </a:solidFill>
              <a:latin typeface="Calibri"/>
            </a:endParaRPr>
          </a:p>
        </p:txBody>
      </p:sp>
    </p:spTree>
    <p:extLst>
      <p:ext uri="{BB962C8B-B14F-4D97-AF65-F5344CB8AC3E}">
        <p14:creationId xmlns:p14="http://schemas.microsoft.com/office/powerpoint/2010/main" val="41828836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sources for Developers">
    <p:spTree>
      <p:nvGrpSpPr>
        <p:cNvPr id="1" name=""/>
        <p:cNvGrpSpPr/>
        <p:nvPr/>
      </p:nvGrpSpPr>
      <p:grpSpPr>
        <a:xfrm>
          <a:off x="0" y="0"/>
          <a:ext cx="0" cy="0"/>
          <a:chOff x="0" y="0"/>
          <a:chExt cx="0" cy="0"/>
        </a:xfrm>
      </p:grpSpPr>
      <p:sp>
        <p:nvSpPr>
          <p:cNvPr id="3" name="Rounded Rectangle 2"/>
          <p:cNvSpPr/>
          <p:nvPr userDrawn="1"/>
        </p:nvSpPr>
        <p:spPr bwMode="auto">
          <a:xfrm>
            <a:off x="0" y="990600"/>
            <a:ext cx="9906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eaLnBrk="1" hangingPunct="1">
              <a:defRPr/>
            </a:pPr>
            <a:endParaRPr lang="en-US" sz="1600" b="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Rounded Rectangle 3"/>
          <p:cNvSpPr/>
          <p:nvPr userDrawn="1"/>
        </p:nvSpPr>
        <p:spPr bwMode="auto">
          <a:xfrm>
            <a:off x="0" y="3429000"/>
            <a:ext cx="635635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eaLnBrk="1" hangingPunct="1">
              <a:defRPr/>
            </a:pPr>
            <a:endParaRPr lang="en-US" sz="1600" b="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4" descr="C:\Users\bmarb\AppData\Local\Temp\msohtmlclip1\01\clip_image001.png"/>
          <p:cNvPicPr>
            <a:picLocks noChangeAspect="1" noChangeArrowheads="1"/>
          </p:cNvPicPr>
          <p:nvPr userDrawn="1"/>
        </p:nvPicPr>
        <p:blipFill>
          <a:blip r:embed="rId2" cstate="print"/>
          <a:srcRect/>
          <a:stretch>
            <a:fillRect/>
          </a:stretch>
        </p:blipFill>
        <p:spPr bwMode="auto">
          <a:xfrm>
            <a:off x="4960739" y="2209800"/>
            <a:ext cx="4532511"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6" name="Group 29"/>
          <p:cNvGrpSpPr/>
          <p:nvPr userDrawn="1"/>
        </p:nvGrpSpPr>
        <p:grpSpPr>
          <a:xfrm>
            <a:off x="247650" y="1247775"/>
            <a:ext cx="4953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algn="ctr" eaLnBrk="1" fontAlgn="auto" hangingPunct="1">
                <a:spcBef>
                  <a:spcPts val="0"/>
                </a:spcBef>
                <a:spcAft>
                  <a:spcPts val="0"/>
                </a:spcAft>
                <a:defRPr/>
              </a:pPr>
              <a:endParaRPr lang="en-US" sz="1800" b="0" kern="0">
                <a:solidFill>
                  <a:sysClr val="window" lastClr="FFFFFF"/>
                </a:solidFill>
                <a:latin typeface="Calibri"/>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algn="ctr" eaLnBrk="1" fontAlgn="auto" hangingPunct="1">
                <a:spcBef>
                  <a:spcPts val="0"/>
                </a:spcBef>
                <a:spcAft>
                  <a:spcPts val="0"/>
                </a:spcAft>
                <a:defRPr/>
              </a:pPr>
              <a:endParaRPr lang="en-US" sz="1800" b="0" kern="0">
                <a:solidFill>
                  <a:sysClr val="window" lastClr="FFFFFF"/>
                </a:solidFill>
                <a:latin typeface="Calibri"/>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algn="ctr" eaLnBrk="1" fontAlgn="auto" hangingPunct="1">
                <a:spcBef>
                  <a:spcPts val="0"/>
                </a:spcBef>
                <a:spcAft>
                  <a:spcPts val="0"/>
                </a:spcAft>
                <a:defRPr/>
              </a:pPr>
              <a:endParaRPr lang="en-US" sz="1800" b="0" kern="0">
                <a:solidFill>
                  <a:sysClr val="window" lastClr="FFFFFF"/>
                </a:solidFill>
                <a:latin typeface="Calibri"/>
              </a:endParaRPr>
            </a:p>
          </p:txBody>
        </p:sp>
      </p:grpSp>
      <p:grpSp>
        <p:nvGrpSpPr>
          <p:cNvPr id="10" name="Group 33"/>
          <p:cNvGrpSpPr/>
          <p:nvPr userDrawn="1"/>
        </p:nvGrpSpPr>
        <p:grpSpPr>
          <a:xfrm>
            <a:off x="247650" y="3671887"/>
            <a:ext cx="4953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algn="ctr" eaLnBrk="1" fontAlgn="auto" hangingPunct="1">
                <a:spcBef>
                  <a:spcPts val="0"/>
                </a:spcBef>
                <a:spcAft>
                  <a:spcPts val="0"/>
                </a:spcAft>
                <a:defRPr/>
              </a:pPr>
              <a:endParaRPr lang="en-US" sz="1800" b="0" kern="0">
                <a:solidFill>
                  <a:sysClr val="window" lastClr="FFFFFF"/>
                </a:solidFill>
                <a:latin typeface="Calibri"/>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algn="ctr" eaLnBrk="1" fontAlgn="auto" hangingPunct="1">
                <a:spcBef>
                  <a:spcPts val="0"/>
                </a:spcBef>
                <a:spcAft>
                  <a:spcPts val="0"/>
                </a:spcAft>
                <a:defRPr/>
              </a:pPr>
              <a:endParaRPr lang="en-US" sz="1800" b="0" kern="0">
                <a:solidFill>
                  <a:sysClr val="window" lastClr="FFFFFF"/>
                </a:solidFill>
                <a:latin typeface="Calibri"/>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algn="ctr" eaLnBrk="1" fontAlgn="auto" hangingPunct="1">
                <a:spcBef>
                  <a:spcPts val="0"/>
                </a:spcBef>
                <a:spcAft>
                  <a:spcPts val="0"/>
                </a:spcAft>
                <a:defRPr/>
              </a:pPr>
              <a:endParaRPr lang="en-US" sz="1800" b="0" kern="0">
                <a:solidFill>
                  <a:sysClr val="window" lastClr="FFFFFF"/>
                </a:solidFill>
                <a:latin typeface="Calibri"/>
              </a:endParaRPr>
            </a:p>
          </p:txBody>
        </p:sp>
      </p:grpSp>
      <p:sp>
        <p:nvSpPr>
          <p:cNvPr id="15" name="Oval 14"/>
          <p:cNvSpPr/>
          <p:nvPr userDrawn="1"/>
        </p:nvSpPr>
        <p:spPr bwMode="auto">
          <a:xfrm>
            <a:off x="103188" y="1085850"/>
            <a:ext cx="8255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eaLnBrk="1" hangingPunct="1"/>
            <a:endParaRPr lang="en-US" sz="2300" b="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6" name="Oval 15"/>
          <p:cNvSpPr/>
          <p:nvPr userDrawn="1"/>
        </p:nvSpPr>
        <p:spPr bwMode="auto">
          <a:xfrm>
            <a:off x="103188" y="3519487"/>
            <a:ext cx="8255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eaLnBrk="1" hangingPunct="1"/>
            <a:endParaRPr lang="en-US" sz="2300" b="0" dirty="0" smtClean="0">
              <a:solidFill>
                <a:srgbClr val="FFFFFF"/>
              </a:solidFill>
              <a:effectLst>
                <a:outerShdw blurRad="38100" dist="38100" dir="2700000" algn="tl">
                  <a:srgbClr val="000000">
                    <a:alpha val="43137"/>
                  </a:srgbClr>
                </a:outerShdw>
              </a:effectLst>
              <a:latin typeface="Trebuchet MS" pitchFamily="34" charset="0"/>
            </a:endParaRPr>
          </a:p>
        </p:txBody>
      </p:sp>
      <p:pic>
        <p:nvPicPr>
          <p:cNvPr id="17" name="Picture 16" descr="msdn_1inch_rgb.png"/>
          <p:cNvPicPr>
            <a:picLocks noChangeAspect="1"/>
          </p:cNvPicPr>
          <p:nvPr userDrawn="1"/>
        </p:nvPicPr>
        <p:blipFill>
          <a:blip r:embed="rId3" cstate="print"/>
          <a:stretch>
            <a:fillRect/>
          </a:stretch>
        </p:blipFill>
        <p:spPr bwMode="invGray">
          <a:xfrm>
            <a:off x="908051" y="3505201"/>
            <a:ext cx="2012156" cy="942975"/>
          </a:xfrm>
          <a:prstGeom prst="rect">
            <a:avLst/>
          </a:prstGeom>
        </p:spPr>
      </p:pic>
      <p:sp>
        <p:nvSpPr>
          <p:cNvPr id="18" name="Rectangle 17"/>
          <p:cNvSpPr/>
          <p:nvPr userDrawn="1"/>
        </p:nvSpPr>
        <p:spPr>
          <a:xfrm>
            <a:off x="908050" y="2286001"/>
            <a:ext cx="4953000" cy="954107"/>
          </a:xfrm>
          <a:prstGeom prst="rect">
            <a:avLst/>
          </a:prstGeom>
        </p:spPr>
        <p:txBody>
          <a:bodyPr>
            <a:spAutoFit/>
          </a:bodyPr>
          <a:lstStyle/>
          <a:p>
            <a:pPr defTabSz="914363" eaLnBrk="1" fontAlgn="auto" hangingPunct="1">
              <a:spcBef>
                <a:spcPts val="600"/>
              </a:spcBef>
              <a:spcAft>
                <a:spcPts val="0"/>
              </a:spcAft>
            </a:pPr>
            <a:r>
              <a:rPr lang="en-US" sz="2000" b="0" dirty="0" smtClean="0">
                <a:solidFill>
                  <a:srgbClr val="FFFFFF"/>
                </a:solidFill>
                <a:latin typeface="Calibri"/>
                <a:hlinkClick r:id="rId4"/>
              </a:rPr>
              <a:t>www.microsoft.com/teched</a:t>
            </a:r>
            <a:r>
              <a:rPr lang="en-US" sz="2000" b="0" dirty="0" smtClean="0">
                <a:solidFill>
                  <a:srgbClr val="FFFFFF"/>
                </a:solidFill>
                <a:latin typeface="Calibri"/>
              </a:rPr>
              <a:t> </a:t>
            </a:r>
          </a:p>
          <a:p>
            <a:pPr marL="0" lvl="1" defTabSz="914363" eaLnBrk="1" fontAlgn="auto" hangingPunct="1">
              <a:spcBef>
                <a:spcPts val="0"/>
              </a:spcBef>
              <a:spcAft>
                <a:spcPts val="0"/>
              </a:spcAft>
              <a:tabLst>
                <a:tab pos="1828800" algn="l"/>
              </a:tabLst>
            </a:pPr>
            <a:r>
              <a:rPr lang="en-US" sz="1800" b="0" dirty="0" err="1" smtClean="0">
                <a:solidFill>
                  <a:srgbClr val="FFFFFF"/>
                </a:solidFill>
                <a:latin typeface="Calibri"/>
              </a:rPr>
              <a:t>Tech·Talks</a:t>
            </a:r>
            <a:r>
              <a:rPr lang="en-US" sz="1800" b="0" dirty="0" smtClean="0">
                <a:solidFill>
                  <a:srgbClr val="FFFFFF"/>
                </a:solidFill>
                <a:latin typeface="Calibri"/>
              </a:rPr>
              <a:t>	 </a:t>
            </a:r>
            <a:r>
              <a:rPr lang="en-US" sz="1800" b="0" dirty="0" err="1" smtClean="0">
                <a:solidFill>
                  <a:srgbClr val="FFFFFF"/>
                </a:solidFill>
                <a:latin typeface="Calibri"/>
              </a:rPr>
              <a:t>Tech·Ed</a:t>
            </a:r>
            <a:r>
              <a:rPr lang="en-US" sz="1800" b="0" dirty="0" smtClean="0">
                <a:solidFill>
                  <a:srgbClr val="FFFFFF"/>
                </a:solidFill>
                <a:latin typeface="Calibri"/>
              </a:rPr>
              <a:t> Bloggers</a:t>
            </a:r>
          </a:p>
          <a:p>
            <a:pPr marL="0" lvl="1" defTabSz="914363" eaLnBrk="1" fontAlgn="auto" hangingPunct="1">
              <a:spcBef>
                <a:spcPts val="0"/>
              </a:spcBef>
              <a:spcAft>
                <a:spcPts val="0"/>
              </a:spcAft>
              <a:tabLst>
                <a:tab pos="1828800" algn="l"/>
              </a:tabLst>
            </a:pPr>
            <a:r>
              <a:rPr lang="en-US" sz="1800" b="0" dirty="0" smtClean="0">
                <a:solidFill>
                  <a:srgbClr val="FFFFFF"/>
                </a:solidFill>
                <a:latin typeface="Calibri"/>
              </a:rPr>
              <a:t>Live Simulcasts	Virtual Labs</a:t>
            </a:r>
          </a:p>
        </p:txBody>
      </p:sp>
      <p:sp>
        <p:nvSpPr>
          <p:cNvPr id="19" name="Rectangle 18"/>
          <p:cNvSpPr/>
          <p:nvPr userDrawn="1"/>
        </p:nvSpPr>
        <p:spPr>
          <a:xfrm>
            <a:off x="908050" y="4419600"/>
            <a:ext cx="4953000" cy="1046440"/>
          </a:xfrm>
          <a:prstGeom prst="rect">
            <a:avLst/>
          </a:prstGeom>
        </p:spPr>
        <p:txBody>
          <a:bodyPr>
            <a:spAutoFit/>
          </a:bodyPr>
          <a:lstStyle/>
          <a:p>
            <a:pPr defTabSz="914363" eaLnBrk="1" fontAlgn="auto" hangingPunct="1">
              <a:spcBef>
                <a:spcPts val="600"/>
              </a:spcBef>
              <a:spcAft>
                <a:spcPts val="0"/>
              </a:spcAft>
              <a:tabLst>
                <a:tab pos="1828800" algn="l"/>
              </a:tabLst>
            </a:pPr>
            <a:r>
              <a:rPr lang="en-US" sz="2000" b="0" dirty="0" smtClean="0">
                <a:solidFill>
                  <a:srgbClr val="FFFFFF"/>
                </a:solidFill>
                <a:latin typeface="Calibri"/>
                <a:hlinkClick r:id="rId5"/>
              </a:rPr>
              <a:t>http://microsoft.com/msdn</a:t>
            </a:r>
            <a:r>
              <a:rPr lang="en-US" dirty="0" smtClean="0">
                <a:solidFill>
                  <a:srgbClr val="FFFFFF"/>
                </a:solidFill>
                <a:latin typeface="Calibri"/>
              </a:rPr>
              <a:t>  </a:t>
            </a:r>
            <a:endParaRPr lang="en-US" b="0" dirty="0" smtClean="0">
              <a:solidFill>
                <a:srgbClr val="FFFFFF"/>
              </a:solidFill>
              <a:latin typeface="Calibri"/>
            </a:endParaRPr>
          </a:p>
          <a:p>
            <a:pPr marL="0" lvl="1" defTabSz="914363" eaLnBrk="1" fontAlgn="auto" hangingPunct="1">
              <a:spcBef>
                <a:spcPts val="0"/>
              </a:spcBef>
              <a:spcAft>
                <a:spcPts val="0"/>
              </a:spcAft>
              <a:tabLst>
                <a:tab pos="1828800" algn="l"/>
              </a:tabLst>
            </a:pPr>
            <a:endParaRPr lang="en-US" sz="1800" b="0" dirty="0" smtClean="0">
              <a:solidFill>
                <a:srgbClr val="FFFFFF"/>
              </a:solidFill>
              <a:latin typeface="Calibri"/>
            </a:endParaRPr>
          </a:p>
          <a:p>
            <a:pPr marL="0" lvl="1" defTabSz="914363" eaLnBrk="1" fontAlgn="auto" hangingPunct="1">
              <a:spcBef>
                <a:spcPts val="0"/>
              </a:spcBef>
              <a:spcAft>
                <a:spcPts val="0"/>
              </a:spcAft>
              <a:tabLst>
                <a:tab pos="1828800" algn="l"/>
              </a:tabLst>
            </a:pPr>
            <a:r>
              <a:rPr lang="en-US" sz="2000" b="0" dirty="0" smtClean="0">
                <a:solidFill>
                  <a:srgbClr val="FFFFFF"/>
                </a:solidFill>
                <a:latin typeface="Calibri"/>
              </a:rPr>
              <a:t>Developer’s Kit, Licenses, and MORE!</a:t>
            </a:r>
          </a:p>
        </p:txBody>
      </p:sp>
      <p:pic>
        <p:nvPicPr>
          <p:cNvPr id="20" name="Picture 19" descr="TechEd_online.png"/>
          <p:cNvPicPr>
            <a:picLocks noChangeAspect="1"/>
          </p:cNvPicPr>
          <p:nvPr userDrawn="1"/>
        </p:nvPicPr>
        <p:blipFill>
          <a:blip r:embed="rId6" cstate="print"/>
          <a:stretch>
            <a:fillRect/>
          </a:stretch>
        </p:blipFill>
        <p:spPr bwMode="invGray">
          <a:xfrm>
            <a:off x="990600" y="1209675"/>
            <a:ext cx="2610644" cy="1076325"/>
          </a:xfrm>
          <a:prstGeom prst="rect">
            <a:avLst/>
          </a:prstGeom>
        </p:spPr>
      </p:pic>
      <p:sp>
        <p:nvSpPr>
          <p:cNvPr id="22" name="Title 1"/>
          <p:cNvSpPr txBox="1">
            <a:spLocks/>
          </p:cNvSpPr>
          <p:nvPr userDrawn="1"/>
        </p:nvSpPr>
        <p:spPr>
          <a:xfrm>
            <a:off x="412750" y="228601"/>
            <a:ext cx="9073942" cy="664797"/>
          </a:xfrm>
          <a:prstGeom prst="rect">
            <a:avLst/>
          </a:prstGeom>
        </p:spPr>
        <p:txBody>
          <a:bodyPr vert="horz" wrap="square" lIns="0" tIns="0" rIns="0" bIns="0" rtlCol="0" anchor="t">
            <a:normAutofit/>
          </a:bodyPr>
          <a:lstStyle/>
          <a:p>
            <a:pPr defTabSz="914363" eaLnBrk="1" fontAlgn="auto" hangingPunct="1">
              <a:lnSpc>
                <a:spcPct val="90000"/>
              </a:lnSpc>
              <a:spcAft>
                <a:spcPts val="0"/>
              </a:spcAft>
              <a:defRPr/>
            </a:pPr>
            <a:r>
              <a:rPr lang="en-US" sz="4800" b="0" spc="-100" dirty="0" smtClean="0">
                <a:ln w="3175">
                  <a:noFill/>
                </a:ln>
                <a:solidFill>
                  <a:srgbClr val="FFFFFF"/>
                </a:solidFill>
                <a:latin typeface="Calibri" pitchFamily="34" charset="0"/>
                <a:cs typeface="Arial" charset="0"/>
              </a:rPr>
              <a:t>Resources for Developers</a:t>
            </a:r>
            <a:endParaRPr lang="en-US" sz="4800" b="0" spc="-100" dirty="0">
              <a:ln w="3175">
                <a:noFill/>
              </a:ln>
              <a:solidFill>
                <a:srgbClr val="FFFFFF"/>
              </a:solidFill>
              <a:latin typeface="Calibri" pitchFamily="34" charset="0"/>
              <a:cs typeface="Arial" charset="0"/>
            </a:endParaRPr>
          </a:p>
        </p:txBody>
      </p:sp>
    </p:spTree>
    <p:extLst>
      <p:ext uri="{BB962C8B-B14F-4D97-AF65-F5344CB8AC3E}">
        <p14:creationId xmlns:p14="http://schemas.microsoft.com/office/powerpoint/2010/main" val="2162523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10"/>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2750" y="228601"/>
            <a:ext cx="9073942"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412750" y="1611011"/>
            <a:ext cx="9083802"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412750" y="2513263"/>
            <a:ext cx="9083802"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Interactive </a:t>
            </a:r>
            <a:r>
              <a:rPr lang="en-US" dirty="0" smtClean="0">
                <a:solidFill>
                  <a:srgbClr val="FFFFFF"/>
                </a:solidFill>
                <a:effectLst>
                  <a:outerShdw blurRad="38100" dist="38100" dir="2700000" algn="tl">
                    <a:srgbClr val="000000">
                      <a:alpha val="43137"/>
                    </a:srgbClr>
                  </a:outerShdw>
                </a:effectLst>
              </a:rPr>
              <a:t>Sessions (session codes and titles)</a:t>
            </a:r>
          </a:p>
        </p:txBody>
      </p:sp>
      <p:sp>
        <p:nvSpPr>
          <p:cNvPr id="13" name="Content Placeholder 10"/>
          <p:cNvSpPr>
            <a:spLocks noGrp="1"/>
          </p:cNvSpPr>
          <p:nvPr>
            <p:ph sz="quarter" idx="12" hasCustomPrompt="1"/>
          </p:nvPr>
        </p:nvSpPr>
        <p:spPr>
          <a:xfrm>
            <a:off x="412750" y="3476934"/>
            <a:ext cx="9083802"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412750" y="4409609"/>
            <a:ext cx="9083802"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baseline="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Other Resources (books, websites, etc.)</a:t>
            </a:r>
          </a:p>
        </p:txBody>
      </p:sp>
    </p:spTree>
    <p:extLst>
      <p:ext uri="{BB962C8B-B14F-4D97-AF65-F5344CB8AC3E}">
        <p14:creationId xmlns:p14="http://schemas.microsoft.com/office/powerpoint/2010/main" val="10524709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2750" y="228601"/>
            <a:ext cx="9073942"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412750" y="1611012"/>
            <a:ext cx="9083802"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412750" y="2543973"/>
            <a:ext cx="9083802"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412750" y="3476935"/>
            <a:ext cx="9083802"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412750" y="4409897"/>
            <a:ext cx="9083802"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extLst>
      <p:ext uri="{BB962C8B-B14F-4D97-AF65-F5344CB8AC3E}">
        <p14:creationId xmlns:p14="http://schemas.microsoft.com/office/powerpoint/2010/main" val="12797289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val Slide">
    <p:spTree>
      <p:nvGrpSpPr>
        <p:cNvPr id="1" name=""/>
        <p:cNvGrpSpPr/>
        <p:nvPr/>
      </p:nvGrpSpPr>
      <p:grpSpPr>
        <a:xfrm>
          <a:off x="0" y="0"/>
          <a:ext cx="0" cy="0"/>
          <a:chOff x="0" y="0"/>
          <a:chExt cx="0" cy="0"/>
        </a:xfrm>
      </p:grpSpPr>
      <p:sp>
        <p:nvSpPr>
          <p:cNvPr id="3" name="Round Same Side Corner Rectangle 2"/>
          <p:cNvSpPr/>
          <p:nvPr userDrawn="1"/>
        </p:nvSpPr>
        <p:spPr bwMode="blackWhite">
          <a:xfrm rot="5400000">
            <a:off x="1650899" y="2156720"/>
            <a:ext cx="2443162" cy="5806875"/>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eaLnBrk="1" hangingPunct="1"/>
            <a:endParaRPr lang="en-US" sz="2300" b="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4" name="Freeform 3"/>
          <p:cNvSpPr/>
          <p:nvPr userDrawn="1"/>
        </p:nvSpPr>
        <p:spPr bwMode="auto">
          <a:xfrm>
            <a:off x="0" y="171450"/>
            <a:ext cx="11010106"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eaLnBrk="1" hangingPunct="1">
              <a:defRPr/>
            </a:pPr>
            <a:endParaRPr lang="en-US" sz="3200" b="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Freeform 4"/>
          <p:cNvSpPr/>
          <p:nvPr userDrawn="1"/>
        </p:nvSpPr>
        <p:spPr bwMode="auto">
          <a:xfrm>
            <a:off x="1" y="-82550"/>
            <a:ext cx="10951633"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eaLnBrk="1" hangingPunct="1">
              <a:defRPr/>
            </a:pPr>
            <a:endParaRPr lang="en-US" sz="3200" b="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Rounded Rectangle 9"/>
          <p:cNvSpPr/>
          <p:nvPr userDrawn="1"/>
        </p:nvSpPr>
        <p:spPr bwMode="blackGray">
          <a:xfrm>
            <a:off x="1816101" y="4057650"/>
            <a:ext cx="3745706"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defTabSz="914099" eaLnBrk="1" hangingPunct="1">
              <a:defRPr/>
            </a:pPr>
            <a:r>
              <a:rPr lang="en-US" sz="3600" b="0" dirty="0" smtClean="0">
                <a:solidFill>
                  <a:srgbClr val="FFFFFF"/>
                </a:solidFill>
                <a:effectLst>
                  <a:outerShdw blurRad="38100" dist="38100" dir="2700000" algn="tl">
                    <a:srgbClr val="000000">
                      <a:alpha val="43137"/>
                    </a:srgbClr>
                  </a:outerShdw>
                </a:effectLst>
                <a:latin typeface="Segoe" pitchFamily="34" charset="0"/>
              </a:rPr>
              <a:t>Complete an</a:t>
            </a:r>
          </a:p>
          <a:p>
            <a:pPr defTabSz="914099" eaLnBrk="1" hangingPunct="1">
              <a:defRPr/>
            </a:pPr>
            <a:r>
              <a:rPr lang="en-US" sz="3600" b="0" dirty="0" smtClean="0">
                <a:solidFill>
                  <a:srgbClr val="FFFFFF"/>
                </a:solidFill>
                <a:effectLst>
                  <a:outerShdw blurRad="38100" dist="38100" dir="2700000" algn="tl">
                    <a:srgbClr val="000000">
                      <a:alpha val="43137"/>
                    </a:srgbClr>
                  </a:outerShdw>
                </a:effectLst>
                <a:latin typeface="Segoe" pitchFamily="34" charset="0"/>
              </a:rPr>
              <a:t>evaluation on</a:t>
            </a:r>
          </a:p>
          <a:p>
            <a:pPr defTabSz="914099" eaLnBrk="1" hangingPunct="1">
              <a:defRPr/>
            </a:pPr>
            <a:r>
              <a:rPr lang="en-US" sz="3600" b="0" dirty="0" err="1" smtClean="0">
                <a:solidFill>
                  <a:srgbClr val="FFFFFF"/>
                </a:solidFill>
                <a:effectLst>
                  <a:outerShdw blurRad="38100" dist="38100" dir="2700000" algn="tl">
                    <a:srgbClr val="000000">
                      <a:alpha val="43137"/>
                    </a:srgbClr>
                  </a:outerShdw>
                </a:effectLst>
                <a:latin typeface="Segoe" pitchFamily="34" charset="0"/>
              </a:rPr>
              <a:t>CommNet</a:t>
            </a:r>
            <a:r>
              <a:rPr lang="en-US" sz="3600" b="0" dirty="0" smtClean="0">
                <a:solidFill>
                  <a:srgbClr val="FFFFFF"/>
                </a:solidFill>
                <a:effectLst>
                  <a:outerShdw blurRad="38100" dist="38100" dir="2700000" algn="tl">
                    <a:srgbClr val="000000">
                      <a:alpha val="43137"/>
                    </a:srgbClr>
                  </a:outerShdw>
                </a:effectLst>
                <a:latin typeface="Segoe" pitchFamily="34" charset="0"/>
              </a:rPr>
              <a:t> and</a:t>
            </a:r>
          </a:p>
          <a:p>
            <a:pPr defTabSz="914099" eaLnBrk="1" hangingPunct="1">
              <a:defRPr/>
            </a:pPr>
            <a:r>
              <a:rPr lang="en-US" sz="3600" b="0" dirty="0" smtClean="0">
                <a:solidFill>
                  <a:srgbClr val="FFFFFF"/>
                </a:solidFill>
                <a:effectLst>
                  <a:outerShdw blurRad="38100" dist="38100" dir="2700000" algn="tl">
                    <a:srgbClr val="000000">
                      <a:alpha val="43137"/>
                    </a:srgbClr>
                  </a:outerShdw>
                </a:effectLst>
                <a:latin typeface="Segoe" pitchFamily="34" charset="0"/>
              </a:rPr>
              <a:t>enter to win!</a:t>
            </a:r>
          </a:p>
        </p:txBody>
      </p:sp>
    </p:spTree>
    <p:extLst>
      <p:ext uri="{BB962C8B-B14F-4D97-AF65-F5344CB8AC3E}">
        <p14:creationId xmlns:p14="http://schemas.microsoft.com/office/powerpoint/2010/main" val="38406551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412750" y="1411553"/>
            <a:ext cx="90805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9906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103215" y="6400802"/>
            <a:ext cx="23107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eaLnBrk="1" fontAlgn="auto" hangingPunct="1">
              <a:spcBef>
                <a:spcPts val="0"/>
              </a:spcBef>
              <a:spcAft>
                <a:spcPts val="0"/>
              </a:spcAft>
              <a:defRPr/>
            </a:pPr>
            <a:fld id="{ACC6DABA-E178-49C8-B135-4378B6D3DD69}" type="slidenum">
              <a:rPr lang="en-US" sz="1400" b="0" smtClean="0">
                <a:solidFill>
                  <a:srgbClr val="000000"/>
                </a:solidFill>
                <a:latin typeface="Calibri"/>
              </a:rPr>
              <a:pPr algn="l" defTabSz="914363" eaLnBrk="1" fontAlgn="auto" hangingPunct="1">
                <a:spcBef>
                  <a:spcPts val="0"/>
                </a:spcBef>
                <a:spcAft>
                  <a:spcPts val="0"/>
                </a:spcAft>
                <a:defRPr/>
              </a:pPr>
              <a:t>‹#›</a:t>
            </a:fld>
            <a:endParaRPr lang="en-US" sz="1400" b="0" dirty="0">
              <a:solidFill>
                <a:srgbClr val="000000"/>
              </a:solidFill>
              <a:latin typeface="Calibri"/>
            </a:endParaRPr>
          </a:p>
        </p:txBody>
      </p:sp>
    </p:spTree>
    <p:extLst>
      <p:ext uri="{BB962C8B-B14F-4D97-AF65-F5344CB8AC3E}">
        <p14:creationId xmlns:p14="http://schemas.microsoft.com/office/powerpoint/2010/main" val="37773142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791459" y="6724650"/>
            <a:ext cx="1647560" cy="285750"/>
          </a:xfrm>
          <a:prstGeom prst="rect">
            <a:avLst/>
          </a:prstGeom>
        </p:spPr>
        <p:txBody>
          <a:bodyPr/>
          <a:lstStyle>
            <a:lvl1pPr>
              <a:defRPr/>
            </a:lvl1pPr>
          </a:lstStyle>
          <a:p>
            <a:r>
              <a:rPr lang="en-ZA" altLang="en-US" smtClean="0"/>
              <a:t>How hard could it be - What could possibly go wrong</a:t>
            </a:r>
            <a:endParaRPr lang="en-US" altLang="en-US"/>
          </a:p>
        </p:txBody>
      </p:sp>
      <p:sp>
        <p:nvSpPr>
          <p:cNvPr id="5" name="Date Placeholder 4"/>
          <p:cNvSpPr>
            <a:spLocks noGrp="1"/>
          </p:cNvSpPr>
          <p:nvPr>
            <p:ph type="dt" sz="half" idx="11"/>
          </p:nvPr>
        </p:nvSpPr>
        <p:spPr>
          <a:xfrm>
            <a:off x="201217" y="6727826"/>
            <a:ext cx="1950244" cy="265113"/>
          </a:xfrm>
          <a:prstGeom prst="rect">
            <a:avLst/>
          </a:prstGeom>
        </p:spPr>
        <p:txBody>
          <a:bodyPr/>
          <a:lstStyle>
            <a:lvl1pPr>
              <a:defRPr/>
            </a:lvl1pPr>
          </a:lstStyle>
          <a:p>
            <a:endParaRPr lang="en-US" altLang="en-US"/>
          </a:p>
        </p:txBody>
      </p:sp>
    </p:spTree>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5753" y="1263651"/>
            <a:ext cx="4261644" cy="4773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2496" y="1263651"/>
            <a:ext cx="4263364" cy="4773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791459" y="6724650"/>
            <a:ext cx="1647560" cy="285750"/>
          </a:xfrm>
          <a:prstGeom prst="rect">
            <a:avLst/>
          </a:prstGeom>
        </p:spPr>
        <p:txBody>
          <a:bodyPr/>
          <a:lstStyle>
            <a:lvl1pPr>
              <a:defRPr/>
            </a:lvl1pPr>
          </a:lstStyle>
          <a:p>
            <a:r>
              <a:rPr lang="en-ZA" altLang="en-US" smtClean="0"/>
              <a:t>How hard could it be - What could possibly go wrong</a:t>
            </a:r>
            <a:endParaRPr lang="en-US" altLang="en-US"/>
          </a:p>
        </p:txBody>
      </p:sp>
      <p:sp>
        <p:nvSpPr>
          <p:cNvPr id="6" name="Date Placeholder 5"/>
          <p:cNvSpPr>
            <a:spLocks noGrp="1"/>
          </p:cNvSpPr>
          <p:nvPr>
            <p:ph type="dt" sz="half" idx="11"/>
          </p:nvPr>
        </p:nvSpPr>
        <p:spPr>
          <a:xfrm>
            <a:off x="201217" y="6727826"/>
            <a:ext cx="1950244" cy="265113"/>
          </a:xfrm>
          <a:prstGeom prst="rect">
            <a:avLst/>
          </a:prstGeom>
        </p:spPr>
        <p:txBody>
          <a:bodyPr/>
          <a:lstStyle>
            <a:lvl1pPr>
              <a:defRPr/>
            </a:lvl1pPr>
          </a:lstStyle>
          <a:p>
            <a:endParaRPr lang="en-US" altLang="en-US"/>
          </a:p>
        </p:txBody>
      </p:sp>
      <p:pic>
        <p:nvPicPr>
          <p:cNvPr id="7" name="Picture 6" descr="Derivco_LogoandIcon-150.jpg"/>
          <p:cNvPicPr>
            <a:picLocks noChangeAspect="1"/>
          </p:cNvPicPr>
          <p:nvPr userDrawn="1"/>
        </p:nvPicPr>
        <p:blipFill>
          <a:blip r:embed="rId2" cstate="print"/>
          <a:stretch>
            <a:fillRect/>
          </a:stretch>
        </p:blipFill>
        <p:spPr>
          <a:xfrm>
            <a:off x="7099960" y="6184983"/>
            <a:ext cx="1905000" cy="520700"/>
          </a:xfrm>
          <a:prstGeom prst="rect">
            <a:avLst/>
          </a:prstGeom>
        </p:spPr>
      </p:pic>
      <p:sp>
        <p:nvSpPr>
          <p:cNvPr id="8" name="TextBox 7"/>
          <p:cNvSpPr txBox="1"/>
          <p:nvPr userDrawn="1"/>
        </p:nvSpPr>
        <p:spPr>
          <a:xfrm>
            <a:off x="730332" y="6293457"/>
            <a:ext cx="6038603" cy="338554"/>
          </a:xfrm>
          <a:prstGeom prst="rect">
            <a:avLst/>
          </a:prstGeom>
          <a:noFill/>
        </p:spPr>
        <p:txBody>
          <a:bodyPr wrap="square" rtlCol="0">
            <a:spAutoFit/>
          </a:bodyPr>
          <a:lstStyle/>
          <a:p>
            <a:r>
              <a:rPr lang="en-GB" sz="1600" dirty="0" smtClean="0">
                <a:solidFill>
                  <a:schemeClr val="accent2">
                    <a:lumMod val="75000"/>
                  </a:schemeClr>
                </a:solidFill>
              </a:rPr>
              <a:t>S</a:t>
            </a:r>
            <a:r>
              <a:rPr lang="en-GB" sz="1200" dirty="0" smtClean="0">
                <a:solidFill>
                  <a:schemeClr val="accent2">
                    <a:lumMod val="75000"/>
                  </a:schemeClr>
                </a:solidFill>
              </a:rPr>
              <a:t>ERVER</a:t>
            </a:r>
            <a:r>
              <a:rPr lang="en-GB" sz="1600" dirty="0" smtClean="0">
                <a:solidFill>
                  <a:schemeClr val="accent2">
                    <a:lumMod val="75000"/>
                  </a:schemeClr>
                </a:solidFill>
              </a:rPr>
              <a:t>C</a:t>
            </a:r>
            <a:r>
              <a:rPr lang="en-GB" sz="1200" dirty="0" smtClean="0">
                <a:solidFill>
                  <a:schemeClr val="accent2">
                    <a:lumMod val="75000"/>
                  </a:schemeClr>
                </a:solidFill>
              </a:rPr>
              <a:t>ORE</a:t>
            </a:r>
            <a:r>
              <a:rPr lang="en-GB" sz="1200" baseline="0" dirty="0" smtClean="0">
                <a:solidFill>
                  <a:schemeClr val="accent2">
                    <a:lumMod val="75000"/>
                  </a:schemeClr>
                </a:solidFill>
              </a:rPr>
              <a:t>: How hard can it be - What could possibly go wrong?                                                  </a:t>
            </a:r>
            <a:endParaRPr lang="en-GB" sz="1600" dirty="0">
              <a:solidFill>
                <a:schemeClr val="accent2">
                  <a:lumMod val="75000"/>
                </a:schemeClr>
              </a:solidFill>
            </a:endParaRPr>
          </a:p>
        </p:txBody>
      </p:sp>
    </p:spTree>
  </p:cSld>
  <p:clrMapOvr>
    <a:masterClrMapping/>
  </p:clrMapOvr>
  <p:transition>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6791459" y="6724650"/>
            <a:ext cx="1647560" cy="285750"/>
          </a:xfrm>
          <a:prstGeom prst="rect">
            <a:avLst/>
          </a:prstGeom>
        </p:spPr>
        <p:txBody>
          <a:bodyPr/>
          <a:lstStyle>
            <a:lvl1pPr>
              <a:defRPr/>
            </a:lvl1pPr>
          </a:lstStyle>
          <a:p>
            <a:r>
              <a:rPr lang="en-ZA" altLang="en-US" smtClean="0"/>
              <a:t>How hard could it be - What could possibly go wrong</a:t>
            </a:r>
            <a:endParaRPr lang="en-US" altLang="en-US"/>
          </a:p>
        </p:txBody>
      </p:sp>
      <p:sp>
        <p:nvSpPr>
          <p:cNvPr id="8" name="Date Placeholder 7"/>
          <p:cNvSpPr>
            <a:spLocks noGrp="1"/>
          </p:cNvSpPr>
          <p:nvPr>
            <p:ph type="dt" sz="half" idx="11"/>
          </p:nvPr>
        </p:nvSpPr>
        <p:spPr>
          <a:xfrm>
            <a:off x="201217" y="6727826"/>
            <a:ext cx="1950244" cy="265113"/>
          </a:xfrm>
          <a:prstGeom prst="rect">
            <a:avLst/>
          </a:prstGeom>
        </p:spPr>
        <p:txBody>
          <a:bodyPr/>
          <a:lstStyle>
            <a:lvl1pPr>
              <a:defRPr/>
            </a:lvl1pPr>
          </a:lstStyle>
          <a:p>
            <a:endParaRPr lang="en-US" altLang="en-US"/>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6791459" y="6724650"/>
            <a:ext cx="1647560" cy="285750"/>
          </a:xfrm>
          <a:prstGeom prst="rect">
            <a:avLst/>
          </a:prstGeom>
        </p:spPr>
        <p:txBody>
          <a:bodyPr/>
          <a:lstStyle>
            <a:lvl1pPr>
              <a:defRPr/>
            </a:lvl1pPr>
          </a:lstStyle>
          <a:p>
            <a:r>
              <a:rPr lang="en-ZA" altLang="en-US" smtClean="0"/>
              <a:t>How hard could it be - What could possibly go wrong</a:t>
            </a:r>
            <a:endParaRPr lang="en-US" altLang="en-US"/>
          </a:p>
        </p:txBody>
      </p:sp>
      <p:sp>
        <p:nvSpPr>
          <p:cNvPr id="4" name="Date Placeholder 3"/>
          <p:cNvSpPr>
            <a:spLocks noGrp="1"/>
          </p:cNvSpPr>
          <p:nvPr>
            <p:ph type="dt" sz="half" idx="11"/>
          </p:nvPr>
        </p:nvSpPr>
        <p:spPr>
          <a:xfrm>
            <a:off x="201217" y="6727826"/>
            <a:ext cx="1950244" cy="265113"/>
          </a:xfrm>
          <a:prstGeom prst="rect">
            <a:avLst/>
          </a:prstGeom>
        </p:spPr>
        <p:txBody>
          <a:bodyPr/>
          <a:lstStyle>
            <a:lvl1pPr>
              <a:defRPr/>
            </a:lvl1pPr>
          </a:lstStyle>
          <a:p>
            <a:endParaRPr lang="en-US" altLang="en-US"/>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791459" y="6724650"/>
            <a:ext cx="1647560" cy="285750"/>
          </a:xfrm>
          <a:prstGeom prst="rect">
            <a:avLst/>
          </a:prstGeom>
        </p:spPr>
        <p:txBody>
          <a:bodyPr/>
          <a:lstStyle>
            <a:lvl1pPr>
              <a:defRPr/>
            </a:lvl1pPr>
          </a:lstStyle>
          <a:p>
            <a:r>
              <a:rPr lang="en-ZA" altLang="en-US" smtClean="0"/>
              <a:t>How hard could it be - What could possibly go wrong</a:t>
            </a:r>
            <a:endParaRPr lang="en-US" altLang="en-US"/>
          </a:p>
        </p:txBody>
      </p:sp>
      <p:sp>
        <p:nvSpPr>
          <p:cNvPr id="3" name="Date Placeholder 2"/>
          <p:cNvSpPr>
            <a:spLocks noGrp="1"/>
          </p:cNvSpPr>
          <p:nvPr>
            <p:ph type="dt" sz="half" idx="11"/>
          </p:nvPr>
        </p:nvSpPr>
        <p:spPr>
          <a:xfrm>
            <a:off x="201217" y="6727826"/>
            <a:ext cx="1950244" cy="265113"/>
          </a:xfrm>
          <a:prstGeom prst="rect">
            <a:avLst/>
          </a:prstGeom>
        </p:spPr>
        <p:txBody>
          <a:bodyPr/>
          <a:lstStyle>
            <a:lvl1pPr>
              <a:defRPr/>
            </a:lvl1pPr>
          </a:lstStyle>
          <a:p>
            <a:endParaRPr lang="en-US" altLang="en-US"/>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791459" y="6724650"/>
            <a:ext cx="1647560" cy="285750"/>
          </a:xfrm>
          <a:prstGeom prst="rect">
            <a:avLst/>
          </a:prstGeom>
        </p:spPr>
        <p:txBody>
          <a:bodyPr/>
          <a:lstStyle>
            <a:lvl1pPr>
              <a:defRPr/>
            </a:lvl1pPr>
          </a:lstStyle>
          <a:p>
            <a:r>
              <a:rPr lang="en-ZA" altLang="en-US" smtClean="0"/>
              <a:t>How hard could it be - What could possibly go wrong</a:t>
            </a:r>
            <a:endParaRPr lang="en-US" altLang="en-US"/>
          </a:p>
        </p:txBody>
      </p:sp>
      <p:sp>
        <p:nvSpPr>
          <p:cNvPr id="6" name="Date Placeholder 5"/>
          <p:cNvSpPr>
            <a:spLocks noGrp="1"/>
          </p:cNvSpPr>
          <p:nvPr>
            <p:ph type="dt" sz="half" idx="11"/>
          </p:nvPr>
        </p:nvSpPr>
        <p:spPr>
          <a:xfrm>
            <a:off x="201217" y="6727826"/>
            <a:ext cx="1950244" cy="265113"/>
          </a:xfrm>
          <a:prstGeom prst="rect">
            <a:avLst/>
          </a:prstGeom>
        </p:spPr>
        <p:txBody>
          <a:bodyPr/>
          <a:lstStyle>
            <a:lvl1pPr>
              <a:defRPr/>
            </a:lvl1pPr>
          </a:lstStyle>
          <a:p>
            <a:endParaRPr lang="en-US" altLang="en-US"/>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791459" y="6724650"/>
            <a:ext cx="1647560" cy="285750"/>
          </a:xfrm>
          <a:prstGeom prst="rect">
            <a:avLst/>
          </a:prstGeom>
        </p:spPr>
        <p:txBody>
          <a:bodyPr/>
          <a:lstStyle>
            <a:lvl1pPr>
              <a:defRPr/>
            </a:lvl1pPr>
          </a:lstStyle>
          <a:p>
            <a:r>
              <a:rPr lang="en-ZA" altLang="en-US" smtClean="0"/>
              <a:t>How hard could it be - What could possibly go wrong</a:t>
            </a:r>
            <a:endParaRPr lang="en-US" altLang="en-US"/>
          </a:p>
        </p:txBody>
      </p:sp>
      <p:sp>
        <p:nvSpPr>
          <p:cNvPr id="6" name="Date Placeholder 5"/>
          <p:cNvSpPr>
            <a:spLocks noGrp="1"/>
          </p:cNvSpPr>
          <p:nvPr>
            <p:ph type="dt" sz="half" idx="11"/>
          </p:nvPr>
        </p:nvSpPr>
        <p:spPr>
          <a:xfrm>
            <a:off x="201217" y="6727826"/>
            <a:ext cx="1950244" cy="265113"/>
          </a:xfrm>
          <a:prstGeom prst="rect">
            <a:avLst/>
          </a:prstGeom>
        </p:spPr>
        <p:txBody>
          <a:bodyPr/>
          <a:lstStyle>
            <a:lvl1pPr>
              <a:defRPr/>
            </a:lvl1pPr>
          </a:lstStyle>
          <a:p>
            <a:endParaRPr lang="en-US" altLang="en-US"/>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bwMode="auto">
          <a:xfrm>
            <a:off x="727473" y="179388"/>
            <a:ext cx="8690107" cy="10652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69987" name="Rectangle 3"/>
          <p:cNvSpPr>
            <a:spLocks noGrp="1" noChangeArrowheads="1"/>
          </p:cNvSpPr>
          <p:nvPr>
            <p:ph type="body" idx="1"/>
          </p:nvPr>
        </p:nvSpPr>
        <p:spPr bwMode="auto">
          <a:xfrm>
            <a:off x="725752" y="1263651"/>
            <a:ext cx="8690108" cy="4773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0017" name="Oval 33"/>
          <p:cNvSpPr>
            <a:spLocks noChangeArrowheads="1"/>
          </p:cNvSpPr>
          <p:nvPr/>
        </p:nvSpPr>
        <p:spPr bwMode="auto">
          <a:xfrm>
            <a:off x="9243881" y="6296026"/>
            <a:ext cx="443706" cy="411163"/>
          </a:xfrm>
          <a:prstGeom prst="ellipse">
            <a:avLst/>
          </a:prstGeom>
          <a:solidFill>
            <a:schemeClr val="bg1"/>
          </a:solidFill>
          <a:ln w="19050">
            <a:solidFill>
              <a:srgbClr val="999999"/>
            </a:solidFill>
            <a:round/>
            <a:headEnd/>
            <a:tailEnd/>
          </a:ln>
          <a:effectLst/>
        </p:spPr>
        <p:txBody>
          <a:bodyPr wrap="none" anchor="ctr"/>
          <a:lstStyle/>
          <a:p>
            <a:endParaRPr lang="en-US"/>
          </a:p>
        </p:txBody>
      </p:sp>
      <p:sp>
        <p:nvSpPr>
          <p:cNvPr id="170018" name="Rectangle 34"/>
          <p:cNvSpPr>
            <a:spLocks noChangeArrowheads="1"/>
          </p:cNvSpPr>
          <p:nvPr/>
        </p:nvSpPr>
        <p:spPr bwMode="auto">
          <a:xfrm>
            <a:off x="9094258" y="6350000"/>
            <a:ext cx="742950" cy="457200"/>
          </a:xfrm>
          <a:prstGeom prst="rect">
            <a:avLst/>
          </a:prstGeom>
          <a:noFill/>
          <a:ln w="9525">
            <a:noFill/>
            <a:miter lim="800000"/>
            <a:headEnd/>
            <a:tailEnd/>
          </a:ln>
          <a:effectLst/>
        </p:spPr>
        <p:txBody>
          <a:bodyPr/>
          <a:lstStyle/>
          <a:p>
            <a:pPr algn="ctr"/>
            <a:fld id="{745F86C6-96E8-416F-8B52-10B8DF8E50B6}" type="slidenum">
              <a:rPr lang="en-US" altLang="en-US" sz="1400">
                <a:solidFill>
                  <a:srgbClr val="999999"/>
                </a:solidFill>
              </a:rPr>
              <a:pPr algn="ctr"/>
              <a:t>‹#›</a:t>
            </a:fld>
            <a:endParaRPr lang="en-US" altLang="en-US" sz="1400">
              <a:solidFill>
                <a:srgbClr val="999999"/>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pull/>
  </p:transition>
  <p:hf sldNum="0" hd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308" y="228601"/>
            <a:ext cx="9073942"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419308" y="1420815"/>
            <a:ext cx="9073942" cy="212803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ContentForgroundOrange.png"/>
          <p:cNvPicPr>
            <a:picLocks noChangeAspect="1"/>
          </p:cNvPicPr>
          <p:nvPr/>
        </p:nvPicPr>
        <p:blipFill>
          <a:blip r:embed="rId19" cstate="print"/>
          <a:stretch>
            <a:fillRect/>
          </a:stretch>
        </p:blipFill>
        <p:spPr>
          <a:xfrm>
            <a:off x="0" y="0"/>
            <a:ext cx="9906000" cy="6858000"/>
          </a:xfrm>
          <a:prstGeom prst="rect">
            <a:avLst/>
          </a:prstGeom>
        </p:spPr>
      </p:pic>
      <p:pic>
        <p:nvPicPr>
          <p:cNvPr id="5" name="Picture 4" descr="ContentForgroundOrange.png"/>
          <p:cNvPicPr>
            <a:picLocks noChangeAspect="1"/>
          </p:cNvPicPr>
          <p:nvPr/>
        </p:nvPicPr>
        <p:blipFill>
          <a:blip r:embed="rId19" cstate="print"/>
          <a:stretch>
            <a:fillRect/>
          </a:stretch>
        </p:blipFill>
        <p:spPr>
          <a:xfrm>
            <a:off x="0" y="0"/>
            <a:ext cx="9906000" cy="6858000"/>
          </a:xfrm>
          <a:prstGeom prst="rect">
            <a:avLst/>
          </a:prstGeom>
        </p:spPr>
      </p:pic>
    </p:spTree>
    <p:extLst>
      <p:ext uri="{BB962C8B-B14F-4D97-AF65-F5344CB8AC3E}">
        <p14:creationId xmlns:p14="http://schemas.microsoft.com/office/powerpoint/2010/main" val="247919952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ransition>
    <p:fade/>
  </p:transition>
  <p:hf sldNum="0" hdr="0" dt="0"/>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0"/>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0"/>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jpeg"/><Relationship Id="rId4" Type="http://schemas.openxmlformats.org/officeDocument/2006/relationships/image" Target="../media/image17.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Sean.Cremer@Derivco.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ZA" dirty="0" smtClean="0">
                <a:solidFill>
                  <a:schemeClr val="accent2">
                    <a:lumMod val="75000"/>
                  </a:schemeClr>
                </a:solidFill>
              </a:rPr>
              <a:t/>
            </a:r>
            <a:br>
              <a:rPr lang="en-ZA" dirty="0" smtClean="0">
                <a:solidFill>
                  <a:schemeClr val="accent2">
                    <a:lumMod val="75000"/>
                  </a:schemeClr>
                </a:solidFill>
              </a:rPr>
            </a:br>
            <a:r>
              <a:rPr lang="en-ZA" dirty="0" smtClean="0">
                <a:solidFill>
                  <a:schemeClr val="accent2">
                    <a:lumMod val="75000"/>
                  </a:schemeClr>
                </a:solidFill>
              </a:rPr>
              <a:t>Dynamic Management Views</a:t>
            </a:r>
            <a:br>
              <a:rPr lang="en-ZA" dirty="0" smtClean="0">
                <a:solidFill>
                  <a:schemeClr val="accent2">
                    <a:lumMod val="75000"/>
                  </a:schemeClr>
                </a:solidFill>
              </a:rPr>
            </a:br>
            <a:r>
              <a:rPr lang="en-ZA" dirty="0" smtClean="0">
                <a:solidFill>
                  <a:schemeClr val="accent2">
                    <a:lumMod val="75000"/>
                  </a:schemeClr>
                </a:solidFill>
              </a:rPr>
              <a:t>a practical overview!</a:t>
            </a:r>
            <a:endParaRPr lang="en-ZA" dirty="0">
              <a:solidFill>
                <a:schemeClr val="accent2">
                  <a:lumMod val="75000"/>
                </a:schemeClr>
              </a:solidFill>
            </a:endParaRPr>
          </a:p>
        </p:txBody>
      </p:sp>
      <p:pic>
        <p:nvPicPr>
          <p:cNvPr id="4" name="Picture 3" descr="Microsoft-ne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501" y="5001759"/>
            <a:ext cx="1127408" cy="257602"/>
          </a:xfrm>
          <a:prstGeom prst="rect">
            <a:avLst/>
          </a:prstGeom>
        </p:spPr>
      </p:pic>
      <p:pic>
        <p:nvPicPr>
          <p:cNvPr id="6" name="Picture 5" descr="T-Shirt Logo 1.00[1].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9519" y="5001759"/>
            <a:ext cx="1027603" cy="393083"/>
          </a:xfrm>
          <a:prstGeom prst="rect">
            <a:avLst/>
          </a:prstGeom>
        </p:spPr>
      </p:pic>
      <p:pic>
        <p:nvPicPr>
          <p:cNvPr id="7" name="Picture 6" descr="EOH MC Solutions[1].pdf"/>
          <p:cNvPicPr>
            <a:picLocks noChangeAspect="1"/>
          </p:cNvPicPr>
          <p:nvPr/>
        </p:nvPicPr>
        <p:blipFill rotWithShape="1">
          <a:blip r:embed="rId4" cstate="print">
            <a:extLst>
              <a:ext uri="{28A0092B-C50C-407E-A947-70E740481C1C}">
                <a14:useLocalDpi xmlns:a14="http://schemas.microsoft.com/office/drawing/2010/main" val="0"/>
              </a:ext>
            </a:extLst>
          </a:blip>
          <a:srcRect b="26918"/>
          <a:stretch/>
        </p:blipFill>
        <p:spPr>
          <a:xfrm>
            <a:off x="639103" y="5858488"/>
            <a:ext cx="881193" cy="384696"/>
          </a:xfrm>
          <a:prstGeom prst="rect">
            <a:avLst/>
          </a:prstGeom>
        </p:spPr>
      </p:pic>
      <p:pic>
        <p:nvPicPr>
          <p:cNvPr id="8" name="Picture 7" descr="IQ Business logo.jpe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9519" y="5912977"/>
            <a:ext cx="1135115" cy="331992"/>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076" y="137832"/>
            <a:ext cx="2630006" cy="2147838"/>
          </a:xfrm>
          <a:prstGeom prst="rect">
            <a:avLst/>
          </a:prstGeom>
        </p:spPr>
      </p:pic>
    </p:spTree>
    <p:extLst>
      <p:ext uri="{BB962C8B-B14F-4D97-AF65-F5344CB8AC3E}">
        <p14:creationId xmlns:p14="http://schemas.microsoft.com/office/powerpoint/2010/main" val="1939757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sz="4000" dirty="0" smtClean="0">
                <a:solidFill>
                  <a:schemeClr val="tx1"/>
                </a:solidFill>
              </a:rPr>
              <a:t>“</a:t>
            </a:r>
            <a:r>
              <a:rPr lang="en-ZA" sz="4000" dirty="0" err="1" smtClean="0">
                <a:solidFill>
                  <a:schemeClr val="tx1"/>
                </a:solidFill>
              </a:rPr>
              <a:t>sys.dm_exec_requests</a:t>
            </a:r>
            <a:r>
              <a:rPr lang="en-ZA" sz="4000" dirty="0" smtClean="0">
                <a:solidFill>
                  <a:schemeClr val="tx1"/>
                </a:solidFill>
              </a:rPr>
              <a:t>”</a:t>
            </a:r>
            <a:endParaRPr lang="en-ZA" sz="4000"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Broken down into 3 groups:</a:t>
            </a:r>
          </a:p>
          <a:p>
            <a:pPr marL="0" indent="0">
              <a:buNone/>
            </a:pPr>
            <a:endParaRPr lang="en-ZA" sz="2400" dirty="0">
              <a:solidFill>
                <a:schemeClr val="accent2">
                  <a:lumMod val="75000"/>
                </a:schemeClr>
              </a:solidFill>
            </a:endParaRPr>
          </a:p>
          <a:p>
            <a:pPr marL="0" indent="0">
              <a:buNone/>
            </a:pPr>
            <a:r>
              <a:rPr lang="en-ZA" sz="2400" dirty="0" smtClean="0"/>
              <a:t>Id Columns</a:t>
            </a:r>
            <a:r>
              <a:rPr lang="en-ZA" sz="2400" dirty="0" smtClean="0">
                <a:solidFill>
                  <a:schemeClr val="accent2">
                    <a:lumMod val="75000"/>
                  </a:schemeClr>
                </a:solidFill>
              </a:rPr>
              <a:t> – </a:t>
            </a:r>
            <a:r>
              <a:rPr lang="en-ZA" sz="2400" dirty="0" err="1" smtClean="0">
                <a:solidFill>
                  <a:schemeClr val="accent2">
                    <a:lumMod val="75000"/>
                  </a:schemeClr>
                </a:solidFill>
              </a:rPr>
              <a:t>session_id</a:t>
            </a:r>
            <a:r>
              <a:rPr lang="en-ZA" sz="2400" dirty="0" smtClean="0">
                <a:solidFill>
                  <a:schemeClr val="accent2">
                    <a:lumMod val="75000"/>
                  </a:schemeClr>
                </a:solidFill>
              </a:rPr>
              <a:t>, </a:t>
            </a:r>
            <a:r>
              <a:rPr lang="en-ZA" sz="2400" dirty="0" err="1" smtClean="0">
                <a:solidFill>
                  <a:schemeClr val="accent2">
                    <a:lumMod val="75000"/>
                  </a:schemeClr>
                </a:solidFill>
              </a:rPr>
              <a:t>connection_id</a:t>
            </a:r>
            <a:r>
              <a:rPr lang="en-ZA" sz="2400" dirty="0" smtClean="0">
                <a:solidFill>
                  <a:schemeClr val="accent2">
                    <a:lumMod val="75000"/>
                  </a:schemeClr>
                </a:solidFill>
              </a:rPr>
              <a:t>, </a:t>
            </a:r>
            <a:r>
              <a:rPr lang="en-ZA" sz="2400" dirty="0" err="1" smtClean="0">
                <a:solidFill>
                  <a:schemeClr val="accent2">
                    <a:lumMod val="75000"/>
                  </a:schemeClr>
                </a:solidFill>
              </a:rPr>
              <a:t>transaction_id</a:t>
            </a:r>
            <a:endParaRPr lang="en-ZA" sz="2400" dirty="0" smtClean="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r>
              <a:rPr lang="en-ZA" sz="2400" dirty="0" smtClean="0"/>
              <a:t>Blocking/Locking</a:t>
            </a:r>
            <a:r>
              <a:rPr lang="en-ZA" sz="2400" dirty="0" smtClean="0">
                <a:solidFill>
                  <a:schemeClr val="accent2">
                    <a:lumMod val="75000"/>
                  </a:schemeClr>
                </a:solidFill>
              </a:rPr>
              <a:t> – </a:t>
            </a:r>
            <a:r>
              <a:rPr lang="en-ZA" sz="2400" dirty="0" err="1" smtClean="0">
                <a:solidFill>
                  <a:schemeClr val="accent2">
                    <a:lumMod val="75000"/>
                  </a:schemeClr>
                </a:solidFill>
              </a:rPr>
              <a:t>blockingsession_id</a:t>
            </a:r>
            <a:r>
              <a:rPr lang="en-ZA" sz="2400" dirty="0" smtClean="0">
                <a:solidFill>
                  <a:schemeClr val="accent2">
                    <a:lumMod val="75000"/>
                  </a:schemeClr>
                </a:solidFill>
              </a:rPr>
              <a:t>, </a:t>
            </a:r>
            <a:r>
              <a:rPr lang="en-ZA" sz="2400" dirty="0" err="1" smtClean="0">
                <a:solidFill>
                  <a:schemeClr val="accent2">
                    <a:lumMod val="75000"/>
                  </a:schemeClr>
                </a:solidFill>
              </a:rPr>
              <a:t>wait_type</a:t>
            </a:r>
            <a:r>
              <a:rPr lang="en-ZA" sz="2400" dirty="0" smtClean="0">
                <a:solidFill>
                  <a:schemeClr val="accent2">
                    <a:lumMod val="75000"/>
                  </a:schemeClr>
                </a:solidFill>
              </a:rPr>
              <a:t>, </a:t>
            </a:r>
            <a:r>
              <a:rPr lang="en-ZA" sz="2400" dirty="0" err="1" smtClean="0">
                <a:solidFill>
                  <a:schemeClr val="accent2">
                    <a:lumMod val="75000"/>
                  </a:schemeClr>
                </a:solidFill>
              </a:rPr>
              <a:t>wait_state</a:t>
            </a:r>
            <a:r>
              <a:rPr lang="en-ZA" sz="2400" dirty="0" smtClean="0">
                <a:solidFill>
                  <a:schemeClr val="accent2">
                    <a:lumMod val="75000"/>
                  </a:schemeClr>
                </a:solidFill>
              </a:rPr>
              <a:t>, </a:t>
            </a:r>
            <a:r>
              <a:rPr lang="en-ZA" sz="2400" dirty="0" err="1" smtClean="0">
                <a:solidFill>
                  <a:schemeClr val="accent2">
                    <a:lumMod val="75000"/>
                  </a:schemeClr>
                </a:solidFill>
              </a:rPr>
              <a:t>wait_time</a:t>
            </a:r>
            <a:r>
              <a:rPr lang="en-ZA" sz="2400" dirty="0" smtClean="0">
                <a:solidFill>
                  <a:schemeClr val="accent2">
                    <a:lumMod val="75000"/>
                  </a:schemeClr>
                </a:solidFill>
              </a:rPr>
              <a:t>, </a:t>
            </a:r>
            <a:r>
              <a:rPr lang="en-ZA" sz="2400" dirty="0" err="1" smtClean="0">
                <a:solidFill>
                  <a:schemeClr val="accent2">
                    <a:lumMod val="75000"/>
                  </a:schemeClr>
                </a:solidFill>
              </a:rPr>
              <a:t>wait_resource</a:t>
            </a:r>
            <a:endParaRPr lang="en-ZA" sz="2400" dirty="0" smtClean="0">
              <a:solidFill>
                <a:schemeClr val="accent2">
                  <a:lumMod val="75000"/>
                </a:schemeClr>
              </a:solidFill>
            </a:endParaRPr>
          </a:p>
          <a:p>
            <a:pPr marL="0" indent="0">
              <a:buNone/>
            </a:pPr>
            <a:endParaRPr lang="en-ZA" b="0" dirty="0" smtClean="0">
              <a:solidFill>
                <a:schemeClr val="accent2">
                  <a:lumMod val="75000"/>
                </a:schemeClr>
              </a:solidFill>
            </a:endParaRPr>
          </a:p>
          <a:p>
            <a:pPr marL="0" indent="0">
              <a:buNone/>
            </a:pPr>
            <a:r>
              <a:rPr lang="en-ZA" sz="2400" dirty="0" smtClean="0"/>
              <a:t>Activity/Workload</a:t>
            </a:r>
            <a:r>
              <a:rPr lang="en-ZA" sz="2400" dirty="0" smtClean="0">
                <a:solidFill>
                  <a:schemeClr val="accent2">
                    <a:lumMod val="75000"/>
                  </a:schemeClr>
                </a:solidFill>
              </a:rPr>
              <a:t> – </a:t>
            </a:r>
            <a:r>
              <a:rPr lang="en-ZA" sz="2400" dirty="0" err="1" smtClean="0">
                <a:solidFill>
                  <a:schemeClr val="accent2">
                    <a:lumMod val="75000"/>
                  </a:schemeClr>
                </a:solidFill>
              </a:rPr>
              <a:t>percent_complete</a:t>
            </a:r>
            <a:r>
              <a:rPr lang="en-ZA" sz="2400" dirty="0" smtClean="0">
                <a:solidFill>
                  <a:schemeClr val="accent2">
                    <a:lumMod val="75000"/>
                  </a:schemeClr>
                </a:solidFill>
              </a:rPr>
              <a:t>, </a:t>
            </a:r>
            <a:r>
              <a:rPr lang="en-ZA" sz="2400" dirty="0" err="1" smtClean="0">
                <a:solidFill>
                  <a:schemeClr val="accent2">
                    <a:lumMod val="75000"/>
                  </a:schemeClr>
                </a:solidFill>
              </a:rPr>
              <a:t>cpu_time</a:t>
            </a:r>
            <a:r>
              <a:rPr lang="en-ZA" sz="2400" dirty="0" smtClean="0">
                <a:solidFill>
                  <a:schemeClr val="accent2">
                    <a:lumMod val="75000"/>
                  </a:schemeClr>
                </a:solidFill>
              </a:rPr>
              <a:t>, </a:t>
            </a:r>
            <a:r>
              <a:rPr lang="en-ZA" sz="2400" dirty="0" err="1" smtClean="0">
                <a:solidFill>
                  <a:schemeClr val="accent2">
                    <a:lumMod val="75000"/>
                  </a:schemeClr>
                </a:solidFill>
              </a:rPr>
              <a:t>row_count</a:t>
            </a:r>
            <a:r>
              <a:rPr lang="en-ZA" sz="2400" dirty="0" smtClean="0">
                <a:solidFill>
                  <a:schemeClr val="accent2">
                    <a:lumMod val="75000"/>
                  </a:schemeClr>
                </a:solidFill>
              </a:rPr>
              <a:t>, </a:t>
            </a:r>
            <a:r>
              <a:rPr lang="en-ZA" sz="2400" dirty="0" err="1" smtClean="0">
                <a:solidFill>
                  <a:schemeClr val="accent2">
                    <a:lumMod val="75000"/>
                  </a:schemeClr>
                </a:solidFill>
              </a:rPr>
              <a:t>granted_query</a:t>
            </a:r>
            <a:r>
              <a:rPr lang="en-ZA" sz="2400" dirty="0" smtClean="0">
                <a:solidFill>
                  <a:schemeClr val="accent2">
                    <a:lumMod val="75000"/>
                  </a:schemeClr>
                </a:solidFill>
              </a:rPr>
              <a:t> memory, reads, writes, </a:t>
            </a:r>
            <a:r>
              <a:rPr lang="en-ZA" sz="2400" dirty="0" err="1" smtClean="0">
                <a:solidFill>
                  <a:schemeClr val="accent2">
                    <a:lumMod val="75000"/>
                  </a:schemeClr>
                </a:solidFill>
              </a:rPr>
              <a:t>logical_reads</a:t>
            </a:r>
            <a:r>
              <a:rPr lang="en-ZA" sz="2400" dirty="0" smtClean="0">
                <a:solidFill>
                  <a:schemeClr val="accent2">
                    <a:lumMod val="75000"/>
                  </a:schemeClr>
                </a:solidFill>
              </a:rPr>
              <a:t> </a:t>
            </a:r>
          </a:p>
        </p:txBody>
      </p:sp>
    </p:spTree>
    <p:extLst>
      <p:ext uri="{BB962C8B-B14F-4D97-AF65-F5344CB8AC3E}">
        <p14:creationId xmlns:p14="http://schemas.microsoft.com/office/powerpoint/2010/main" val="1606735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So what can we do with “</a:t>
            </a:r>
            <a:r>
              <a:rPr lang="en-ZA" sz="2400" dirty="0" err="1" smtClean="0">
                <a:solidFill>
                  <a:schemeClr val="tx1"/>
                </a:solidFill>
              </a:rPr>
              <a:t>sys.dm_exec_requests</a:t>
            </a:r>
            <a:r>
              <a:rPr lang="en-ZA" sz="2400" dirty="0" smtClean="0">
                <a:solidFill>
                  <a:schemeClr val="tx1"/>
                </a:solidFill>
              </a:rPr>
              <a:t>”</a:t>
            </a:r>
            <a:r>
              <a:rPr lang="en-ZA" dirty="0" smtClean="0">
                <a:solidFill>
                  <a:schemeClr val="tx1"/>
                </a:solidFill>
              </a:rPr>
              <a:t>?</a:t>
            </a:r>
            <a:endParaRPr lang="en-ZA"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841" y="2213910"/>
            <a:ext cx="3683000" cy="2476500"/>
          </a:xfrm>
          <a:prstGeom prst="rect">
            <a:avLst/>
          </a:prstGeom>
        </p:spPr>
      </p:pic>
    </p:spTree>
    <p:extLst>
      <p:ext uri="{BB962C8B-B14F-4D97-AF65-F5344CB8AC3E}">
        <p14:creationId xmlns:p14="http://schemas.microsoft.com/office/powerpoint/2010/main" val="3882446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Connections</a:t>
            </a:r>
            <a:r>
              <a:rPr lang="en-ZA" dirty="0">
                <a:solidFill>
                  <a:schemeClr val="tx1"/>
                </a:solidFill>
              </a:rPr>
              <a:t>, Sessions &amp; </a:t>
            </a:r>
            <a:r>
              <a:rPr lang="en-ZA" dirty="0" smtClean="0">
                <a:solidFill>
                  <a:schemeClr val="tx1"/>
                </a:solidFill>
              </a:rPr>
              <a:t>Requests: Summary!!!</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ZA" sz="2400" dirty="0">
                <a:solidFill>
                  <a:schemeClr val="accent2">
                    <a:lumMod val="75000"/>
                  </a:schemeClr>
                </a:solidFill>
              </a:rPr>
              <a:t>•	</a:t>
            </a:r>
            <a:r>
              <a:rPr lang="en-ZA" sz="2400" dirty="0" smtClean="0">
                <a:solidFill>
                  <a:schemeClr val="accent2">
                    <a:lumMod val="75000"/>
                  </a:schemeClr>
                </a:solidFill>
              </a:rPr>
              <a:t>See who is connected? </a:t>
            </a: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What Sessions are in play? </a:t>
            </a: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What they are running?</a:t>
            </a: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What they are using to run things?</a:t>
            </a: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Who is Context Switching?</a:t>
            </a: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Who is Inactive or Idle?</a:t>
            </a:r>
            <a:endParaRPr lang="en-ZA" sz="2400" dirty="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These allow you to deal with immediate problems.  </a:t>
            </a:r>
          </a:p>
          <a:p>
            <a:pPr marL="0" indent="0">
              <a:buNone/>
            </a:pPr>
            <a:r>
              <a:rPr lang="en-ZA" sz="2400" dirty="0" smtClean="0">
                <a:solidFill>
                  <a:schemeClr val="accent2">
                    <a:lumMod val="75000"/>
                  </a:schemeClr>
                </a:solidFill>
              </a:rPr>
              <a:t>A better approach is however needed for long term solutions to finding problems that need tuning.</a:t>
            </a:r>
            <a:endParaRPr lang="en-ZA" sz="2400" dirty="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endParaRPr lang="en-ZA" b="0" dirty="0">
              <a:solidFill>
                <a:schemeClr val="accent2">
                  <a:lumMod val="75000"/>
                </a:schemeClr>
              </a:solidFill>
            </a:endParaRPr>
          </a:p>
        </p:txBody>
      </p:sp>
    </p:spTree>
    <p:extLst>
      <p:ext uri="{BB962C8B-B14F-4D97-AF65-F5344CB8AC3E}">
        <p14:creationId xmlns:p14="http://schemas.microsoft.com/office/powerpoint/2010/main" val="2060591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41" y="179295"/>
            <a:ext cx="8686800" cy="3711261"/>
          </a:xfrm>
          <a:prstGeom prst="rect">
            <a:avLst/>
          </a:prstGeom>
        </p:spPr>
      </p:pic>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ZA" sz="2400" dirty="0" smtClean="0">
              <a:solidFill>
                <a:schemeClr val="accent2">
                  <a:lumMod val="75000"/>
                </a:schemeClr>
              </a:solidFill>
            </a:endParaRPr>
          </a:p>
          <a:p>
            <a:pPr marL="0" indent="0">
              <a:buNone/>
            </a:pPr>
            <a:endParaRPr lang="en-ZA" sz="2400" dirty="0">
              <a:solidFill>
                <a:schemeClr val="accent2">
                  <a:lumMod val="75000"/>
                </a:schemeClr>
              </a:solidFill>
            </a:endParaRPr>
          </a:p>
          <a:p>
            <a:pPr marL="0" indent="0" algn="ctr">
              <a:buNone/>
            </a:pPr>
            <a:endParaRPr lang="en-US" sz="4800" dirty="0" smtClean="0">
              <a:solidFill>
                <a:schemeClr val="accent2">
                  <a:lumMod val="75000"/>
                </a:schemeClr>
              </a:solidFill>
            </a:endParaRPr>
          </a:p>
          <a:p>
            <a:pPr marL="0" indent="0" algn="ctr">
              <a:buNone/>
            </a:pPr>
            <a:endParaRPr lang="en-ZA" sz="4800" dirty="0" smtClean="0">
              <a:solidFill>
                <a:schemeClr val="accent2">
                  <a:lumMod val="75000"/>
                </a:schemeClr>
              </a:solidFill>
            </a:endParaRPr>
          </a:p>
          <a:p>
            <a:pPr marL="0" indent="0" algn="ctr">
              <a:buNone/>
            </a:pPr>
            <a:r>
              <a:rPr lang="en-ZA" sz="4800" dirty="0" smtClean="0">
                <a:solidFill>
                  <a:schemeClr val="accent2">
                    <a:lumMod val="75000"/>
                  </a:schemeClr>
                </a:solidFill>
              </a:rPr>
              <a:t>Query Plan Metadata &amp;Statistics</a:t>
            </a:r>
            <a:endParaRPr lang="en-ZA" sz="2400" dirty="0" smtClean="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endParaRPr lang="en-ZA" b="0" dirty="0">
              <a:solidFill>
                <a:schemeClr val="accent2">
                  <a:lumMod val="75000"/>
                </a:schemeClr>
              </a:solidFill>
            </a:endParaRPr>
          </a:p>
        </p:txBody>
      </p:sp>
    </p:spTree>
    <p:extLst>
      <p:ext uri="{BB962C8B-B14F-4D97-AF65-F5344CB8AC3E}">
        <p14:creationId xmlns:p14="http://schemas.microsoft.com/office/powerpoint/2010/main" val="2756221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Metadata and Statistics</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r>
              <a:rPr lang="en-ZA" sz="1800" dirty="0" err="1" smtClean="0"/>
              <a:t>sys.dm_exec_query_stats</a:t>
            </a:r>
            <a:r>
              <a:rPr lang="en-ZA" sz="1800" dirty="0" smtClean="0">
                <a:solidFill>
                  <a:schemeClr val="accent2">
                    <a:lumMod val="75000"/>
                  </a:schemeClr>
                </a:solidFill>
              </a:rPr>
              <a:t> </a:t>
            </a:r>
            <a:r>
              <a:rPr lang="en-ZA" sz="1800" dirty="0">
                <a:solidFill>
                  <a:schemeClr val="accent2">
                    <a:lumMod val="75000"/>
                  </a:schemeClr>
                </a:solidFill>
              </a:rPr>
              <a:t>– returns aggregated performance statistics for a cached query plan. Returns one row per statement within the plan.</a:t>
            </a:r>
          </a:p>
          <a:p>
            <a:pPr marL="0" indent="0">
              <a:buNone/>
            </a:pPr>
            <a:endParaRPr lang="en-ZA" sz="1800" dirty="0">
              <a:solidFill>
                <a:schemeClr val="accent2">
                  <a:lumMod val="75000"/>
                </a:schemeClr>
              </a:solidFill>
            </a:endParaRPr>
          </a:p>
          <a:p>
            <a:r>
              <a:rPr lang="en-ZA" sz="1800" dirty="0" err="1" smtClean="0"/>
              <a:t>sys.dm_exec_procedure_stats</a:t>
            </a:r>
            <a:r>
              <a:rPr lang="en-ZA" sz="1800" dirty="0" smtClean="0">
                <a:solidFill>
                  <a:schemeClr val="accent2">
                    <a:lumMod val="75000"/>
                  </a:schemeClr>
                </a:solidFill>
              </a:rPr>
              <a:t> </a:t>
            </a:r>
            <a:r>
              <a:rPr lang="en-ZA" sz="1800" dirty="0">
                <a:solidFill>
                  <a:schemeClr val="accent2">
                    <a:lumMod val="75000"/>
                  </a:schemeClr>
                </a:solidFill>
              </a:rPr>
              <a:t>– returns aggregated performance statistics  for cached stored procedures (SQL Server 2008 only). Returns one row per  stored procedure. </a:t>
            </a:r>
            <a:endParaRPr lang="en-ZA" sz="1800" dirty="0" smtClean="0">
              <a:solidFill>
                <a:schemeClr val="accent2">
                  <a:lumMod val="75000"/>
                </a:schemeClr>
              </a:solidFill>
            </a:endParaRPr>
          </a:p>
          <a:p>
            <a:pPr marL="0" indent="0">
              <a:buNone/>
            </a:pPr>
            <a:endParaRPr lang="en-ZA" sz="1800" dirty="0" smtClean="0">
              <a:solidFill>
                <a:schemeClr val="accent2">
                  <a:lumMod val="75000"/>
                </a:schemeClr>
              </a:solidFill>
            </a:endParaRPr>
          </a:p>
          <a:p>
            <a:r>
              <a:rPr lang="en-ZA" sz="1800" dirty="0" err="1" smtClean="0"/>
              <a:t>sys.dm_exec_cached_plans</a:t>
            </a:r>
            <a:r>
              <a:rPr lang="en-ZA" sz="1800" dirty="0" smtClean="0">
                <a:solidFill>
                  <a:schemeClr val="accent2">
                    <a:lumMod val="75000"/>
                  </a:schemeClr>
                </a:solidFill>
              </a:rPr>
              <a:t> </a:t>
            </a:r>
            <a:r>
              <a:rPr lang="en-ZA" sz="1800" dirty="0">
                <a:solidFill>
                  <a:schemeClr val="accent2">
                    <a:lumMod val="75000"/>
                  </a:schemeClr>
                </a:solidFill>
              </a:rPr>
              <a:t>– provides detailed information about a cached plan, such as the number of times it has been used, its size, and so on. Returns a row for each cached plan. </a:t>
            </a:r>
            <a:endParaRPr lang="en-ZA" sz="1800" dirty="0" smtClean="0">
              <a:solidFill>
                <a:schemeClr val="accent2">
                  <a:lumMod val="75000"/>
                </a:schemeClr>
              </a:solidFill>
            </a:endParaRPr>
          </a:p>
          <a:p>
            <a:pPr marL="0" indent="0">
              <a:buNone/>
            </a:pPr>
            <a:endParaRPr lang="en-ZA" sz="1800" dirty="0">
              <a:solidFill>
                <a:schemeClr val="accent2">
                  <a:lumMod val="75000"/>
                </a:schemeClr>
              </a:solidFill>
            </a:endParaRPr>
          </a:p>
          <a:p>
            <a:r>
              <a:rPr lang="en-ZA" sz="1800" dirty="0" err="1" smtClean="0"/>
              <a:t>sys.dm_exec_query_optimizer_info</a:t>
            </a:r>
            <a:r>
              <a:rPr lang="en-ZA" sz="1800" dirty="0" smtClean="0">
                <a:solidFill>
                  <a:schemeClr val="accent2">
                    <a:lumMod val="75000"/>
                  </a:schemeClr>
                </a:solidFill>
              </a:rPr>
              <a:t> </a:t>
            </a:r>
            <a:r>
              <a:rPr lang="en-ZA" sz="1800" dirty="0">
                <a:solidFill>
                  <a:schemeClr val="accent2">
                    <a:lumMod val="75000"/>
                  </a:schemeClr>
                </a:solidFill>
              </a:rPr>
              <a:t>– returns statistics regarding the operation of the query optimizer, to identify any potential optimization problems. For example, you can find out how many queries have been optimized since the last time the server was restarted.</a:t>
            </a:r>
          </a:p>
          <a:p>
            <a:pPr marL="0" indent="0">
              <a:buNone/>
            </a:pPr>
            <a:endParaRPr lang="en-ZA" sz="1800" b="0" dirty="0">
              <a:solidFill>
                <a:schemeClr val="accent2">
                  <a:lumMod val="75000"/>
                </a:schemeClr>
              </a:solidFill>
            </a:endParaRPr>
          </a:p>
        </p:txBody>
      </p:sp>
    </p:spTree>
    <p:extLst>
      <p:ext uri="{BB962C8B-B14F-4D97-AF65-F5344CB8AC3E}">
        <p14:creationId xmlns:p14="http://schemas.microsoft.com/office/powerpoint/2010/main" val="560175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Helpers </a:t>
            </a:r>
            <a:endParaRPr lang="en-ZA" sz="2800"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ZA" dirty="0" smtClean="0">
                <a:solidFill>
                  <a:schemeClr val="accent2">
                    <a:lumMod val="75000"/>
                  </a:schemeClr>
                </a:solidFill>
              </a:rPr>
              <a:t>• </a:t>
            </a:r>
            <a:r>
              <a:rPr lang="en-ZA" dirty="0" err="1" smtClean="0"/>
              <a:t>sys.dm_exec_query_plan</a:t>
            </a:r>
            <a:r>
              <a:rPr lang="en-ZA" dirty="0" smtClean="0">
                <a:solidFill>
                  <a:schemeClr val="accent2">
                    <a:lumMod val="75000"/>
                  </a:schemeClr>
                </a:solidFill>
              </a:rPr>
              <a:t> </a:t>
            </a:r>
            <a:r>
              <a:rPr lang="en-ZA" dirty="0">
                <a:solidFill>
                  <a:schemeClr val="accent2">
                    <a:lumMod val="75000"/>
                  </a:schemeClr>
                </a:solidFill>
              </a:rPr>
              <a:t>– returns in XML format the query plan, identified  by a </a:t>
            </a:r>
            <a:r>
              <a:rPr lang="en-ZA" dirty="0" err="1">
                <a:solidFill>
                  <a:schemeClr val="accent2">
                    <a:lumMod val="75000"/>
                  </a:schemeClr>
                </a:solidFill>
              </a:rPr>
              <a:t>plan_handle</a:t>
            </a:r>
            <a:r>
              <a:rPr lang="en-ZA" dirty="0">
                <a:solidFill>
                  <a:schemeClr val="accent2">
                    <a:lumMod val="75000"/>
                  </a:schemeClr>
                </a:solidFill>
              </a:rPr>
              <a:t>, for a SQL batch. </a:t>
            </a:r>
            <a:endParaRPr lang="en-ZA" dirty="0" smtClean="0">
              <a:solidFill>
                <a:schemeClr val="accent2">
                  <a:lumMod val="75000"/>
                </a:schemeClr>
              </a:solidFill>
            </a:endParaRPr>
          </a:p>
          <a:p>
            <a:pPr marL="0" indent="0">
              <a:buNone/>
            </a:pPr>
            <a:endParaRPr lang="en-ZA" dirty="0" smtClean="0">
              <a:solidFill>
                <a:schemeClr val="accent2">
                  <a:lumMod val="75000"/>
                </a:schemeClr>
              </a:solidFill>
            </a:endParaRPr>
          </a:p>
          <a:p>
            <a:pPr marL="0" indent="0">
              <a:buNone/>
            </a:pPr>
            <a:r>
              <a:rPr lang="en-ZA" dirty="0" smtClean="0">
                <a:solidFill>
                  <a:schemeClr val="accent2">
                    <a:lumMod val="75000"/>
                  </a:schemeClr>
                </a:solidFill>
              </a:rPr>
              <a:t>• </a:t>
            </a:r>
            <a:r>
              <a:rPr lang="en-ZA" dirty="0" err="1" smtClean="0"/>
              <a:t>sys.dm_exec_text_query_plan</a:t>
            </a:r>
            <a:r>
              <a:rPr lang="en-ZA" dirty="0" smtClean="0">
                <a:solidFill>
                  <a:schemeClr val="accent2">
                    <a:lumMod val="75000"/>
                  </a:schemeClr>
                </a:solidFill>
              </a:rPr>
              <a:t> </a:t>
            </a:r>
            <a:r>
              <a:rPr lang="en-ZA" dirty="0">
                <a:solidFill>
                  <a:schemeClr val="accent2">
                    <a:lumMod val="75000"/>
                  </a:schemeClr>
                </a:solidFill>
              </a:rPr>
              <a:t>– returns in text format the query plan,  identified by a </a:t>
            </a:r>
            <a:r>
              <a:rPr lang="en-ZA" dirty="0" err="1">
                <a:solidFill>
                  <a:schemeClr val="accent2">
                    <a:lumMod val="75000"/>
                  </a:schemeClr>
                </a:solidFill>
              </a:rPr>
              <a:t>plan_handle</a:t>
            </a:r>
            <a:r>
              <a:rPr lang="en-ZA" dirty="0">
                <a:solidFill>
                  <a:schemeClr val="accent2">
                    <a:lumMod val="75000"/>
                  </a:schemeClr>
                </a:solidFill>
              </a:rPr>
              <a:t>, for a SQL batch or, via the use of this DMF's offset columns, a specific statement within that batch. </a:t>
            </a:r>
            <a:endParaRPr lang="en-ZA" dirty="0" smtClean="0">
              <a:solidFill>
                <a:schemeClr val="accent2">
                  <a:lumMod val="75000"/>
                </a:schemeClr>
              </a:solidFill>
            </a:endParaRPr>
          </a:p>
          <a:p>
            <a:pPr marL="0" indent="0">
              <a:buNone/>
            </a:pPr>
            <a:endParaRPr lang="en-ZA" dirty="0" smtClean="0">
              <a:solidFill>
                <a:schemeClr val="accent2">
                  <a:lumMod val="75000"/>
                </a:schemeClr>
              </a:solidFill>
            </a:endParaRPr>
          </a:p>
          <a:p>
            <a:pPr marL="0" indent="0">
              <a:buNone/>
            </a:pPr>
            <a:r>
              <a:rPr lang="en-ZA" dirty="0" smtClean="0">
                <a:solidFill>
                  <a:schemeClr val="accent2">
                    <a:lumMod val="75000"/>
                  </a:schemeClr>
                </a:solidFill>
              </a:rPr>
              <a:t>• </a:t>
            </a:r>
            <a:r>
              <a:rPr lang="en-ZA" dirty="0" err="1" smtClean="0"/>
              <a:t>sys.dm_exec_plan_attributes</a:t>
            </a:r>
            <a:r>
              <a:rPr lang="en-ZA" dirty="0" smtClean="0">
                <a:solidFill>
                  <a:schemeClr val="accent2">
                    <a:lumMod val="75000"/>
                  </a:schemeClr>
                </a:solidFill>
              </a:rPr>
              <a:t> </a:t>
            </a:r>
            <a:r>
              <a:rPr lang="en-ZA" dirty="0">
                <a:solidFill>
                  <a:schemeClr val="accent2">
                    <a:lumMod val="75000"/>
                  </a:schemeClr>
                </a:solidFill>
              </a:rPr>
              <a:t>– provides information about various attributes of a query plan, identified by a </a:t>
            </a:r>
            <a:r>
              <a:rPr lang="en-ZA" dirty="0" err="1">
                <a:solidFill>
                  <a:schemeClr val="accent2">
                    <a:lumMod val="75000"/>
                  </a:schemeClr>
                </a:solidFill>
              </a:rPr>
              <a:t>plan_handle</a:t>
            </a:r>
            <a:r>
              <a:rPr lang="en-ZA" dirty="0">
                <a:solidFill>
                  <a:schemeClr val="accent2">
                    <a:lumMod val="75000"/>
                  </a:schemeClr>
                </a:solidFill>
              </a:rPr>
              <a:t>, such as the number of queries currently using a given execution plan. It returns one row for each attribute</a:t>
            </a:r>
            <a:endParaRPr lang="en-ZA" dirty="0" smtClean="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endParaRPr lang="en-ZA" b="0" dirty="0">
              <a:solidFill>
                <a:schemeClr val="accent2">
                  <a:lumMod val="75000"/>
                </a:schemeClr>
              </a:solidFill>
            </a:endParaRPr>
          </a:p>
        </p:txBody>
      </p:sp>
    </p:spTree>
    <p:extLst>
      <p:ext uri="{BB962C8B-B14F-4D97-AF65-F5344CB8AC3E}">
        <p14:creationId xmlns:p14="http://schemas.microsoft.com/office/powerpoint/2010/main" val="2260601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What does all this Metadata give us?</a:t>
            </a:r>
            <a:endParaRPr lang="en-ZA"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841" y="2213910"/>
            <a:ext cx="3683000" cy="2476500"/>
          </a:xfrm>
          <a:prstGeom prst="rect">
            <a:avLst/>
          </a:prstGeom>
        </p:spPr>
      </p:pic>
    </p:spTree>
    <p:extLst>
      <p:ext uri="{BB962C8B-B14F-4D97-AF65-F5344CB8AC3E}">
        <p14:creationId xmlns:p14="http://schemas.microsoft.com/office/powerpoint/2010/main" val="4132477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solidFill>
                  <a:schemeClr val="tx1"/>
                </a:solidFill>
              </a:rPr>
              <a:t>MetaData</a:t>
            </a:r>
            <a:r>
              <a:rPr lang="en-ZA" dirty="0" smtClean="0">
                <a:solidFill>
                  <a:schemeClr val="tx1"/>
                </a:solidFill>
              </a:rPr>
              <a:t>  and Statistics Summary</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We can Extract Plans!</a:t>
            </a:r>
          </a:p>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We can extract Execution Text!</a:t>
            </a:r>
          </a:p>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Performance Metrics!</a:t>
            </a:r>
          </a:p>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What did the optimizer do?</a:t>
            </a:r>
          </a:p>
          <a:p>
            <a:pPr marL="0" indent="0">
              <a:buNone/>
            </a:pPr>
            <a:endParaRPr lang="en-ZA" sz="2400" dirty="0" smtClean="0">
              <a:solidFill>
                <a:schemeClr val="accent2">
                  <a:lumMod val="75000"/>
                </a:schemeClr>
              </a:solidFill>
            </a:endParaRPr>
          </a:p>
          <a:p>
            <a:pPr marL="0" indent="0">
              <a:buNone/>
            </a:pPr>
            <a:endParaRPr lang="en-ZA" sz="2400" dirty="0">
              <a:solidFill>
                <a:schemeClr val="accent2">
                  <a:lumMod val="75000"/>
                </a:schemeClr>
              </a:solidFill>
            </a:endParaRPr>
          </a:p>
          <a:p>
            <a:pPr marL="0" indent="0">
              <a:buNone/>
            </a:pPr>
            <a:r>
              <a:rPr lang="en-ZA" sz="2400" dirty="0" smtClean="0">
                <a:solidFill>
                  <a:schemeClr val="accent2">
                    <a:lumMod val="75000"/>
                  </a:schemeClr>
                </a:solidFill>
              </a:rPr>
              <a:t>Allows us to investigate query health of the system!</a:t>
            </a:r>
          </a:p>
          <a:p>
            <a:pPr marL="0" indent="0">
              <a:buNone/>
            </a:pPr>
            <a:endParaRPr lang="en-ZA" sz="2400" dirty="0" smtClean="0">
              <a:solidFill>
                <a:schemeClr val="accent2">
                  <a:lumMod val="75000"/>
                </a:schemeClr>
              </a:solidFill>
            </a:endParaRPr>
          </a:p>
          <a:p>
            <a:pPr marL="0" indent="0">
              <a:buNone/>
            </a:pPr>
            <a:endParaRPr lang="en-ZA" b="0" dirty="0">
              <a:solidFill>
                <a:schemeClr val="accent2">
                  <a:lumMod val="75000"/>
                </a:schemeClr>
              </a:solidFill>
            </a:endParaRPr>
          </a:p>
        </p:txBody>
      </p:sp>
    </p:spTree>
    <p:extLst>
      <p:ext uri="{BB962C8B-B14F-4D97-AF65-F5344CB8AC3E}">
        <p14:creationId xmlns:p14="http://schemas.microsoft.com/office/powerpoint/2010/main" val="3838475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ZA" sz="2400" dirty="0" smtClean="0">
              <a:solidFill>
                <a:schemeClr val="accent2">
                  <a:lumMod val="75000"/>
                </a:schemeClr>
              </a:solidFill>
            </a:endParaRPr>
          </a:p>
          <a:p>
            <a:pPr marL="0" indent="0">
              <a:buNone/>
            </a:pPr>
            <a:endParaRPr lang="en-ZA" sz="2400" dirty="0">
              <a:solidFill>
                <a:schemeClr val="accent2">
                  <a:lumMod val="75000"/>
                </a:schemeClr>
              </a:solidFill>
            </a:endParaRPr>
          </a:p>
          <a:p>
            <a:pPr marL="0" indent="0" algn="ctr">
              <a:buNone/>
            </a:pPr>
            <a:endParaRPr lang="en-ZA" sz="4800" dirty="0" smtClean="0">
              <a:solidFill>
                <a:schemeClr val="accent2">
                  <a:lumMod val="75000"/>
                </a:schemeClr>
              </a:solidFill>
            </a:endParaRPr>
          </a:p>
          <a:p>
            <a:pPr marL="0" indent="0" algn="ctr">
              <a:buNone/>
            </a:pPr>
            <a:endParaRPr lang="en-ZA" sz="4800" dirty="0">
              <a:solidFill>
                <a:schemeClr val="accent2">
                  <a:lumMod val="75000"/>
                </a:schemeClr>
              </a:solidFill>
            </a:endParaRPr>
          </a:p>
          <a:p>
            <a:pPr marL="0" indent="0" algn="ctr">
              <a:buNone/>
            </a:pPr>
            <a:r>
              <a:rPr lang="en-ZA" sz="4800" dirty="0" smtClean="0">
                <a:solidFill>
                  <a:schemeClr val="accent2">
                    <a:lumMod val="75000"/>
                  </a:schemeClr>
                </a:solidFill>
              </a:rPr>
              <a:t>SQL Transactions</a:t>
            </a:r>
            <a:endParaRPr lang="en-ZA" sz="2400" dirty="0" smtClean="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endParaRPr lang="en-ZA" b="0" dirty="0">
              <a:solidFill>
                <a:schemeClr val="accent2">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203" y="222250"/>
            <a:ext cx="4432300" cy="3060700"/>
          </a:xfrm>
          <a:prstGeom prst="rect">
            <a:avLst/>
          </a:prstGeom>
        </p:spPr>
      </p:pic>
    </p:spTree>
    <p:extLst>
      <p:ext uri="{BB962C8B-B14F-4D97-AF65-F5344CB8AC3E}">
        <p14:creationId xmlns:p14="http://schemas.microsoft.com/office/powerpoint/2010/main" val="300074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SQL Transactions</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800" b="0" dirty="0" smtClean="0">
                <a:solidFill>
                  <a:schemeClr val="accent2">
                    <a:lumMod val="75000"/>
                  </a:schemeClr>
                </a:solidFill>
              </a:rPr>
              <a:t>Needed to ensure ACID properties of the Database and allows us to:</a:t>
            </a:r>
          </a:p>
          <a:p>
            <a:pPr marL="0" indent="0">
              <a:buNone/>
            </a:pPr>
            <a:endParaRPr lang="en-US" sz="1800" b="0" dirty="0">
              <a:solidFill>
                <a:schemeClr val="accent2">
                  <a:lumMod val="75000"/>
                </a:schemeClr>
              </a:solidFill>
            </a:endParaRPr>
          </a:p>
          <a:p>
            <a:r>
              <a:rPr lang="en-US" sz="1800" b="0" dirty="0" smtClean="0">
                <a:solidFill>
                  <a:schemeClr val="accent2">
                    <a:lumMod val="75000"/>
                  </a:schemeClr>
                </a:solidFill>
              </a:rPr>
              <a:t>Determine Locking.</a:t>
            </a:r>
          </a:p>
          <a:p>
            <a:r>
              <a:rPr lang="en-US" sz="1800" b="0" dirty="0" smtClean="0">
                <a:solidFill>
                  <a:schemeClr val="accent2">
                    <a:lumMod val="75000"/>
                  </a:schemeClr>
                </a:solidFill>
              </a:rPr>
              <a:t>Determine Blocking.</a:t>
            </a:r>
          </a:p>
          <a:p>
            <a:r>
              <a:rPr lang="en-US" sz="1800" b="0" dirty="0" smtClean="0">
                <a:solidFill>
                  <a:schemeClr val="accent2">
                    <a:lumMod val="75000"/>
                  </a:schemeClr>
                </a:solidFill>
              </a:rPr>
              <a:t>Isolation Levels</a:t>
            </a:r>
          </a:p>
          <a:p>
            <a:pPr marL="0" indent="0">
              <a:buNone/>
            </a:pPr>
            <a:endParaRPr lang="en-US" sz="1800" b="0" dirty="0" smtClean="0">
              <a:solidFill>
                <a:schemeClr val="accent2">
                  <a:lumMod val="75000"/>
                </a:schemeClr>
              </a:solidFill>
            </a:endParaRPr>
          </a:p>
          <a:p>
            <a:pPr marL="0" indent="0">
              <a:buNone/>
            </a:pPr>
            <a:r>
              <a:rPr lang="en-US" sz="1800" b="0" dirty="0" smtClean="0">
                <a:solidFill>
                  <a:schemeClr val="accent2">
                    <a:lumMod val="75000"/>
                  </a:schemeClr>
                </a:solidFill>
              </a:rPr>
              <a:t>Some of the main players</a:t>
            </a:r>
          </a:p>
          <a:p>
            <a:r>
              <a:rPr lang="en-ZA" sz="1800" dirty="0" err="1" smtClean="0"/>
              <a:t>sys.dm_tran_active_transactions</a:t>
            </a:r>
            <a:endParaRPr lang="en-ZA" sz="1800" dirty="0" smtClean="0"/>
          </a:p>
          <a:p>
            <a:r>
              <a:rPr lang="en-ZA" sz="1800" dirty="0" err="1"/>
              <a:t>sys.dm_tran_locks</a:t>
            </a:r>
            <a:endParaRPr lang="en-US" sz="1800" dirty="0">
              <a:solidFill>
                <a:schemeClr val="accent2">
                  <a:lumMod val="75000"/>
                </a:schemeClr>
              </a:solidFill>
            </a:endParaRPr>
          </a:p>
          <a:p>
            <a:r>
              <a:rPr lang="en-ZA" sz="1800" dirty="0" err="1" smtClean="0"/>
              <a:t>sys.dm_tran_active_transactions</a:t>
            </a:r>
            <a:endParaRPr lang="en-ZA" sz="1800" dirty="0" smtClean="0"/>
          </a:p>
          <a:p>
            <a:r>
              <a:rPr lang="en-ZA" sz="1800" dirty="0" err="1" smtClean="0"/>
              <a:t>sys.dm_tran_session_transactions</a:t>
            </a:r>
            <a:endParaRPr lang="en-US" sz="1800" dirty="0">
              <a:solidFill>
                <a:schemeClr val="accent2">
                  <a:lumMod val="75000"/>
                </a:schemeClr>
              </a:solidFill>
            </a:endParaRPr>
          </a:p>
          <a:p>
            <a:r>
              <a:rPr lang="en-ZA" sz="1800" dirty="0" err="1" smtClean="0"/>
              <a:t>sys.dm_tran_active_snapshot_database_transactions</a:t>
            </a:r>
            <a:endParaRPr lang="en-ZA" sz="1800" dirty="0" smtClean="0"/>
          </a:p>
          <a:p>
            <a:r>
              <a:rPr lang="en-ZA" sz="1800" dirty="0" err="1" smtClean="0"/>
              <a:t>sys.dm_tran_transactions_snapshot</a:t>
            </a:r>
            <a:endParaRPr lang="en-ZA" sz="1800" dirty="0">
              <a:solidFill>
                <a:schemeClr val="accent2">
                  <a:lumMod val="75000"/>
                </a:schemeClr>
              </a:solidFill>
            </a:endParaRPr>
          </a:p>
          <a:p>
            <a:r>
              <a:rPr lang="en-ZA" sz="1800" dirty="0" err="1" smtClean="0"/>
              <a:t>sys.dm_tran_currrent_snapshot</a:t>
            </a:r>
            <a:endParaRPr lang="en-ZA" sz="2400" dirty="0" smtClean="0">
              <a:solidFill>
                <a:schemeClr val="accent2">
                  <a:lumMod val="75000"/>
                </a:schemeClr>
              </a:solidFill>
            </a:endParaRPr>
          </a:p>
          <a:p>
            <a:pPr marL="0" indent="0">
              <a:buNone/>
            </a:pPr>
            <a:endParaRPr lang="en-ZA" sz="1800" b="0" dirty="0">
              <a:solidFill>
                <a:schemeClr val="accent2">
                  <a:lumMod val="75000"/>
                </a:schemeClr>
              </a:solidFill>
            </a:endParaRPr>
          </a:p>
        </p:txBody>
      </p:sp>
    </p:spTree>
    <p:extLst>
      <p:ext uri="{BB962C8B-B14F-4D97-AF65-F5344CB8AC3E}">
        <p14:creationId xmlns:p14="http://schemas.microsoft.com/office/powerpoint/2010/main" val="2549363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Introduction</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r>
              <a:rPr lang="en-ZA" dirty="0" smtClean="0"/>
              <a:t>Who the Heck am I?</a:t>
            </a:r>
          </a:p>
          <a:p>
            <a:pPr marL="0" indent="0">
              <a:buNone/>
            </a:pPr>
            <a:r>
              <a:rPr lang="en-ZA" dirty="0"/>
              <a:t>	</a:t>
            </a:r>
            <a:r>
              <a:rPr lang="en-ZA" b="0" dirty="0" smtClean="0"/>
              <a:t>I am a Nice person in the “What the Hell is Wrong with Me, 	kind of way”</a:t>
            </a:r>
            <a:r>
              <a:rPr lang="en-ZA" dirty="0" smtClean="0"/>
              <a:t>	</a:t>
            </a:r>
            <a:r>
              <a:rPr lang="en-ZA" dirty="0"/>
              <a:t>		</a:t>
            </a:r>
            <a:endParaRPr lang="en-ZA" dirty="0" smtClean="0"/>
          </a:p>
          <a:p>
            <a:pPr marL="0" indent="0">
              <a:buNone/>
            </a:pPr>
            <a:endParaRPr lang="en-ZA" dirty="0"/>
          </a:p>
          <a:p>
            <a:r>
              <a:rPr lang="en-ZA" dirty="0" smtClean="0">
                <a:solidFill>
                  <a:schemeClr val="accent2">
                    <a:lumMod val="75000"/>
                  </a:schemeClr>
                </a:solidFill>
              </a:rPr>
              <a:t>Why do we need this?</a:t>
            </a:r>
          </a:p>
          <a:p>
            <a:pPr marL="0" indent="0">
              <a:buNone/>
            </a:pPr>
            <a:r>
              <a:rPr lang="en-ZA" dirty="0">
                <a:solidFill>
                  <a:schemeClr val="accent2">
                    <a:lumMod val="75000"/>
                  </a:schemeClr>
                </a:solidFill>
              </a:rPr>
              <a:t>	</a:t>
            </a:r>
            <a:r>
              <a:rPr lang="en-ZA" b="0" dirty="0" smtClean="0">
                <a:solidFill>
                  <a:schemeClr val="accent2">
                    <a:lumMod val="75000"/>
                  </a:schemeClr>
                </a:solidFill>
              </a:rPr>
              <a:t>Because DMVs Rock!!!!!</a:t>
            </a:r>
          </a:p>
          <a:p>
            <a:pPr marL="0" indent="0">
              <a:buNone/>
            </a:pPr>
            <a:endParaRPr lang="en-ZA" dirty="0" smtClean="0"/>
          </a:p>
          <a:p>
            <a:r>
              <a:rPr lang="en-ZA" dirty="0" smtClean="0"/>
              <a:t>What is the scope?</a:t>
            </a:r>
          </a:p>
          <a:p>
            <a:pPr marL="0" indent="0">
              <a:buNone/>
            </a:pPr>
            <a:r>
              <a:rPr lang="en-ZA" dirty="0"/>
              <a:t>	</a:t>
            </a:r>
            <a:r>
              <a:rPr lang="en-ZA" b="0" dirty="0" smtClean="0"/>
              <a:t>Everything and anything we can fit in!</a:t>
            </a:r>
          </a:p>
          <a:p>
            <a:pPr marL="0" indent="0">
              <a:buNone/>
            </a:pPr>
            <a:endParaRPr lang="en-ZA" dirty="0" smtClean="0"/>
          </a:p>
          <a:p>
            <a:r>
              <a:rPr lang="en-ZA" dirty="0" smtClean="0">
                <a:solidFill>
                  <a:schemeClr val="accent2">
                    <a:lumMod val="75000"/>
                  </a:schemeClr>
                </a:solidFill>
              </a:rPr>
              <a:t>Who will benefit and why?</a:t>
            </a:r>
          </a:p>
          <a:p>
            <a:pPr marL="0" indent="0">
              <a:buNone/>
            </a:pPr>
            <a:r>
              <a:rPr lang="en-ZA" dirty="0" smtClean="0">
                <a:solidFill>
                  <a:schemeClr val="accent2">
                    <a:lumMod val="75000"/>
                  </a:schemeClr>
                </a:solidFill>
              </a:rPr>
              <a:t>	</a:t>
            </a:r>
            <a:r>
              <a:rPr lang="en-ZA" b="0" dirty="0" smtClean="0">
                <a:solidFill>
                  <a:schemeClr val="accent2">
                    <a:lumMod val="75000"/>
                  </a:schemeClr>
                </a:solidFill>
              </a:rPr>
              <a:t>Unfortunately depends entirely on the individuals own cognitive 	reasoning and ability </a:t>
            </a:r>
            <a:r>
              <a:rPr lang="en-ZA" b="0" dirty="0" smtClean="0">
                <a:solidFill>
                  <a:schemeClr val="accent2">
                    <a:lumMod val="75000"/>
                  </a:schemeClr>
                </a:solidFill>
                <a:sym typeface="Wingdings" panose="05000000000000000000" pitchFamily="2" charset="2"/>
              </a:rPr>
              <a:t></a:t>
            </a:r>
            <a:endParaRPr lang="en-ZA" b="0" dirty="0">
              <a:solidFill>
                <a:schemeClr val="accent2">
                  <a:lumMod val="75000"/>
                </a:schemeClr>
              </a:solidFill>
            </a:endParaRPr>
          </a:p>
        </p:txBody>
      </p:sp>
    </p:spTree>
    <p:extLst>
      <p:ext uri="{BB962C8B-B14F-4D97-AF65-F5344CB8AC3E}">
        <p14:creationId xmlns:p14="http://schemas.microsoft.com/office/powerpoint/2010/main" val="300578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What can we get from Transaction DMV’s</a:t>
            </a:r>
            <a:endParaRPr lang="en-ZA"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841" y="2213910"/>
            <a:ext cx="3683000" cy="2476500"/>
          </a:xfrm>
          <a:prstGeom prst="rect">
            <a:avLst/>
          </a:prstGeom>
        </p:spPr>
      </p:pic>
    </p:spTree>
    <p:extLst>
      <p:ext uri="{BB962C8B-B14F-4D97-AF65-F5344CB8AC3E}">
        <p14:creationId xmlns:p14="http://schemas.microsoft.com/office/powerpoint/2010/main" val="3798331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Transaction Summary</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ZA" sz="2400" dirty="0" smtClean="0">
              <a:solidFill>
                <a:schemeClr val="accent2">
                  <a:lumMod val="75000"/>
                </a:schemeClr>
              </a:solidFill>
            </a:endParaRPr>
          </a:p>
          <a:p>
            <a:pPr marL="0" indent="0">
              <a:buNone/>
            </a:pPr>
            <a:endParaRPr lang="en-ZA" sz="2400" dirty="0">
              <a:solidFill>
                <a:schemeClr val="accent2">
                  <a:lumMod val="75000"/>
                </a:schemeClr>
              </a:solidFill>
            </a:endParaRP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We can track Blocking</a:t>
            </a:r>
          </a:p>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We can track Locking</a:t>
            </a:r>
          </a:p>
          <a:p>
            <a:pPr marL="0" indent="0">
              <a:buNone/>
            </a:pPr>
            <a:endParaRPr lang="en-US" sz="2400" dirty="0" smtClean="0">
              <a:solidFill>
                <a:schemeClr val="accent2">
                  <a:lumMod val="75000"/>
                </a:schemeClr>
              </a:solidFill>
            </a:endParaRP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Snapshot </a:t>
            </a:r>
            <a:r>
              <a:rPr lang="en-ZA" sz="2400" dirty="0">
                <a:solidFill>
                  <a:schemeClr val="accent2">
                    <a:lumMod val="75000"/>
                  </a:schemeClr>
                </a:solidFill>
              </a:rPr>
              <a:t>Isolation </a:t>
            </a:r>
            <a:r>
              <a:rPr lang="en-ZA" sz="2400" dirty="0" smtClean="0">
                <a:solidFill>
                  <a:schemeClr val="accent2">
                    <a:lumMod val="75000"/>
                  </a:schemeClr>
                </a:solidFill>
              </a:rPr>
              <a:t>Levels are less of a mystery</a:t>
            </a:r>
            <a:endParaRPr lang="en-ZA" sz="2400" dirty="0">
              <a:solidFill>
                <a:schemeClr val="accent2">
                  <a:lumMod val="75000"/>
                </a:schemeClr>
              </a:solidFill>
            </a:endParaRPr>
          </a:p>
          <a:p>
            <a:pPr marL="0" indent="0">
              <a:buNone/>
            </a:pPr>
            <a:endParaRPr lang="en-ZA" b="0" dirty="0">
              <a:solidFill>
                <a:schemeClr val="accent2">
                  <a:lumMod val="75000"/>
                </a:schemeClr>
              </a:solidFill>
            </a:endParaRPr>
          </a:p>
        </p:txBody>
      </p:sp>
    </p:spTree>
    <p:extLst>
      <p:ext uri="{BB962C8B-B14F-4D97-AF65-F5344CB8AC3E}">
        <p14:creationId xmlns:p14="http://schemas.microsoft.com/office/powerpoint/2010/main" val="4060852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ZA" sz="2400" dirty="0" smtClean="0">
              <a:solidFill>
                <a:schemeClr val="accent2">
                  <a:lumMod val="75000"/>
                </a:schemeClr>
              </a:solidFill>
            </a:endParaRPr>
          </a:p>
          <a:p>
            <a:pPr marL="0" indent="0">
              <a:buNone/>
            </a:pPr>
            <a:endParaRPr lang="en-US" sz="2400" dirty="0" smtClean="0">
              <a:solidFill>
                <a:schemeClr val="accent2">
                  <a:lumMod val="75000"/>
                </a:schemeClr>
              </a:solidFill>
            </a:endParaRPr>
          </a:p>
          <a:p>
            <a:pPr marL="0" indent="0">
              <a:buNone/>
            </a:pPr>
            <a:endParaRPr lang="en-US" sz="2400" dirty="0">
              <a:solidFill>
                <a:schemeClr val="accent2">
                  <a:lumMod val="75000"/>
                </a:schemeClr>
              </a:solidFill>
            </a:endParaRPr>
          </a:p>
          <a:p>
            <a:pPr marL="0" indent="0">
              <a:buNone/>
            </a:pPr>
            <a:endParaRPr lang="en-US" sz="2400" dirty="0" smtClean="0">
              <a:solidFill>
                <a:schemeClr val="accent2">
                  <a:lumMod val="75000"/>
                </a:schemeClr>
              </a:solidFill>
            </a:endParaRPr>
          </a:p>
          <a:p>
            <a:pPr marL="0" indent="0">
              <a:buNone/>
            </a:pPr>
            <a:endParaRPr lang="en-ZA" sz="2400" dirty="0">
              <a:solidFill>
                <a:schemeClr val="accent2">
                  <a:lumMod val="75000"/>
                </a:schemeClr>
              </a:solidFill>
            </a:endParaRPr>
          </a:p>
          <a:p>
            <a:pPr marL="0" indent="0" algn="ctr">
              <a:buNone/>
            </a:pPr>
            <a:r>
              <a:rPr lang="en-ZA" sz="4800" dirty="0" smtClean="0">
                <a:solidFill>
                  <a:schemeClr val="accent2">
                    <a:lumMod val="75000"/>
                  </a:schemeClr>
                </a:solidFill>
              </a:rPr>
              <a:t>                  Indexing</a:t>
            </a:r>
            <a:endParaRPr lang="en-ZA" sz="2400" dirty="0" smtClean="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endParaRPr lang="en-ZA" b="0" dirty="0">
              <a:solidFill>
                <a:schemeClr val="accent2">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130" y="732473"/>
            <a:ext cx="3800000" cy="2685714"/>
          </a:xfrm>
          <a:prstGeom prst="rect">
            <a:avLst/>
          </a:prstGeom>
        </p:spPr>
      </p:pic>
    </p:spTree>
    <p:extLst>
      <p:ext uri="{BB962C8B-B14F-4D97-AF65-F5344CB8AC3E}">
        <p14:creationId xmlns:p14="http://schemas.microsoft.com/office/powerpoint/2010/main" val="2430593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Indexing	</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800" b="0" dirty="0" smtClean="0">
                <a:solidFill>
                  <a:schemeClr val="accent2">
                    <a:lumMod val="75000"/>
                  </a:schemeClr>
                </a:solidFill>
              </a:rPr>
              <a:t>We all know why we need them!  </a:t>
            </a:r>
          </a:p>
          <a:p>
            <a:pPr marL="0" indent="0">
              <a:buNone/>
            </a:pPr>
            <a:endParaRPr lang="en-US" sz="1800" b="0" dirty="0">
              <a:solidFill>
                <a:schemeClr val="accent2">
                  <a:lumMod val="75000"/>
                </a:schemeClr>
              </a:solidFill>
            </a:endParaRPr>
          </a:p>
          <a:p>
            <a:pPr marL="0" indent="0">
              <a:buNone/>
            </a:pPr>
            <a:r>
              <a:rPr lang="en-US" sz="1800" b="0" dirty="0" smtClean="0">
                <a:solidFill>
                  <a:schemeClr val="accent2">
                    <a:lumMod val="75000"/>
                  </a:schemeClr>
                </a:solidFill>
              </a:rPr>
              <a:t>SSMS gives only individual Index hints:  View them subjectively and in some cases critically as the hinted index might not work well for your overall environment.</a:t>
            </a:r>
          </a:p>
          <a:p>
            <a:pPr marL="0" indent="0">
              <a:buNone/>
            </a:pPr>
            <a:endParaRPr lang="en-US" sz="1800" b="0" dirty="0" smtClean="0">
              <a:solidFill>
                <a:schemeClr val="accent2">
                  <a:lumMod val="75000"/>
                </a:schemeClr>
              </a:solidFill>
            </a:endParaRPr>
          </a:p>
          <a:p>
            <a:pPr marL="0" indent="0">
              <a:buNone/>
            </a:pPr>
            <a:r>
              <a:rPr lang="en-US" sz="1800" b="0" dirty="0" smtClean="0">
                <a:solidFill>
                  <a:schemeClr val="accent2">
                    <a:lumMod val="75000"/>
                  </a:schemeClr>
                </a:solidFill>
              </a:rPr>
              <a:t>Can’t play in this arena without using the Catalog views to Help Out.</a:t>
            </a:r>
          </a:p>
          <a:p>
            <a:pPr marL="0" indent="0">
              <a:buNone/>
            </a:pPr>
            <a:endParaRPr lang="en-US" sz="1800" b="0" dirty="0" smtClean="0">
              <a:solidFill>
                <a:schemeClr val="accent2">
                  <a:lumMod val="75000"/>
                </a:schemeClr>
              </a:solidFill>
            </a:endParaRPr>
          </a:p>
          <a:p>
            <a:pPr marL="0" indent="0">
              <a:buNone/>
            </a:pPr>
            <a:r>
              <a:rPr lang="en-US" sz="1800" b="0" dirty="0" smtClean="0">
                <a:solidFill>
                  <a:schemeClr val="accent2">
                    <a:lumMod val="75000"/>
                  </a:schemeClr>
                </a:solidFill>
              </a:rPr>
              <a:t>The main Players:</a:t>
            </a:r>
          </a:p>
          <a:p>
            <a:pPr marL="0" indent="0">
              <a:buNone/>
            </a:pPr>
            <a:endParaRPr lang="en-US" sz="1800" b="0" dirty="0">
              <a:solidFill>
                <a:schemeClr val="accent2">
                  <a:lumMod val="75000"/>
                </a:schemeClr>
              </a:solidFill>
            </a:endParaRPr>
          </a:p>
          <a:p>
            <a:r>
              <a:rPr lang="en-ZA" sz="1800" dirty="0" err="1"/>
              <a:t>sys.dm_db_index_usage_stats</a:t>
            </a:r>
            <a:endParaRPr lang="en-ZA" sz="1800" dirty="0"/>
          </a:p>
          <a:p>
            <a:r>
              <a:rPr lang="en-ZA" sz="1800" dirty="0" err="1"/>
              <a:t>sys.dm_db_index_operational_stats</a:t>
            </a:r>
            <a:endParaRPr lang="en-ZA" sz="1800" dirty="0"/>
          </a:p>
          <a:p>
            <a:r>
              <a:rPr lang="en-ZA" sz="1800" dirty="0" err="1"/>
              <a:t>sys.dm_db_missing_index_group_stats</a:t>
            </a:r>
            <a:endParaRPr lang="en-ZA" sz="1800" dirty="0"/>
          </a:p>
          <a:p>
            <a:r>
              <a:rPr lang="en-ZA" sz="1800" dirty="0" err="1"/>
              <a:t>sys.dm_db_missing_index_groups</a:t>
            </a:r>
            <a:endParaRPr lang="en-ZA" sz="1800" dirty="0"/>
          </a:p>
          <a:p>
            <a:r>
              <a:rPr lang="en-ZA" sz="1800" dirty="0" err="1"/>
              <a:t>sys.dm_db_missing_index_details</a:t>
            </a:r>
            <a:endParaRPr lang="en-ZA" sz="1800" dirty="0"/>
          </a:p>
          <a:p>
            <a:pPr marL="0" indent="0">
              <a:buNone/>
            </a:pPr>
            <a:endParaRPr lang="en-US" sz="1800" b="0" dirty="0" smtClean="0">
              <a:solidFill>
                <a:schemeClr val="accent2">
                  <a:lumMod val="75000"/>
                </a:schemeClr>
              </a:solidFill>
            </a:endParaRPr>
          </a:p>
        </p:txBody>
      </p:sp>
    </p:spTree>
    <p:extLst>
      <p:ext uri="{BB962C8B-B14F-4D97-AF65-F5344CB8AC3E}">
        <p14:creationId xmlns:p14="http://schemas.microsoft.com/office/powerpoint/2010/main" val="243602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Indexing Application</a:t>
            </a:r>
            <a:endParaRPr lang="en-ZA"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841" y="2213910"/>
            <a:ext cx="3683000" cy="2476500"/>
          </a:xfrm>
          <a:prstGeom prst="rect">
            <a:avLst/>
          </a:prstGeom>
        </p:spPr>
      </p:pic>
    </p:spTree>
    <p:extLst>
      <p:ext uri="{BB962C8B-B14F-4D97-AF65-F5344CB8AC3E}">
        <p14:creationId xmlns:p14="http://schemas.microsoft.com/office/powerpoint/2010/main" val="309645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Indexing Summary</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ZA" sz="2400" dirty="0" smtClean="0">
              <a:solidFill>
                <a:schemeClr val="accent2">
                  <a:lumMod val="75000"/>
                </a:schemeClr>
              </a:solidFill>
            </a:endParaRPr>
          </a:p>
          <a:p>
            <a:pPr marL="0" indent="0">
              <a:buNone/>
            </a:pPr>
            <a:endParaRPr lang="en-ZA" sz="2400" dirty="0">
              <a:solidFill>
                <a:schemeClr val="accent2">
                  <a:lumMod val="75000"/>
                </a:schemeClr>
              </a:solidFill>
            </a:endParaRP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Find potential Missing Indexes</a:t>
            </a:r>
          </a:p>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smtClean="0">
                <a:solidFill>
                  <a:schemeClr val="accent2">
                    <a:lumMod val="75000"/>
                  </a:schemeClr>
                </a:solidFill>
              </a:rPr>
              <a:t>We can dive into Index activity and gauge 	performance and value</a:t>
            </a:r>
          </a:p>
          <a:p>
            <a:pPr lvl="3" indent="-342900"/>
            <a:r>
              <a:rPr lang="en-US" dirty="0" smtClean="0"/>
              <a:t>Used</a:t>
            </a:r>
          </a:p>
          <a:p>
            <a:pPr lvl="3" indent="-342900"/>
            <a:r>
              <a:rPr lang="en-US" dirty="0" smtClean="0"/>
              <a:t>Unused</a:t>
            </a:r>
          </a:p>
          <a:p>
            <a:pPr lvl="3" indent="-342900"/>
            <a:r>
              <a:rPr lang="en-US" dirty="0" smtClean="0"/>
              <a:t>Underperforming </a:t>
            </a:r>
          </a:p>
          <a:p>
            <a:pPr marL="0" indent="0">
              <a:buNone/>
            </a:pPr>
            <a:endParaRPr lang="en-ZA" b="0" dirty="0">
              <a:solidFill>
                <a:schemeClr val="accent2">
                  <a:lumMod val="75000"/>
                </a:schemeClr>
              </a:solidFill>
            </a:endParaRPr>
          </a:p>
        </p:txBody>
      </p:sp>
    </p:spTree>
    <p:extLst>
      <p:ext uri="{BB962C8B-B14F-4D97-AF65-F5344CB8AC3E}">
        <p14:creationId xmlns:p14="http://schemas.microsoft.com/office/powerpoint/2010/main" val="137391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Conclusion</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It's </a:t>
            </a:r>
            <a:r>
              <a:rPr lang="en-ZA" sz="2400" dirty="0">
                <a:solidFill>
                  <a:schemeClr val="accent2">
                    <a:lumMod val="75000"/>
                  </a:schemeClr>
                </a:solidFill>
              </a:rPr>
              <a:t>not enough just to understand the metadata values for the </a:t>
            </a:r>
            <a:r>
              <a:rPr lang="en-ZA" sz="2400" dirty="0" smtClean="0">
                <a:solidFill>
                  <a:schemeClr val="accent2">
                    <a:lumMod val="75000"/>
                  </a:schemeClr>
                </a:solidFill>
              </a:rPr>
              <a:t>DMOs. </a:t>
            </a:r>
          </a:p>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Before </a:t>
            </a:r>
            <a:r>
              <a:rPr lang="en-ZA" sz="2400" dirty="0">
                <a:solidFill>
                  <a:schemeClr val="accent2">
                    <a:lumMod val="75000"/>
                  </a:schemeClr>
                </a:solidFill>
              </a:rPr>
              <a:t>acting on this data, you must also know and understand your environment, your data, and your users.</a:t>
            </a:r>
          </a:p>
          <a:p>
            <a:pPr marL="0" indent="0">
              <a:buNone/>
            </a:pPr>
            <a:endParaRPr lang="en-ZA" sz="2400" dirty="0" smtClean="0">
              <a:solidFill>
                <a:schemeClr val="accent2">
                  <a:lumMod val="75000"/>
                </a:schemeClr>
              </a:solidFill>
            </a:endParaRPr>
          </a:p>
          <a:p>
            <a:pPr marL="0" indent="0">
              <a:buNone/>
            </a:pPr>
            <a:r>
              <a:rPr lang="en-US" sz="2400" dirty="0" smtClean="0">
                <a:solidFill>
                  <a:schemeClr val="accent2">
                    <a:lumMod val="75000"/>
                  </a:schemeClr>
                </a:solidFill>
                <a:hlinkClick r:id="rId3"/>
              </a:rPr>
              <a:t>Sean.Cremer@Derivco.com</a:t>
            </a:r>
            <a:r>
              <a:rPr lang="en-US" sz="2400" dirty="0" smtClean="0">
                <a:solidFill>
                  <a:schemeClr val="accent2">
                    <a:lumMod val="75000"/>
                  </a:schemeClr>
                </a:solidFill>
              </a:rPr>
              <a:t> </a:t>
            </a:r>
            <a:r>
              <a:rPr lang="en-US" sz="1600" dirty="0" smtClean="0">
                <a:solidFill>
                  <a:schemeClr val="accent2">
                    <a:lumMod val="75000"/>
                  </a:schemeClr>
                </a:solidFill>
              </a:rPr>
              <a:t>(If you are desperate and google is not 					         enough)</a:t>
            </a:r>
            <a:endParaRPr lang="en-ZA" sz="1600" dirty="0" smtClean="0">
              <a:solidFill>
                <a:schemeClr val="accent2">
                  <a:lumMod val="75000"/>
                </a:schemeClr>
              </a:solidFill>
            </a:endParaRPr>
          </a:p>
          <a:p>
            <a:pPr marL="0" indent="0">
              <a:buNone/>
            </a:pPr>
            <a:endParaRPr lang="en-US" b="0" dirty="0" smtClean="0"/>
          </a:p>
          <a:p>
            <a:pPr marL="0" indent="0">
              <a:buNone/>
            </a:pPr>
            <a:r>
              <a:rPr lang="en-US" b="0" dirty="0" smtClean="0"/>
              <a:t>(Credit to the following: Ian </a:t>
            </a:r>
            <a:r>
              <a:rPr lang="en-US" b="0" dirty="0" err="1" smtClean="0"/>
              <a:t>Stirk</a:t>
            </a:r>
            <a:r>
              <a:rPr lang="en-US" b="0" dirty="0" smtClean="0"/>
              <a:t>, Louis Davidson, Tim Ford, Brent </a:t>
            </a:r>
            <a:r>
              <a:rPr lang="en-US" b="0" dirty="0" err="1" smtClean="0"/>
              <a:t>Ozar</a:t>
            </a:r>
            <a:r>
              <a:rPr lang="en-US" b="0" dirty="0" smtClean="0"/>
              <a:t>)</a:t>
            </a:r>
            <a:endParaRPr lang="en-ZA" b="0" dirty="0">
              <a:solidFill>
                <a:schemeClr val="accent2">
                  <a:lumMod val="75000"/>
                </a:schemeClr>
              </a:solidFill>
            </a:endParaRPr>
          </a:p>
        </p:txBody>
      </p:sp>
    </p:spTree>
    <p:extLst>
      <p:ext uri="{BB962C8B-B14F-4D97-AF65-F5344CB8AC3E}">
        <p14:creationId xmlns:p14="http://schemas.microsoft.com/office/powerpoint/2010/main" val="283735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ZA" sz="2400" dirty="0" smtClean="0">
              <a:solidFill>
                <a:schemeClr val="accent2">
                  <a:lumMod val="75000"/>
                </a:schemeClr>
              </a:solidFill>
            </a:endParaRPr>
          </a:p>
          <a:p>
            <a:pPr marL="0" indent="0">
              <a:buNone/>
            </a:pPr>
            <a:endParaRPr lang="en-ZA" sz="2400" dirty="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endParaRPr lang="en-ZA" b="0" dirty="0">
              <a:solidFill>
                <a:schemeClr val="accent2">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751" y="583546"/>
            <a:ext cx="5827449" cy="180304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750" y="3650457"/>
            <a:ext cx="6831495" cy="2086046"/>
          </a:xfrm>
          <a:prstGeom prst="rect">
            <a:avLst/>
          </a:prstGeom>
        </p:spPr>
      </p:pic>
    </p:spTree>
    <p:extLst>
      <p:ext uri="{BB962C8B-B14F-4D97-AF65-F5344CB8AC3E}">
        <p14:creationId xmlns:p14="http://schemas.microsoft.com/office/powerpoint/2010/main" val="937127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50" y="1524000"/>
            <a:ext cx="6667500" cy="3810000"/>
          </a:xfrm>
          <a:prstGeom prst="rect">
            <a:avLst/>
          </a:prstGeom>
        </p:spPr>
      </p:pic>
    </p:spTree>
    <p:extLst>
      <p:ext uri="{BB962C8B-B14F-4D97-AF65-F5344CB8AC3E}">
        <p14:creationId xmlns:p14="http://schemas.microsoft.com/office/powerpoint/2010/main" val="1747503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The Real Facts</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ZA" b="0" dirty="0" smtClean="0">
                <a:solidFill>
                  <a:schemeClr val="accent2">
                    <a:lumMod val="75000"/>
                  </a:schemeClr>
                </a:solidFill>
              </a:rPr>
              <a:t>Dynamic Management Objects (DMOs) (The real name)</a:t>
            </a:r>
          </a:p>
          <a:p>
            <a:pPr marL="0" indent="0">
              <a:buNone/>
            </a:pPr>
            <a:endParaRPr lang="en-ZA" b="0" dirty="0">
              <a:solidFill>
                <a:schemeClr val="accent2">
                  <a:lumMod val="75000"/>
                </a:schemeClr>
              </a:solidFill>
            </a:endParaRPr>
          </a:p>
          <a:p>
            <a:pPr marL="0" indent="0">
              <a:buNone/>
            </a:pPr>
            <a:r>
              <a:rPr lang="en-ZA" b="0" dirty="0">
                <a:solidFill>
                  <a:schemeClr val="accent2">
                    <a:lumMod val="75000"/>
                  </a:schemeClr>
                </a:solidFill>
              </a:rPr>
              <a:t>They exist in the “</a:t>
            </a:r>
            <a:r>
              <a:rPr lang="en-ZA" dirty="0">
                <a:solidFill>
                  <a:schemeClr val="accent2">
                    <a:lumMod val="75000"/>
                  </a:schemeClr>
                </a:solidFill>
              </a:rPr>
              <a:t>sys” </a:t>
            </a:r>
            <a:r>
              <a:rPr lang="en-ZA" b="0" dirty="0">
                <a:solidFill>
                  <a:schemeClr val="accent2">
                    <a:lumMod val="75000"/>
                  </a:schemeClr>
                </a:solidFill>
              </a:rPr>
              <a:t>schema !!!!!!! Called Dynamic as the data is merely a tabular view of instrumentation points within </a:t>
            </a:r>
            <a:r>
              <a:rPr lang="en-ZA" b="0" dirty="0" smtClean="0">
                <a:solidFill>
                  <a:schemeClr val="accent2">
                    <a:lumMod val="75000"/>
                  </a:schemeClr>
                </a:solidFill>
              </a:rPr>
              <a:t>SQL. These can be Point in Time as well as Cumulative. (Shift F1 when in Doubt)</a:t>
            </a:r>
            <a:endParaRPr lang="en-ZA" b="0" dirty="0">
              <a:solidFill>
                <a:schemeClr val="accent2">
                  <a:lumMod val="75000"/>
                </a:schemeClr>
              </a:solidFill>
            </a:endParaRPr>
          </a:p>
          <a:p>
            <a:pPr marL="0" indent="0">
              <a:buNone/>
            </a:pPr>
            <a:endParaRPr lang="en-ZA" b="0" dirty="0">
              <a:solidFill>
                <a:schemeClr val="accent2">
                  <a:lumMod val="75000"/>
                </a:schemeClr>
              </a:solidFill>
            </a:endParaRPr>
          </a:p>
          <a:p>
            <a:r>
              <a:rPr lang="en-ZA" b="0" dirty="0" smtClean="0">
                <a:solidFill>
                  <a:schemeClr val="accent2">
                    <a:lumMod val="75000"/>
                  </a:schemeClr>
                </a:solidFill>
              </a:rPr>
              <a:t>Dynamic management Views</a:t>
            </a:r>
          </a:p>
          <a:p>
            <a:r>
              <a:rPr lang="en-ZA" b="0" dirty="0" smtClean="0">
                <a:solidFill>
                  <a:schemeClr val="accent2">
                    <a:lumMod val="75000"/>
                  </a:schemeClr>
                </a:solidFill>
              </a:rPr>
              <a:t>Dynamic management Functions</a:t>
            </a:r>
          </a:p>
          <a:p>
            <a:endParaRPr lang="en-ZA" b="0" dirty="0">
              <a:solidFill>
                <a:schemeClr val="accent2">
                  <a:lumMod val="75000"/>
                </a:schemeClr>
              </a:solidFill>
            </a:endParaRPr>
          </a:p>
          <a:p>
            <a:pPr marL="0" indent="0">
              <a:buNone/>
            </a:pPr>
            <a:r>
              <a:rPr lang="en-ZA" b="0" dirty="0" smtClean="0">
                <a:solidFill>
                  <a:schemeClr val="accent2">
                    <a:lumMod val="75000"/>
                  </a:schemeClr>
                </a:solidFill>
              </a:rPr>
              <a:t>Helpers come in the form of:</a:t>
            </a:r>
          </a:p>
          <a:p>
            <a:pPr marL="0" indent="0">
              <a:buNone/>
            </a:pPr>
            <a:endParaRPr lang="en-ZA" b="0" dirty="0" smtClean="0">
              <a:solidFill>
                <a:schemeClr val="accent2">
                  <a:lumMod val="75000"/>
                </a:schemeClr>
              </a:solidFill>
            </a:endParaRPr>
          </a:p>
          <a:p>
            <a:r>
              <a:rPr lang="en-ZA" b="0" dirty="0" smtClean="0">
                <a:solidFill>
                  <a:schemeClr val="accent2">
                    <a:lumMod val="75000"/>
                  </a:schemeClr>
                </a:solidFill>
              </a:rPr>
              <a:t>System Compatibility Views</a:t>
            </a:r>
          </a:p>
          <a:p>
            <a:r>
              <a:rPr lang="en-ZA" b="0" dirty="0" smtClean="0">
                <a:solidFill>
                  <a:schemeClr val="accent2">
                    <a:lumMod val="75000"/>
                  </a:schemeClr>
                </a:solidFill>
              </a:rPr>
              <a:t>System </a:t>
            </a:r>
            <a:r>
              <a:rPr lang="en-ZA" b="0" dirty="0" err="1">
                <a:solidFill>
                  <a:schemeClr val="accent2">
                    <a:lumMod val="75000"/>
                  </a:schemeClr>
                </a:solidFill>
              </a:rPr>
              <a:t>C</a:t>
            </a:r>
            <a:r>
              <a:rPr lang="en-ZA" b="0" dirty="0" err="1" smtClean="0">
                <a:solidFill>
                  <a:schemeClr val="accent2">
                    <a:lumMod val="75000"/>
                  </a:schemeClr>
                </a:solidFill>
              </a:rPr>
              <a:t>atalog</a:t>
            </a:r>
            <a:r>
              <a:rPr lang="en-ZA" b="0" dirty="0" smtClean="0">
                <a:solidFill>
                  <a:schemeClr val="accent2">
                    <a:lumMod val="75000"/>
                  </a:schemeClr>
                </a:solidFill>
              </a:rPr>
              <a:t> Views</a:t>
            </a:r>
          </a:p>
          <a:p>
            <a:endParaRPr lang="en-ZA" b="0" dirty="0">
              <a:solidFill>
                <a:schemeClr val="accent2">
                  <a:lumMod val="75000"/>
                </a:schemeClr>
              </a:solidFill>
            </a:endParaRPr>
          </a:p>
          <a:p>
            <a:pPr marL="0" indent="0">
              <a:buNone/>
            </a:pPr>
            <a:endParaRPr lang="en-ZA" b="0" dirty="0">
              <a:solidFill>
                <a:schemeClr val="accent2">
                  <a:lumMod val="75000"/>
                </a:schemeClr>
              </a:solidFill>
            </a:endParaRPr>
          </a:p>
        </p:txBody>
      </p:sp>
    </p:spTree>
    <p:extLst>
      <p:ext uri="{BB962C8B-B14F-4D97-AF65-F5344CB8AC3E}">
        <p14:creationId xmlns:p14="http://schemas.microsoft.com/office/powerpoint/2010/main" val="747558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66" y="-137832"/>
            <a:ext cx="3937000" cy="3924300"/>
          </a:xfrm>
          <a:prstGeom prst="rect">
            <a:avLst/>
          </a:prstGeom>
        </p:spPr>
      </p:pic>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ZA" sz="2400" dirty="0" smtClean="0">
              <a:solidFill>
                <a:schemeClr val="accent2">
                  <a:lumMod val="75000"/>
                </a:schemeClr>
              </a:solidFill>
            </a:endParaRPr>
          </a:p>
          <a:p>
            <a:pPr marL="0" indent="0">
              <a:buNone/>
            </a:pPr>
            <a:endParaRPr lang="en-US" sz="2400" dirty="0" smtClean="0">
              <a:solidFill>
                <a:schemeClr val="accent2">
                  <a:lumMod val="75000"/>
                </a:schemeClr>
              </a:solidFill>
            </a:endParaRPr>
          </a:p>
          <a:p>
            <a:pPr marL="0" indent="0">
              <a:buNone/>
            </a:pPr>
            <a:endParaRPr lang="en-US" sz="2400" dirty="0">
              <a:solidFill>
                <a:schemeClr val="accent2">
                  <a:lumMod val="75000"/>
                </a:schemeClr>
              </a:solidFill>
            </a:endParaRPr>
          </a:p>
          <a:p>
            <a:pPr marL="0" indent="0">
              <a:buNone/>
            </a:pPr>
            <a:endParaRPr lang="en-ZA" sz="2400" dirty="0">
              <a:solidFill>
                <a:schemeClr val="accent2">
                  <a:lumMod val="75000"/>
                </a:schemeClr>
              </a:solidFill>
            </a:endParaRPr>
          </a:p>
          <a:p>
            <a:pPr marL="0" indent="0" algn="ctr">
              <a:buNone/>
            </a:pPr>
            <a:r>
              <a:rPr lang="en-ZA" sz="4800" dirty="0" smtClean="0">
                <a:solidFill>
                  <a:schemeClr val="accent2">
                    <a:lumMod val="75000"/>
                  </a:schemeClr>
                </a:solidFill>
              </a:rPr>
              <a:t>Connections</a:t>
            </a:r>
            <a:r>
              <a:rPr lang="en-ZA" sz="4800" dirty="0">
                <a:solidFill>
                  <a:schemeClr val="accent2">
                    <a:lumMod val="75000"/>
                  </a:schemeClr>
                </a:solidFill>
              </a:rPr>
              <a:t>, Sessions &amp; Requests</a:t>
            </a:r>
            <a:endParaRPr lang="en-ZA" sz="2400" dirty="0" smtClean="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endParaRPr lang="en-ZA" b="0" dirty="0">
              <a:solidFill>
                <a:schemeClr val="accent2">
                  <a:lumMod val="75000"/>
                </a:schemeClr>
              </a:solidFill>
            </a:endParaRPr>
          </a:p>
        </p:txBody>
      </p:sp>
    </p:spTree>
    <p:extLst>
      <p:ext uri="{BB962C8B-B14F-4D97-AF65-F5344CB8AC3E}">
        <p14:creationId xmlns:p14="http://schemas.microsoft.com/office/powerpoint/2010/main" val="3994353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Connections, Sessions &amp; Requests</a:t>
            </a:r>
            <a:endParaRPr lang="en-ZA"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err="1" smtClean="0">
                <a:solidFill>
                  <a:schemeClr val="accent2">
                    <a:lumMod val="75000"/>
                  </a:schemeClr>
                </a:solidFill>
              </a:rPr>
              <a:t>sys.dm_exec_sessions</a:t>
            </a:r>
            <a:r>
              <a:rPr lang="en-ZA" sz="2400" dirty="0" smtClean="0">
                <a:solidFill>
                  <a:schemeClr val="accent2">
                    <a:lumMod val="75000"/>
                  </a:schemeClr>
                </a:solidFill>
              </a:rPr>
              <a:t> </a:t>
            </a:r>
          </a:p>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err="1" smtClean="0">
                <a:solidFill>
                  <a:schemeClr val="accent2">
                    <a:lumMod val="75000"/>
                  </a:schemeClr>
                </a:solidFill>
              </a:rPr>
              <a:t>sys.dm_exec_requests</a:t>
            </a:r>
            <a:endParaRPr lang="en-ZA" sz="2400" dirty="0" smtClean="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r>
              <a:rPr lang="en-ZA" sz="2400" dirty="0">
                <a:solidFill>
                  <a:schemeClr val="accent2">
                    <a:lumMod val="75000"/>
                  </a:schemeClr>
                </a:solidFill>
              </a:rPr>
              <a:t>•	</a:t>
            </a:r>
            <a:r>
              <a:rPr lang="en-ZA" sz="2400" dirty="0" err="1">
                <a:solidFill>
                  <a:schemeClr val="accent2">
                    <a:lumMod val="75000"/>
                  </a:schemeClr>
                </a:solidFill>
              </a:rPr>
              <a:t>sys.dm_exec_connections</a:t>
            </a:r>
            <a:r>
              <a:rPr lang="en-ZA" sz="2400" dirty="0">
                <a:solidFill>
                  <a:schemeClr val="accent2">
                    <a:lumMod val="75000"/>
                  </a:schemeClr>
                </a:solidFill>
              </a:rPr>
              <a:t> </a:t>
            </a:r>
          </a:p>
          <a:p>
            <a:pPr marL="0" indent="0">
              <a:buNone/>
            </a:pPr>
            <a:endParaRPr lang="en-US" sz="2400" dirty="0" smtClean="0">
              <a:solidFill>
                <a:schemeClr val="accent2">
                  <a:lumMod val="75000"/>
                </a:schemeClr>
              </a:solidFill>
            </a:endParaRPr>
          </a:p>
          <a:p>
            <a:pPr marL="0" indent="0">
              <a:buNone/>
            </a:pPr>
            <a:r>
              <a:rPr lang="en-US" sz="2400" dirty="0" smtClean="0"/>
              <a:t>Helpers</a:t>
            </a:r>
            <a:endParaRPr lang="en-ZA" sz="2400" dirty="0" smtClean="0"/>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err="1" smtClean="0">
                <a:solidFill>
                  <a:schemeClr val="accent2">
                    <a:lumMod val="75000"/>
                  </a:schemeClr>
                </a:solidFill>
              </a:rPr>
              <a:t>sys.dm_exec_sql_text</a:t>
            </a:r>
            <a:endParaRPr lang="en-ZA" sz="2400" dirty="0" smtClean="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r>
              <a:rPr lang="en-ZA" sz="2400" dirty="0" smtClean="0">
                <a:solidFill>
                  <a:schemeClr val="accent2">
                    <a:lumMod val="75000"/>
                  </a:schemeClr>
                </a:solidFill>
              </a:rPr>
              <a:t>•</a:t>
            </a:r>
            <a:r>
              <a:rPr lang="en-ZA" sz="2400" dirty="0">
                <a:solidFill>
                  <a:schemeClr val="accent2">
                    <a:lumMod val="75000"/>
                  </a:schemeClr>
                </a:solidFill>
              </a:rPr>
              <a:t>	</a:t>
            </a:r>
            <a:r>
              <a:rPr lang="en-ZA" sz="2400" dirty="0" err="1" smtClean="0">
                <a:solidFill>
                  <a:schemeClr val="accent2">
                    <a:lumMod val="75000"/>
                  </a:schemeClr>
                </a:solidFill>
              </a:rPr>
              <a:t>sys.dm_exec_query_plan</a:t>
            </a:r>
            <a:endParaRPr lang="en-ZA" sz="2400" dirty="0">
              <a:solidFill>
                <a:schemeClr val="accent2">
                  <a:lumMod val="75000"/>
                </a:schemeClr>
              </a:solidFill>
            </a:endParaRPr>
          </a:p>
          <a:p>
            <a:pPr marL="0" indent="0">
              <a:buNone/>
            </a:pPr>
            <a:endParaRPr lang="en-ZA" b="0" dirty="0">
              <a:solidFill>
                <a:schemeClr val="accent2">
                  <a:lumMod val="75000"/>
                </a:schemeClr>
              </a:solidFill>
            </a:endParaRPr>
          </a:p>
        </p:txBody>
      </p:sp>
    </p:spTree>
    <p:extLst>
      <p:ext uri="{BB962C8B-B14F-4D97-AF65-F5344CB8AC3E}">
        <p14:creationId xmlns:p14="http://schemas.microsoft.com/office/powerpoint/2010/main" val="748121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Lets </a:t>
            </a:r>
            <a:r>
              <a:rPr lang="en-ZA" dirty="0">
                <a:solidFill>
                  <a:schemeClr val="tx1"/>
                </a:solidFill>
              </a:rPr>
              <a:t>start with </a:t>
            </a:r>
            <a:r>
              <a:rPr lang="en-ZA" dirty="0" smtClean="0">
                <a:solidFill>
                  <a:schemeClr val="tx1"/>
                </a:solidFill>
              </a:rPr>
              <a:t>“</a:t>
            </a:r>
            <a:r>
              <a:rPr lang="en-ZA" sz="2800" dirty="0" err="1" smtClean="0">
                <a:solidFill>
                  <a:schemeClr val="tx1"/>
                </a:solidFill>
              </a:rPr>
              <a:t>sys.dm_exec_sessions</a:t>
            </a:r>
            <a:r>
              <a:rPr lang="en-ZA" sz="2800" dirty="0" smtClean="0">
                <a:solidFill>
                  <a:schemeClr val="tx1"/>
                </a:solidFill>
              </a:rPr>
              <a:t>”</a:t>
            </a:r>
            <a:endParaRPr lang="en-ZA" sz="2800" dirty="0">
              <a:solidFill>
                <a:schemeClr val="tx1"/>
              </a:solidFill>
            </a:endParaRPr>
          </a:p>
        </p:txBody>
      </p:sp>
      <p:sp>
        <p:nvSpPr>
          <p:cNvPr id="5" name="Content Placeholder 2"/>
          <p:cNvSpPr>
            <a:spLocks noGrp="1"/>
          </p:cNvSpPr>
          <p:nvPr>
            <p:ph idx="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sz="2000">
                <a:solidFill>
                  <a:schemeClr val="tx1"/>
                </a:solidFill>
                <a:latin typeface="+mn-lt"/>
              </a:defRPr>
            </a:lvl3pPr>
            <a:lvl4pPr marL="1428750" indent="-228600" algn="l" rtl="0" eaLnBrk="1" fontAlgn="base" hangingPunct="1">
              <a:spcBef>
                <a:spcPct val="20000"/>
              </a:spcBef>
              <a:spcAft>
                <a:spcPct val="0"/>
              </a:spcAft>
              <a:buChar char="–"/>
              <a:defRPr sz="2000">
                <a:solidFill>
                  <a:schemeClr val="tx1"/>
                </a:solidFill>
                <a:latin typeface="+mn-lt"/>
              </a:defRPr>
            </a:lvl4pPr>
            <a:lvl5pPr marL="1771650" indent="-228600" algn="l" rtl="0" eaLnBrk="1" fontAlgn="base" hangingPunct="1">
              <a:spcBef>
                <a:spcPct val="20000"/>
              </a:spcBef>
              <a:spcAft>
                <a:spcPct val="0"/>
              </a:spcAft>
              <a:buChar char="»"/>
              <a:defRPr sz="2000">
                <a:solidFill>
                  <a:schemeClr val="tx1"/>
                </a:solidFill>
                <a:latin typeface="+mn-lt"/>
              </a:defRPr>
            </a:lvl5pPr>
            <a:lvl6pPr marL="2228850" indent="-228600" algn="l" rtl="0" eaLnBrk="1" fontAlgn="base" hangingPunct="1">
              <a:spcBef>
                <a:spcPct val="20000"/>
              </a:spcBef>
              <a:spcAft>
                <a:spcPct val="0"/>
              </a:spcAft>
              <a:buChar char="»"/>
              <a:defRPr sz="2000">
                <a:solidFill>
                  <a:schemeClr val="tx1"/>
                </a:solidFill>
                <a:latin typeface="+mn-lt"/>
              </a:defRPr>
            </a:lvl6pPr>
            <a:lvl7pPr marL="2686050" indent="-228600" algn="l" rtl="0" eaLnBrk="1" fontAlgn="base" hangingPunct="1">
              <a:spcBef>
                <a:spcPct val="20000"/>
              </a:spcBef>
              <a:spcAft>
                <a:spcPct val="0"/>
              </a:spcAft>
              <a:buChar char="»"/>
              <a:defRPr sz="2000">
                <a:solidFill>
                  <a:schemeClr val="tx1"/>
                </a:solidFill>
                <a:latin typeface="+mn-lt"/>
              </a:defRPr>
            </a:lvl7pPr>
            <a:lvl8pPr marL="3143250" indent="-228600" algn="l" rtl="0" eaLnBrk="1" fontAlgn="base" hangingPunct="1">
              <a:spcBef>
                <a:spcPct val="20000"/>
              </a:spcBef>
              <a:spcAft>
                <a:spcPct val="0"/>
              </a:spcAft>
              <a:buChar char="»"/>
              <a:defRPr sz="2000">
                <a:solidFill>
                  <a:schemeClr val="tx1"/>
                </a:solidFill>
                <a:latin typeface="+mn-lt"/>
              </a:defRPr>
            </a:lvl8pPr>
            <a:lvl9pPr marL="3600450" indent="-228600" algn="l" rtl="0" eaLnBrk="1" fontAlgn="base" hangingPunct="1">
              <a:spcBef>
                <a:spcPct val="20000"/>
              </a:spcBef>
              <a:spcAft>
                <a:spcPct val="0"/>
              </a:spcAft>
              <a:buChar char="»"/>
              <a:defRPr sz="2000">
                <a:solidFill>
                  <a:schemeClr val="tx1"/>
                </a:solidFill>
                <a:latin typeface="+mn-lt"/>
              </a:defRPr>
            </a:lvl9pPr>
          </a:lstStyle>
          <a:p>
            <a:r>
              <a:rPr lang="en-ZA" sz="2400" dirty="0" smtClean="0">
                <a:solidFill>
                  <a:schemeClr val="accent2">
                    <a:lumMod val="75000"/>
                  </a:schemeClr>
                </a:solidFill>
              </a:rPr>
              <a:t>Provides us with very useful metrics.</a:t>
            </a:r>
          </a:p>
          <a:p>
            <a:pPr marL="742950" lvl="2" indent="0">
              <a:buNone/>
            </a:pPr>
            <a:r>
              <a:rPr lang="en-ZA" sz="2400" dirty="0" err="1" smtClean="0">
                <a:solidFill>
                  <a:schemeClr val="accent2">
                    <a:lumMod val="75000"/>
                  </a:schemeClr>
                </a:solidFill>
              </a:rPr>
              <a:t>total_elapsed_time</a:t>
            </a:r>
            <a:endParaRPr lang="en-ZA" sz="2400" dirty="0" smtClean="0">
              <a:solidFill>
                <a:schemeClr val="accent2">
                  <a:lumMod val="75000"/>
                </a:schemeClr>
              </a:solidFill>
            </a:endParaRPr>
          </a:p>
          <a:p>
            <a:pPr marL="742950" lvl="2" indent="0">
              <a:buNone/>
            </a:pPr>
            <a:r>
              <a:rPr lang="en-ZA" sz="2400" dirty="0" err="1" smtClean="0">
                <a:solidFill>
                  <a:schemeClr val="accent2">
                    <a:lumMod val="75000"/>
                  </a:schemeClr>
                </a:solidFill>
              </a:rPr>
              <a:t>last_request_start_time</a:t>
            </a:r>
            <a:r>
              <a:rPr lang="en-ZA" sz="2400" dirty="0" smtClean="0">
                <a:solidFill>
                  <a:schemeClr val="accent2">
                    <a:lumMod val="75000"/>
                  </a:schemeClr>
                </a:solidFill>
              </a:rPr>
              <a:t> </a:t>
            </a:r>
            <a:endParaRPr lang="en-ZA" sz="2400" dirty="0">
              <a:solidFill>
                <a:schemeClr val="accent2">
                  <a:lumMod val="75000"/>
                </a:schemeClr>
              </a:solidFill>
            </a:endParaRPr>
          </a:p>
          <a:p>
            <a:pPr marL="742950" lvl="2" indent="0">
              <a:buNone/>
            </a:pPr>
            <a:r>
              <a:rPr lang="en-ZA" sz="2400" dirty="0" err="1" smtClean="0">
                <a:solidFill>
                  <a:schemeClr val="accent2">
                    <a:lumMod val="75000"/>
                  </a:schemeClr>
                </a:solidFill>
              </a:rPr>
              <a:t>last_request_end_time</a:t>
            </a:r>
            <a:endParaRPr lang="en-ZA" sz="2400" dirty="0" smtClean="0">
              <a:solidFill>
                <a:schemeClr val="accent2">
                  <a:lumMod val="75000"/>
                </a:schemeClr>
              </a:solidFill>
            </a:endParaRPr>
          </a:p>
          <a:p>
            <a:pPr marL="742950" lvl="2" indent="0">
              <a:buNone/>
            </a:pPr>
            <a:r>
              <a:rPr lang="en-ZA" sz="2400" dirty="0" err="1" smtClean="0">
                <a:solidFill>
                  <a:schemeClr val="accent2">
                    <a:lumMod val="75000"/>
                  </a:schemeClr>
                </a:solidFill>
              </a:rPr>
              <a:t>cpu_time</a:t>
            </a:r>
            <a:endParaRPr lang="en-ZA" sz="2400" dirty="0" smtClean="0">
              <a:solidFill>
                <a:schemeClr val="accent2">
                  <a:lumMod val="75000"/>
                </a:schemeClr>
              </a:solidFill>
            </a:endParaRPr>
          </a:p>
          <a:p>
            <a:pPr marL="742950" lvl="2" indent="0">
              <a:buNone/>
            </a:pPr>
            <a:r>
              <a:rPr lang="en-ZA" sz="2400" dirty="0" err="1" smtClean="0">
                <a:solidFill>
                  <a:schemeClr val="accent2">
                    <a:lumMod val="75000"/>
                  </a:schemeClr>
                </a:solidFill>
              </a:rPr>
              <a:t>memory_usage</a:t>
            </a:r>
            <a:endParaRPr lang="en-ZA" sz="2400" dirty="0" smtClean="0">
              <a:solidFill>
                <a:schemeClr val="accent2">
                  <a:lumMod val="75000"/>
                </a:schemeClr>
              </a:solidFill>
            </a:endParaRPr>
          </a:p>
          <a:p>
            <a:pPr marL="0" indent="0" algn="ctr">
              <a:buNone/>
            </a:pPr>
            <a:r>
              <a:rPr lang="en-ZA" sz="4800" dirty="0" smtClean="0">
                <a:solidFill>
                  <a:schemeClr val="accent2">
                    <a:lumMod val="75000"/>
                  </a:schemeClr>
                </a:solidFill>
              </a:rPr>
              <a:t>And the list goes on!</a:t>
            </a:r>
          </a:p>
          <a:p>
            <a:pPr marL="0" indent="0">
              <a:buNone/>
            </a:pPr>
            <a:endParaRPr lang="en-ZA" sz="1800" dirty="0" smtClean="0">
              <a:solidFill>
                <a:schemeClr val="accent2">
                  <a:lumMod val="75000"/>
                </a:schemeClr>
              </a:solidFill>
            </a:endParaRPr>
          </a:p>
          <a:p>
            <a:pPr marL="0" indent="0">
              <a:buNone/>
            </a:pPr>
            <a:r>
              <a:rPr lang="en-ZA" sz="1800" dirty="0" smtClean="0">
                <a:solidFill>
                  <a:schemeClr val="accent2">
                    <a:lumMod val="75000"/>
                  </a:schemeClr>
                </a:solidFill>
              </a:rPr>
              <a:t>PS – Internal Session are &lt;=50 ( &lt;51), often with Nulls in many of the columns</a:t>
            </a:r>
            <a:endParaRPr lang="en-ZA" sz="1800" dirty="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endParaRPr lang="en-ZA" sz="2400" dirty="0" smtClean="0">
              <a:solidFill>
                <a:schemeClr val="accent2">
                  <a:lumMod val="75000"/>
                </a:schemeClr>
              </a:solidFill>
            </a:endParaRPr>
          </a:p>
          <a:p>
            <a:pPr marL="0" indent="0">
              <a:buNone/>
            </a:pPr>
            <a:endParaRPr lang="en-ZA" b="0" dirty="0">
              <a:solidFill>
                <a:schemeClr val="accent2">
                  <a:lumMod val="75000"/>
                </a:schemeClr>
              </a:solidFill>
            </a:endParaRPr>
          </a:p>
        </p:txBody>
      </p:sp>
    </p:spTree>
    <p:extLst>
      <p:ext uri="{BB962C8B-B14F-4D97-AF65-F5344CB8AC3E}">
        <p14:creationId xmlns:p14="http://schemas.microsoft.com/office/powerpoint/2010/main" val="3119313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tx1"/>
                </a:solidFill>
              </a:rPr>
              <a:t>So what can we do with “</a:t>
            </a:r>
            <a:r>
              <a:rPr lang="en-ZA" dirty="0" err="1" smtClean="0">
                <a:solidFill>
                  <a:schemeClr val="tx1"/>
                </a:solidFill>
              </a:rPr>
              <a:t>sys.dm_exec_sessions</a:t>
            </a:r>
            <a:r>
              <a:rPr lang="en-ZA" dirty="0" smtClean="0">
                <a:solidFill>
                  <a:schemeClr val="tx1"/>
                </a:solidFill>
              </a:rPr>
              <a:t>”?</a:t>
            </a:r>
            <a:endParaRPr lang="en-ZA"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841" y="2213910"/>
            <a:ext cx="3683000" cy="2476500"/>
          </a:xfrm>
          <a:prstGeom prst="rect">
            <a:avLst/>
          </a:prstGeom>
        </p:spPr>
      </p:pic>
    </p:spTree>
    <p:extLst>
      <p:ext uri="{BB962C8B-B14F-4D97-AF65-F5344CB8AC3E}">
        <p14:creationId xmlns:p14="http://schemas.microsoft.com/office/powerpoint/2010/main" val="1567151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rivco-General-Pres">
  <a:themeElements>
    <a:clrScheme name="DM slide template 13">
      <a:dk1>
        <a:srgbClr val="000000"/>
      </a:dk1>
      <a:lt1>
        <a:srgbClr val="FFFFFF"/>
      </a:lt1>
      <a:dk2>
        <a:srgbClr val="800000"/>
      </a:dk2>
      <a:lt2>
        <a:srgbClr val="FF7C80"/>
      </a:lt2>
      <a:accent1>
        <a:srgbClr val="FFFFCC"/>
      </a:accent1>
      <a:accent2>
        <a:srgbClr val="0066CC"/>
      </a:accent2>
      <a:accent3>
        <a:srgbClr val="FFFFFF"/>
      </a:accent3>
      <a:accent4>
        <a:srgbClr val="000000"/>
      </a:accent4>
      <a:accent5>
        <a:srgbClr val="FFFFE2"/>
      </a:accent5>
      <a:accent6>
        <a:srgbClr val="005CB9"/>
      </a:accent6>
      <a:hlink>
        <a:srgbClr val="FF3300"/>
      </a:hlink>
      <a:folHlink>
        <a:srgbClr val="00CC99"/>
      </a:folHlink>
    </a:clrScheme>
    <a:fontScheme name="DM slid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DM slide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M slide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M slide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M slide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M slid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M slid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M slid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M slide template 8">
        <a:dk1>
          <a:srgbClr val="000000"/>
        </a:dk1>
        <a:lt1>
          <a:srgbClr val="FFFFFF"/>
        </a:lt1>
        <a:dk2>
          <a:srgbClr val="000000"/>
        </a:dk2>
        <a:lt2>
          <a:srgbClr val="808080"/>
        </a:lt2>
        <a:accent1>
          <a:srgbClr val="00F8B7"/>
        </a:accent1>
        <a:accent2>
          <a:srgbClr val="B1B1EB"/>
        </a:accent2>
        <a:accent3>
          <a:srgbClr val="FFFFFF"/>
        </a:accent3>
        <a:accent4>
          <a:srgbClr val="000000"/>
        </a:accent4>
        <a:accent5>
          <a:srgbClr val="AAFBD8"/>
        </a:accent5>
        <a:accent6>
          <a:srgbClr val="A0A0D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M slide template 9">
        <a:dk1>
          <a:srgbClr val="000000"/>
        </a:dk1>
        <a:lt1>
          <a:srgbClr val="FFFFFF"/>
        </a:lt1>
        <a:dk2>
          <a:srgbClr val="000000"/>
        </a:dk2>
        <a:lt2>
          <a:srgbClr val="FF7C80"/>
        </a:lt2>
        <a:accent1>
          <a:srgbClr val="FFFFCC"/>
        </a:accent1>
        <a:accent2>
          <a:srgbClr val="0066FF"/>
        </a:accent2>
        <a:accent3>
          <a:srgbClr val="FFFFFF"/>
        </a:accent3>
        <a:accent4>
          <a:srgbClr val="000000"/>
        </a:accent4>
        <a:accent5>
          <a:srgbClr val="FFFFE2"/>
        </a:accent5>
        <a:accent6>
          <a:srgbClr val="005CE7"/>
        </a:accent6>
        <a:hlink>
          <a:srgbClr val="9900FF"/>
        </a:hlink>
        <a:folHlink>
          <a:srgbClr val="FFFF4F"/>
        </a:folHlink>
      </a:clrScheme>
      <a:clrMap bg1="lt1" tx1="dk1" bg2="lt2" tx2="dk2" accent1="accent1" accent2="accent2" accent3="accent3" accent4="accent4" accent5="accent5" accent6="accent6" hlink="hlink" folHlink="folHlink"/>
    </a:extraClrScheme>
    <a:extraClrScheme>
      <a:clrScheme name="DM slide template 10">
        <a:dk1>
          <a:srgbClr val="000000"/>
        </a:dk1>
        <a:lt1>
          <a:srgbClr val="FFFFFF"/>
        </a:lt1>
        <a:dk2>
          <a:srgbClr val="800000"/>
        </a:dk2>
        <a:lt2>
          <a:srgbClr val="FF7C80"/>
        </a:lt2>
        <a:accent1>
          <a:srgbClr val="FFFFCC"/>
        </a:accent1>
        <a:accent2>
          <a:srgbClr val="0066FF"/>
        </a:accent2>
        <a:accent3>
          <a:srgbClr val="FFFFFF"/>
        </a:accent3>
        <a:accent4>
          <a:srgbClr val="000000"/>
        </a:accent4>
        <a:accent5>
          <a:srgbClr val="FFFFE2"/>
        </a:accent5>
        <a:accent6>
          <a:srgbClr val="005CE7"/>
        </a:accent6>
        <a:hlink>
          <a:srgbClr val="9900FF"/>
        </a:hlink>
        <a:folHlink>
          <a:srgbClr val="FFFF4F"/>
        </a:folHlink>
      </a:clrScheme>
      <a:clrMap bg1="lt1" tx1="dk1" bg2="lt2" tx2="dk2" accent1="accent1" accent2="accent2" accent3="accent3" accent4="accent4" accent5="accent5" accent6="accent6" hlink="hlink" folHlink="folHlink"/>
    </a:extraClrScheme>
    <a:extraClrScheme>
      <a:clrScheme name="DM slide template 11">
        <a:dk1>
          <a:srgbClr val="000000"/>
        </a:dk1>
        <a:lt1>
          <a:srgbClr val="FFFFFF"/>
        </a:lt1>
        <a:dk2>
          <a:srgbClr val="800000"/>
        </a:dk2>
        <a:lt2>
          <a:srgbClr val="FF7C80"/>
        </a:lt2>
        <a:accent1>
          <a:srgbClr val="FFFFCC"/>
        </a:accent1>
        <a:accent2>
          <a:srgbClr val="0066CC"/>
        </a:accent2>
        <a:accent3>
          <a:srgbClr val="FFFFFF"/>
        </a:accent3>
        <a:accent4>
          <a:srgbClr val="000000"/>
        </a:accent4>
        <a:accent5>
          <a:srgbClr val="FFFFE2"/>
        </a:accent5>
        <a:accent6>
          <a:srgbClr val="005CB9"/>
        </a:accent6>
        <a:hlink>
          <a:srgbClr val="9900FF"/>
        </a:hlink>
        <a:folHlink>
          <a:srgbClr val="FFFF4F"/>
        </a:folHlink>
      </a:clrScheme>
      <a:clrMap bg1="lt1" tx1="dk1" bg2="lt2" tx2="dk2" accent1="accent1" accent2="accent2" accent3="accent3" accent4="accent4" accent5="accent5" accent6="accent6" hlink="hlink" folHlink="folHlink"/>
    </a:extraClrScheme>
    <a:extraClrScheme>
      <a:clrScheme name="DM slide template 12">
        <a:dk1>
          <a:srgbClr val="000000"/>
        </a:dk1>
        <a:lt1>
          <a:srgbClr val="FFFFFF"/>
        </a:lt1>
        <a:dk2>
          <a:srgbClr val="800000"/>
        </a:dk2>
        <a:lt2>
          <a:srgbClr val="FF7C80"/>
        </a:lt2>
        <a:accent1>
          <a:srgbClr val="FFFFCC"/>
        </a:accent1>
        <a:accent2>
          <a:srgbClr val="0066CC"/>
        </a:accent2>
        <a:accent3>
          <a:srgbClr val="FFFFFF"/>
        </a:accent3>
        <a:accent4>
          <a:srgbClr val="000000"/>
        </a:accent4>
        <a:accent5>
          <a:srgbClr val="FFFFE2"/>
        </a:accent5>
        <a:accent6>
          <a:srgbClr val="005CB9"/>
        </a:accent6>
        <a:hlink>
          <a:srgbClr val="FF3300"/>
        </a:hlink>
        <a:folHlink>
          <a:srgbClr val="FFFF4F"/>
        </a:folHlink>
      </a:clrScheme>
      <a:clrMap bg1="lt1" tx1="dk1" bg2="lt2" tx2="dk2" accent1="accent1" accent2="accent2" accent3="accent3" accent4="accent4" accent5="accent5" accent6="accent6" hlink="hlink" folHlink="folHlink"/>
    </a:extraClrScheme>
    <a:extraClrScheme>
      <a:clrScheme name="DM slide template 13">
        <a:dk1>
          <a:srgbClr val="000000"/>
        </a:dk1>
        <a:lt1>
          <a:srgbClr val="FFFFFF"/>
        </a:lt1>
        <a:dk2>
          <a:srgbClr val="800000"/>
        </a:dk2>
        <a:lt2>
          <a:srgbClr val="FF7C80"/>
        </a:lt2>
        <a:accent1>
          <a:srgbClr val="FFFFCC"/>
        </a:accent1>
        <a:accent2>
          <a:srgbClr val="0066CC"/>
        </a:accent2>
        <a:accent3>
          <a:srgbClr val="FFFFFF"/>
        </a:accent3>
        <a:accent4>
          <a:srgbClr val="000000"/>
        </a:accent4>
        <a:accent5>
          <a:srgbClr val="FFFFE2"/>
        </a:accent5>
        <a:accent6>
          <a:srgbClr val="005CB9"/>
        </a:accent6>
        <a:hlink>
          <a:srgbClr val="FF3300"/>
        </a:hlink>
        <a:folHlink>
          <a:srgbClr val="00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chEd2008_Dev_4-3 (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Derivco-General-Pres</Template>
  <TotalTime>27021</TotalTime>
  <Words>933</Words>
  <Application>Microsoft Office PowerPoint</Application>
  <PresentationFormat>A4 Paper (210x297 mm)</PresentationFormat>
  <Paragraphs>250</Paragraphs>
  <Slides>26</Slides>
  <Notes>25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Arial</vt:lpstr>
      <vt:lpstr>Calibri</vt:lpstr>
      <vt:lpstr>Century Schoolbook</vt:lpstr>
      <vt:lpstr>Consolas</vt:lpstr>
      <vt:lpstr>Courier New</vt:lpstr>
      <vt:lpstr>Segoe</vt:lpstr>
      <vt:lpstr>Times New Roman</vt:lpstr>
      <vt:lpstr>Trebuchet MS</vt:lpstr>
      <vt:lpstr>Verdana</vt:lpstr>
      <vt:lpstr>Wingdings</vt:lpstr>
      <vt:lpstr>Derivco-General-Pres</vt:lpstr>
      <vt:lpstr>TechEd2008_Dev_4-3 (2)</vt:lpstr>
      <vt:lpstr> Dynamic Management Views a practical overview!</vt:lpstr>
      <vt:lpstr>Introduction</vt:lpstr>
      <vt:lpstr>PowerPoint Presentation</vt:lpstr>
      <vt:lpstr>PowerPoint Presentation</vt:lpstr>
      <vt:lpstr>The Real Facts</vt:lpstr>
      <vt:lpstr>PowerPoint Presentation</vt:lpstr>
      <vt:lpstr>Connections, Sessions &amp; Requests</vt:lpstr>
      <vt:lpstr>Lets start with “sys.dm_exec_sessions”</vt:lpstr>
      <vt:lpstr>So what can we do with “sys.dm_exec_sessions”?</vt:lpstr>
      <vt:lpstr>“sys.dm_exec_requests”</vt:lpstr>
      <vt:lpstr>So what can we do with “sys.dm_exec_requests”?</vt:lpstr>
      <vt:lpstr>Connections, Sessions &amp; Requests: Summary!!!</vt:lpstr>
      <vt:lpstr>PowerPoint Presentation</vt:lpstr>
      <vt:lpstr>Metadata and Statistics</vt:lpstr>
      <vt:lpstr>Helpers </vt:lpstr>
      <vt:lpstr>What does all this Metadata give us?</vt:lpstr>
      <vt:lpstr>MetaData  and Statistics Summary</vt:lpstr>
      <vt:lpstr>PowerPoint Presentation</vt:lpstr>
      <vt:lpstr>SQL Transactions</vt:lpstr>
      <vt:lpstr>What can we get from Transaction DMV’s</vt:lpstr>
      <vt:lpstr>Transaction Summary</vt:lpstr>
      <vt:lpstr>PowerPoint Presentation</vt:lpstr>
      <vt:lpstr>Indexing </vt:lpstr>
      <vt:lpstr>Indexing Application</vt:lpstr>
      <vt:lpstr>Indexing Summary</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Notifications</dc:title>
  <dc:creator>Niels Berglund</dc:creator>
  <cp:lastModifiedBy>SeanCr</cp:lastModifiedBy>
  <cp:revision>360</cp:revision>
  <cp:lastPrinted>2001-12-20T19:53:13Z</cp:lastPrinted>
  <dcterms:created xsi:type="dcterms:W3CDTF">2012-05-03T18:41:16Z</dcterms:created>
  <dcterms:modified xsi:type="dcterms:W3CDTF">2015-09-03T18:31:07Z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