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3" r:id="rId2"/>
    <p:sldId id="266" r:id="rId3"/>
    <p:sldId id="267" r:id="rId4"/>
    <p:sldId id="273" r:id="rId5"/>
    <p:sldId id="271" r:id="rId6"/>
    <p:sldId id="272" r:id="rId7"/>
    <p:sldId id="275" r:id="rId8"/>
    <p:sldId id="276" r:id="rId9"/>
    <p:sldId id="277" r:id="rId10"/>
    <p:sldId id="299" r:id="rId11"/>
    <p:sldId id="278" r:id="rId12"/>
    <p:sldId id="279" r:id="rId13"/>
    <p:sldId id="280" r:id="rId14"/>
    <p:sldId id="281" r:id="rId15"/>
    <p:sldId id="300" r:id="rId16"/>
    <p:sldId id="282" r:id="rId17"/>
    <p:sldId id="283" r:id="rId18"/>
    <p:sldId id="284" r:id="rId19"/>
    <p:sldId id="301" r:id="rId20"/>
    <p:sldId id="285" r:id="rId21"/>
    <p:sldId id="286" r:id="rId22"/>
    <p:sldId id="287" r:id="rId23"/>
    <p:sldId id="290" r:id="rId24"/>
    <p:sldId id="302" r:id="rId25"/>
    <p:sldId id="288" r:id="rId26"/>
    <p:sldId id="289" r:id="rId27"/>
    <p:sldId id="291" r:id="rId28"/>
    <p:sldId id="303" r:id="rId29"/>
    <p:sldId id="292" r:id="rId30"/>
    <p:sldId id="293" r:id="rId31"/>
    <p:sldId id="296" r:id="rId32"/>
    <p:sldId id="297" r:id="rId33"/>
    <p:sldId id="298" r:id="rId34"/>
    <p:sldId id="274" r:id="rId35"/>
    <p:sldId id="294" r:id="rId36"/>
    <p:sldId id="295" r:id="rId3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710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  <pc:docChgLst>
    <pc:chgData name="Wolfgang Straßer" userId="75c55ddb443f6198" providerId="LiveId" clId="{370D875B-D9EC-4933-9E56-0D2AA0DB2E51}"/>
    <pc:docChg chg="delSld modSld">
      <pc:chgData name="Wolfgang Straßer" userId="75c55ddb443f6198" providerId="LiveId" clId="{370D875B-D9EC-4933-9E56-0D2AA0DB2E51}" dt="2018-01-16T17:11:20.145" v="2" actId="2696"/>
      <pc:docMkLst>
        <pc:docMk/>
      </pc:docMkLst>
      <pc:sldChg chg="del">
        <pc:chgData name="Wolfgang Straßer" userId="75c55ddb443f6198" providerId="LiveId" clId="{370D875B-D9EC-4933-9E56-0D2AA0DB2E51}" dt="2018-01-16T17:11:20.145" v="2" actId="2696"/>
        <pc:sldMkLst>
          <pc:docMk/>
          <pc:sldMk cId="1537262359" sldId="264"/>
        </pc:sldMkLst>
      </pc:sldChg>
      <pc:sldChg chg="del">
        <pc:chgData name="Wolfgang Straßer" userId="75c55ddb443f6198" providerId="LiveId" clId="{370D875B-D9EC-4933-9E56-0D2AA0DB2E51}" dt="2018-01-16T17:11:16.065" v="1" actId="2696"/>
        <pc:sldMkLst>
          <pc:docMk/>
          <pc:sldMk cId="2507775376" sldId="265"/>
        </pc:sldMkLst>
      </pc:sldChg>
      <pc:sldChg chg="modTransition">
        <pc:chgData name="Wolfgang Straßer" userId="75c55ddb443f6198" providerId="LiveId" clId="{370D875B-D9EC-4933-9E56-0D2AA0DB2E51}" dt="2018-01-16T17:11:11.304" v="0" actId="2696"/>
        <pc:sldMkLst>
          <pc:docMk/>
          <pc:sldMk cId="4050084292" sldId="2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C4B7-6B92-4931-AE0C-B685C4C6AD9B}" type="datetimeFigureOut">
              <a:rPr lang="de-AT" smtClean="0"/>
              <a:t>19.01.2018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93A62-2F9E-4A18-B74F-0A73FC3DE36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9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you think, that a SQL Saturday is a nice possibility to learn from and network with fellow SQL Server enthusiasts FOR FREE,</a:t>
            </a:r>
          </a:p>
          <a:p>
            <a:r>
              <a:rPr lang="en-US" baseline="0" dirty="0"/>
              <a:t>I just ask you one thing: Visit the sponsor booths and chat with the sponsors! </a:t>
            </a:r>
          </a:p>
          <a:p>
            <a:r>
              <a:rPr lang="en-US" baseline="0" dirty="0"/>
              <a:t>They are covering the expenses for each and every of you, with is around EUR 60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1E280-C2F9-4C8D-9E1B-BF59890B242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751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84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71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79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B074F-5520-4931-B8AD-3EE5F6D8892C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236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1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B074F-5520-4931-B8AD-3EE5F6D8892C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52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38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68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91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6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51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58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9DAD8-12CF-4C2D-BCA9-7BA9A77A012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62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nis.reznik.5" TargetMode="External"/><Relationship Id="rId2" Type="http://schemas.openxmlformats.org/officeDocument/2006/relationships/hyperlink" Target="http://reznik.uneta.com.ua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a.linkedin.com/pub/denis-reznik/3/502/23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Deadlocks. How to Deal with Them.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Denis Reznik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4F2A0-F78E-4166-B44E-8B25167A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31" y="2839916"/>
            <a:ext cx="3035114" cy="7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Common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3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When Deadlock Graph does not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8"/>
          <p:cNvSpPr/>
          <p:nvPr/>
        </p:nvSpPr>
        <p:spPr>
          <a:xfrm>
            <a:off x="5305670" y="2279251"/>
            <a:ext cx="3481885" cy="23560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36626" y="3227772"/>
            <a:ext cx="1819960" cy="10641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Folded Corner 16"/>
          <p:cNvSpPr/>
          <p:nvPr/>
        </p:nvSpPr>
        <p:spPr>
          <a:xfrm>
            <a:off x="6235772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 - Update</a:t>
            </a:r>
          </a:p>
        </p:txBody>
      </p:sp>
      <p:sp>
        <p:nvSpPr>
          <p:cNvPr id="15" name="Folded Corner 16"/>
          <p:cNvSpPr/>
          <p:nvPr/>
        </p:nvSpPr>
        <p:spPr>
          <a:xfrm>
            <a:off x="6241373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Folded Corner 16"/>
          <p:cNvSpPr/>
          <p:nvPr/>
        </p:nvSpPr>
        <p:spPr>
          <a:xfrm>
            <a:off x="6690643" y="3372852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7139915" y="3372852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Folded Corner 16"/>
          <p:cNvSpPr/>
          <p:nvPr/>
        </p:nvSpPr>
        <p:spPr>
          <a:xfrm>
            <a:off x="7589187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Folded Corner 16"/>
          <p:cNvSpPr/>
          <p:nvPr/>
        </p:nvSpPr>
        <p:spPr>
          <a:xfrm>
            <a:off x="6241373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Folded Corner 16"/>
          <p:cNvSpPr/>
          <p:nvPr/>
        </p:nvSpPr>
        <p:spPr>
          <a:xfrm>
            <a:off x="6690643" y="3867629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Folded Corner 16"/>
          <p:cNvSpPr/>
          <p:nvPr/>
        </p:nvSpPr>
        <p:spPr>
          <a:xfrm>
            <a:off x="7139915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Folded Corner 16"/>
          <p:cNvSpPr/>
          <p:nvPr/>
        </p:nvSpPr>
        <p:spPr>
          <a:xfrm>
            <a:off x="7589187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Минус 23"/>
          <p:cNvSpPr/>
          <p:nvPr/>
        </p:nvSpPr>
        <p:spPr>
          <a:xfrm>
            <a:off x="3216789" y="3756989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Минус 24"/>
          <p:cNvSpPr/>
          <p:nvPr/>
        </p:nvSpPr>
        <p:spPr>
          <a:xfrm>
            <a:off x="3208372" y="3969657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Минус 25"/>
          <p:cNvSpPr/>
          <p:nvPr/>
        </p:nvSpPr>
        <p:spPr>
          <a:xfrm>
            <a:off x="3208372" y="4201900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Минус 26"/>
          <p:cNvSpPr/>
          <p:nvPr/>
        </p:nvSpPr>
        <p:spPr>
          <a:xfrm>
            <a:off x="3204789" y="4414568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Минус 27"/>
          <p:cNvSpPr/>
          <p:nvPr/>
        </p:nvSpPr>
        <p:spPr>
          <a:xfrm>
            <a:off x="3204789" y="4646809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>
            <a:off x="3216787" y="3796754"/>
            <a:ext cx="241798" cy="22353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U</a:t>
            </a:r>
          </a:p>
        </p:txBody>
      </p:sp>
      <p:sp>
        <p:nvSpPr>
          <p:cNvPr id="5" name="Стрелка вправо 4"/>
          <p:cNvSpPr/>
          <p:nvPr/>
        </p:nvSpPr>
        <p:spPr>
          <a:xfrm rot="4976407">
            <a:off x="2893713" y="3115781"/>
            <a:ext cx="749857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Стрелка вправо 28"/>
          <p:cNvSpPr/>
          <p:nvPr/>
        </p:nvSpPr>
        <p:spPr>
          <a:xfrm rot="6258143">
            <a:off x="4175714" y="2781433"/>
            <a:ext cx="737892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4302857" y="3377193"/>
            <a:ext cx="241798" cy="245890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U</a:t>
            </a:r>
          </a:p>
        </p:txBody>
      </p:sp>
      <p:sp>
        <p:nvSpPr>
          <p:cNvPr id="31" name="Блок-схема: ссылка на другую страницу 30"/>
          <p:cNvSpPr/>
          <p:nvPr/>
        </p:nvSpPr>
        <p:spPr>
          <a:xfrm>
            <a:off x="3685016" y="3166991"/>
            <a:ext cx="241798" cy="261826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32" name="Стрелка вправо 31"/>
          <p:cNvSpPr/>
          <p:nvPr/>
        </p:nvSpPr>
        <p:spPr>
          <a:xfrm rot="4976407">
            <a:off x="3451673" y="2653931"/>
            <a:ext cx="629538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Блок-схема: ссылка на другую страницу 32"/>
          <p:cNvSpPr/>
          <p:nvPr/>
        </p:nvSpPr>
        <p:spPr>
          <a:xfrm>
            <a:off x="3844812" y="3774433"/>
            <a:ext cx="241798" cy="249292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34" name="Стрелка вправо 33"/>
          <p:cNvSpPr/>
          <p:nvPr/>
        </p:nvSpPr>
        <p:spPr>
          <a:xfrm rot="6159790">
            <a:off x="3774291" y="3222477"/>
            <a:ext cx="670207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Блок-схема: ссылка на другую страницу 34"/>
          <p:cNvSpPr/>
          <p:nvPr/>
        </p:nvSpPr>
        <p:spPr>
          <a:xfrm>
            <a:off x="3216787" y="3778407"/>
            <a:ext cx="241798" cy="24589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X</a:t>
            </a:r>
          </a:p>
        </p:txBody>
      </p:sp>
      <p:pic>
        <p:nvPicPr>
          <p:cNvPr id="37" name="Picture 6" descr="http://www.iconshock.com/img_jpg/REALVISTA/development/jpg/256/client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16" y="2418722"/>
            <a:ext cx="502282" cy="50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cdn4.1stwebdesigner.com/wp-content/uploads/2009/12/detective-icon-set/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437" y="2197396"/>
            <a:ext cx="694444" cy="58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cdn1.iconfinder.com/data/icons/IS_CMS/256/u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79" y="1793041"/>
            <a:ext cx="555812" cy="5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icons.iconarchive.com/icons/artua/ukrainian-motifs/512/Male-Us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68" y="1821242"/>
            <a:ext cx="635221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Блок-схема: ссылка на другую страницу 3"/>
          <p:cNvSpPr/>
          <p:nvPr/>
        </p:nvSpPr>
        <p:spPr>
          <a:xfrm>
            <a:off x="3218209" y="4028996"/>
            <a:ext cx="241798" cy="22353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U</a:t>
            </a:r>
          </a:p>
        </p:txBody>
      </p:sp>
      <p:sp>
        <p:nvSpPr>
          <p:cNvPr id="45" name="Блок-схема: ссылка на другую страницу 34"/>
          <p:cNvSpPr/>
          <p:nvPr/>
        </p:nvSpPr>
        <p:spPr>
          <a:xfrm>
            <a:off x="3218209" y="4010648"/>
            <a:ext cx="241798" cy="24589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X</a:t>
            </a:r>
          </a:p>
        </p:txBody>
      </p:sp>
      <p:sp>
        <p:nvSpPr>
          <p:cNvPr id="46" name="Блок-схема: ссылка на другую страницу 3"/>
          <p:cNvSpPr/>
          <p:nvPr/>
        </p:nvSpPr>
        <p:spPr>
          <a:xfrm>
            <a:off x="3216787" y="4253043"/>
            <a:ext cx="241798" cy="22353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U</a:t>
            </a:r>
          </a:p>
        </p:txBody>
      </p:sp>
      <p:sp>
        <p:nvSpPr>
          <p:cNvPr id="47" name="Блок-схема: ссылка на другую страницу 34"/>
          <p:cNvSpPr/>
          <p:nvPr/>
        </p:nvSpPr>
        <p:spPr>
          <a:xfrm>
            <a:off x="3216787" y="4234696"/>
            <a:ext cx="241798" cy="24589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39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184E-6 3.92455E-6 L -0.2253 0.127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2" y="63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60000" y="4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4" grpId="0" animBg="1"/>
      <p:bldP spid="4" grpId="1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42977" y="1886071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Tokyo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42979" y="1883943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Tokyo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45206" y="1689289"/>
            <a:ext cx="2602353" cy="878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endParaRPr lang="en-US" sz="127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0403" y="2320802"/>
            <a:ext cx="2060696" cy="681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Id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Frame 12"/>
          <p:cNvSpPr/>
          <p:nvPr/>
        </p:nvSpPr>
        <p:spPr>
          <a:xfrm>
            <a:off x="4495126" y="2364770"/>
            <a:ext cx="2358784" cy="957846"/>
          </a:xfrm>
          <a:prstGeom prst="frame">
            <a:avLst>
              <a:gd name="adj1" fmla="val 5735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9561" y="3374050"/>
            <a:ext cx="2488475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27871" y="2444199"/>
            <a:ext cx="235644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97156" y="2684374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5275" y="3000995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910" y="2826122"/>
            <a:ext cx="4539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495126" y="2678220"/>
            <a:ext cx="2358784" cy="645562"/>
          </a:xfrm>
          <a:prstGeom prst="frame">
            <a:avLst>
              <a:gd name="adj1" fmla="val 8694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3315" y="2422073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NON-REPEATABLE 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29468" y="2544353"/>
            <a:ext cx="1879134" cy="11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2008">
              <a:defRPr/>
            </a:pPr>
            <a:r>
              <a:rPr lang="en-US" sz="1701" b="1" dirty="0">
                <a:solidFill>
                  <a:srgbClr val="FF0000"/>
                </a:solidFill>
                <a:latin typeface="Arial"/>
              </a:rPr>
              <a:t>Return different results so they are non-repeatable</a:t>
            </a:r>
            <a:endParaRPr lang="en-US" sz="1277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8034807" y="2751614"/>
            <a:ext cx="735501" cy="4579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701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20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13" grpId="1" animBg="1"/>
      <p:bldP spid="15" grpId="0"/>
      <p:bldP spid="19" grpId="0"/>
      <p:bldP spid="19" grpId="1"/>
      <p:bldP spid="17" grpId="0"/>
      <p:bldP spid="17" grpId="1"/>
      <p:bldP spid="17" grpId="2"/>
      <p:bldP spid="18" grpId="0"/>
      <p:bldP spid="18" grpId="1"/>
      <p:bldP spid="18" grpId="2"/>
      <p:bldP spid="7" grpId="0"/>
      <p:bldP spid="20" grpId="0" animBg="1"/>
      <p:bldP spid="21" grpId="0"/>
      <p:bldP spid="21" grpId="1"/>
      <p:bldP spid="16" grpId="0"/>
      <p:bldP spid="16" grpId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42977" y="1922579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Tokyo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42977" y="1920452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Tokyo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45206" y="1725796"/>
            <a:ext cx="2687539" cy="878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endParaRPr lang="en-US" sz="127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0403" y="2357309"/>
            <a:ext cx="2060696" cy="681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Id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Frame 12"/>
          <p:cNvSpPr/>
          <p:nvPr/>
        </p:nvSpPr>
        <p:spPr>
          <a:xfrm>
            <a:off x="4495126" y="2401279"/>
            <a:ext cx="2358784" cy="957846"/>
          </a:xfrm>
          <a:prstGeom prst="frame">
            <a:avLst>
              <a:gd name="adj1" fmla="val 5735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5206" y="3410558"/>
            <a:ext cx="2687539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27871" y="2480707"/>
            <a:ext cx="235644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9630" y="2780197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5275" y="3037503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910" y="2862630"/>
            <a:ext cx="4539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9630" y="2469525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3916" y="4132684"/>
            <a:ext cx="723275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REPEATABLE READ</a:t>
            </a:r>
          </a:p>
        </p:txBody>
      </p:sp>
    </p:spTree>
    <p:extLst>
      <p:ext uri="{BB962C8B-B14F-4D97-AF65-F5344CB8AC3E}">
        <p14:creationId xmlns:p14="http://schemas.microsoft.com/office/powerpoint/2010/main" val="7742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13" grpId="1" animBg="1"/>
      <p:bldP spid="13" grpId="2" animBg="1"/>
      <p:bldP spid="13" grpId="3" animBg="1"/>
      <p:bldP spid="15" grpId="0"/>
      <p:bldP spid="19" grpId="0"/>
      <p:bldP spid="17" grpId="0"/>
      <p:bldP spid="17" grpId="1"/>
      <p:bldP spid="18" grpId="0"/>
      <p:bldP spid="18" grpId="1"/>
      <p:bldP spid="7" grpId="0"/>
      <p:bldP spid="16" grpId="0"/>
      <p:bldP spid="16" grpId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When Deadlock Graph does not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0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Object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9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3167103" y="3497193"/>
            <a:ext cx="1208989" cy="1295981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Escalation</a:t>
            </a:r>
          </a:p>
        </p:txBody>
      </p:sp>
      <p:sp>
        <p:nvSpPr>
          <p:cNvPr id="24" name="Минус 23"/>
          <p:cNvSpPr/>
          <p:nvPr/>
        </p:nvSpPr>
        <p:spPr>
          <a:xfrm>
            <a:off x="3187522" y="3547175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Минус 24"/>
          <p:cNvSpPr/>
          <p:nvPr/>
        </p:nvSpPr>
        <p:spPr>
          <a:xfrm>
            <a:off x="3179103" y="3759843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Минус 25"/>
          <p:cNvSpPr/>
          <p:nvPr/>
        </p:nvSpPr>
        <p:spPr>
          <a:xfrm>
            <a:off x="3179103" y="3992086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Минус 26"/>
          <p:cNvSpPr/>
          <p:nvPr/>
        </p:nvSpPr>
        <p:spPr>
          <a:xfrm>
            <a:off x="3175522" y="4204754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Минус 27"/>
          <p:cNvSpPr/>
          <p:nvPr/>
        </p:nvSpPr>
        <p:spPr>
          <a:xfrm>
            <a:off x="3175522" y="4436996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>
            <a:off x="3187518" y="3586940"/>
            <a:ext cx="241798" cy="22353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5" name="Стрелка вправо 4"/>
          <p:cNvSpPr/>
          <p:nvPr/>
        </p:nvSpPr>
        <p:spPr>
          <a:xfrm rot="4976407">
            <a:off x="2864446" y="2905968"/>
            <a:ext cx="749857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pic>
        <p:nvPicPr>
          <p:cNvPr id="29" name="Picture 2" descr="http://icons.iconarchive.com/icons/artua/ukrainian-motifs/512/Male-Us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08" y="1852609"/>
            <a:ext cx="648921" cy="64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Блок-схема: ссылка на другую страницу 3"/>
          <p:cNvSpPr/>
          <p:nvPr/>
        </p:nvSpPr>
        <p:spPr>
          <a:xfrm>
            <a:off x="3187518" y="3810477"/>
            <a:ext cx="241798" cy="22353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33" name="Блок-схема: ссылка на другую страницу 3"/>
          <p:cNvSpPr/>
          <p:nvPr/>
        </p:nvSpPr>
        <p:spPr>
          <a:xfrm>
            <a:off x="3187518" y="4033415"/>
            <a:ext cx="241798" cy="22353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789" y="3962497"/>
            <a:ext cx="388311" cy="61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3402" dirty="0">
                <a:solidFill>
                  <a:prstClr val="black"/>
                </a:solidFill>
                <a:latin typeface="Arial"/>
              </a:rPr>
              <a:t>…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4" name="Блок-схема: ссылка на другую страницу 3"/>
          <p:cNvSpPr/>
          <p:nvPr/>
        </p:nvSpPr>
        <p:spPr>
          <a:xfrm>
            <a:off x="3188056" y="4475138"/>
            <a:ext cx="241798" cy="22353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2658793" y="3586940"/>
            <a:ext cx="256120" cy="223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658619" y="3810477"/>
            <a:ext cx="256120" cy="223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658619" y="4033415"/>
            <a:ext cx="256120" cy="223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2658619" y="4479888"/>
            <a:ext cx="256120" cy="223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9135" y="4838491"/>
            <a:ext cx="95292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512" dirty="0">
                <a:solidFill>
                  <a:prstClr val="black"/>
                </a:solidFill>
                <a:latin typeface="Arial"/>
              </a:rPr>
              <a:t>n = 5000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949955" y="2177069"/>
          <a:ext cx="1887096" cy="112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22018" y="1844593"/>
            <a:ext cx="101555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701" dirty="0">
                <a:solidFill>
                  <a:prstClr val="black"/>
                </a:solidFill>
                <a:latin typeface="Arial"/>
              </a:rPr>
              <a:t>Table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Right Arrow 10"/>
          <p:cNvSpPr/>
          <p:nvPr/>
        </p:nvSpPr>
        <p:spPr>
          <a:xfrm rot="17229053">
            <a:off x="3531356" y="3451478"/>
            <a:ext cx="1902476" cy="29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Блок-схема: ссылка на другую страницу 3"/>
          <p:cNvSpPr/>
          <p:nvPr/>
        </p:nvSpPr>
        <p:spPr>
          <a:xfrm>
            <a:off x="4801115" y="2283180"/>
            <a:ext cx="382041" cy="36335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701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46430" y="5199663"/>
            <a:ext cx="3235449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512" dirty="0">
                <a:solidFill>
                  <a:prstClr val="black"/>
                </a:solidFill>
                <a:latin typeface="Arial"/>
              </a:rPr>
              <a:t>if lock can’t be put on table, process  will try this every n + 1250 rows</a:t>
            </a:r>
          </a:p>
        </p:txBody>
      </p:sp>
      <p:sp>
        <p:nvSpPr>
          <p:cNvPr id="42" name="Oval 41"/>
          <p:cNvSpPr/>
          <p:nvPr/>
        </p:nvSpPr>
        <p:spPr>
          <a:xfrm>
            <a:off x="1775158" y="1992057"/>
            <a:ext cx="496753" cy="4789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984" dirty="0">
                <a:solidFill>
                  <a:prstClr val="white"/>
                </a:solidFill>
                <a:latin typeface="Arial"/>
              </a:rPr>
              <a:t>1</a:t>
            </a:r>
            <a:endParaRPr lang="en-US" sz="1277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43562" y="1992057"/>
            <a:ext cx="496753" cy="4789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984" dirty="0">
                <a:solidFill>
                  <a:prstClr val="white"/>
                </a:solidFill>
                <a:latin typeface="Arial"/>
              </a:rPr>
              <a:t>2</a:t>
            </a:r>
            <a:endParaRPr lang="en-US" sz="1277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098" y="2860470"/>
            <a:ext cx="2205195" cy="2239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72041" y="2464858"/>
            <a:ext cx="128969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701" dirty="0">
                <a:solidFill>
                  <a:prstClr val="black"/>
                </a:solidFill>
                <a:latin typeface="Arial"/>
              </a:rPr>
              <a:t>Buffer Pool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78824" y="3153226"/>
            <a:ext cx="933742" cy="3931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Memory for locks</a:t>
            </a:r>
          </a:p>
        </p:txBody>
      </p:sp>
      <p:sp>
        <p:nvSpPr>
          <p:cNvPr id="45" name="Right Arrow 44"/>
          <p:cNvSpPr/>
          <p:nvPr/>
        </p:nvSpPr>
        <p:spPr>
          <a:xfrm rot="15431874">
            <a:off x="6267231" y="3549589"/>
            <a:ext cx="1902476" cy="29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Блок-схема: ссылка на другую страницу 3"/>
          <p:cNvSpPr/>
          <p:nvPr/>
        </p:nvSpPr>
        <p:spPr>
          <a:xfrm>
            <a:off x="6594058" y="2283179"/>
            <a:ext cx="382041" cy="363358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701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98555" y="3715038"/>
            <a:ext cx="123666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2268" dirty="0">
                <a:solidFill>
                  <a:srgbClr val="FF0000"/>
                </a:solidFill>
                <a:latin typeface="Arial"/>
              </a:rPr>
              <a:t>&gt;= 25%</a:t>
            </a:r>
            <a:endParaRPr lang="en-US" sz="1417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49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0" grpId="0" animBg="1"/>
      <p:bldP spid="33" grpId="0" animBg="1"/>
      <p:bldP spid="3" grpId="0"/>
      <p:bldP spid="34" grpId="0" animBg="1"/>
      <p:bldP spid="6" grpId="0" animBg="1"/>
      <p:bldP spid="36" grpId="0" animBg="1"/>
      <p:bldP spid="37" grpId="0" animBg="1"/>
      <p:bldP spid="38" grpId="0" animBg="1"/>
      <p:bldP spid="7" grpId="0"/>
      <p:bldP spid="11" grpId="0" animBg="1"/>
      <p:bldP spid="39" grpId="0" animBg="1"/>
      <p:bldP spid="40" grpId="0"/>
      <p:bldP spid="42" grpId="0" animBg="1"/>
      <p:bldP spid="43" grpId="0" animBg="1"/>
      <p:bldP spid="13" grpId="0" animBg="1"/>
      <p:bldP spid="44" grpId="0"/>
      <p:bldP spid="14" grpId="0" animBg="1"/>
      <p:bldP spid="14" grpId="1" animBg="1"/>
      <p:bldP spid="45" grpId="0" animBg="1"/>
      <p:bldP spid="46" grpId="0" animBg="1"/>
      <p:bldP spid="47" grpId="0"/>
      <p:bldP spid="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8"/>
          <p:cNvSpPr/>
          <p:nvPr/>
        </p:nvSpPr>
        <p:spPr>
          <a:xfrm>
            <a:off x="5305670" y="2279251"/>
            <a:ext cx="3481885" cy="23560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36626" y="3227772"/>
            <a:ext cx="1819960" cy="10641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Folded Corner 16"/>
          <p:cNvSpPr/>
          <p:nvPr/>
        </p:nvSpPr>
        <p:spPr>
          <a:xfrm>
            <a:off x="6247299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 – Intent locks</a:t>
            </a:r>
          </a:p>
        </p:txBody>
      </p:sp>
      <p:sp>
        <p:nvSpPr>
          <p:cNvPr id="15" name="Folded Corner 16"/>
          <p:cNvSpPr/>
          <p:nvPr/>
        </p:nvSpPr>
        <p:spPr>
          <a:xfrm>
            <a:off x="6241373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Folded Corner 16"/>
          <p:cNvSpPr/>
          <p:nvPr/>
        </p:nvSpPr>
        <p:spPr>
          <a:xfrm>
            <a:off x="6690643" y="3372852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7139915" y="3372852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Folded Corner 16"/>
          <p:cNvSpPr/>
          <p:nvPr/>
        </p:nvSpPr>
        <p:spPr>
          <a:xfrm>
            <a:off x="7589187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Folded Corner 16"/>
          <p:cNvSpPr/>
          <p:nvPr/>
        </p:nvSpPr>
        <p:spPr>
          <a:xfrm>
            <a:off x="6241373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Folded Corner 16"/>
          <p:cNvSpPr/>
          <p:nvPr/>
        </p:nvSpPr>
        <p:spPr>
          <a:xfrm>
            <a:off x="6690643" y="3867629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Folded Corner 16"/>
          <p:cNvSpPr/>
          <p:nvPr/>
        </p:nvSpPr>
        <p:spPr>
          <a:xfrm>
            <a:off x="7139915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Folded Corner 16"/>
          <p:cNvSpPr/>
          <p:nvPr/>
        </p:nvSpPr>
        <p:spPr>
          <a:xfrm>
            <a:off x="7589187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Минус 23"/>
          <p:cNvSpPr/>
          <p:nvPr/>
        </p:nvSpPr>
        <p:spPr>
          <a:xfrm>
            <a:off x="3201584" y="3822596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Минус 24"/>
          <p:cNvSpPr/>
          <p:nvPr/>
        </p:nvSpPr>
        <p:spPr>
          <a:xfrm>
            <a:off x="3193166" y="4035265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Минус 25"/>
          <p:cNvSpPr/>
          <p:nvPr/>
        </p:nvSpPr>
        <p:spPr>
          <a:xfrm>
            <a:off x="3193166" y="4267508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Минус 26"/>
          <p:cNvSpPr/>
          <p:nvPr/>
        </p:nvSpPr>
        <p:spPr>
          <a:xfrm>
            <a:off x="3189583" y="4480175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Минус 27"/>
          <p:cNvSpPr/>
          <p:nvPr/>
        </p:nvSpPr>
        <p:spPr>
          <a:xfrm>
            <a:off x="3189583" y="4712417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>
            <a:off x="3201581" y="3851188"/>
            <a:ext cx="241798" cy="24589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5" name="Стрелка вправо 4"/>
          <p:cNvSpPr/>
          <p:nvPr/>
        </p:nvSpPr>
        <p:spPr>
          <a:xfrm rot="4976407">
            <a:off x="2878507" y="3181390"/>
            <a:ext cx="749857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Блок-схема: ссылка на другую страницу 30"/>
          <p:cNvSpPr/>
          <p:nvPr/>
        </p:nvSpPr>
        <p:spPr>
          <a:xfrm>
            <a:off x="7702063" y="3113971"/>
            <a:ext cx="414023" cy="372683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701" dirty="0">
                <a:solidFill>
                  <a:prstClr val="white"/>
                </a:solidFill>
                <a:latin typeface="Arial"/>
              </a:rPr>
              <a:t>IS</a:t>
            </a:r>
          </a:p>
        </p:txBody>
      </p:sp>
      <p:sp>
        <p:nvSpPr>
          <p:cNvPr id="32" name="Блок-схема: ссылка на другую страницу 31"/>
          <p:cNvSpPr/>
          <p:nvPr/>
        </p:nvSpPr>
        <p:spPr>
          <a:xfrm>
            <a:off x="6311462" y="3248628"/>
            <a:ext cx="365720" cy="27425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993" dirty="0">
                <a:solidFill>
                  <a:prstClr val="white"/>
                </a:solidFill>
                <a:latin typeface="Arial"/>
              </a:rPr>
              <a:t>IS</a:t>
            </a:r>
          </a:p>
        </p:txBody>
      </p:sp>
      <p:pic>
        <p:nvPicPr>
          <p:cNvPr id="29" name="Picture 2" descr="http://icons.iconarchive.com/icons/artua/ukrainian-motifs/512/Male-Us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71" y="2128031"/>
            <a:ext cx="648921" cy="64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6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184E-6 3.92455E-6 L -0.22681 0.1379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68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60000" y="4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4" grpId="0" animBg="1"/>
      <p:bldP spid="5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Object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Partners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06" y="3543413"/>
            <a:ext cx="1811259" cy="38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https://static.spiceworks.com/images/vendor_page/0003/1859/Idera-NewLogo-Gre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866" y="2134138"/>
            <a:ext cx="3399868" cy="113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60" y="2358039"/>
            <a:ext cx="2093124" cy="7264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D8F0DE-E2EC-40DD-8984-C705EEC46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8690" y="1290052"/>
            <a:ext cx="2400116" cy="6461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1B1D1B-0C1F-4D01-BA98-8D669C1E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5993" y="2249209"/>
            <a:ext cx="2281899" cy="9020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4745F3-8316-4A5A-92B4-040449B10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036" y="2466866"/>
            <a:ext cx="1619250" cy="466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BD60CC-DC0F-46A3-B806-3B9DD53F42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7377" y="3413997"/>
            <a:ext cx="1839566" cy="6898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1881CD-F9DA-4332-B518-F6932FFEB7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3412" y="1153465"/>
            <a:ext cx="2761747" cy="925185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97B5504-8A37-467F-855A-447094E1F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1277" y="2808266"/>
            <a:ext cx="2029448" cy="2029448"/>
          </a:xfrm>
          <a:prstGeom prst="rect">
            <a:avLst/>
          </a:prstGeom>
        </p:spPr>
      </p:pic>
      <p:sp>
        <p:nvSpPr>
          <p:cNvPr id="1032" name="Rectangle 1031">
            <a:extLst>
              <a:ext uri="{FF2B5EF4-FFF2-40B4-BE49-F238E27FC236}">
                <a16:creationId xmlns:a16="http://schemas.microsoft.com/office/drawing/2014/main" id="{EBF15190-BCC0-4C57-BADD-D6E099F523C4}"/>
              </a:ext>
            </a:extLst>
          </p:cNvPr>
          <p:cNvSpPr/>
          <p:nvPr/>
        </p:nvSpPr>
        <p:spPr>
          <a:xfrm>
            <a:off x="4979322" y="6930214"/>
            <a:ext cx="1561844" cy="6971607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de-AT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Range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42977" y="1910409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Tokyo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38623" y="1908279"/>
          <a:ext cx="2086617" cy="252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Tokyo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45206" y="1713627"/>
            <a:ext cx="2687539" cy="878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endParaRPr lang="en-US" sz="127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</a:p>
        </p:txBody>
      </p:sp>
      <p:sp>
        <p:nvSpPr>
          <p:cNvPr id="8" name="Rectangle 7"/>
          <p:cNvSpPr/>
          <p:nvPr/>
        </p:nvSpPr>
        <p:spPr>
          <a:xfrm>
            <a:off x="2231139" y="2345137"/>
            <a:ext cx="2479963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FF00FF"/>
                </a:solidFill>
                <a:latin typeface="Consolas" panose="020B0609020204030204" pitchFamily="49" charset="0"/>
              </a:rPr>
              <a:t>INSERT INTO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VALUES (8,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Frame 12"/>
          <p:cNvSpPr/>
          <p:nvPr/>
        </p:nvSpPr>
        <p:spPr>
          <a:xfrm>
            <a:off x="4495126" y="2389110"/>
            <a:ext cx="2358784" cy="957846"/>
          </a:xfrm>
          <a:prstGeom prst="frame">
            <a:avLst>
              <a:gd name="adj1" fmla="val 5735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9556" y="3398389"/>
            <a:ext cx="2537152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9630" y="2768026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5275" y="3025335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910" y="2850460"/>
            <a:ext cx="4539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495126" y="2415560"/>
            <a:ext cx="2358784" cy="1174511"/>
          </a:xfrm>
          <a:prstGeom prst="frame">
            <a:avLst>
              <a:gd name="adj1" fmla="val 4421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9630" y="2485725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04597" y="3311378"/>
            <a:ext cx="2936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 RECORDS</a:t>
            </a:r>
          </a:p>
        </p:txBody>
      </p:sp>
      <p:sp>
        <p:nvSpPr>
          <p:cNvPr id="19" name="TextBox 18"/>
          <p:cNvSpPr txBox="1"/>
          <p:nvPr/>
        </p:nvSpPr>
        <p:spPr>
          <a:xfrm rot="18341439">
            <a:off x="6998299" y="4269483"/>
            <a:ext cx="176712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2008">
              <a:defRPr/>
            </a:pPr>
            <a:r>
              <a:rPr lang="en-US" sz="1701" b="1" dirty="0">
                <a:solidFill>
                  <a:srgbClr val="FF0000"/>
                </a:solidFill>
                <a:latin typeface="Arial"/>
              </a:rPr>
              <a:t>Phantom</a:t>
            </a:r>
          </a:p>
          <a:p>
            <a:pPr algn="ctr" defTabSz="432008">
              <a:defRPr/>
            </a:pPr>
            <a:r>
              <a:rPr lang="en-US" sz="1701" b="1" dirty="0">
                <a:solidFill>
                  <a:srgbClr val="FF0000"/>
                </a:solidFill>
                <a:latin typeface="Arial"/>
              </a:rPr>
              <a:t>Record</a:t>
            </a:r>
          </a:p>
        </p:txBody>
      </p:sp>
      <p:sp>
        <p:nvSpPr>
          <p:cNvPr id="22" name="Left Arrow 21"/>
          <p:cNvSpPr/>
          <p:nvPr/>
        </p:nvSpPr>
        <p:spPr>
          <a:xfrm rot="2196244">
            <a:off x="6167407" y="3739006"/>
            <a:ext cx="1626526" cy="3350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13" grpId="1" animBg="1"/>
      <p:bldP spid="15" grpId="0"/>
      <p:bldP spid="17" grpId="0"/>
      <p:bldP spid="18" grpId="0"/>
      <p:bldP spid="7" grpId="0"/>
      <p:bldP spid="20" grpId="0" animBg="1"/>
      <p:bldP spid="16" grpId="0"/>
      <p:bldP spid="21" grpId="0"/>
      <p:bldP spid="19" grpId="0"/>
      <p:bldP spid="19" grpId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42977" y="1730989"/>
          <a:ext cx="2086617" cy="225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Tokyo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38623" y="1737911"/>
          <a:ext cx="2086617" cy="252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Tokyo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45207" y="1543259"/>
            <a:ext cx="2748385" cy="878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endParaRPr lang="en-US" sz="127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5479" y="2174769"/>
            <a:ext cx="2455624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FF00FF"/>
                </a:solidFill>
                <a:latin typeface="Consolas" panose="020B0609020204030204" pitchFamily="49" charset="0"/>
              </a:rPr>
              <a:t>INSERT INTO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VALUES (8,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Frame 12"/>
          <p:cNvSpPr/>
          <p:nvPr/>
        </p:nvSpPr>
        <p:spPr>
          <a:xfrm>
            <a:off x="4495126" y="2218740"/>
            <a:ext cx="2358784" cy="957846"/>
          </a:xfrm>
          <a:prstGeom prst="frame">
            <a:avLst>
              <a:gd name="adj1" fmla="val 5735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9556" y="3228020"/>
            <a:ext cx="2622337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6139912" y="2560052"/>
            <a:ext cx="1093569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00B050"/>
                </a:solidFill>
                <a:latin typeface="Arial"/>
              </a:rPr>
              <a:t>RANGE S-S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910" y="2680092"/>
            <a:ext cx="453970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3916" y="3902413"/>
            <a:ext cx="723275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28012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13" grpId="1" animBg="1"/>
      <p:bldP spid="13" grpId="2" animBg="1"/>
      <p:bldP spid="13" grpId="3" animBg="1"/>
      <p:bldP spid="15" grpId="0"/>
      <p:bldP spid="17" grpId="0"/>
      <p:bldP spid="17" grpId="1"/>
      <p:bldP spid="7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Range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Implicit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85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27100" y="1699101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89827" y="1578916"/>
            <a:ext cx="2722404" cy="107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</a:p>
          <a:p>
            <a:pPr defTabSz="432008">
              <a:defRPr/>
            </a:pP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</a:p>
        </p:txBody>
      </p:sp>
      <p:sp>
        <p:nvSpPr>
          <p:cNvPr id="7" name="Rectangle 6"/>
          <p:cNvSpPr/>
          <p:nvPr/>
        </p:nvSpPr>
        <p:spPr>
          <a:xfrm>
            <a:off x="7056279" y="1506748"/>
            <a:ext cx="1944053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</a:p>
        </p:txBody>
      </p:sp>
      <p:sp>
        <p:nvSpPr>
          <p:cNvPr id="8" name="Frame 7"/>
          <p:cNvSpPr/>
          <p:nvPr/>
        </p:nvSpPr>
        <p:spPr>
          <a:xfrm>
            <a:off x="4697495" y="1931145"/>
            <a:ext cx="2358784" cy="390709"/>
          </a:xfrm>
          <a:prstGeom prst="fra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827100" y="1699101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056279" y="2561151"/>
            <a:ext cx="1944053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282" y="1949452"/>
            <a:ext cx="235644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2222123" y="3580296"/>
            <a:ext cx="1634182" cy="1345313"/>
          </a:xfrm>
          <a:prstGeom prst="flowChartMagneticDisk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9620" y="4938563"/>
            <a:ext cx="769845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dirty="0" err="1">
                <a:solidFill>
                  <a:prstClr val="black"/>
                </a:solidFill>
                <a:latin typeface="Arial"/>
              </a:rPr>
              <a:t>tempdb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628" y="3824467"/>
            <a:ext cx="1283075" cy="9843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513710" y="4169845"/>
          <a:ext cx="1114592" cy="57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3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36978" y="3845708"/>
            <a:ext cx="1068052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134" dirty="0">
                <a:solidFill>
                  <a:prstClr val="black"/>
                </a:solidFill>
                <a:latin typeface="Arial"/>
              </a:rPr>
              <a:t>Version Store</a:t>
            </a:r>
          </a:p>
        </p:txBody>
      </p:sp>
      <p:sp>
        <p:nvSpPr>
          <p:cNvPr id="17" name="Frame 16"/>
          <p:cNvSpPr/>
          <p:nvPr/>
        </p:nvSpPr>
        <p:spPr>
          <a:xfrm>
            <a:off x="2484571" y="4412427"/>
            <a:ext cx="1159941" cy="390709"/>
          </a:xfrm>
          <a:prstGeom prst="fra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8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10" grpId="0"/>
      <p:bldP spid="11" grpId="0"/>
      <p:bldP spid="11" grpId="1"/>
      <p:bldP spid="12" grpId="0" animBg="1"/>
      <p:bldP spid="13" grpId="0"/>
      <p:bldP spid="14" grpId="0" animBg="1"/>
      <p:bldP spid="16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27100" y="1577404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62357" y="1800410"/>
            <a:ext cx="2442509" cy="107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</a:p>
          <a:p>
            <a:pPr defTabSz="432008">
              <a:defRPr/>
            </a:pP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'Vienna'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827100" y="1577404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5852" y="1786930"/>
            <a:ext cx="2060696" cy="107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</a:p>
          <a:p>
            <a:pPr defTabSz="432008">
              <a:defRPr/>
            </a:pP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'London'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2357" y="2906894"/>
            <a:ext cx="723275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6682373" y="1438201"/>
            <a:ext cx="2965519" cy="1633088"/>
          </a:xfrm>
          <a:prstGeom prst="mathMultiply">
            <a:avLst>
              <a:gd name="adj1" fmla="val 11019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701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9282" y="1864264"/>
            <a:ext cx="235644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462357" y="3793773"/>
            <a:ext cx="1634182" cy="1345313"/>
          </a:xfrm>
          <a:prstGeom prst="flowChartMagneticDisk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9855" y="5152040"/>
            <a:ext cx="769845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dirty="0" err="1">
                <a:solidFill>
                  <a:prstClr val="black"/>
                </a:solidFill>
                <a:latin typeface="Arial"/>
              </a:rPr>
              <a:t>tempdb</a:t>
            </a:r>
            <a:endParaRPr lang="en-US" sz="127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78862" y="4037945"/>
            <a:ext cx="1283075" cy="9843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753945" y="4383322"/>
          <a:ext cx="1114592" cy="57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4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77215" y="4059185"/>
            <a:ext cx="1068052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134" dirty="0">
                <a:solidFill>
                  <a:prstClr val="black"/>
                </a:solidFill>
                <a:latin typeface="Arial"/>
              </a:rPr>
              <a:t>Version Store</a:t>
            </a:r>
          </a:p>
        </p:txBody>
      </p:sp>
      <p:sp>
        <p:nvSpPr>
          <p:cNvPr id="24" name="Frame 23"/>
          <p:cNvSpPr/>
          <p:nvPr/>
        </p:nvSpPr>
        <p:spPr>
          <a:xfrm>
            <a:off x="2678864" y="4625280"/>
            <a:ext cx="1228394" cy="390709"/>
          </a:xfrm>
          <a:prstGeom prst="fra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0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" grpId="0"/>
      <p:bldP spid="10" grpId="0" animBg="1"/>
      <p:bldP spid="10" grpId="1" animBg="1"/>
      <p:bldP spid="15" grpId="0"/>
      <p:bldP spid="15" grpId="1"/>
      <p:bldP spid="15" grpId="2"/>
      <p:bldP spid="16" grpId="0" animBg="1"/>
      <p:bldP spid="18" grpId="0"/>
      <p:bldP spid="19" grpId="0" animBg="1"/>
      <p:bldP spid="23" grpId="0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Implicit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NOLOCK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27100" y="1832964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056279" y="1640611"/>
            <a:ext cx="1944053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4357" y="1995122"/>
            <a:ext cx="2330507" cy="107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</a:p>
          <a:p>
            <a:pPr defTabSz="432008">
              <a:defRPr/>
            </a:pP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'New York'</a:t>
            </a:r>
          </a:p>
        </p:txBody>
      </p:sp>
      <p:sp>
        <p:nvSpPr>
          <p:cNvPr id="13" name="Frame 12"/>
          <p:cNvSpPr/>
          <p:nvPr/>
        </p:nvSpPr>
        <p:spPr>
          <a:xfrm>
            <a:off x="4697495" y="2056191"/>
            <a:ext cx="2358784" cy="390709"/>
          </a:xfrm>
          <a:prstGeom prst="fra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12957"/>
              </p:ext>
            </p:extLst>
          </p:nvPr>
        </p:nvGraphicFramePr>
        <p:xfrm>
          <a:off x="4827100" y="1832964"/>
          <a:ext cx="2086617" cy="224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056279" y="2695014"/>
            <a:ext cx="1944053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74361" y="3363269"/>
            <a:ext cx="902811" cy="288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7398" y="3815125"/>
            <a:ext cx="1944053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FF0000"/>
                </a:solidFill>
                <a:latin typeface="Consolas" panose="020B0609020204030204" pitchFamily="49" charset="0"/>
              </a:rPr>
              <a:t>'Kyiv'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2006" y="3484648"/>
            <a:ext cx="235644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UNCOMMITTED (NOLOCK)</a:t>
            </a:r>
          </a:p>
        </p:txBody>
      </p:sp>
      <p:sp>
        <p:nvSpPr>
          <p:cNvPr id="20" name="Frame 19"/>
          <p:cNvSpPr/>
          <p:nvPr/>
        </p:nvSpPr>
        <p:spPr>
          <a:xfrm>
            <a:off x="4697495" y="3449434"/>
            <a:ext cx="2358784" cy="629327"/>
          </a:xfrm>
          <a:prstGeom prst="frame">
            <a:avLst>
              <a:gd name="adj1" fmla="val 8254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sp>
        <p:nvSpPr>
          <p:cNvPr id="21" name="Frame 20"/>
          <p:cNvSpPr/>
          <p:nvPr/>
        </p:nvSpPr>
        <p:spPr>
          <a:xfrm>
            <a:off x="4690028" y="2057097"/>
            <a:ext cx="2358784" cy="390709"/>
          </a:xfrm>
          <a:prstGeom prst="fra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4723420" y="3754086"/>
            <a:ext cx="112590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 rot="17781153">
            <a:off x="8684033" y="3169479"/>
            <a:ext cx="1445696" cy="79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2008">
              <a:defRPr/>
            </a:pPr>
            <a:r>
              <a:rPr lang="en-US" sz="2268" b="1" dirty="0">
                <a:solidFill>
                  <a:srgbClr val="FF0000"/>
                </a:solidFill>
                <a:latin typeface="Arial"/>
              </a:rPr>
              <a:t>Dirty Read</a:t>
            </a:r>
            <a:endParaRPr lang="en-US" sz="1277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" name="Left Arrow 23"/>
          <p:cNvSpPr/>
          <p:nvPr/>
        </p:nvSpPr>
        <p:spPr>
          <a:xfrm rot="1532353">
            <a:off x="8698686" y="3125151"/>
            <a:ext cx="435074" cy="35140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41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13" grpId="1" animBg="1"/>
      <p:bldP spid="13" grpId="2" animBg="1"/>
      <p:bldP spid="15" grpId="0"/>
      <p:bldP spid="17" grpId="0"/>
      <p:bldP spid="18" grpId="0"/>
      <p:bldP spid="19" grpId="0"/>
      <p:bldP spid="19" grpId="1"/>
      <p:bldP spid="19" grpId="2"/>
      <p:bldP spid="20" grpId="0" animBg="1"/>
      <p:bldP spid="20" grpId="1" animBg="1"/>
      <p:bldP spid="21" grpId="0" animBg="1"/>
      <p:bldP spid="21" grpId="1" animBg="1"/>
      <p:bldP spid="21" grpId="2" animBg="1"/>
      <p:bldP spid="22" grpId="0"/>
      <p:bldP spid="22" grpId="1"/>
      <p:bldP spid="22" grpId="2"/>
      <p:bldP spid="23" grpId="0"/>
      <p:bldP spid="23" grpId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Denis Reznik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Kyiv, Ukraine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Data Architect at </a:t>
            </a:r>
            <a:r>
              <a:rPr lang="en-US" sz="2800" dirty="0" err="1"/>
              <a:t>Intapp</a:t>
            </a:r>
            <a:r>
              <a:rPr lang="en-US" sz="2800" dirty="0"/>
              <a:t>, Inc.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Microsoft Data Platform MVP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Co-Founder of Ukrainian Data Community Kyiv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PASS Regional Mentor, CEE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Co-author of “SQL Server MVP Deep Dives 2”</a:t>
            </a:r>
          </a:p>
        </p:txBody>
      </p:sp>
    </p:spTree>
    <p:extLst>
      <p:ext uri="{BB962C8B-B14F-4D97-AF65-F5344CB8AC3E}">
        <p14:creationId xmlns:p14="http://schemas.microsoft.com/office/powerpoint/2010/main" val="356368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NOLOCK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Hidden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40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One Query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8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Undetectable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25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Rules of Deadlocks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If deadlock is possible, it will occur.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Deadlock should not be solved, before the root cause of it wasn’t found.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no unsolvable deadlocks. But there can be solutions, which will not suit you completely</a:t>
            </a:r>
          </a:p>
        </p:txBody>
      </p:sp>
    </p:spTree>
    <p:extLst>
      <p:ext uri="{BB962C8B-B14F-4D97-AF65-F5344CB8AC3E}">
        <p14:creationId xmlns:p14="http://schemas.microsoft.com/office/powerpoint/2010/main" val="25778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Design database so, that it will be no possibility for a deadlock occur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Ha-ha-ha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Modify tables in the same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Choose appropriate Transaction Isolation 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 optimistic ones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Keep transactions as small as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 stress-testing for your application or database</a:t>
            </a:r>
          </a:p>
        </p:txBody>
      </p:sp>
    </p:spTree>
    <p:extLst>
      <p:ext uri="{BB962C8B-B14F-4D97-AF65-F5344CB8AC3E}">
        <p14:creationId xmlns:p14="http://schemas.microsoft.com/office/powerpoint/2010/main" val="16832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2112885"/>
            <a:ext cx="10800000" cy="4006928"/>
          </a:xfrm>
        </p:spPr>
        <p:txBody>
          <a:bodyPr>
            <a:normAutofit/>
          </a:bodyPr>
          <a:lstStyle/>
          <a:p>
            <a:r>
              <a:rPr lang="en-US" dirty="0"/>
              <a:t>Denis Reznik</a:t>
            </a:r>
          </a:p>
          <a:p>
            <a:r>
              <a:rPr lang="en-US" dirty="0">
                <a:solidFill>
                  <a:schemeClr val="accent1"/>
                </a:solidFill>
              </a:rPr>
              <a:t>Twitter: @</a:t>
            </a:r>
            <a:r>
              <a:rPr lang="en-US" dirty="0" err="1">
                <a:solidFill>
                  <a:schemeClr val="accent1"/>
                </a:solidFill>
              </a:rPr>
              <a:t>denisreznik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Email: denisreznik@gmail.com</a:t>
            </a:r>
          </a:p>
          <a:p>
            <a:r>
              <a:rPr lang="en-US" dirty="0">
                <a:solidFill>
                  <a:schemeClr val="accent1"/>
                </a:solidFill>
              </a:rPr>
              <a:t>Blog: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http://reznik.uneta.com.ua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Facebook: </a:t>
            </a:r>
            <a:r>
              <a:rPr lang="en-US" sz="2800" dirty="0">
                <a:hlinkClick r:id="rId3"/>
              </a:rPr>
              <a:t>https://www.facebook.com/denis.reznik.5</a:t>
            </a:r>
            <a:endParaRPr lang="ru-RU" dirty="0"/>
          </a:p>
          <a:p>
            <a:r>
              <a:rPr lang="en-US" dirty="0">
                <a:solidFill>
                  <a:schemeClr val="accent1"/>
                </a:solidFill>
              </a:rPr>
              <a:t>LinkedIn: </a:t>
            </a:r>
            <a:r>
              <a:rPr lang="en-US" sz="2400" dirty="0">
                <a:solidFill>
                  <a:schemeClr val="accent1"/>
                </a:solidFill>
                <a:hlinkClick r:id="rId4"/>
              </a:rPr>
              <a:t>http://ua.linkedin.com/pub/denis-reznik/3/502/234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0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How to Deal with the Deadlock?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Catch the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the Root Cause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Fix the Deadlock</a:t>
            </a:r>
          </a:p>
        </p:txBody>
      </p:sp>
    </p:spTree>
    <p:extLst>
      <p:ext uri="{BB962C8B-B14F-4D97-AF65-F5344CB8AC3E}">
        <p14:creationId xmlns:p14="http://schemas.microsoft.com/office/powerpoint/2010/main" val="28400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Classic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Common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When Deadlock Graph doesn’t Make Sense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Object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Range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Implicit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NOLOCK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Hidden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One Query Deadlock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Undetectable Deadlock</a:t>
            </a:r>
          </a:p>
        </p:txBody>
      </p:sp>
    </p:spTree>
    <p:extLst>
      <p:ext uri="{BB962C8B-B14F-4D97-AF65-F5344CB8AC3E}">
        <p14:creationId xmlns:p14="http://schemas.microsoft.com/office/powerpoint/2010/main" val="32578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27100" y="2012013"/>
          <a:ext cx="2086617" cy="112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Kyiv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Vienna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Dnipropetrovsk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07862" y="1441322"/>
            <a:ext cx="2442509" cy="191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</a:p>
          <a:p>
            <a:pPr defTabSz="432008">
              <a:defRPr/>
            </a:pP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</a:p>
          <a:p>
            <a:pPr defTabSz="432008">
              <a:defRPr/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0000"/>
                </a:solidFill>
                <a:latin typeface="Consolas" panose="020B0609020204030204" pitchFamily="49" charset="0"/>
              </a:rPr>
              <a:t>CityId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defTabSz="432008">
              <a:defRPr/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</a:p>
          <a:p>
            <a:pPr defTabSz="432008">
              <a:defRPr/>
            </a:pPr>
            <a:endParaRPr lang="en-US" sz="132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</a:p>
          <a:p>
            <a:pPr defTabSz="432008">
              <a:defRPr/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00"/>
                </a:solidFill>
                <a:latin typeface="Consolas" panose="020B0609020204030204" pitchFamily="49" charset="0"/>
              </a:rPr>
              <a:t>'Dnipro'</a:t>
            </a:r>
            <a:endParaRPr lang="en-US" sz="132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endParaRPr lang="en-US" sz="1277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333372" y="3874361"/>
          <a:ext cx="3083503" cy="140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655">
                  <a:extLst>
                    <a:ext uri="{9D8B030D-6E8A-4147-A177-3AD203B41FA5}">
                      <a16:colId xmlns:a16="http://schemas.microsoft.com/office/drawing/2014/main" val="2442482546"/>
                    </a:ext>
                  </a:extLst>
                </a:gridCol>
              </a:tblGrid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City_Id</a:t>
                      </a:r>
                      <a:endParaRPr lang="en-US" sz="1400" dirty="0"/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Dejan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Sarka</a:t>
                      </a:r>
                      <a:endParaRPr lang="en-US" sz="1400" dirty="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Mladen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Prajdic</a:t>
                      </a:r>
                      <a:endParaRPr lang="en-US" sz="1400" dirty="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Matija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Lah</a:t>
                      </a:r>
                      <a:endParaRPr lang="en-US" sz="1400" dirty="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</a:t>
                      </a:r>
                      <a:r>
                        <a:rPr lang="en-US" sz="1400" baseline="0" dirty="0"/>
                        <a:t> Smith</a:t>
                      </a:r>
                      <a:endParaRPr lang="en-US" sz="1400" dirty="0"/>
                    </a:p>
                  </a:txBody>
                  <a:tcPr marL="64802" marR="64802" marT="32402" marB="32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4802" marR="64802" marT="32402" marB="324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15552" y="4994737"/>
            <a:ext cx="235644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37854" y="1441322"/>
            <a:ext cx="2442509" cy="211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8">
              <a:defRPr/>
            </a:pP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7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77" dirty="0">
                <a:solidFill>
                  <a:srgbClr val="0000FF"/>
                </a:solidFill>
                <a:latin typeface="Consolas" panose="020B0609020204030204" pitchFamily="49" charset="0"/>
              </a:rPr>
              <a:t>TRAN</a:t>
            </a:r>
          </a:p>
          <a:p>
            <a:pPr defTabSz="432008">
              <a:defRPr/>
            </a:pPr>
            <a:endParaRPr lang="en-US" sz="127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</a:p>
          <a:p>
            <a:pPr defTabSz="432008">
              <a:defRPr/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00"/>
                </a:solidFill>
                <a:latin typeface="Consolas" panose="020B0609020204030204" pitchFamily="49" charset="0"/>
              </a:rPr>
              <a:t>'Dnipro'</a:t>
            </a:r>
            <a:endParaRPr lang="en-US" sz="132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endParaRPr lang="en-US" sz="1323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endParaRPr lang="en-US" sz="1323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defTabSz="432008">
              <a:defRPr/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</a:p>
          <a:p>
            <a:pPr defTabSz="432008">
              <a:defRPr/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0000"/>
                </a:solidFill>
                <a:latin typeface="Consolas" panose="020B0609020204030204" pitchFamily="49" charset="0"/>
              </a:rPr>
              <a:t>CityId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defTabSz="432008">
              <a:defRPr/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</a:p>
          <a:p>
            <a:pPr defTabSz="432008">
              <a:defRPr/>
            </a:pPr>
            <a:endParaRPr lang="en-US" sz="1323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5896" y="2850264"/>
            <a:ext cx="235644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8">
              <a:defRPr/>
            </a:pPr>
            <a:r>
              <a:rPr lang="en-US" sz="1277" b="1" dirty="0"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 rot="19958569">
            <a:off x="2524158" y="3734171"/>
            <a:ext cx="81472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2008">
              <a:defRPr/>
            </a:pPr>
            <a:r>
              <a:rPr lang="en-US" sz="1701" b="1" dirty="0">
                <a:solidFill>
                  <a:srgbClr val="FF0000"/>
                </a:solidFill>
                <a:latin typeface="Arial"/>
              </a:rPr>
              <a:t>wait</a:t>
            </a:r>
          </a:p>
        </p:txBody>
      </p:sp>
      <p:sp>
        <p:nvSpPr>
          <p:cNvPr id="26" name="Left Arrow 21"/>
          <p:cNvSpPr/>
          <p:nvPr/>
        </p:nvSpPr>
        <p:spPr>
          <a:xfrm rot="9151827">
            <a:off x="3236535" y="3203875"/>
            <a:ext cx="1496557" cy="3350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8663527">
            <a:off x="8269497" y="3523393"/>
            <a:ext cx="81472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2008">
              <a:defRPr/>
            </a:pPr>
            <a:r>
              <a:rPr lang="en-US" sz="1701" b="1" dirty="0">
                <a:solidFill>
                  <a:srgbClr val="FF0000"/>
                </a:solidFill>
                <a:latin typeface="Arial"/>
              </a:rPr>
              <a:t>wait</a:t>
            </a:r>
          </a:p>
        </p:txBody>
      </p:sp>
      <p:sp>
        <p:nvSpPr>
          <p:cNvPr id="28" name="Left Arrow 21"/>
          <p:cNvSpPr/>
          <p:nvPr/>
        </p:nvSpPr>
        <p:spPr>
          <a:xfrm rot="18660432">
            <a:off x="7193492" y="4357916"/>
            <a:ext cx="1496557" cy="3350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3495" y="1118325"/>
            <a:ext cx="2513830" cy="557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32008">
              <a:defRPr/>
            </a:pPr>
            <a:r>
              <a:rPr lang="en-US" sz="3024" b="1" dirty="0">
                <a:solidFill>
                  <a:srgbClr val="FF0000"/>
                </a:solidFill>
                <a:latin typeface="Arial"/>
              </a:rPr>
              <a:t>DEADLOCK!</a:t>
            </a:r>
            <a:endParaRPr lang="en-US" sz="1701" b="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0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5" grpId="0"/>
      <p:bldP spid="25" grpId="1"/>
      <p:bldP spid="26" grpId="0" animBg="1"/>
      <p:bldP spid="27" grpId="0"/>
      <p:bldP spid="27" grpId="1"/>
      <p:bldP spid="28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Common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8"/>
          <p:cNvSpPr/>
          <p:nvPr/>
        </p:nvSpPr>
        <p:spPr>
          <a:xfrm>
            <a:off x="5305670" y="2279251"/>
            <a:ext cx="3481885" cy="23560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36626" y="3227772"/>
            <a:ext cx="1819960" cy="10641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Folded Corner 16"/>
          <p:cNvSpPr/>
          <p:nvPr/>
        </p:nvSpPr>
        <p:spPr>
          <a:xfrm>
            <a:off x="6241372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 - Shared</a:t>
            </a:r>
          </a:p>
        </p:txBody>
      </p:sp>
      <p:sp>
        <p:nvSpPr>
          <p:cNvPr id="15" name="Folded Corner 16"/>
          <p:cNvSpPr/>
          <p:nvPr/>
        </p:nvSpPr>
        <p:spPr>
          <a:xfrm>
            <a:off x="6241373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Folded Corner 16"/>
          <p:cNvSpPr/>
          <p:nvPr/>
        </p:nvSpPr>
        <p:spPr>
          <a:xfrm>
            <a:off x="6690643" y="3372852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7139915" y="3372852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Folded Corner 16"/>
          <p:cNvSpPr/>
          <p:nvPr/>
        </p:nvSpPr>
        <p:spPr>
          <a:xfrm>
            <a:off x="7589187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Folded Corner 16"/>
          <p:cNvSpPr/>
          <p:nvPr/>
        </p:nvSpPr>
        <p:spPr>
          <a:xfrm>
            <a:off x="6241373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Folded Corner 16"/>
          <p:cNvSpPr/>
          <p:nvPr/>
        </p:nvSpPr>
        <p:spPr>
          <a:xfrm>
            <a:off x="6690643" y="3867629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Folded Corner 16"/>
          <p:cNvSpPr/>
          <p:nvPr/>
        </p:nvSpPr>
        <p:spPr>
          <a:xfrm>
            <a:off x="7139915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Folded Corner 16"/>
          <p:cNvSpPr/>
          <p:nvPr/>
        </p:nvSpPr>
        <p:spPr>
          <a:xfrm>
            <a:off x="7589187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Минус 23"/>
          <p:cNvSpPr/>
          <p:nvPr/>
        </p:nvSpPr>
        <p:spPr>
          <a:xfrm>
            <a:off x="3187522" y="3775067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Минус 24"/>
          <p:cNvSpPr/>
          <p:nvPr/>
        </p:nvSpPr>
        <p:spPr>
          <a:xfrm>
            <a:off x="3179103" y="3987735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Минус 25"/>
          <p:cNvSpPr/>
          <p:nvPr/>
        </p:nvSpPr>
        <p:spPr>
          <a:xfrm>
            <a:off x="3179103" y="4219978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Минус 26"/>
          <p:cNvSpPr/>
          <p:nvPr/>
        </p:nvSpPr>
        <p:spPr>
          <a:xfrm>
            <a:off x="3175522" y="4432646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Минус 27"/>
          <p:cNvSpPr/>
          <p:nvPr/>
        </p:nvSpPr>
        <p:spPr>
          <a:xfrm>
            <a:off x="3175522" y="4664887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>
            <a:off x="3187518" y="3803657"/>
            <a:ext cx="241798" cy="24589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5" name="Стрелка вправо 4"/>
          <p:cNvSpPr/>
          <p:nvPr/>
        </p:nvSpPr>
        <p:spPr>
          <a:xfrm rot="4976407">
            <a:off x="2864446" y="3133859"/>
            <a:ext cx="749857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Стрелка вправо 28"/>
          <p:cNvSpPr/>
          <p:nvPr/>
        </p:nvSpPr>
        <p:spPr>
          <a:xfrm rot="6258143">
            <a:off x="4058009" y="3130442"/>
            <a:ext cx="737892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4070295" y="3803774"/>
            <a:ext cx="241798" cy="245890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33" name="Блок-схема: ссылка на другую страницу 32"/>
          <p:cNvSpPr/>
          <p:nvPr/>
        </p:nvSpPr>
        <p:spPr>
          <a:xfrm>
            <a:off x="3707195" y="3383862"/>
            <a:ext cx="241798" cy="261826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X</a:t>
            </a:r>
          </a:p>
        </p:txBody>
      </p:sp>
      <p:sp>
        <p:nvSpPr>
          <p:cNvPr id="34" name="Стрелка вправо 33"/>
          <p:cNvSpPr/>
          <p:nvPr/>
        </p:nvSpPr>
        <p:spPr>
          <a:xfrm rot="5400000">
            <a:off x="3473758" y="2784005"/>
            <a:ext cx="708673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1" name="Picture 2" descr="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41" y="2233202"/>
            <a:ext cx="493371" cy="49337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731" y="2285394"/>
            <a:ext cx="490361" cy="490361"/>
          </a:xfrm>
          <a:prstGeom prst="rect">
            <a:avLst/>
          </a:prstGeom>
          <a:noFill/>
          <a:scene3d>
            <a:camera prst="orthographicFront">
              <a:rot lat="0" lon="6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clker.com/cliparts/b/1/f/a/1195445301811339265dagobert83_female_user_icon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543" y="2000502"/>
            <a:ext cx="420752" cy="4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184E-6 3.92455E-6 L -0.22447 0.134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1" y="6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60000" y="4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4" grpId="0" animBg="1"/>
      <p:bldP spid="5" grpId="0" animBg="1"/>
      <p:bldP spid="29" grpId="0" animBg="1"/>
      <p:bldP spid="30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8"/>
          <p:cNvSpPr/>
          <p:nvPr/>
        </p:nvSpPr>
        <p:spPr>
          <a:xfrm>
            <a:off x="5305670" y="2279251"/>
            <a:ext cx="3481885" cy="23560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36626" y="3227772"/>
            <a:ext cx="1819960" cy="10641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Folded Corner 16"/>
          <p:cNvSpPr/>
          <p:nvPr/>
        </p:nvSpPr>
        <p:spPr>
          <a:xfrm>
            <a:off x="6235154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 - Exclusive</a:t>
            </a:r>
          </a:p>
        </p:txBody>
      </p:sp>
      <p:sp>
        <p:nvSpPr>
          <p:cNvPr id="15" name="Folded Corner 16"/>
          <p:cNvSpPr/>
          <p:nvPr/>
        </p:nvSpPr>
        <p:spPr>
          <a:xfrm>
            <a:off x="6241373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Folded Corner 16"/>
          <p:cNvSpPr/>
          <p:nvPr/>
        </p:nvSpPr>
        <p:spPr>
          <a:xfrm>
            <a:off x="6690643" y="3372852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7139915" y="3372852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Folded Corner 16"/>
          <p:cNvSpPr/>
          <p:nvPr/>
        </p:nvSpPr>
        <p:spPr>
          <a:xfrm>
            <a:off x="7589187" y="3372853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Folded Corner 16"/>
          <p:cNvSpPr/>
          <p:nvPr/>
        </p:nvSpPr>
        <p:spPr>
          <a:xfrm>
            <a:off x="6241373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Folded Corner 16"/>
          <p:cNvSpPr/>
          <p:nvPr/>
        </p:nvSpPr>
        <p:spPr>
          <a:xfrm>
            <a:off x="6690643" y="3867629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Folded Corner 16"/>
          <p:cNvSpPr/>
          <p:nvPr/>
        </p:nvSpPr>
        <p:spPr>
          <a:xfrm>
            <a:off x="7139915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Folded Corner 16"/>
          <p:cNvSpPr/>
          <p:nvPr/>
        </p:nvSpPr>
        <p:spPr>
          <a:xfrm>
            <a:off x="7589187" y="3867630"/>
            <a:ext cx="272376" cy="30005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71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Минус 23"/>
          <p:cNvSpPr/>
          <p:nvPr/>
        </p:nvSpPr>
        <p:spPr>
          <a:xfrm>
            <a:off x="3187522" y="3737802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Минус 24"/>
          <p:cNvSpPr/>
          <p:nvPr/>
        </p:nvSpPr>
        <p:spPr>
          <a:xfrm>
            <a:off x="3179103" y="3950469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Минус 25"/>
          <p:cNvSpPr/>
          <p:nvPr/>
        </p:nvSpPr>
        <p:spPr>
          <a:xfrm>
            <a:off x="3179103" y="4182712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Минус 26"/>
          <p:cNvSpPr/>
          <p:nvPr/>
        </p:nvSpPr>
        <p:spPr>
          <a:xfrm>
            <a:off x="3175522" y="4395380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Минус 27"/>
          <p:cNvSpPr/>
          <p:nvPr/>
        </p:nvSpPr>
        <p:spPr>
          <a:xfrm>
            <a:off x="3175522" y="4627622"/>
            <a:ext cx="1208989" cy="299826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>
            <a:off x="3187518" y="3754094"/>
            <a:ext cx="241798" cy="270481"/>
          </a:xfrm>
          <a:prstGeom prst="flowChartOffpageConnector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X</a:t>
            </a:r>
          </a:p>
        </p:txBody>
      </p:sp>
      <p:sp>
        <p:nvSpPr>
          <p:cNvPr id="5" name="Стрелка вправо 4"/>
          <p:cNvSpPr/>
          <p:nvPr/>
        </p:nvSpPr>
        <p:spPr>
          <a:xfrm rot="4976407">
            <a:off x="2864446" y="3096595"/>
            <a:ext cx="749857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Стрелка вправо 28"/>
          <p:cNvSpPr/>
          <p:nvPr/>
        </p:nvSpPr>
        <p:spPr>
          <a:xfrm rot="6258143">
            <a:off x="4146447" y="2762246"/>
            <a:ext cx="737892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4273590" y="3345708"/>
            <a:ext cx="241798" cy="270481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X</a:t>
            </a:r>
          </a:p>
        </p:txBody>
      </p:sp>
      <p:sp>
        <p:nvSpPr>
          <p:cNvPr id="31" name="Блок-схема: ссылка на другую страницу 30"/>
          <p:cNvSpPr/>
          <p:nvPr/>
        </p:nvSpPr>
        <p:spPr>
          <a:xfrm>
            <a:off x="3664700" y="3162597"/>
            <a:ext cx="241798" cy="261826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r>
              <a:rPr lang="en-US" sz="1277" dirty="0">
                <a:solidFill>
                  <a:prstClr val="white"/>
                </a:solidFill>
                <a:latin typeface="Arial"/>
              </a:rPr>
              <a:t>S</a:t>
            </a:r>
          </a:p>
        </p:txBody>
      </p:sp>
      <p:sp>
        <p:nvSpPr>
          <p:cNvPr id="32" name="Стрелка вправо 31"/>
          <p:cNvSpPr/>
          <p:nvPr/>
        </p:nvSpPr>
        <p:spPr>
          <a:xfrm rot="5027828">
            <a:off x="3432627" y="2593594"/>
            <a:ext cx="607637" cy="28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008">
              <a:defRPr/>
            </a:pPr>
            <a:endParaRPr lang="en-US" sz="1277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4" name="Picture 2" descr="http://icons.iconarchive.com/icons/artua/ukrainian-motifs/512/Male-Us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30" y="1752822"/>
            <a:ext cx="646561" cy="64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lipartist.info/Art/April/user_icon_user_icon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06" y="2078592"/>
            <a:ext cx="906509" cy="70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www.united1world.com/media/7643/female_business_u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74" y="1796695"/>
            <a:ext cx="525918" cy="52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184E-6 3.92455E-6 L -0.22681 0.125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62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60000" y="4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4" grpId="0" animBg="1"/>
      <p:bldP spid="4" grpId="1" animBg="1"/>
      <p:bldP spid="5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1040</Words>
  <Application>Microsoft Office PowerPoint</Application>
  <PresentationFormat>Custom</PresentationFormat>
  <Paragraphs>506</Paragraphs>
  <Slides>36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Deadlocks. How to Deal with Them.</vt:lpstr>
      <vt:lpstr>Our Partners</vt:lpstr>
      <vt:lpstr>About Me</vt:lpstr>
      <vt:lpstr>Agenda: How to Deal with the Deadlock?</vt:lpstr>
      <vt:lpstr>Agenda</vt:lpstr>
      <vt:lpstr>Classic Deadlock</vt:lpstr>
      <vt:lpstr>Demo Common Deadlock</vt:lpstr>
      <vt:lpstr>Lock Types - Shared</vt:lpstr>
      <vt:lpstr>Lock Types - Exclusive</vt:lpstr>
      <vt:lpstr>Demo Common Deadlock</vt:lpstr>
      <vt:lpstr>Demo When Deadlock Graph does not make sense</vt:lpstr>
      <vt:lpstr>Lock Types - Update</vt:lpstr>
      <vt:lpstr>NON-REPEATABLE READS</vt:lpstr>
      <vt:lpstr>REPEATABLE READ</vt:lpstr>
      <vt:lpstr>Demo When Deadlock Graph does not make sense</vt:lpstr>
      <vt:lpstr>Demo Object Deadlock</vt:lpstr>
      <vt:lpstr>Lock Escalation</vt:lpstr>
      <vt:lpstr>Lock Types – Intent locks</vt:lpstr>
      <vt:lpstr>Demo Object Deadlock</vt:lpstr>
      <vt:lpstr>Demo Range Deadlock</vt:lpstr>
      <vt:lpstr>PHANTOM RECORDS</vt:lpstr>
      <vt:lpstr>SERIALIZABLE</vt:lpstr>
      <vt:lpstr>Demo Range Deadlock</vt:lpstr>
      <vt:lpstr>Demo Implicit Deadlock</vt:lpstr>
      <vt:lpstr>READ COMMITTED SNAPSHOT</vt:lpstr>
      <vt:lpstr>SNAPSHOT</vt:lpstr>
      <vt:lpstr>Demo Implicit Deadlock</vt:lpstr>
      <vt:lpstr>Demo NOLOCK Deadlock</vt:lpstr>
      <vt:lpstr>READ UNCOMMITTED (NOLOCK)</vt:lpstr>
      <vt:lpstr>Demo NOLOCK Deadlock</vt:lpstr>
      <vt:lpstr>Demo Hidden Deadlock</vt:lpstr>
      <vt:lpstr>Demo One Query Deadlock</vt:lpstr>
      <vt:lpstr>Demo Undetectable Deadlock</vt:lpstr>
      <vt:lpstr>Three Rules of Deadlocks</vt:lpstr>
      <vt:lpstr>How to Avoid?</vt:lpstr>
      <vt:lpstr>Thank You!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Denis Reznik</cp:lastModifiedBy>
  <cp:revision>77</cp:revision>
  <dcterms:created xsi:type="dcterms:W3CDTF">2011-08-19T20:30:49Z</dcterms:created>
  <dcterms:modified xsi:type="dcterms:W3CDTF">2018-01-19T09:38:16Z</dcterms:modified>
</cp:coreProperties>
</file>