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2" r:id="rId6"/>
    <p:sldId id="261" r:id="rId7"/>
    <p:sldId id="263" r:id="rId8"/>
    <p:sldId id="270" r:id="rId9"/>
    <p:sldId id="269" r:id="rId10"/>
    <p:sldId id="260" r:id="rId11"/>
    <p:sldId id="267" r:id="rId12"/>
    <p:sldId id="272" r:id="rId13"/>
    <p:sldId id="27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2" autoAdjust="0"/>
    <p:restoredTop sz="94690" autoAdjust="0"/>
  </p:normalViewPr>
  <p:slideViewPr>
    <p:cSldViewPr>
      <p:cViewPr varScale="1">
        <p:scale>
          <a:sx n="75" d="100"/>
          <a:sy n="75" d="100"/>
        </p:scale>
        <p:origin x="1014" y="54"/>
      </p:cViewPr>
      <p:guideLst>
        <p:guide orient="horz" pos="2160"/>
        <p:guide pos="2880"/>
      </p:guideLst>
    </p:cSldViewPr>
  </p:slideViewPr>
  <p:outlineViewPr>
    <p:cViewPr>
      <p:scale>
        <a:sx n="33" d="100"/>
        <a:sy n="33" d="100"/>
      </p:scale>
      <p:origin x="30" y="70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diagonals"/>
          <p:cNvGrpSpPr/>
          <p:nvPr/>
        </p:nvGrpSpPr>
        <p:grpSpPr>
          <a:xfrm>
            <a:off x="5638801" y="4145282"/>
            <a:ext cx="3515503"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5" name="bottom lines"/>
          <p:cNvGrpSpPr/>
          <p:nvPr/>
        </p:nvGrpSpPr>
        <p:grpSpPr>
          <a:xfrm>
            <a:off x="-6689" y="6057150"/>
            <a:ext cx="4125119"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219200" y="584201"/>
            <a:ext cx="6553200"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219200" y="2616200"/>
            <a:ext cx="6553200"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1D8BD707-D9CF-40AE-B4C6-C98DA3205C09}" type="datetimeFigureOut">
              <a:rPr lang="en-US" smtClean="0"/>
              <a:pPr/>
              <a:t>5/14/2016</a:t>
            </a:fld>
            <a:endParaRPr lang="en-US"/>
          </a:p>
        </p:txBody>
      </p:sp>
      <p:sp>
        <p:nvSpPr>
          <p:cNvPr id="23" name="Footer Placeholder 22"/>
          <p:cNvSpPr>
            <a:spLocks noGrp="1"/>
          </p:cNvSpPr>
          <p:nvPr>
            <p:ph type="ftr" sz="quarter" idx="11"/>
          </p:nvPr>
        </p:nvSpPr>
        <p:spPr/>
        <p:txBody>
          <a:bodyPr/>
          <a:lstStyle/>
          <a:p>
            <a:endParaRPr lang="en-US"/>
          </a:p>
        </p:txBody>
      </p:sp>
      <p:sp>
        <p:nvSpPr>
          <p:cNvPr id="24" name="Slide Number Placeholder 2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7488592"/>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D8BD707-D9CF-40AE-B4C6-C98DA3205C09}" type="datetimeFigureOut">
              <a:rPr lang="en-US" smtClean="0"/>
              <a:pPr/>
              <a:t>5/14/2016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96675165"/>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84200"/>
            <a:ext cx="2057400"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914400" y="584200"/>
            <a:ext cx="5562600"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D8BD707-D9CF-40AE-B4C6-C98DA3205C09}" type="datetimeFigureOut">
              <a:rPr lang="en-US" smtClean="0"/>
              <a:pPr/>
              <a:t>5/14/2016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95886489"/>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1D8BD707-D9CF-40AE-B4C6-C98DA3205C09}" type="datetimeFigureOut">
              <a:rPr lang="en-US" smtClean="0"/>
              <a:pPr/>
              <a:t>5/14/2016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6769010"/>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09802"/>
            <a:ext cx="6705600"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219200" y="4951267"/>
            <a:ext cx="5303520"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7" name="diagonals"/>
          <p:cNvGrpSpPr/>
          <p:nvPr/>
        </p:nvGrpSpPr>
        <p:grpSpPr>
          <a:xfrm>
            <a:off x="5638801" y="4145282"/>
            <a:ext cx="3515503"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16330612"/>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1" y="1706880"/>
            <a:ext cx="3810000"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76801" y="1706880"/>
            <a:ext cx="3810000"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1D8BD707-D9CF-40AE-B4C6-C98DA3205C09}" type="datetimeFigureOut">
              <a:rPr lang="en-US" smtClean="0"/>
              <a:pPr/>
              <a:t>5/14/2016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57647742"/>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14400" y="1701800"/>
            <a:ext cx="3813048"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914401" y="2717800"/>
            <a:ext cx="3810000"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73752" y="1701800"/>
            <a:ext cx="3813048"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4876801" y="2717800"/>
            <a:ext cx="3810000"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1D8BD707-D9CF-40AE-B4C6-C98DA3205C09}" type="datetimeFigureOut">
              <a:rPr lang="en-US" smtClean="0"/>
              <a:pPr/>
              <a:t>5/14/2016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95381913"/>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D8BD707-D9CF-40AE-B4C6-C98DA3205C09}" type="datetimeFigureOut">
              <a:rPr lang="en-US" smtClean="0"/>
              <a:pPr/>
              <a:t>5/14/2016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15229190"/>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2478503"/>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701800"/>
            <a:ext cx="3048000"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3" name="Content Placeholder 2"/>
          <p:cNvSpPr>
            <a:spLocks noGrp="1"/>
          </p:cNvSpPr>
          <p:nvPr>
            <p:ph idx="1"/>
          </p:nvPr>
        </p:nvSpPr>
        <p:spPr>
          <a:xfrm>
            <a:off x="4114800" y="584200"/>
            <a:ext cx="4572000"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14400" y="4241800"/>
            <a:ext cx="3048000"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18139351"/>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701800"/>
            <a:ext cx="3048000"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3" name="Picture Placeholder 2"/>
          <p:cNvSpPr>
            <a:spLocks noGrp="1"/>
          </p:cNvSpPr>
          <p:nvPr>
            <p:ph type="pic" idx="1"/>
          </p:nvPr>
        </p:nvSpPr>
        <p:spPr>
          <a:xfrm>
            <a:off x="4114800" y="584200"/>
            <a:ext cx="4572000"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914400" y="4241800"/>
            <a:ext cx="3048000"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3431649"/>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7" name="left lines"/>
          <p:cNvGrpSpPr/>
          <p:nvPr/>
        </p:nvGrpSpPr>
        <p:grpSpPr>
          <a:xfrm>
            <a:off x="-11905" y="-3174"/>
            <a:ext cx="615155"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914401" y="274637"/>
            <a:ext cx="7772400"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914401" y="1701797"/>
            <a:ext cx="7772400" cy="4462272"/>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914400" y="6356353"/>
            <a:ext cx="1676400"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1D8BD707-D9CF-40AE-B4C6-C98DA3205C09}" type="datetimeFigureOut">
              <a:rPr lang="en-US" smtClean="0"/>
              <a:pPr/>
              <a:t>5/14/2016</a:t>
            </a:fld>
            <a:endParaRPr lang="en-US"/>
          </a:p>
        </p:txBody>
      </p:sp>
      <p:sp>
        <p:nvSpPr>
          <p:cNvPr id="5" name="Footer Placeholder 4"/>
          <p:cNvSpPr>
            <a:spLocks noGrp="1"/>
          </p:cNvSpPr>
          <p:nvPr>
            <p:ph type="ftr" sz="quarter" idx="3"/>
          </p:nvPr>
        </p:nvSpPr>
        <p:spPr>
          <a:xfrm>
            <a:off x="2590800" y="6356353"/>
            <a:ext cx="3962400"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924801" y="6356353"/>
            <a:ext cx="762000"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iming>
    <p:tnLst>
      <p:par>
        <p:cTn id="1" dur="indefinite" restart="never" nodeType="tmRoot"/>
      </p:par>
    </p:tnLst>
  </p:timing>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imple-talk.com/books/sql-books/inside-the-sql-server-query-optimizer/" TargetMode="External"/><Relationship Id="rId7" Type="http://schemas.openxmlformats.org/officeDocument/2006/relationships/hyperlink" Target="mailto:ed7@alum.rpi.edu" TargetMode="External"/><Relationship Id="rId2" Type="http://schemas.openxmlformats.org/officeDocument/2006/relationships/hyperlink" Target="http://download.red-gate.com/ebooks/SQL/sql-server-execution-plans.pdf" TargetMode="External"/><Relationship Id="rId1" Type="http://schemas.openxmlformats.org/officeDocument/2006/relationships/slideLayout" Target="../slideLayouts/slideLayout2.xml"/><Relationship Id="rId6" Type="http://schemas.openxmlformats.org/officeDocument/2006/relationships/hyperlink" Target="http://www.sqlsaturday.com/513/" TargetMode="External"/><Relationship Id="rId5" Type="http://schemas.openxmlformats.org/officeDocument/2006/relationships/hyperlink" Target="http://www.sqlshack.com/" TargetMode="External"/><Relationship Id="rId4" Type="http://schemas.openxmlformats.org/officeDocument/2006/relationships/hyperlink" Target="http://www.sqlservercentral.com/Contributions/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gif"/><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b="1" dirty="0" smtClean="0"/>
              <a:t>Diving into Query Execution Plans</a:t>
            </a:r>
            <a:endParaRPr lang="en-US" sz="2700" dirty="0"/>
          </a:p>
        </p:txBody>
      </p:sp>
      <p:sp>
        <p:nvSpPr>
          <p:cNvPr id="3" name="Subtitle 2"/>
          <p:cNvSpPr>
            <a:spLocks noGrp="1"/>
          </p:cNvSpPr>
          <p:nvPr>
            <p:ph type="subTitle" idx="1"/>
          </p:nvPr>
        </p:nvSpPr>
        <p:spPr>
          <a:xfrm>
            <a:off x="1219200" y="3200400"/>
            <a:ext cx="6553200" cy="1295400"/>
          </a:xfrm>
        </p:spPr>
        <p:txBody>
          <a:bodyPr>
            <a:normAutofit fontScale="92500" lnSpcReduction="10000"/>
          </a:bodyPr>
          <a:lstStyle/>
          <a:p>
            <a:pPr algn="ctr"/>
            <a:r>
              <a:rPr lang="en-US" b="1" dirty="0" smtClean="0"/>
              <a:t>Ed Pollack</a:t>
            </a:r>
            <a:br>
              <a:rPr lang="en-US" b="1" dirty="0" smtClean="0"/>
            </a:br>
            <a:endParaRPr lang="en-US" b="1" dirty="0" smtClean="0"/>
          </a:p>
          <a:p>
            <a:pPr algn="ctr"/>
            <a:r>
              <a:rPr lang="en-US" sz="2400" dirty="0" smtClean="0"/>
              <a:t>CommerceHub</a:t>
            </a:r>
          </a:p>
          <a:p>
            <a:pPr algn="ctr"/>
            <a:r>
              <a:rPr lang="en-US" sz="2400" smtClean="0"/>
              <a:t>Database Administrator</a:t>
            </a:r>
            <a:endParaRPr lang="en-US" sz="2400"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274637"/>
            <a:ext cx="7772400" cy="639763"/>
          </a:xfrm>
        </p:spPr>
        <p:txBody>
          <a:bodyPr/>
          <a:lstStyle/>
          <a:p>
            <a:r>
              <a:rPr lang="en-US" b="1" dirty="0" smtClean="0"/>
              <a:t>Additional Optimizer Notes</a:t>
            </a:r>
            <a:endParaRPr lang="en-US" b="1" dirty="0"/>
          </a:p>
        </p:txBody>
      </p:sp>
      <p:sp>
        <p:nvSpPr>
          <p:cNvPr id="3" name="Content Placeholder 2"/>
          <p:cNvSpPr>
            <a:spLocks noGrp="1"/>
          </p:cNvSpPr>
          <p:nvPr>
            <p:ph idx="1"/>
          </p:nvPr>
        </p:nvSpPr>
        <p:spPr>
          <a:xfrm>
            <a:off x="914401" y="1219200"/>
            <a:ext cx="7772400" cy="5181600"/>
          </a:xfrm>
        </p:spPr>
        <p:txBody>
          <a:bodyPr>
            <a:normAutofit lnSpcReduction="10000"/>
          </a:bodyPr>
          <a:lstStyle/>
          <a:p>
            <a:r>
              <a:rPr lang="en-US" dirty="0" smtClean="0"/>
              <a:t>Plan Cache</a:t>
            </a:r>
          </a:p>
          <a:p>
            <a:pPr lvl="1"/>
            <a:r>
              <a:rPr lang="en-US" dirty="0" smtClean="0"/>
              <a:t>Execution plans are saved in memory for reuse in the future.</a:t>
            </a:r>
          </a:p>
          <a:p>
            <a:pPr lvl="1"/>
            <a:r>
              <a:rPr lang="en-US" dirty="0" smtClean="0"/>
              <a:t>Allow frequently executed queries to be executed without the need for optimization each time.</a:t>
            </a:r>
          </a:p>
          <a:p>
            <a:pPr lvl="1"/>
            <a:r>
              <a:rPr lang="en-US" dirty="0" smtClean="0"/>
              <a:t>Plans are removed due to age, memory, lack of use, or changes in statistics or table structure.</a:t>
            </a:r>
          </a:p>
          <a:p>
            <a:r>
              <a:rPr lang="en-US" dirty="0" smtClean="0"/>
              <a:t>Query hash &amp; plan reuse</a:t>
            </a:r>
          </a:p>
          <a:p>
            <a:r>
              <a:rPr lang="en-US" dirty="0" smtClean="0"/>
              <a:t>Execution plans can change at runtime (Recompile).</a:t>
            </a:r>
          </a:p>
          <a:p>
            <a:r>
              <a:rPr lang="en-US" dirty="0" smtClean="0"/>
              <a:t>Actual vs. estimated execution plans.</a:t>
            </a:r>
          </a:p>
          <a:p>
            <a:r>
              <a:rPr lang="en-US" i="1" dirty="0" smtClean="0"/>
              <a:t>SQL Example: Insight into query optimization.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274637"/>
            <a:ext cx="7772400" cy="639763"/>
          </a:xfrm>
        </p:spPr>
        <p:txBody>
          <a:bodyPr/>
          <a:lstStyle/>
          <a:p>
            <a:r>
              <a:rPr lang="en-US" b="1" dirty="0" smtClean="0"/>
              <a:t>Hints</a:t>
            </a:r>
            <a:endParaRPr lang="en-US" b="1" dirty="0"/>
          </a:p>
        </p:txBody>
      </p:sp>
      <p:sp>
        <p:nvSpPr>
          <p:cNvPr id="3" name="Content Placeholder 2"/>
          <p:cNvSpPr>
            <a:spLocks noGrp="1"/>
          </p:cNvSpPr>
          <p:nvPr>
            <p:ph idx="1"/>
          </p:nvPr>
        </p:nvSpPr>
        <p:spPr>
          <a:xfrm>
            <a:off x="914401" y="1219200"/>
            <a:ext cx="7772400" cy="5181600"/>
          </a:xfrm>
        </p:spPr>
        <p:txBody>
          <a:bodyPr>
            <a:normAutofit fontScale="92500" lnSpcReduction="10000"/>
          </a:bodyPr>
          <a:lstStyle/>
          <a:p>
            <a:r>
              <a:rPr lang="en-US" dirty="0"/>
              <a:t>Query hints can be used in writing queries to tell the </a:t>
            </a:r>
            <a:r>
              <a:rPr lang="en-US" dirty="0" smtClean="0"/>
              <a:t>optimizer to modify joins</a:t>
            </a:r>
            <a:r>
              <a:rPr lang="en-US" dirty="0"/>
              <a:t>, </a:t>
            </a:r>
            <a:r>
              <a:rPr lang="en-US" dirty="0" smtClean="0"/>
              <a:t>join orders, locking mechanisms, query plans, default data, etc…</a:t>
            </a:r>
          </a:p>
          <a:p>
            <a:r>
              <a:rPr lang="en-US" dirty="0" smtClean="0"/>
              <a:t>Examples include:</a:t>
            </a:r>
          </a:p>
          <a:p>
            <a:pPr lvl="1"/>
            <a:r>
              <a:rPr lang="en-US" dirty="0" smtClean="0"/>
              <a:t>WITH (NOLOCK)</a:t>
            </a:r>
          </a:p>
          <a:p>
            <a:pPr lvl="1"/>
            <a:r>
              <a:rPr lang="en-US" dirty="0" smtClean="0"/>
              <a:t>OPTIMIZE FOR @color = ‘blue’</a:t>
            </a:r>
          </a:p>
          <a:p>
            <a:pPr lvl="1"/>
            <a:r>
              <a:rPr lang="en-US" dirty="0" smtClean="0"/>
              <a:t>OPTION (MAXDOP 1)</a:t>
            </a:r>
          </a:p>
          <a:p>
            <a:pPr lvl="1"/>
            <a:r>
              <a:rPr lang="en-US" dirty="0" smtClean="0"/>
              <a:t>OPTION (FAST 10)</a:t>
            </a:r>
          </a:p>
          <a:p>
            <a:pPr lvl="1"/>
            <a:r>
              <a:rPr lang="en-US" dirty="0" smtClean="0"/>
              <a:t>OPTION (HASH JOIN)</a:t>
            </a:r>
            <a:endParaRPr lang="en-US" dirty="0"/>
          </a:p>
          <a:p>
            <a:r>
              <a:rPr lang="en-US" dirty="0" smtClean="0"/>
              <a:t>Hints should be used rarely as they constrain the query optimizer.  Frequent usage of hints can be indicative of a much more severe problem</a:t>
            </a:r>
          </a:p>
          <a:p>
            <a:r>
              <a:rPr lang="en-US" smtClean="0"/>
              <a:t>Very bad </a:t>
            </a:r>
            <a:r>
              <a:rPr lang="en-US" dirty="0" smtClean="0"/>
              <a:t>hints can render a query unexecutable!</a:t>
            </a:r>
          </a:p>
        </p:txBody>
      </p:sp>
    </p:spTree>
    <p:extLst>
      <p:ext uri="{BB962C8B-B14F-4D97-AF65-F5344CB8AC3E}">
        <p14:creationId xmlns:p14="http://schemas.microsoft.com/office/powerpoint/2010/main" val="947017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274637"/>
            <a:ext cx="7772400" cy="639763"/>
          </a:xfrm>
        </p:spPr>
        <p:txBody>
          <a:bodyPr/>
          <a:lstStyle/>
          <a:p>
            <a:r>
              <a:rPr lang="en-US" b="1" dirty="0" smtClean="0"/>
              <a:t>Questions</a:t>
            </a:r>
            <a:endParaRPr lang="en-US" b="1" dirty="0"/>
          </a:p>
        </p:txBody>
      </p:sp>
      <p:sp>
        <p:nvSpPr>
          <p:cNvPr id="3" name="Content Placeholder 2"/>
          <p:cNvSpPr>
            <a:spLocks noGrp="1"/>
          </p:cNvSpPr>
          <p:nvPr>
            <p:ph idx="1"/>
          </p:nvPr>
        </p:nvSpPr>
        <p:spPr>
          <a:xfrm>
            <a:off x="914401" y="1219200"/>
            <a:ext cx="7772400" cy="5181600"/>
          </a:xfrm>
        </p:spPr>
        <p:txBody>
          <a:bodyPr>
            <a:noAutofit/>
          </a:bodyPr>
          <a:lstStyle/>
          <a:p>
            <a:r>
              <a:rPr lang="en-US" sz="20000" dirty="0" smtClean="0"/>
              <a:t>?????</a:t>
            </a:r>
          </a:p>
        </p:txBody>
      </p:sp>
    </p:spTree>
    <p:extLst>
      <p:ext uri="{BB962C8B-B14F-4D97-AF65-F5344CB8AC3E}">
        <p14:creationId xmlns:p14="http://schemas.microsoft.com/office/powerpoint/2010/main" val="1854375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274637"/>
            <a:ext cx="7772400" cy="639763"/>
          </a:xfrm>
        </p:spPr>
        <p:txBody>
          <a:bodyPr/>
          <a:lstStyle/>
          <a:p>
            <a:r>
              <a:rPr lang="en-US" b="1" dirty="0" smtClean="0"/>
              <a:t>Conclusion &amp; Thank You!</a:t>
            </a:r>
            <a:endParaRPr lang="en-US" b="1" dirty="0"/>
          </a:p>
        </p:txBody>
      </p:sp>
      <p:sp>
        <p:nvSpPr>
          <p:cNvPr id="3" name="Content Placeholder 2"/>
          <p:cNvSpPr>
            <a:spLocks noGrp="1"/>
          </p:cNvSpPr>
          <p:nvPr>
            <p:ph idx="1"/>
          </p:nvPr>
        </p:nvSpPr>
        <p:spPr>
          <a:xfrm>
            <a:off x="914401" y="1219200"/>
            <a:ext cx="7772400" cy="5181600"/>
          </a:xfrm>
        </p:spPr>
        <p:txBody>
          <a:bodyPr>
            <a:normAutofit fontScale="92500" lnSpcReduction="20000"/>
          </a:bodyPr>
          <a:lstStyle/>
          <a:p>
            <a:r>
              <a:rPr lang="en-US" dirty="0" smtClean="0"/>
              <a:t>For additional reading, please see:</a:t>
            </a:r>
          </a:p>
          <a:p>
            <a:pPr lvl="1"/>
            <a:r>
              <a:rPr lang="en-US" dirty="0" smtClean="0"/>
              <a:t>SQL Server Execution Plans: Grant Fritchey</a:t>
            </a:r>
            <a:r>
              <a:rPr lang="en-US" dirty="0"/>
              <a:t>: </a:t>
            </a:r>
            <a:r>
              <a:rPr lang="en-US" dirty="0">
                <a:hlinkClick r:id="rId2"/>
              </a:rPr>
              <a:t>http://</a:t>
            </a:r>
            <a:r>
              <a:rPr lang="en-US" dirty="0" smtClean="0">
                <a:hlinkClick r:id="rId2"/>
              </a:rPr>
              <a:t>download.red-gate.com/ebooks/SQL/sql-server-execution-plans.pdf</a:t>
            </a:r>
            <a:endParaRPr lang="en-US" dirty="0" smtClean="0"/>
          </a:p>
          <a:p>
            <a:pPr lvl="1"/>
            <a:r>
              <a:rPr lang="en-US" dirty="0" smtClean="0"/>
              <a:t>Inside the SQL Server Query Optimizer: </a:t>
            </a:r>
            <a:r>
              <a:rPr lang="en-US" dirty="0"/>
              <a:t>Benjamin Nevarez: </a:t>
            </a:r>
            <a:r>
              <a:rPr lang="en-US" dirty="0">
                <a:hlinkClick r:id="rId3"/>
              </a:rPr>
              <a:t>https://www.simple-talk.com/books/sql-books/inside-the-sql-server-query-optimizer</a:t>
            </a:r>
            <a:r>
              <a:rPr lang="en-US" dirty="0" smtClean="0">
                <a:hlinkClick r:id="rId3"/>
              </a:rPr>
              <a:t>/</a:t>
            </a:r>
            <a:endParaRPr lang="en-US" dirty="0" smtClean="0"/>
          </a:p>
          <a:p>
            <a:pPr lvl="1"/>
            <a:r>
              <a:rPr lang="en-US" dirty="0" smtClean="0"/>
              <a:t>SQL Server Central: </a:t>
            </a:r>
            <a:r>
              <a:rPr lang="en-US" dirty="0" smtClean="0">
                <a:hlinkClick r:id="rId4"/>
              </a:rPr>
              <a:t>http</a:t>
            </a:r>
            <a:r>
              <a:rPr lang="en-US" dirty="0">
                <a:hlinkClick r:id="rId4"/>
              </a:rPr>
              <a:t>://</a:t>
            </a:r>
            <a:r>
              <a:rPr lang="en-US" dirty="0" smtClean="0">
                <a:hlinkClick r:id="rId4"/>
              </a:rPr>
              <a:t>www.sqlservercentral.com/Contributions/Home</a:t>
            </a:r>
            <a:endParaRPr lang="en-US" dirty="0" smtClean="0"/>
          </a:p>
          <a:p>
            <a:pPr lvl="1"/>
            <a:r>
              <a:rPr lang="en-US" dirty="0" smtClean="0"/>
              <a:t>SQL Shack:</a:t>
            </a:r>
            <a:br>
              <a:rPr lang="en-US" dirty="0" smtClean="0"/>
            </a:br>
            <a:r>
              <a:rPr lang="en-US" dirty="0" smtClean="0">
                <a:hlinkClick r:id="rId5"/>
              </a:rPr>
              <a:t>http://www.sqlshack.com</a:t>
            </a:r>
            <a:endParaRPr lang="en-US" dirty="0" smtClean="0"/>
          </a:p>
          <a:p>
            <a:r>
              <a:rPr lang="en-US" dirty="0" smtClean="0"/>
              <a:t>Come to SQL </a:t>
            </a:r>
            <a:r>
              <a:rPr lang="en-US" dirty="0" smtClean="0"/>
              <a:t>Saturday Albany </a:t>
            </a:r>
            <a:r>
              <a:rPr lang="en-US" dirty="0" smtClean="0"/>
              <a:t>on July 30, </a:t>
            </a:r>
            <a:r>
              <a:rPr lang="en-US" dirty="0"/>
              <a:t>2016:</a:t>
            </a:r>
            <a:br>
              <a:rPr lang="en-US" dirty="0"/>
            </a:br>
            <a:r>
              <a:rPr lang="en-US" dirty="0">
                <a:hlinkClick r:id="rId6"/>
              </a:rPr>
              <a:t>http://www.sqlsaturday.com/513</a:t>
            </a:r>
            <a:endParaRPr lang="en-US" dirty="0" smtClean="0"/>
          </a:p>
          <a:p>
            <a:r>
              <a:rPr lang="en-US" dirty="0" smtClean="0"/>
              <a:t>Contact info:</a:t>
            </a:r>
          </a:p>
          <a:p>
            <a:r>
              <a:rPr lang="en-US" dirty="0" smtClean="0">
                <a:hlinkClick r:id="rId7"/>
              </a:rPr>
              <a:t>ed7@alum.rpi.edu</a:t>
            </a:r>
            <a:r>
              <a:rPr lang="en-US" dirty="0" smtClean="0"/>
              <a:t>	@</a:t>
            </a:r>
            <a:r>
              <a:rPr lang="en-US" dirty="0" err="1" smtClean="0"/>
              <a:t>EdwardPollack</a:t>
            </a:r>
            <a:endParaRPr lang="en-US" dirty="0" smtClean="0"/>
          </a:p>
        </p:txBody>
      </p:sp>
    </p:spTree>
    <p:extLst>
      <p:ext uri="{BB962C8B-B14F-4D97-AF65-F5344CB8AC3E}">
        <p14:creationId xmlns:p14="http://schemas.microsoft.com/office/powerpoint/2010/main" val="1231699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274637"/>
            <a:ext cx="7772400" cy="639763"/>
          </a:xfrm>
        </p:spPr>
        <p:txBody>
          <a:bodyPr/>
          <a:lstStyle/>
          <a:p>
            <a:r>
              <a:rPr lang="en-US" b="1" dirty="0" smtClean="0"/>
              <a:t>How is a Query Processed?</a:t>
            </a:r>
            <a:endParaRPr lang="en-US" b="1" dirty="0"/>
          </a:p>
        </p:txBody>
      </p:sp>
      <p:sp>
        <p:nvSpPr>
          <p:cNvPr id="3" name="Content Placeholder 2"/>
          <p:cNvSpPr>
            <a:spLocks noGrp="1"/>
          </p:cNvSpPr>
          <p:nvPr>
            <p:ph idx="1"/>
          </p:nvPr>
        </p:nvSpPr>
        <p:spPr>
          <a:xfrm>
            <a:off x="914401" y="1219200"/>
            <a:ext cx="7772400" cy="5181600"/>
          </a:xfrm>
        </p:spPr>
        <p:txBody>
          <a:bodyPr>
            <a:normAutofit fontScale="92500"/>
          </a:bodyPr>
          <a:lstStyle/>
          <a:p>
            <a:r>
              <a:rPr lang="en-US" b="1" dirty="0" smtClean="0"/>
              <a:t>PARSING</a:t>
            </a:r>
            <a:r>
              <a:rPr lang="en-US" dirty="0" smtClean="0"/>
              <a:t>: The SQL statement is broken down into logical pieces: keywords, objects, operators, </a:t>
            </a:r>
            <a:r>
              <a:rPr lang="en-US" dirty="0" err="1" smtClean="0"/>
              <a:t>etc</a:t>
            </a:r>
            <a:r>
              <a:rPr lang="en-US" dirty="0" smtClean="0"/>
              <a:t>…and is checked for syntax errors.</a:t>
            </a:r>
          </a:p>
          <a:p>
            <a:r>
              <a:rPr lang="en-US" b="1" dirty="0" smtClean="0"/>
              <a:t>BINDING</a:t>
            </a:r>
            <a:r>
              <a:rPr lang="en-US" dirty="0" smtClean="0"/>
              <a:t>: Object names are checked against system views.  A query tree is built with this data, creating an ordered list of steps that are needed to get from input to output.  AKA: </a:t>
            </a:r>
            <a:r>
              <a:rPr lang="en-US" dirty="0" err="1" smtClean="0"/>
              <a:t>algebrizer</a:t>
            </a:r>
            <a:r>
              <a:rPr lang="en-US" dirty="0" smtClean="0"/>
              <a:t>.</a:t>
            </a:r>
          </a:p>
          <a:p>
            <a:r>
              <a:rPr lang="en-US" b="1" i="1" dirty="0" smtClean="0"/>
              <a:t>OPTIMIZATION</a:t>
            </a:r>
            <a:r>
              <a:rPr lang="en-US" dirty="0" smtClean="0"/>
              <a:t>: The query optimizer analyzes different ways to process the query and chooses the best one found.  The result is an execution plan.</a:t>
            </a:r>
          </a:p>
          <a:p>
            <a:r>
              <a:rPr lang="en-US" b="1" dirty="0" smtClean="0"/>
              <a:t>EXECUTION</a:t>
            </a:r>
            <a:r>
              <a:rPr lang="en-US" dirty="0" smtClean="0"/>
              <a:t>: The query is executed by the relational engine based on the results of the optimizer.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274637"/>
            <a:ext cx="7772400" cy="639763"/>
          </a:xfrm>
        </p:spPr>
        <p:txBody>
          <a:bodyPr/>
          <a:lstStyle/>
          <a:p>
            <a:r>
              <a:rPr lang="en-US" b="1" dirty="0" smtClean="0"/>
              <a:t>What are Query Execution Plans?</a:t>
            </a:r>
            <a:endParaRPr lang="en-US" b="1" dirty="0"/>
          </a:p>
        </p:txBody>
      </p:sp>
      <p:sp>
        <p:nvSpPr>
          <p:cNvPr id="3" name="Content Placeholder 2"/>
          <p:cNvSpPr>
            <a:spLocks noGrp="1"/>
          </p:cNvSpPr>
          <p:nvPr>
            <p:ph idx="1"/>
          </p:nvPr>
        </p:nvSpPr>
        <p:spPr>
          <a:xfrm>
            <a:off x="914401" y="1219200"/>
            <a:ext cx="7772400" cy="5181600"/>
          </a:xfrm>
        </p:spPr>
        <p:txBody>
          <a:bodyPr>
            <a:normAutofit/>
          </a:bodyPr>
          <a:lstStyle/>
          <a:p>
            <a:r>
              <a:rPr lang="en-US" dirty="0" smtClean="0"/>
              <a:t>Graphical step-by-step depiction of how a query is executed (right-to-left).</a:t>
            </a:r>
          </a:p>
          <a:p>
            <a:r>
              <a:rPr lang="en-US" dirty="0" smtClean="0"/>
              <a:t>Lots of useful detail!</a:t>
            </a:r>
          </a:p>
          <a:p>
            <a:r>
              <a:rPr lang="en-US" dirty="0" smtClean="0"/>
              <a:t>Combine with IO &amp; time statistics to get a thorough look at the resources consumed by a query.</a:t>
            </a:r>
          </a:p>
          <a:p>
            <a:r>
              <a:rPr lang="en-US" dirty="0" smtClean="0"/>
              <a:t>Steps are illustrated with subtree cost (what’s this!?)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274637"/>
            <a:ext cx="7772400" cy="639763"/>
          </a:xfrm>
        </p:spPr>
        <p:txBody>
          <a:bodyPr/>
          <a:lstStyle/>
          <a:p>
            <a:r>
              <a:rPr lang="en-US" b="1" dirty="0" smtClean="0"/>
              <a:t>What Does the Query Optimizer Do?</a:t>
            </a:r>
            <a:endParaRPr lang="en-US" b="1" dirty="0"/>
          </a:p>
        </p:txBody>
      </p:sp>
      <p:sp>
        <p:nvSpPr>
          <p:cNvPr id="3" name="Content Placeholder 2"/>
          <p:cNvSpPr>
            <a:spLocks noGrp="1"/>
          </p:cNvSpPr>
          <p:nvPr>
            <p:ph idx="1"/>
          </p:nvPr>
        </p:nvSpPr>
        <p:spPr>
          <a:xfrm>
            <a:off x="914401" y="1219200"/>
            <a:ext cx="7772400" cy="5181600"/>
          </a:xfrm>
        </p:spPr>
        <p:txBody>
          <a:bodyPr>
            <a:normAutofit/>
          </a:bodyPr>
          <a:lstStyle/>
          <a:p>
            <a:r>
              <a:rPr lang="en-US" dirty="0" smtClean="0"/>
              <a:t>Creates a list of many possible execution plans.</a:t>
            </a:r>
            <a:endParaRPr lang="en-US" dirty="0"/>
          </a:p>
          <a:p>
            <a:pPr lvl="1"/>
            <a:r>
              <a:rPr lang="en-US" dirty="0" smtClean="0"/>
              <a:t>Analyzes resources required and estimates cost.</a:t>
            </a:r>
          </a:p>
          <a:p>
            <a:pPr lvl="1"/>
            <a:r>
              <a:rPr lang="en-US" dirty="0" smtClean="0"/>
              <a:t>Follows a set structure of search paths.</a:t>
            </a:r>
          </a:p>
          <a:p>
            <a:pPr lvl="1"/>
            <a:r>
              <a:rPr lang="en-US" dirty="0" smtClean="0"/>
              <a:t>Uses transformation rules to generate plans.</a:t>
            </a:r>
          </a:p>
          <a:p>
            <a:r>
              <a:rPr lang="en-US" dirty="0" smtClean="0"/>
              <a:t>Statistics are key to this process.</a:t>
            </a:r>
          </a:p>
          <a:p>
            <a:r>
              <a:rPr lang="en-US" dirty="0"/>
              <a:t>Chooses the best plan found in the time allotted.  May not be the best plan possible</a:t>
            </a:r>
            <a:r>
              <a:rPr lang="en-US" dirty="0" smtClean="0"/>
              <a:t>!</a:t>
            </a:r>
          </a:p>
          <a:p>
            <a:r>
              <a:rPr lang="en-US" i="1" dirty="0" smtClean="0"/>
              <a:t>SQL Example: Turning on &amp; using execution plans.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274637"/>
            <a:ext cx="7772400" cy="639763"/>
          </a:xfrm>
        </p:spPr>
        <p:txBody>
          <a:bodyPr/>
          <a:lstStyle/>
          <a:p>
            <a:r>
              <a:rPr lang="en-US" b="1" dirty="0" smtClean="0"/>
              <a:t>Table Access</a:t>
            </a:r>
            <a:endParaRPr 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5080" y="4800600"/>
            <a:ext cx="381000" cy="513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200" y="3516518"/>
            <a:ext cx="457200" cy="551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8017" y="3505200"/>
            <a:ext cx="533400" cy="574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838880" y="1295400"/>
            <a:ext cx="7772400" cy="5181600"/>
          </a:xfrm>
        </p:spPr>
        <p:txBody>
          <a:bodyPr>
            <a:normAutofit fontScale="92500" lnSpcReduction="20000"/>
          </a:bodyPr>
          <a:lstStyle/>
          <a:p>
            <a:r>
              <a:rPr lang="en-US" b="1" dirty="0" smtClean="0"/>
              <a:t>Table Scan</a:t>
            </a:r>
          </a:p>
          <a:p>
            <a:pPr lvl="1"/>
            <a:r>
              <a:rPr lang="en-US" dirty="0" smtClean="0"/>
              <a:t>This is a complete scan through a heap.  Tables should always have a clustered index - if you see this, beware!</a:t>
            </a:r>
          </a:p>
          <a:p>
            <a:r>
              <a:rPr lang="en-US" b="1" dirty="0" smtClean="0"/>
              <a:t>Clustered Index Scan</a:t>
            </a:r>
          </a:p>
          <a:p>
            <a:pPr lvl="1"/>
            <a:r>
              <a:rPr lang="en-US" dirty="0" smtClean="0"/>
              <a:t>This is a complete scan of a table with a clustered index.  While inefficient, this can be good for a return of a large % of the table, or in the case of a very small table.</a:t>
            </a:r>
          </a:p>
          <a:p>
            <a:r>
              <a:rPr lang="en-US" b="1" dirty="0" smtClean="0"/>
              <a:t>Clustered Index Seek/Non Clustered Index Seek</a:t>
            </a:r>
          </a:p>
          <a:p>
            <a:pPr lvl="1"/>
            <a:r>
              <a:rPr lang="en-US" dirty="0" smtClean="0"/>
              <a:t>Data is read by using an index on the target table.  Indexes are stored as a b-tree, so the effort of a seek vs. a scan is significantly less.</a:t>
            </a:r>
          </a:p>
          <a:p>
            <a:r>
              <a:rPr lang="en-US" b="1" dirty="0" smtClean="0"/>
              <a:t>Key Lookup /RID Lookup</a:t>
            </a:r>
          </a:p>
          <a:p>
            <a:pPr lvl="1"/>
            <a:r>
              <a:rPr lang="en-US" dirty="0" smtClean="0"/>
              <a:t>When columns are selected that are not included in the index, a lookup to the table is performed to get that data.</a:t>
            </a:r>
          </a:p>
          <a:p>
            <a:r>
              <a:rPr lang="en-US" i="1" dirty="0" smtClean="0"/>
              <a:t>SQL Example: Table Access</a:t>
            </a:r>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1143000"/>
            <a:ext cx="533400" cy="502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2155" y="2286000"/>
            <a:ext cx="542925" cy="510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274637"/>
            <a:ext cx="7772400" cy="639763"/>
          </a:xfrm>
        </p:spPr>
        <p:txBody>
          <a:bodyPr/>
          <a:lstStyle/>
          <a:p>
            <a:r>
              <a:rPr lang="en-US" b="1" dirty="0" smtClean="0"/>
              <a:t>Joins</a:t>
            </a:r>
            <a:r>
              <a:rPr lang="en-US" dirty="0" smtClean="0"/>
              <a:t> </a:t>
            </a:r>
            <a:endParaRPr lang="en-US" dirty="0"/>
          </a:p>
        </p:txBody>
      </p:sp>
      <p:sp>
        <p:nvSpPr>
          <p:cNvPr id="3" name="Content Placeholder 2"/>
          <p:cNvSpPr>
            <a:spLocks noGrp="1"/>
          </p:cNvSpPr>
          <p:nvPr>
            <p:ph idx="1"/>
          </p:nvPr>
        </p:nvSpPr>
        <p:spPr>
          <a:xfrm>
            <a:off x="914401" y="1219200"/>
            <a:ext cx="7772400" cy="5181600"/>
          </a:xfrm>
        </p:spPr>
        <p:txBody>
          <a:bodyPr>
            <a:normAutofit fontScale="92500" lnSpcReduction="20000"/>
          </a:bodyPr>
          <a:lstStyle/>
          <a:p>
            <a:r>
              <a:rPr lang="en-US" b="1" dirty="0" smtClean="0"/>
              <a:t>Hash Match</a:t>
            </a:r>
          </a:p>
          <a:p>
            <a:pPr lvl="1"/>
            <a:r>
              <a:rPr lang="en-US" dirty="0" smtClean="0"/>
              <a:t>Often used where a small table is joined to a larger table.  A hash table is created using the smaller table, and the larger table is matched via the hash table row-by-row.  This temporary hash table is stored in </a:t>
            </a:r>
            <a:r>
              <a:rPr lang="en-US" dirty="0" err="1" smtClean="0"/>
              <a:t>TempDB</a:t>
            </a:r>
            <a:r>
              <a:rPr lang="en-US" dirty="0" smtClean="0"/>
              <a:t>.  Works well on unsorted/unindexed inputs.</a:t>
            </a:r>
          </a:p>
          <a:p>
            <a:r>
              <a:rPr lang="en-US" b="1" dirty="0" smtClean="0"/>
              <a:t>Nested Loops</a:t>
            </a:r>
            <a:endParaRPr lang="en-US" dirty="0"/>
          </a:p>
          <a:p>
            <a:pPr lvl="1"/>
            <a:r>
              <a:rPr lang="en-US" dirty="0" smtClean="0"/>
              <a:t>One set of data is compared to the other, row-by-row, until all rows have been matched.  Efficient for small data sets or when one input is indexed and the other isn’t (and isn’t too large).</a:t>
            </a:r>
          </a:p>
          <a:p>
            <a:r>
              <a:rPr lang="en-US" b="1" dirty="0" smtClean="0"/>
              <a:t>Merge Join</a:t>
            </a:r>
          </a:p>
          <a:p>
            <a:pPr lvl="1"/>
            <a:r>
              <a:rPr lang="en-US" dirty="0" smtClean="0"/>
              <a:t>Only very works well on sorted data.  Since both sets are sorted, they can be matched directly with each other quickly.  This can be inefficient if somehow used on unsorted data.</a:t>
            </a:r>
          </a:p>
          <a:p>
            <a:r>
              <a:rPr lang="en-US" i="1" dirty="0" smtClean="0"/>
              <a:t>SQL Example: Types of joins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2979" y="4410574"/>
            <a:ext cx="523164" cy="441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794" y="2895599"/>
            <a:ext cx="468005" cy="468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2978" y="1219199"/>
            <a:ext cx="476817" cy="445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274637"/>
            <a:ext cx="7772400" cy="639763"/>
          </a:xfrm>
        </p:spPr>
        <p:txBody>
          <a:bodyPr/>
          <a:lstStyle/>
          <a:p>
            <a:r>
              <a:rPr lang="en-US" b="1" dirty="0" smtClean="0"/>
              <a:t>Other Basic Elements (part 1)</a:t>
            </a:r>
            <a:endParaRPr lang="en-US" b="1" dirty="0"/>
          </a:p>
        </p:txBody>
      </p:sp>
      <p:sp>
        <p:nvSpPr>
          <p:cNvPr id="3" name="Content Placeholder 2"/>
          <p:cNvSpPr>
            <a:spLocks noGrp="1"/>
          </p:cNvSpPr>
          <p:nvPr>
            <p:ph idx="1"/>
          </p:nvPr>
        </p:nvSpPr>
        <p:spPr>
          <a:xfrm>
            <a:off x="914401" y="1219200"/>
            <a:ext cx="7772400" cy="5181600"/>
          </a:xfrm>
        </p:spPr>
        <p:txBody>
          <a:bodyPr>
            <a:normAutofit fontScale="77500" lnSpcReduction="20000"/>
          </a:bodyPr>
          <a:lstStyle/>
          <a:p>
            <a:r>
              <a:rPr lang="en-US" dirty="0" smtClean="0"/>
              <a:t>Compute Scalar</a:t>
            </a:r>
            <a:endParaRPr lang="en-US" dirty="0"/>
          </a:p>
          <a:p>
            <a:pPr lvl="1"/>
            <a:r>
              <a:rPr lang="en-US" dirty="0" smtClean="0"/>
              <a:t>Performs a basic scalar operation on data, such as DATEPART, +, ROUND, or LEFT</a:t>
            </a:r>
          </a:p>
          <a:p>
            <a:r>
              <a:rPr lang="en-US" dirty="0" smtClean="0"/>
              <a:t>Sort</a:t>
            </a:r>
          </a:p>
          <a:p>
            <a:pPr lvl="1"/>
            <a:r>
              <a:rPr lang="en-US" dirty="0" smtClean="0"/>
              <a:t>Sorts input, either by an ORDER BY, or to complete a join</a:t>
            </a:r>
          </a:p>
          <a:p>
            <a:r>
              <a:rPr lang="en-US" dirty="0" smtClean="0"/>
              <a:t>Filter</a:t>
            </a:r>
          </a:p>
          <a:p>
            <a:pPr lvl="1"/>
            <a:r>
              <a:rPr lang="en-US" dirty="0" smtClean="0"/>
              <a:t>Scans input and checks a condition, such as via a  HAVING or WHERE clause.</a:t>
            </a:r>
          </a:p>
          <a:p>
            <a:r>
              <a:rPr lang="en-US" dirty="0" smtClean="0"/>
              <a:t>Concatenation</a:t>
            </a:r>
          </a:p>
          <a:p>
            <a:pPr lvl="1"/>
            <a:r>
              <a:rPr lang="en-US" dirty="0" smtClean="0"/>
              <a:t>Used to combine 2 data sets, usually via UNION ALL.</a:t>
            </a:r>
          </a:p>
          <a:p>
            <a:r>
              <a:rPr lang="en-US" dirty="0" smtClean="0"/>
              <a:t>Top </a:t>
            </a:r>
          </a:p>
          <a:p>
            <a:pPr lvl="1"/>
            <a:r>
              <a:rPr lang="en-US" dirty="0" smtClean="0"/>
              <a:t>Returns the Top N rows from a data set.</a:t>
            </a:r>
          </a:p>
          <a:p>
            <a:r>
              <a:rPr lang="en-US" dirty="0" smtClean="0"/>
              <a:t>Constant Scan</a:t>
            </a:r>
          </a:p>
          <a:p>
            <a:pPr lvl="1"/>
            <a:r>
              <a:rPr lang="en-US" dirty="0" smtClean="0"/>
              <a:t>Introduces a fixed number of scalar rows into the query so that future operations can be completed.  Can also replace trivial query sections.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8017" y="3649018"/>
            <a:ext cx="457200" cy="443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descr="Filter (Database Engine) operator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285" y="2865658"/>
            <a:ext cx="408214" cy="40821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7784" y="4498495"/>
            <a:ext cx="381001" cy="381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3854" y="2144484"/>
            <a:ext cx="381001" cy="381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9820" y="1197426"/>
            <a:ext cx="424543" cy="424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8017" y="5233278"/>
            <a:ext cx="473527" cy="4735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274637"/>
            <a:ext cx="7772400" cy="639763"/>
          </a:xfrm>
        </p:spPr>
        <p:txBody>
          <a:bodyPr/>
          <a:lstStyle/>
          <a:p>
            <a:r>
              <a:rPr lang="en-US" b="1" dirty="0" smtClean="0"/>
              <a:t>Other Basic Elements (part 2)</a:t>
            </a:r>
            <a:endParaRPr lang="en-US" b="1" dirty="0"/>
          </a:p>
        </p:txBody>
      </p:sp>
      <p:sp>
        <p:nvSpPr>
          <p:cNvPr id="3" name="Content Placeholder 2"/>
          <p:cNvSpPr>
            <a:spLocks noGrp="1"/>
          </p:cNvSpPr>
          <p:nvPr>
            <p:ph idx="1"/>
          </p:nvPr>
        </p:nvSpPr>
        <p:spPr>
          <a:xfrm>
            <a:off x="914400" y="1143000"/>
            <a:ext cx="7772400" cy="5181600"/>
          </a:xfrm>
        </p:spPr>
        <p:txBody>
          <a:bodyPr>
            <a:normAutofit/>
          </a:bodyPr>
          <a:lstStyle/>
          <a:p>
            <a:r>
              <a:rPr lang="en-US" dirty="0" smtClean="0"/>
              <a:t>Stream Aggregate</a:t>
            </a:r>
          </a:p>
          <a:p>
            <a:pPr lvl="1"/>
            <a:r>
              <a:rPr lang="en-US" dirty="0" smtClean="0"/>
              <a:t>Used when we GROUP or PARTITION data to group by a specific column or columns.</a:t>
            </a:r>
          </a:p>
          <a:p>
            <a:r>
              <a:rPr lang="en-US" dirty="0" smtClean="0"/>
              <a:t>Spools: Eager &amp; Lazy</a:t>
            </a:r>
          </a:p>
          <a:p>
            <a:pPr lvl="1"/>
            <a:r>
              <a:rPr lang="en-US" dirty="0" smtClean="0"/>
              <a:t>Temporary data storage in </a:t>
            </a:r>
            <a:r>
              <a:rPr lang="en-US" dirty="0" err="1" smtClean="0"/>
              <a:t>TempDB</a:t>
            </a:r>
            <a:r>
              <a:rPr lang="en-US" dirty="0" smtClean="0"/>
              <a:t> for rows that may be needed again or to separate sensitive data from the underlying data storage.  </a:t>
            </a:r>
            <a:r>
              <a:rPr lang="en-US" i="1" dirty="0" smtClean="0"/>
              <a:t>Eager</a:t>
            </a:r>
            <a:r>
              <a:rPr lang="en-US" dirty="0" smtClean="0"/>
              <a:t>: spools all data at the start; </a:t>
            </a:r>
            <a:r>
              <a:rPr lang="en-US" i="1" dirty="0" smtClean="0"/>
              <a:t>Lazy</a:t>
            </a:r>
            <a:r>
              <a:rPr lang="en-US" dirty="0" smtClean="0"/>
              <a:t>: spools only rows of data as needed.</a:t>
            </a:r>
          </a:p>
          <a:p>
            <a:r>
              <a:rPr lang="en-US" dirty="0" smtClean="0"/>
              <a:t>Insert, Update, Delete, Select</a:t>
            </a:r>
          </a:p>
          <a:p>
            <a:pPr lvl="1"/>
            <a:r>
              <a:rPr lang="en-US" dirty="0" smtClean="0"/>
              <a:t>Self-explanatory :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172029"/>
            <a:ext cx="457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514600"/>
            <a:ext cx="457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7269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274637"/>
            <a:ext cx="7772400" cy="639763"/>
          </a:xfrm>
        </p:spPr>
        <p:txBody>
          <a:bodyPr/>
          <a:lstStyle/>
          <a:p>
            <a:r>
              <a:rPr lang="en-US" b="1" dirty="0" smtClean="0"/>
              <a:t>Execution Plan &amp; IO Display Options</a:t>
            </a:r>
            <a:endParaRPr lang="en-US" b="1" dirty="0"/>
          </a:p>
        </p:txBody>
      </p:sp>
      <p:sp>
        <p:nvSpPr>
          <p:cNvPr id="3" name="Content Placeholder 2"/>
          <p:cNvSpPr>
            <a:spLocks noGrp="1"/>
          </p:cNvSpPr>
          <p:nvPr>
            <p:ph idx="1"/>
          </p:nvPr>
        </p:nvSpPr>
        <p:spPr>
          <a:xfrm>
            <a:off x="914401" y="1219200"/>
            <a:ext cx="7772400" cy="5181600"/>
          </a:xfrm>
        </p:spPr>
        <p:txBody>
          <a:bodyPr>
            <a:normAutofit/>
          </a:bodyPr>
          <a:lstStyle/>
          <a:p>
            <a:r>
              <a:rPr lang="en-US" dirty="0" smtClean="0"/>
              <a:t>SHOWPLAN_ALL</a:t>
            </a:r>
          </a:p>
          <a:p>
            <a:r>
              <a:rPr lang="en-US" dirty="0" smtClean="0"/>
              <a:t>SHOWPLAN_TEXT</a:t>
            </a:r>
          </a:p>
          <a:p>
            <a:r>
              <a:rPr lang="en-US" dirty="0" smtClean="0"/>
              <a:t>STATISTICS PROFILE</a:t>
            </a:r>
          </a:p>
          <a:p>
            <a:r>
              <a:rPr lang="en-US" dirty="0" smtClean="0"/>
              <a:t>STATISTICS IO</a:t>
            </a:r>
          </a:p>
          <a:p>
            <a:r>
              <a:rPr lang="en-US" dirty="0" smtClean="0"/>
              <a:t>STATISTICS TIME</a:t>
            </a:r>
          </a:p>
          <a:p>
            <a:r>
              <a:rPr lang="en-US" dirty="0" smtClean="0"/>
              <a:t>SHOWPLAN_XML (in trace)</a:t>
            </a:r>
          </a:p>
          <a:p>
            <a:r>
              <a:rPr lang="en-US" dirty="0" smtClean="0"/>
              <a:t>STATISTICS XML </a:t>
            </a:r>
            <a:r>
              <a:rPr lang="en-US" dirty="0"/>
              <a:t>(in trace)</a:t>
            </a:r>
            <a:endParaRPr lang="en-US" dirty="0" smtClean="0"/>
          </a:p>
          <a:p>
            <a:r>
              <a:rPr lang="en-US" i="1" dirty="0" smtClean="0"/>
              <a:t>SQL Example: Display Options</a:t>
            </a:r>
          </a:p>
        </p:txBody>
      </p:sp>
    </p:spTree>
    <p:extLst>
      <p:ext uri="{BB962C8B-B14F-4D97-AF65-F5344CB8AC3E}">
        <p14:creationId xmlns:p14="http://schemas.microsoft.com/office/powerpoint/2010/main" val="3635959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TS102787990</Template>
  <TotalTime>41974</TotalTime>
  <Words>976</Words>
  <Application>Microsoft Office PowerPoint</Application>
  <PresentationFormat>On-screen Show (4:3)</PresentationFormat>
  <Paragraphs>99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Tech 16x9</vt:lpstr>
      <vt:lpstr>Diving into Query Execution Plans</vt:lpstr>
      <vt:lpstr>How is a Query Processed?</vt:lpstr>
      <vt:lpstr>What are Query Execution Plans?</vt:lpstr>
      <vt:lpstr>What Does the Query Optimizer Do?</vt:lpstr>
      <vt:lpstr>Table Access</vt:lpstr>
      <vt:lpstr>Joins </vt:lpstr>
      <vt:lpstr>Other Basic Elements (part 1)</vt:lpstr>
      <vt:lpstr>Other Basic Elements (part 2)</vt:lpstr>
      <vt:lpstr>Execution Plan &amp; IO Display Options</vt:lpstr>
      <vt:lpstr>Additional Optimizer Notes</vt:lpstr>
      <vt:lpstr>Hints</vt:lpstr>
      <vt:lpstr>Questions</vt:lpstr>
      <vt:lpstr>Conclusion &amp;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Optimization Crash Course (minus the crashes)</dc:title>
  <dc:creator>Edward Pollack</dc:creator>
  <cp:lastModifiedBy>Edward Pollack</cp:lastModifiedBy>
  <cp:revision>495</cp:revision>
  <dcterms:created xsi:type="dcterms:W3CDTF">2006-08-16T00:00:00Z</dcterms:created>
  <dcterms:modified xsi:type="dcterms:W3CDTF">2016-05-14T19:58:43Z</dcterms:modified>
</cp:coreProperties>
</file>