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81" r:id="rId3"/>
    <p:sldId id="282" r:id="rId4"/>
    <p:sldId id="283" r:id="rId5"/>
    <p:sldId id="261" r:id="rId6"/>
    <p:sldId id="262" r:id="rId7"/>
    <p:sldId id="284" r:id="rId8"/>
    <p:sldId id="263" r:id="rId9"/>
    <p:sldId id="267" r:id="rId10"/>
    <p:sldId id="268" r:id="rId11"/>
    <p:sldId id="269" r:id="rId12"/>
    <p:sldId id="285" r:id="rId13"/>
    <p:sldId id="264" r:id="rId14"/>
    <p:sldId id="270" r:id="rId15"/>
    <p:sldId id="271" r:id="rId16"/>
    <p:sldId id="277" r:id="rId17"/>
    <p:sldId id="278" r:id="rId18"/>
    <p:sldId id="272" r:id="rId19"/>
    <p:sldId id="273" r:id="rId20"/>
    <p:sldId id="275" r:id="rId21"/>
    <p:sldId id="276" r:id="rId22"/>
    <p:sldId id="286" r:id="rId23"/>
    <p:sldId id="280" r:id="rId24"/>
    <p:sldId id="287" r:id="rId25"/>
    <p:sldId id="288" r:id="rId26"/>
    <p:sldId id="260" r:id="rId27"/>
    <p:sldId id="27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mail Adar" initials="İA" lastIdx="1" clrIdx="0">
    <p:extLst>
      <p:ext uri="{19B8F6BF-5375-455C-9EA6-DF929625EA0E}">
        <p15:presenceInfo xmlns:p15="http://schemas.microsoft.com/office/powerpoint/2012/main" userId="S-1-5-21-412832790-2073190348-398547282-330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12" autoAdjust="0"/>
  </p:normalViewPr>
  <p:slideViewPr>
    <p:cSldViewPr snapToGrid="0" snapToObjects="1">
      <p:cViewPr varScale="1">
        <p:scale>
          <a:sx n="79" d="100"/>
          <a:sy n="79" d="100"/>
        </p:scale>
        <p:origin x="1734" y="9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2-11T22:04:40.508"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224FB-18D6-4495-AA92-E370A9A32591}" type="datetimeFigureOut">
              <a:rPr lang="tr-TR" smtClean="0"/>
              <a:t>12.12.2015</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C35A0-985F-44B8-A0D4-4D75C7F2B872}" type="slidenum">
              <a:rPr lang="tr-TR" smtClean="0"/>
              <a:t>‹#›</a:t>
            </a:fld>
            <a:endParaRPr lang="tr-TR"/>
          </a:p>
        </p:txBody>
      </p:sp>
    </p:spTree>
    <p:extLst>
      <p:ext uri="{BB962C8B-B14F-4D97-AF65-F5344CB8AC3E}">
        <p14:creationId xmlns:p14="http://schemas.microsoft.com/office/powerpoint/2010/main" val="3293204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Giriş Konuşması ve Temel</a:t>
            </a:r>
            <a:r>
              <a:rPr lang="tr-TR" baseline="0" dirty="0" smtClean="0"/>
              <a:t> Tanımlar</a:t>
            </a:r>
          </a:p>
          <a:p>
            <a:r>
              <a:rPr lang="tr-TR" baseline="0" dirty="0" smtClean="0"/>
              <a:t>Cost </a:t>
            </a:r>
            <a:r>
              <a:rPr lang="tr-TR" baseline="0" dirty="0" err="1" smtClean="0"/>
              <a:t>based</a:t>
            </a:r>
            <a:r>
              <a:rPr lang="tr-TR" baseline="0" dirty="0" smtClean="0"/>
              <a:t> , </a:t>
            </a:r>
            <a:r>
              <a:rPr lang="tr-TR" baseline="0" dirty="0" err="1" smtClean="0"/>
              <a:t>yandex</a:t>
            </a:r>
            <a:r>
              <a:rPr lang="tr-TR" baseline="0" dirty="0" smtClean="0"/>
              <a:t> her yol değil optimum </a:t>
            </a:r>
            <a:r>
              <a:rPr lang="tr-TR" baseline="0" dirty="0" err="1" smtClean="0"/>
              <a:t>vs</a:t>
            </a:r>
            <a:endParaRPr lang="tr-TR" baseline="0" dirty="0" smtClean="0"/>
          </a:p>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6</a:t>
            </a:fld>
            <a:endParaRPr lang="tr-TR"/>
          </a:p>
        </p:txBody>
      </p:sp>
    </p:spTree>
    <p:extLst>
      <p:ext uri="{BB962C8B-B14F-4D97-AF65-F5344CB8AC3E}">
        <p14:creationId xmlns:p14="http://schemas.microsoft.com/office/powerpoint/2010/main" val="2500652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15</a:t>
            </a:fld>
            <a:endParaRPr lang="tr-TR"/>
          </a:p>
        </p:txBody>
      </p:sp>
    </p:spTree>
    <p:extLst>
      <p:ext uri="{BB962C8B-B14F-4D97-AF65-F5344CB8AC3E}">
        <p14:creationId xmlns:p14="http://schemas.microsoft.com/office/powerpoint/2010/main" val="1127055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16</a:t>
            </a:fld>
            <a:endParaRPr lang="tr-TR"/>
          </a:p>
        </p:txBody>
      </p:sp>
    </p:spTree>
    <p:extLst>
      <p:ext uri="{BB962C8B-B14F-4D97-AF65-F5344CB8AC3E}">
        <p14:creationId xmlns:p14="http://schemas.microsoft.com/office/powerpoint/2010/main" val="3265591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17</a:t>
            </a:fld>
            <a:endParaRPr lang="tr-TR"/>
          </a:p>
        </p:txBody>
      </p:sp>
    </p:spTree>
    <p:extLst>
      <p:ext uri="{BB962C8B-B14F-4D97-AF65-F5344CB8AC3E}">
        <p14:creationId xmlns:p14="http://schemas.microsoft.com/office/powerpoint/2010/main" val="1598538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18</a:t>
            </a:fld>
            <a:endParaRPr lang="tr-TR"/>
          </a:p>
        </p:txBody>
      </p:sp>
    </p:spTree>
    <p:extLst>
      <p:ext uri="{BB962C8B-B14F-4D97-AF65-F5344CB8AC3E}">
        <p14:creationId xmlns:p14="http://schemas.microsoft.com/office/powerpoint/2010/main" val="1084964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What the “Nested Loops” operator basically does is: For each record from the outer input – find matching rows from the inner </a:t>
            </a:r>
            <a:r>
              <a:rPr lang="en-US" sz="1200" kern="1200" dirty="0" err="1" smtClean="0">
                <a:solidFill>
                  <a:schemeClr val="tx1"/>
                </a:solidFill>
                <a:latin typeface="+mn-lt"/>
                <a:ea typeface="+mn-ea"/>
                <a:cs typeface="+mn-cs"/>
              </a:rPr>
              <a:t>input.Technically</a:t>
            </a:r>
            <a:r>
              <a:rPr lang="en-US" sz="1200" kern="1200" dirty="0" smtClean="0">
                <a:solidFill>
                  <a:schemeClr val="tx1"/>
                </a:solidFill>
                <a:latin typeface="+mn-lt"/>
                <a:ea typeface="+mn-ea"/>
                <a:cs typeface="+mn-cs"/>
              </a:rPr>
              <a:t>, this means that the clustered index scan you see as the outer input is executed once to get all the relevant records, and the clustered index seek you see below it is executed for each record from the outer input.</a:t>
            </a:r>
          </a:p>
          <a:p>
            <a:endParaRPr lang="tr-T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SQL Server Optimizer will prefer to choose this operator type when the outer input is small and the inner input has an index on the column(s) by which the two data sets are joined. The bigger the difference in number of rows between the outer and inner inputs, the more benefit this operator will provide over the other operator types.</a:t>
            </a:r>
          </a:p>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19</a:t>
            </a:fld>
            <a:endParaRPr lang="tr-TR"/>
          </a:p>
        </p:txBody>
      </p:sp>
    </p:spTree>
    <p:extLst>
      <p:ext uri="{BB962C8B-B14F-4D97-AF65-F5344CB8AC3E}">
        <p14:creationId xmlns:p14="http://schemas.microsoft.com/office/powerpoint/2010/main" val="145360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20</a:t>
            </a:fld>
            <a:endParaRPr lang="tr-TR"/>
          </a:p>
        </p:txBody>
      </p:sp>
    </p:spTree>
    <p:extLst>
      <p:ext uri="{BB962C8B-B14F-4D97-AF65-F5344CB8AC3E}">
        <p14:creationId xmlns:p14="http://schemas.microsoft.com/office/powerpoint/2010/main" val="2831775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When SQL Server Optimizer chooses the Hash join type, it’s usually a bad sign because something probably could’ve been done better (for example, adding an index). </a:t>
            </a:r>
          </a:p>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21</a:t>
            </a:fld>
            <a:endParaRPr lang="tr-TR"/>
          </a:p>
        </p:txBody>
      </p:sp>
    </p:spTree>
    <p:extLst>
      <p:ext uri="{BB962C8B-B14F-4D97-AF65-F5344CB8AC3E}">
        <p14:creationId xmlns:p14="http://schemas.microsoft.com/office/powerpoint/2010/main" val="3175248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22</a:t>
            </a:fld>
            <a:endParaRPr lang="tr-TR"/>
          </a:p>
        </p:txBody>
      </p:sp>
    </p:spTree>
    <p:extLst>
      <p:ext uri="{BB962C8B-B14F-4D97-AF65-F5344CB8AC3E}">
        <p14:creationId xmlns:p14="http://schemas.microsoft.com/office/powerpoint/2010/main" val="1696574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When SQL Server Optimizer chooses the Hash join type, it’s usually a bad sign because something probably could’ve been done better (for example, adding an index). </a:t>
            </a:r>
          </a:p>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23</a:t>
            </a:fld>
            <a:endParaRPr lang="tr-TR"/>
          </a:p>
        </p:txBody>
      </p:sp>
    </p:spTree>
    <p:extLst>
      <p:ext uri="{BB962C8B-B14F-4D97-AF65-F5344CB8AC3E}">
        <p14:creationId xmlns:p14="http://schemas.microsoft.com/office/powerpoint/2010/main" val="3377258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When SQL Server Optimizer chooses the Hash join type, it’s usually a bad sign because something probably could’ve been done better (for example, adding an index). </a:t>
            </a:r>
          </a:p>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24</a:t>
            </a:fld>
            <a:endParaRPr lang="tr-TR"/>
          </a:p>
        </p:txBody>
      </p:sp>
    </p:spTree>
    <p:extLst>
      <p:ext uri="{BB962C8B-B14F-4D97-AF65-F5344CB8AC3E}">
        <p14:creationId xmlns:p14="http://schemas.microsoft.com/office/powerpoint/2010/main" val="283034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smtClean="0"/>
              <a:t>After</a:t>
            </a:r>
            <a:r>
              <a:rPr lang="tr-TR" baseline="0" dirty="0" smtClean="0"/>
              <a:t> Parse : </a:t>
            </a:r>
            <a:r>
              <a:rPr lang="tr-TR" b="1" baseline="0" dirty="0" smtClean="0"/>
              <a:t>Logical Tree  </a:t>
            </a:r>
            <a:r>
              <a:rPr lang="tr-TR" baseline="0" dirty="0" err="1" smtClean="0"/>
              <a:t>After</a:t>
            </a:r>
            <a:r>
              <a:rPr lang="tr-TR" baseline="0" dirty="0" smtClean="0"/>
              <a:t> Bing : </a:t>
            </a:r>
            <a:r>
              <a:rPr lang="tr-TR" b="1" baseline="0" dirty="0" err="1" smtClean="0"/>
              <a:t>Bound</a:t>
            </a:r>
            <a:r>
              <a:rPr lang="tr-TR" b="1" baseline="0" dirty="0" smtClean="0"/>
              <a:t> Tree</a:t>
            </a:r>
          </a:p>
          <a:p>
            <a:endParaRPr lang="tr-TR" dirty="0" smtClean="0"/>
          </a:p>
          <a:p>
            <a:r>
              <a:rPr lang="en-US" sz="1200" b="0" i="1" u="none" strike="noStrike" kern="1200" baseline="0" dirty="0" smtClean="0">
                <a:solidFill>
                  <a:schemeClr val="tx1"/>
                </a:solidFill>
                <a:latin typeface="+mn-lt"/>
                <a:ea typeface="+mn-ea"/>
                <a:cs typeface="+mn-cs"/>
              </a:rPr>
              <a:t>Stage 0 </a:t>
            </a:r>
            <a:r>
              <a:rPr lang="en-US" sz="1200" b="0" i="0" u="none" strike="noStrike" kern="1200" baseline="0" dirty="0" smtClean="0">
                <a:solidFill>
                  <a:schemeClr val="tx1"/>
                </a:solidFill>
                <a:latin typeface="+mn-lt"/>
                <a:ea typeface="+mn-ea"/>
                <a:cs typeface="+mn-cs"/>
              </a:rPr>
              <a:t>is called </a:t>
            </a:r>
            <a:r>
              <a:rPr lang="en-US" sz="1200" b="0" i="1" u="none" strike="noStrike" kern="1200" baseline="0" dirty="0" smtClean="0">
                <a:solidFill>
                  <a:schemeClr val="tx1"/>
                </a:solidFill>
                <a:latin typeface="+mn-lt"/>
                <a:ea typeface="+mn-ea"/>
                <a:cs typeface="+mn-cs"/>
              </a:rPr>
              <a:t>Transaction Processing</a:t>
            </a:r>
            <a:r>
              <a:rPr lang="en-US" sz="1200" b="0" i="0" u="none" strike="noStrike" kern="1200" baseline="0" dirty="0" smtClean="0">
                <a:solidFill>
                  <a:schemeClr val="tx1"/>
                </a:solidFill>
                <a:latin typeface="+mn-lt"/>
                <a:ea typeface="+mn-ea"/>
                <a:cs typeface="+mn-cs"/>
              </a:rPr>
              <a:t>, and it is targeted at scenarios that represent an</a:t>
            </a:r>
          </a:p>
          <a:p>
            <a:r>
              <a:rPr lang="en-US" sz="1200" b="0" i="0" u="none" strike="noStrike" kern="1200" baseline="0" dirty="0" smtClean="0">
                <a:solidFill>
                  <a:schemeClr val="tx1"/>
                </a:solidFill>
                <a:latin typeface="+mn-lt"/>
                <a:ea typeface="+mn-ea"/>
                <a:cs typeface="+mn-cs"/>
              </a:rPr>
              <a:t>OLTP workload with multiple (at least three) table joins,</a:t>
            </a:r>
            <a:endParaRPr lang="tr-TR" sz="1200" b="0" i="0" u="none" strike="noStrike" kern="1200" baseline="0" dirty="0" smtClean="0">
              <a:solidFill>
                <a:schemeClr val="tx1"/>
              </a:solidFill>
              <a:latin typeface="+mn-lt"/>
              <a:ea typeface="+mn-ea"/>
              <a:cs typeface="+mn-cs"/>
            </a:endParaRPr>
          </a:p>
          <a:p>
            <a:endParaRPr lang="tr-TR" sz="1200" b="0" i="0"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Stage 1 </a:t>
            </a:r>
            <a:r>
              <a:rPr lang="en-US" sz="1200" b="0" i="0" u="none" strike="noStrike" kern="1200" baseline="0" dirty="0" smtClean="0">
                <a:solidFill>
                  <a:schemeClr val="tx1"/>
                </a:solidFill>
                <a:latin typeface="+mn-lt"/>
                <a:ea typeface="+mn-ea"/>
                <a:cs typeface="+mn-cs"/>
              </a:rPr>
              <a:t>is called </a:t>
            </a:r>
            <a:r>
              <a:rPr lang="en-US" sz="1200" b="0" i="1" u="none" strike="noStrike" kern="1200" baseline="0" dirty="0" smtClean="0">
                <a:solidFill>
                  <a:schemeClr val="tx1"/>
                </a:solidFill>
                <a:latin typeface="+mn-lt"/>
                <a:ea typeface="+mn-ea"/>
                <a:cs typeface="+mn-cs"/>
              </a:rPr>
              <a:t>Quick Plan</a:t>
            </a:r>
            <a:r>
              <a:rPr lang="en-US" sz="1200" b="0" i="0" u="none" strike="noStrike" kern="1200" baseline="0" dirty="0" smtClean="0">
                <a:solidFill>
                  <a:schemeClr val="tx1"/>
                </a:solidFill>
                <a:latin typeface="+mn-lt"/>
                <a:ea typeface="+mn-ea"/>
                <a:cs typeface="+mn-cs"/>
              </a:rPr>
              <a:t>, and it applies most of the optimization rules available in SQL</a:t>
            </a:r>
          </a:p>
          <a:p>
            <a:r>
              <a:rPr lang="en-US" sz="1200" b="0" i="0" u="none" strike="noStrike" kern="1200" baseline="0" dirty="0" smtClean="0">
                <a:solidFill>
                  <a:schemeClr val="tx1"/>
                </a:solidFill>
                <a:latin typeface="+mn-lt"/>
                <a:ea typeface="+mn-ea"/>
                <a:cs typeface="+mn-cs"/>
              </a:rPr>
              <a:t>Server. It may be run twice, looking for serial and parallel execution plans if needed. Most</a:t>
            </a:r>
          </a:p>
          <a:p>
            <a:r>
              <a:rPr lang="en-US" sz="1200" b="0" i="0" u="none" strike="noStrike" kern="1200" baseline="0" dirty="0" smtClean="0">
                <a:solidFill>
                  <a:schemeClr val="tx1"/>
                </a:solidFill>
                <a:latin typeface="+mn-lt"/>
                <a:ea typeface="+mn-ea"/>
                <a:cs typeface="+mn-cs"/>
              </a:rPr>
              <a:t>queries in SQL Server find the execution plan during this sta</a:t>
            </a:r>
            <a:r>
              <a:rPr lang="en-US" sz="1200" b="0" i="1" u="none" strike="noStrike" kern="1200" baseline="0" dirty="0" smtClean="0">
                <a:solidFill>
                  <a:schemeClr val="tx1"/>
                </a:solidFill>
                <a:latin typeface="+mn-lt"/>
                <a:ea typeface="+mn-ea"/>
                <a:cs typeface="+mn-cs"/>
              </a:rPr>
              <a:t>ge</a:t>
            </a:r>
            <a:endParaRPr lang="tr-TR" sz="1200" b="0" i="1" u="none" strike="noStrike" kern="1200" baseline="0" dirty="0" smtClean="0">
              <a:solidFill>
                <a:schemeClr val="tx1"/>
              </a:solidFill>
              <a:latin typeface="+mn-lt"/>
              <a:ea typeface="+mn-ea"/>
              <a:cs typeface="+mn-cs"/>
            </a:endParaRPr>
          </a:p>
          <a:p>
            <a:endParaRPr lang="tr-TR" sz="1200" b="0" i="1" u="none" strike="noStrike" kern="1200" baseline="0" dirty="0" smtClean="0">
              <a:solidFill>
                <a:schemeClr val="tx1"/>
              </a:solidFill>
              <a:latin typeface="+mn-lt"/>
              <a:ea typeface="+mn-ea"/>
              <a:cs typeface="+mn-cs"/>
            </a:endParaRPr>
          </a:p>
          <a:p>
            <a:r>
              <a:rPr lang="en-US" sz="1200" b="0" i="1" u="none" strike="noStrike" kern="1200" baseline="0" dirty="0" smtClean="0">
                <a:solidFill>
                  <a:schemeClr val="tx1"/>
                </a:solidFill>
                <a:latin typeface="+mn-lt"/>
                <a:ea typeface="+mn-ea"/>
                <a:cs typeface="+mn-cs"/>
              </a:rPr>
              <a:t>Stage 2 </a:t>
            </a:r>
            <a:r>
              <a:rPr lang="en-US" sz="1200" b="0" i="0" u="none" strike="noStrike" kern="1200" baseline="0" dirty="0" smtClean="0">
                <a:solidFill>
                  <a:schemeClr val="tx1"/>
                </a:solidFill>
                <a:latin typeface="+mn-lt"/>
                <a:ea typeface="+mn-ea"/>
                <a:cs typeface="+mn-cs"/>
              </a:rPr>
              <a:t>is called </a:t>
            </a:r>
            <a:r>
              <a:rPr lang="en-US" sz="1200" b="0" i="1" u="none" strike="noStrike" kern="1200" baseline="0" dirty="0" smtClean="0">
                <a:solidFill>
                  <a:schemeClr val="tx1"/>
                </a:solidFill>
                <a:latin typeface="+mn-lt"/>
                <a:ea typeface="+mn-ea"/>
                <a:cs typeface="+mn-cs"/>
              </a:rPr>
              <a:t>Full Optimization</a:t>
            </a:r>
            <a:r>
              <a:rPr lang="en-US" sz="1200" b="0" i="0" u="none" strike="noStrike" kern="1200" baseline="0" dirty="0" smtClean="0">
                <a:solidFill>
                  <a:schemeClr val="tx1"/>
                </a:solidFill>
                <a:latin typeface="+mn-lt"/>
                <a:ea typeface="+mn-ea"/>
                <a:cs typeface="+mn-cs"/>
              </a:rPr>
              <a:t>, and it performs the most comprehensive and, therefore,</a:t>
            </a:r>
          </a:p>
          <a:p>
            <a:r>
              <a:rPr lang="en-US" sz="1200" b="0" i="0" u="none" strike="noStrike" kern="1200" baseline="0" dirty="0" smtClean="0">
                <a:solidFill>
                  <a:schemeClr val="tx1"/>
                </a:solidFill>
                <a:latin typeface="+mn-lt"/>
                <a:ea typeface="+mn-ea"/>
                <a:cs typeface="+mn-cs"/>
              </a:rPr>
              <a:t>longest running analysis, exploring all of the optimization rules available.</a:t>
            </a:r>
            <a:endParaRPr lang="tr-TR" sz="1200" b="0" i="0" u="none" strike="noStrike" kern="1200" baseline="0" dirty="0" smtClean="0">
              <a:solidFill>
                <a:schemeClr val="tx1"/>
              </a:solidFill>
              <a:latin typeface="+mn-lt"/>
              <a:ea typeface="+mn-ea"/>
              <a:cs typeface="+mn-cs"/>
            </a:endParaRPr>
          </a:p>
          <a:p>
            <a:endParaRPr lang="tr-T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You can examine the details of the optimization process by using undocumented trace flag 8675. The usual</a:t>
            </a:r>
          </a:p>
          <a:p>
            <a:r>
              <a:rPr lang="en-US" sz="1200" b="0" i="0" u="none" strike="noStrike" kern="1200" baseline="0" dirty="0" smtClean="0">
                <a:solidFill>
                  <a:schemeClr val="tx1"/>
                </a:solidFill>
                <a:latin typeface="+mn-lt"/>
                <a:ea typeface="+mn-ea"/>
                <a:cs typeface="+mn-cs"/>
              </a:rPr>
              <a:t>disclaimer about undocumented trace flags applies here: be careful, and do not use them in production. You also</a:t>
            </a:r>
          </a:p>
          <a:p>
            <a:r>
              <a:rPr lang="en-US" sz="1200" b="0" i="0" u="none" strike="noStrike" kern="1200" baseline="0" dirty="0" smtClean="0">
                <a:solidFill>
                  <a:schemeClr val="tx1"/>
                </a:solidFill>
                <a:latin typeface="+mn-lt"/>
                <a:ea typeface="+mn-ea"/>
                <a:cs typeface="+mn-cs"/>
              </a:rPr>
              <a:t>need to use trace flag 3604 to redirect output to the console.</a:t>
            </a:r>
            <a:endParaRPr lang="tr-TR" b="1" baseline="0" dirty="0" smtClean="0"/>
          </a:p>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7</a:t>
            </a:fld>
            <a:endParaRPr lang="tr-TR"/>
          </a:p>
        </p:txBody>
      </p:sp>
    </p:spTree>
    <p:extLst>
      <p:ext uri="{BB962C8B-B14F-4D97-AF65-F5344CB8AC3E}">
        <p14:creationId xmlns:p14="http://schemas.microsoft.com/office/powerpoint/2010/main" val="1302829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When SQL Server Optimizer chooses the Hash join type, it’s usually a bad sign because something probably could’ve been done better (for example, adding an index). </a:t>
            </a:r>
          </a:p>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25</a:t>
            </a:fld>
            <a:endParaRPr lang="tr-TR"/>
          </a:p>
        </p:txBody>
      </p:sp>
    </p:spTree>
    <p:extLst>
      <p:ext uri="{BB962C8B-B14F-4D97-AF65-F5344CB8AC3E}">
        <p14:creationId xmlns:p14="http://schemas.microsoft.com/office/powerpoint/2010/main" val="1483581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8</a:t>
            </a:fld>
            <a:endParaRPr lang="tr-TR"/>
          </a:p>
        </p:txBody>
      </p:sp>
    </p:spTree>
    <p:extLst>
      <p:ext uri="{BB962C8B-B14F-4D97-AF65-F5344CB8AC3E}">
        <p14:creationId xmlns:p14="http://schemas.microsoft.com/office/powerpoint/2010/main" val="391947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9</a:t>
            </a:fld>
            <a:endParaRPr lang="tr-TR"/>
          </a:p>
        </p:txBody>
      </p:sp>
    </p:spTree>
    <p:extLst>
      <p:ext uri="{BB962C8B-B14F-4D97-AF65-F5344CB8AC3E}">
        <p14:creationId xmlns:p14="http://schemas.microsoft.com/office/powerpoint/2010/main" val="3129571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10</a:t>
            </a:fld>
            <a:endParaRPr lang="tr-TR"/>
          </a:p>
        </p:txBody>
      </p:sp>
    </p:spTree>
    <p:extLst>
      <p:ext uri="{BB962C8B-B14F-4D97-AF65-F5344CB8AC3E}">
        <p14:creationId xmlns:p14="http://schemas.microsoft.com/office/powerpoint/2010/main" val="1550553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11</a:t>
            </a:fld>
            <a:endParaRPr lang="tr-TR"/>
          </a:p>
        </p:txBody>
      </p:sp>
    </p:spTree>
    <p:extLst>
      <p:ext uri="{BB962C8B-B14F-4D97-AF65-F5344CB8AC3E}">
        <p14:creationId xmlns:p14="http://schemas.microsoft.com/office/powerpoint/2010/main" val="1296755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12</a:t>
            </a:fld>
            <a:endParaRPr lang="tr-TR"/>
          </a:p>
        </p:txBody>
      </p:sp>
    </p:spTree>
    <p:extLst>
      <p:ext uri="{BB962C8B-B14F-4D97-AF65-F5344CB8AC3E}">
        <p14:creationId xmlns:p14="http://schemas.microsoft.com/office/powerpoint/2010/main" val="2782145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13</a:t>
            </a:fld>
            <a:endParaRPr lang="tr-TR"/>
          </a:p>
        </p:txBody>
      </p:sp>
    </p:spTree>
    <p:extLst>
      <p:ext uri="{BB962C8B-B14F-4D97-AF65-F5344CB8AC3E}">
        <p14:creationId xmlns:p14="http://schemas.microsoft.com/office/powerpoint/2010/main" val="3258410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EAC35A0-985F-44B8-A0D4-4D75C7F2B872}" type="slidenum">
              <a:rPr lang="tr-TR" smtClean="0"/>
              <a:t>14</a:t>
            </a:fld>
            <a:endParaRPr lang="tr-TR"/>
          </a:p>
        </p:txBody>
      </p:sp>
    </p:spTree>
    <p:extLst>
      <p:ext uri="{BB962C8B-B14F-4D97-AF65-F5344CB8AC3E}">
        <p14:creationId xmlns:p14="http://schemas.microsoft.com/office/powerpoint/2010/main" val="42492711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199" y="6197614"/>
            <a:ext cx="773079" cy="365125"/>
          </a:xfrm>
        </p:spPr>
        <p:txBody>
          <a:bodyPr/>
          <a:lstStyle>
            <a:lvl1pPr>
              <a:defRPr>
                <a:solidFill>
                  <a:schemeClr val="bg1">
                    <a:lumMod val="75000"/>
                  </a:schemeClr>
                </a:solidFill>
              </a:defRPr>
            </a:lvl1pPr>
          </a:lstStyle>
          <a:p>
            <a:fld id="{5942B21B-2ADA-A040-A652-A7305E1B99FE}" type="datetimeFigureOut">
              <a:rPr lang="en-US" smtClean="0"/>
              <a:pPr/>
              <a:t>12/12/2015</a:t>
            </a:fld>
            <a:endParaRPr lang="en-US" dirty="0"/>
          </a:p>
        </p:txBody>
      </p:sp>
      <p:sp>
        <p:nvSpPr>
          <p:cNvPr id="5" name="Footer Placeholder 4"/>
          <p:cNvSpPr>
            <a:spLocks noGrp="1"/>
          </p:cNvSpPr>
          <p:nvPr>
            <p:ph type="ftr" sz="quarter" idx="11"/>
          </p:nvPr>
        </p:nvSpPr>
        <p:spPr>
          <a:xfrm>
            <a:off x="1350847" y="6197614"/>
            <a:ext cx="2895600" cy="365125"/>
          </a:xfrm>
        </p:spPr>
        <p:txBody>
          <a:bodyPr/>
          <a:lstStyle>
            <a:lvl1pPr algn="l">
              <a:defRPr>
                <a:solidFill>
                  <a:schemeClr val="bg1">
                    <a:lumMod val="75000"/>
                  </a:schemeClr>
                </a:solidFill>
              </a:defRPr>
            </a:lvl1pPr>
          </a:lstStyle>
          <a:p>
            <a:endParaRPr lang="en-US" dirty="0"/>
          </a:p>
        </p:txBody>
      </p:sp>
      <p:pic>
        <p:nvPicPr>
          <p:cNvPr id="1026" name="Picture 2" descr="http://www.sqlsaturday.com/images/sqlsat451_web.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84976" y="5577189"/>
            <a:ext cx="2247900" cy="109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73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5" name="Straight Connector 14"/>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0103" y="6168219"/>
            <a:ext cx="697872" cy="392553"/>
          </a:xfrm>
          <a:prstGeom prst="rect">
            <a:avLst/>
          </a:prstGeom>
        </p:spPr>
      </p:pic>
      <p:sp>
        <p:nvSpPr>
          <p:cNvPr id="10" name="TextBox 9"/>
          <p:cNvSpPr txBox="1"/>
          <p:nvPr userDrawn="1"/>
        </p:nvSpPr>
        <p:spPr>
          <a:xfrm>
            <a:off x="711423" y="6197354"/>
            <a:ext cx="1568058" cy="307777"/>
          </a:xfrm>
          <a:prstGeom prst="rect">
            <a:avLst/>
          </a:prstGeom>
          <a:noFill/>
        </p:spPr>
        <p:txBody>
          <a:bodyPr wrap="none" rtlCol="0">
            <a:spAutoFit/>
          </a:bodyPr>
          <a:lstStyle/>
          <a:p>
            <a:r>
              <a:rPr lang="tr-TR"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#sqlsatistanbul</a:t>
            </a:r>
            <a:endParaRPr lang="tr-TR"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9173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0103" y="6168219"/>
            <a:ext cx="697872" cy="392553"/>
          </a:xfrm>
          <a:prstGeom prst="rect">
            <a:avLst/>
          </a:prstGeom>
        </p:spPr>
      </p:pic>
      <p:sp>
        <p:nvSpPr>
          <p:cNvPr id="8" name="TextBox 7"/>
          <p:cNvSpPr txBox="1"/>
          <p:nvPr userDrawn="1"/>
        </p:nvSpPr>
        <p:spPr>
          <a:xfrm>
            <a:off x="711423" y="6197354"/>
            <a:ext cx="1568058" cy="307777"/>
          </a:xfrm>
          <a:prstGeom prst="rect">
            <a:avLst/>
          </a:prstGeom>
          <a:noFill/>
        </p:spPr>
        <p:txBody>
          <a:bodyPr wrap="none" rtlCol="0">
            <a:spAutoFit/>
          </a:bodyPr>
          <a:lstStyle/>
          <a:p>
            <a:r>
              <a:rPr lang="tr-TR"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#sqlsatistanbul</a:t>
            </a:r>
            <a:endParaRPr lang="tr-TR"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7275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0103" y="6168219"/>
            <a:ext cx="697872" cy="392553"/>
          </a:xfrm>
          <a:prstGeom prst="rect">
            <a:avLst/>
          </a:prstGeom>
        </p:spPr>
      </p:pic>
      <p:sp>
        <p:nvSpPr>
          <p:cNvPr id="9" name="TextBox 8"/>
          <p:cNvSpPr txBox="1"/>
          <p:nvPr userDrawn="1"/>
        </p:nvSpPr>
        <p:spPr>
          <a:xfrm>
            <a:off x="711423" y="6197354"/>
            <a:ext cx="1568058" cy="307777"/>
          </a:xfrm>
          <a:prstGeom prst="rect">
            <a:avLst/>
          </a:prstGeom>
          <a:noFill/>
        </p:spPr>
        <p:txBody>
          <a:bodyPr wrap="none" rtlCol="0">
            <a:spAutoFit/>
          </a:bodyPr>
          <a:lstStyle/>
          <a:p>
            <a:r>
              <a:rPr lang="tr-TR"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#sqlsatistanbul</a:t>
            </a:r>
            <a:endParaRPr lang="tr-TR"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6514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0103" y="6168219"/>
            <a:ext cx="697872" cy="392553"/>
          </a:xfrm>
          <a:prstGeom prst="rect">
            <a:avLst/>
          </a:prstGeom>
        </p:spPr>
      </p:pic>
      <p:sp>
        <p:nvSpPr>
          <p:cNvPr id="11" name="TextBox 10"/>
          <p:cNvSpPr txBox="1"/>
          <p:nvPr userDrawn="1"/>
        </p:nvSpPr>
        <p:spPr>
          <a:xfrm>
            <a:off x="711423" y="6197354"/>
            <a:ext cx="1568058" cy="307777"/>
          </a:xfrm>
          <a:prstGeom prst="rect">
            <a:avLst/>
          </a:prstGeom>
          <a:noFill/>
        </p:spPr>
        <p:txBody>
          <a:bodyPr wrap="none" rtlCol="0">
            <a:spAutoFit/>
          </a:bodyPr>
          <a:lstStyle/>
          <a:p>
            <a:r>
              <a:rPr lang="tr-TR"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#sqlsatistanbul</a:t>
            </a:r>
            <a:endParaRPr lang="tr-TR"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1059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0103" y="6168219"/>
            <a:ext cx="697872" cy="392553"/>
          </a:xfrm>
          <a:prstGeom prst="rect">
            <a:avLst/>
          </a:prstGeom>
        </p:spPr>
      </p:pic>
      <p:sp>
        <p:nvSpPr>
          <p:cNvPr id="10" name="TextBox 9"/>
          <p:cNvSpPr txBox="1"/>
          <p:nvPr userDrawn="1"/>
        </p:nvSpPr>
        <p:spPr>
          <a:xfrm>
            <a:off x="711423" y="6197354"/>
            <a:ext cx="1568058" cy="307777"/>
          </a:xfrm>
          <a:prstGeom prst="rect">
            <a:avLst/>
          </a:prstGeom>
          <a:noFill/>
        </p:spPr>
        <p:txBody>
          <a:bodyPr wrap="none" rtlCol="0">
            <a:spAutoFit/>
          </a:bodyPr>
          <a:lstStyle/>
          <a:p>
            <a:r>
              <a:rPr lang="tr-TR"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#sqlsatistanbul</a:t>
            </a:r>
            <a:endParaRPr lang="tr-TR"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6298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0103" y="6168219"/>
            <a:ext cx="697872" cy="392553"/>
          </a:xfrm>
          <a:prstGeom prst="rect">
            <a:avLst/>
          </a:prstGeom>
        </p:spPr>
      </p:pic>
      <p:sp>
        <p:nvSpPr>
          <p:cNvPr id="12" name="TextBox 11"/>
          <p:cNvSpPr txBox="1"/>
          <p:nvPr userDrawn="1"/>
        </p:nvSpPr>
        <p:spPr>
          <a:xfrm>
            <a:off x="711423" y="6197354"/>
            <a:ext cx="1568058" cy="307777"/>
          </a:xfrm>
          <a:prstGeom prst="rect">
            <a:avLst/>
          </a:prstGeom>
          <a:noFill/>
        </p:spPr>
        <p:txBody>
          <a:bodyPr wrap="none" rtlCol="0">
            <a:spAutoFit/>
          </a:bodyPr>
          <a:lstStyle/>
          <a:p>
            <a:r>
              <a:rPr lang="tr-TR"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#sqlsatistanbul</a:t>
            </a:r>
            <a:endParaRPr lang="tr-TR"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5122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0103" y="6168219"/>
            <a:ext cx="697872" cy="392553"/>
          </a:xfrm>
          <a:prstGeom prst="rect">
            <a:avLst/>
          </a:prstGeom>
        </p:spPr>
      </p:pic>
      <p:sp>
        <p:nvSpPr>
          <p:cNvPr id="8" name="TextBox 7"/>
          <p:cNvSpPr txBox="1"/>
          <p:nvPr userDrawn="1"/>
        </p:nvSpPr>
        <p:spPr>
          <a:xfrm>
            <a:off x="711423" y="6197354"/>
            <a:ext cx="1568058" cy="307777"/>
          </a:xfrm>
          <a:prstGeom prst="rect">
            <a:avLst/>
          </a:prstGeom>
          <a:noFill/>
        </p:spPr>
        <p:txBody>
          <a:bodyPr wrap="none" rtlCol="0">
            <a:spAutoFit/>
          </a:bodyPr>
          <a:lstStyle/>
          <a:p>
            <a:r>
              <a:rPr lang="tr-TR"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#sqlsatistanbul</a:t>
            </a:r>
            <a:endParaRPr lang="tr-TR"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2153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0103" y="6168219"/>
            <a:ext cx="697872" cy="392553"/>
          </a:xfrm>
          <a:prstGeom prst="rect">
            <a:avLst/>
          </a:prstGeom>
        </p:spPr>
      </p:pic>
      <p:sp>
        <p:nvSpPr>
          <p:cNvPr id="6" name="TextBox 5"/>
          <p:cNvSpPr txBox="1"/>
          <p:nvPr userDrawn="1"/>
        </p:nvSpPr>
        <p:spPr>
          <a:xfrm>
            <a:off x="711423" y="6197354"/>
            <a:ext cx="1568058" cy="307777"/>
          </a:xfrm>
          <a:prstGeom prst="rect">
            <a:avLst/>
          </a:prstGeom>
          <a:noFill/>
        </p:spPr>
        <p:txBody>
          <a:bodyPr wrap="none" rtlCol="0">
            <a:spAutoFit/>
          </a:bodyPr>
          <a:lstStyle/>
          <a:p>
            <a:r>
              <a:rPr lang="tr-TR"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#sqlsatistanbul</a:t>
            </a:r>
            <a:endParaRPr lang="tr-TR"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8" name="Picture 7"/>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0103" y="6168219"/>
            <a:ext cx="697872" cy="392553"/>
          </a:xfrm>
          <a:prstGeom prst="rect">
            <a:avLst/>
          </a:prstGeom>
        </p:spPr>
      </p:pic>
      <p:sp>
        <p:nvSpPr>
          <p:cNvPr id="9" name="TextBox 8"/>
          <p:cNvSpPr txBox="1"/>
          <p:nvPr userDrawn="1"/>
        </p:nvSpPr>
        <p:spPr>
          <a:xfrm>
            <a:off x="711423" y="6197354"/>
            <a:ext cx="1568058" cy="307777"/>
          </a:xfrm>
          <a:prstGeom prst="rect">
            <a:avLst/>
          </a:prstGeom>
          <a:noFill/>
        </p:spPr>
        <p:txBody>
          <a:bodyPr wrap="none" rtlCol="0">
            <a:spAutoFit/>
          </a:bodyPr>
          <a:lstStyle/>
          <a:p>
            <a:r>
              <a:rPr lang="tr-TR"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#sqlsatistanbul</a:t>
            </a:r>
            <a:endParaRPr lang="tr-TR"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5009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8" name="Picture 7"/>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0103" y="6168219"/>
            <a:ext cx="697872" cy="392553"/>
          </a:xfrm>
          <a:prstGeom prst="rect">
            <a:avLst/>
          </a:prstGeom>
        </p:spPr>
      </p:pic>
      <p:sp>
        <p:nvSpPr>
          <p:cNvPr id="9" name="TextBox 8"/>
          <p:cNvSpPr txBox="1"/>
          <p:nvPr userDrawn="1"/>
        </p:nvSpPr>
        <p:spPr>
          <a:xfrm>
            <a:off x="711423" y="6197354"/>
            <a:ext cx="1568058" cy="307777"/>
          </a:xfrm>
          <a:prstGeom prst="rect">
            <a:avLst/>
          </a:prstGeom>
          <a:noFill/>
        </p:spPr>
        <p:txBody>
          <a:bodyPr wrap="none" rtlCol="0">
            <a:spAutoFit/>
          </a:bodyPr>
          <a:lstStyle/>
          <a:p>
            <a:r>
              <a:rPr lang="tr-TR"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#sqlsatistanbul</a:t>
            </a:r>
            <a:endParaRPr lang="tr-TR"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412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12/12/2015</a:t>
            </a:fld>
            <a:r>
              <a:rPr lang="en-US" dirty="0" smtClean="0"/>
              <a:t>  |</a:t>
            </a:r>
            <a:endParaRPr lang="en-US" dirty="0"/>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10" name="Picture 2" descr="http://www.sqlsaturday.com/images/sqlsat451_web.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127876" y="6072791"/>
            <a:ext cx="1558924" cy="759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ismail.adar@silikonakademi.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oke.at/sqlsat451"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200892"/>
            <a:ext cx="8203153" cy="1470025"/>
          </a:xfrm>
        </p:spPr>
        <p:txBody>
          <a:bodyPr/>
          <a:lstStyle/>
          <a:p>
            <a:r>
              <a:rPr lang="en-US" b="1" dirty="0"/>
              <a:t>Execution Plans Detail From Zero to Hero</a:t>
            </a:r>
            <a:endParaRPr lang="en-US" dirty="0"/>
          </a:p>
        </p:txBody>
      </p:sp>
      <p:sp>
        <p:nvSpPr>
          <p:cNvPr id="3" name="Subtitle 2"/>
          <p:cNvSpPr>
            <a:spLocks noGrp="1"/>
          </p:cNvSpPr>
          <p:nvPr>
            <p:ph type="subTitle" idx="1"/>
          </p:nvPr>
        </p:nvSpPr>
        <p:spPr>
          <a:xfrm>
            <a:off x="458408" y="2067525"/>
            <a:ext cx="8388137" cy="1182451"/>
          </a:xfrm>
        </p:spPr>
        <p:txBody>
          <a:bodyPr>
            <a:normAutofit/>
          </a:bodyPr>
          <a:lstStyle/>
          <a:p>
            <a:r>
              <a:rPr lang="tr-TR" sz="2400" b="1" dirty="0" smtClean="0">
                <a:ln w="6600">
                  <a:solidFill>
                    <a:schemeClr val="accent2"/>
                  </a:solidFill>
                  <a:prstDash val="solid"/>
                </a:ln>
                <a:solidFill>
                  <a:srgbClr val="FFFFFF"/>
                </a:solidFill>
                <a:effectLst>
                  <a:outerShdw dist="38100" dir="2700000" algn="tl" rotWithShape="0">
                    <a:schemeClr val="accent2"/>
                  </a:outerShdw>
                </a:effectLst>
              </a:rPr>
              <a:t>@</a:t>
            </a:r>
            <a:r>
              <a:rPr lang="tr-TR" sz="2400" b="1" dirty="0" err="1" smtClean="0">
                <a:ln w="6600">
                  <a:solidFill>
                    <a:schemeClr val="accent2"/>
                  </a:solidFill>
                  <a:prstDash val="solid"/>
                </a:ln>
                <a:solidFill>
                  <a:srgbClr val="FFFFFF"/>
                </a:solidFill>
                <a:effectLst>
                  <a:outerShdw dist="38100" dir="2700000" algn="tl" rotWithShape="0">
                    <a:schemeClr val="accent2"/>
                  </a:outerShdw>
                </a:effectLst>
              </a:rPr>
              <a:t>ismailadars</a:t>
            </a:r>
            <a:endParaRPr lang="tr-TR" sz="2400" b="1" dirty="0" smtClean="0">
              <a:ln w="6600">
                <a:solidFill>
                  <a:schemeClr val="accent2"/>
                </a:solidFill>
                <a:prstDash val="solid"/>
              </a:ln>
              <a:solidFill>
                <a:srgbClr val="FFFFFF"/>
              </a:solidFill>
              <a:effectLst>
                <a:outerShdw dist="38100" dir="2700000" algn="tl" rotWithShape="0">
                  <a:schemeClr val="accent2"/>
                </a:outerShdw>
              </a:effectLst>
            </a:endParaRPr>
          </a:p>
          <a:p>
            <a:r>
              <a:rPr lang="tr-TR" sz="2400" b="1" dirty="0" smtClean="0">
                <a:ln w="6600">
                  <a:solidFill>
                    <a:schemeClr val="accent2"/>
                  </a:solidFill>
                  <a:prstDash val="solid"/>
                </a:ln>
                <a:solidFill>
                  <a:srgbClr val="FFFFFF"/>
                </a:solidFill>
                <a:effectLst>
                  <a:outerShdw dist="38100" dir="2700000" algn="tl" rotWithShape="0">
                    <a:schemeClr val="accent2"/>
                  </a:outerShdw>
                </a:effectLst>
              </a:rPr>
              <a:t>ismail.adar@silikonakademi.com</a:t>
            </a:r>
            <a:endParaRPr lang="en-US" sz="2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Subtitle 2"/>
          <p:cNvSpPr txBox="1">
            <a:spLocks/>
          </p:cNvSpPr>
          <p:nvPr/>
        </p:nvSpPr>
        <p:spPr>
          <a:xfrm>
            <a:off x="1527046" y="4538955"/>
            <a:ext cx="5016976" cy="739966"/>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Wingdings" charset="2"/>
              <a:buNone/>
              <a:defRPr sz="3000" kern="1200">
                <a:solidFill>
                  <a:schemeClr val="bg1"/>
                </a:solidFill>
                <a:latin typeface="+mn-lt"/>
                <a:ea typeface="+mn-ea"/>
                <a:cs typeface="+mn-cs"/>
              </a:defRPr>
            </a:lvl1pPr>
            <a:lvl2pPr marL="457200" indent="0" algn="ctr" defTabSz="457200" rtl="0" eaLnBrk="1" latinLnBrk="0" hangingPunct="1">
              <a:spcBef>
                <a:spcPct val="20000"/>
              </a:spcBef>
              <a:buFont typeface="Wingdings" charset="2"/>
              <a:buNone/>
              <a:defRPr sz="26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Wingdings" charset="2"/>
              <a:buNone/>
              <a:defRPr sz="22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Wingdings"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Wingdings" charset="2"/>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tr-TR" sz="3200" dirty="0" smtClean="0"/>
              <a:t>İsmail Adar</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b="35278"/>
          <a:stretch/>
        </p:blipFill>
        <p:spPr>
          <a:xfrm>
            <a:off x="374178" y="5862304"/>
            <a:ext cx="2878594" cy="699000"/>
          </a:xfrm>
          <a:prstGeom prst="rect">
            <a:avLst/>
          </a:prstGeom>
        </p:spPr>
      </p:pic>
    </p:spTree>
    <p:extLst>
      <p:ext uri="{BB962C8B-B14F-4D97-AF65-F5344CB8AC3E}">
        <p14:creationId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a:t>
            </a:r>
            <a:r>
              <a:rPr lang="tr-TR" b="1" dirty="0" err="1"/>
              <a:t>Overview</a:t>
            </a:r>
            <a:endParaRPr lang="tr-TR" b="1" dirty="0"/>
          </a:p>
        </p:txBody>
      </p:sp>
      <p:sp>
        <p:nvSpPr>
          <p:cNvPr id="7" name="Rectangle 6"/>
          <p:cNvSpPr/>
          <p:nvPr/>
        </p:nvSpPr>
        <p:spPr>
          <a:xfrm>
            <a:off x="589403" y="1417638"/>
            <a:ext cx="4572000" cy="584775"/>
          </a:xfrm>
          <a:prstGeom prst="rect">
            <a:avLst/>
          </a:prstGeom>
        </p:spPr>
        <p:txBody>
          <a:bodyPr>
            <a:spAutoFit/>
          </a:bodyPr>
          <a:lstStyle/>
          <a:p>
            <a:endParaRPr lang="tr-TR" sz="800" dirty="0">
              <a:solidFill>
                <a:srgbClr val="000000"/>
              </a:solidFill>
              <a:latin typeface="Arial" panose="020B0604020202020204" pitchFamily="34" charset="0"/>
            </a:endParaRPr>
          </a:p>
          <a:p>
            <a:r>
              <a:rPr lang="tr-TR" sz="2400" b="1" dirty="0">
                <a:solidFill>
                  <a:schemeClr val="accent1"/>
                </a:solidFill>
                <a:latin typeface="+mj-lt"/>
                <a:ea typeface="+mj-ea"/>
                <a:cs typeface="+mj-cs"/>
              </a:rPr>
              <a:t>Execution</a:t>
            </a:r>
            <a:r>
              <a:rPr lang="tr-TR" sz="2400" b="1" dirty="0">
                <a:latin typeface="Arial" panose="020B0604020202020204" pitchFamily="34" charset="0"/>
              </a:rPr>
              <a:t> </a:t>
            </a:r>
            <a:r>
              <a:rPr lang="tr-TR" sz="2400" b="1" dirty="0">
                <a:solidFill>
                  <a:schemeClr val="accent1"/>
                </a:solidFill>
                <a:latin typeface="+mj-lt"/>
                <a:ea typeface="+mj-ea"/>
                <a:cs typeface="+mj-cs"/>
              </a:rPr>
              <a:t>Plan</a:t>
            </a:r>
            <a:r>
              <a:rPr lang="tr-TR" sz="2400" b="1" dirty="0">
                <a:latin typeface="Arial" panose="020B0604020202020204" pitchFamily="34" charset="0"/>
              </a:rPr>
              <a:t> </a:t>
            </a:r>
            <a:r>
              <a:rPr lang="tr-TR" sz="2400" b="1" dirty="0" err="1">
                <a:solidFill>
                  <a:schemeClr val="accent1"/>
                </a:solidFill>
                <a:latin typeface="+mj-lt"/>
                <a:ea typeface="+mj-ea"/>
                <a:cs typeface="+mj-cs"/>
              </a:rPr>
              <a:t>Types</a:t>
            </a:r>
            <a:r>
              <a:rPr lang="tr-TR" sz="2400" b="1" dirty="0">
                <a:latin typeface="Arial" panose="020B0604020202020204" pitchFamily="34" charset="0"/>
              </a:rPr>
              <a:t> </a:t>
            </a:r>
            <a:endParaRPr lang="tr-TR" sz="2400" dirty="0"/>
          </a:p>
        </p:txBody>
      </p:sp>
      <p:sp>
        <p:nvSpPr>
          <p:cNvPr id="8" name="Rectangle 7"/>
          <p:cNvSpPr/>
          <p:nvPr/>
        </p:nvSpPr>
        <p:spPr>
          <a:xfrm>
            <a:off x="589403" y="2225869"/>
            <a:ext cx="6208004" cy="2569934"/>
          </a:xfrm>
          <a:prstGeom prst="rect">
            <a:avLst/>
          </a:prstGeom>
        </p:spPr>
        <p:txBody>
          <a:bodyPr wrap="square">
            <a:spAutoFit/>
          </a:bodyPr>
          <a:lstStyle/>
          <a:p>
            <a:endParaRPr lang="tr-TR" sz="1100" dirty="0">
              <a:solidFill>
                <a:srgbClr val="000000"/>
              </a:solidFill>
              <a:latin typeface="Arial" panose="020B0604020202020204" pitchFamily="34" charset="0"/>
            </a:endParaRPr>
          </a:p>
          <a:p>
            <a:pPr marL="342900" indent="-342900">
              <a:buFont typeface="Wingdings" panose="05000000000000000000" pitchFamily="2" charset="2"/>
              <a:buChar char="Ø"/>
            </a:pPr>
            <a:r>
              <a:rPr lang="tr-TR" sz="2000" dirty="0" smtClean="0"/>
              <a:t>Text </a:t>
            </a:r>
            <a:r>
              <a:rPr lang="tr-TR" sz="2000" dirty="0"/>
              <a:t>Execution Plan </a:t>
            </a:r>
          </a:p>
          <a:p>
            <a:pPr marL="742950" lvl="1" indent="-285750">
              <a:buFont typeface="Wingdings" panose="05000000000000000000" pitchFamily="2" charset="2"/>
              <a:buChar char="ü"/>
            </a:pPr>
            <a:r>
              <a:rPr lang="tr-TR" dirty="0"/>
              <a:t>	</a:t>
            </a:r>
            <a:r>
              <a:rPr lang="en-US" dirty="0" err="1" smtClean="0"/>
              <a:t>Depricated</a:t>
            </a:r>
            <a:r>
              <a:rPr lang="en-US" dirty="0" smtClean="0"/>
              <a:t> in further versions of SQL Server </a:t>
            </a:r>
            <a:endParaRPr lang="en-US" dirty="0"/>
          </a:p>
          <a:p>
            <a:pPr marL="342900" indent="-342900">
              <a:buFont typeface="Wingdings" panose="05000000000000000000" pitchFamily="2" charset="2"/>
              <a:buChar char="Ø"/>
            </a:pPr>
            <a:r>
              <a:rPr lang="tr-TR" sz="2000" dirty="0" err="1" smtClean="0">
                <a:latin typeface="Arial" panose="020B0604020202020204" pitchFamily="34" charset="0"/>
              </a:rPr>
              <a:t>Xml</a:t>
            </a:r>
            <a:r>
              <a:rPr lang="tr-TR" sz="2000" dirty="0" smtClean="0">
                <a:latin typeface="Arial" panose="020B0604020202020204" pitchFamily="34" charset="0"/>
              </a:rPr>
              <a:t> </a:t>
            </a:r>
            <a:r>
              <a:rPr lang="tr-TR" sz="2000" dirty="0"/>
              <a:t>Execution Plan </a:t>
            </a:r>
            <a:endParaRPr lang="tr-TR" sz="2000" dirty="0">
              <a:latin typeface="Arial" panose="020B0604020202020204" pitchFamily="34" charset="0"/>
            </a:endParaRPr>
          </a:p>
          <a:p>
            <a:pPr marL="742950" lvl="1" indent="-285750">
              <a:buFont typeface="Wingdings" panose="05000000000000000000" pitchFamily="2" charset="2"/>
              <a:buChar char="ü"/>
            </a:pPr>
            <a:r>
              <a:rPr lang="tr-TR" dirty="0"/>
              <a:t>	</a:t>
            </a:r>
            <a:r>
              <a:rPr lang="en-US" dirty="0" smtClean="0"/>
              <a:t>Very good for further analysis </a:t>
            </a:r>
            <a:endParaRPr lang="en-US" dirty="0"/>
          </a:p>
          <a:p>
            <a:pPr marL="742950" lvl="1" indent="-285750">
              <a:buFont typeface="Wingdings" panose="05000000000000000000" pitchFamily="2" charset="2"/>
              <a:buChar char="ü"/>
            </a:pPr>
            <a:r>
              <a:rPr lang="tr-TR" dirty="0" smtClean="0">
                <a:latin typeface="Arial" panose="020B0604020202020204" pitchFamily="34" charset="0"/>
              </a:rPr>
              <a:t>Can be </a:t>
            </a:r>
            <a:r>
              <a:rPr lang="tr-TR" dirty="0" err="1" smtClean="0">
                <a:latin typeface="Arial" panose="020B0604020202020204" pitchFamily="34" charset="0"/>
              </a:rPr>
              <a:t>queried</a:t>
            </a:r>
            <a:endParaRPr lang="tr-TR" dirty="0">
              <a:latin typeface="Arial" panose="020B0604020202020204" pitchFamily="34" charset="0"/>
            </a:endParaRPr>
          </a:p>
          <a:p>
            <a:pPr marL="342900" indent="-342900">
              <a:buFont typeface="Wingdings" panose="05000000000000000000" pitchFamily="2" charset="2"/>
              <a:buChar char="Ø"/>
            </a:pPr>
            <a:r>
              <a:rPr lang="tr-TR" sz="2000" dirty="0" err="1" smtClean="0"/>
              <a:t>Graphic</a:t>
            </a:r>
            <a:r>
              <a:rPr lang="tr-TR" sz="2000" dirty="0" smtClean="0"/>
              <a:t> </a:t>
            </a:r>
            <a:r>
              <a:rPr lang="tr-TR" sz="2000" dirty="0"/>
              <a:t>Execution Plan </a:t>
            </a:r>
          </a:p>
          <a:p>
            <a:pPr marL="742950" lvl="1" indent="-285750">
              <a:buFont typeface="Wingdings" panose="05000000000000000000" pitchFamily="2" charset="2"/>
              <a:buChar char="ü"/>
            </a:pPr>
            <a:r>
              <a:rPr lang="tr-TR" dirty="0"/>
              <a:t>	</a:t>
            </a:r>
            <a:r>
              <a:rPr lang="en-US" dirty="0" smtClean="0"/>
              <a:t>Uses </a:t>
            </a:r>
            <a:r>
              <a:rPr lang="en-US" dirty="0"/>
              <a:t>internally the XML based Execution Plan </a:t>
            </a:r>
          </a:p>
          <a:p>
            <a:pPr lvl="1"/>
            <a:endParaRPr lang="en-US" dirty="0">
              <a:latin typeface="Arial" panose="020B0604020202020204" pitchFamily="34" charset="0"/>
            </a:endParaRPr>
          </a:p>
        </p:txBody>
      </p:sp>
    </p:spTree>
    <p:extLst>
      <p:ext uri="{BB962C8B-B14F-4D97-AF65-F5344CB8AC3E}">
        <p14:creationId xmlns:p14="http://schemas.microsoft.com/office/powerpoint/2010/main" val="4155318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a:t>
            </a:r>
            <a:r>
              <a:rPr lang="tr-TR" b="1" dirty="0" err="1"/>
              <a:t>Overview</a:t>
            </a:r>
            <a:endParaRPr lang="tr-TR" b="1" dirty="0"/>
          </a:p>
        </p:txBody>
      </p:sp>
      <p:sp>
        <p:nvSpPr>
          <p:cNvPr id="5" name="Rectangle 4"/>
          <p:cNvSpPr/>
          <p:nvPr/>
        </p:nvSpPr>
        <p:spPr>
          <a:xfrm>
            <a:off x="589403" y="1417638"/>
            <a:ext cx="4572000" cy="584775"/>
          </a:xfrm>
          <a:prstGeom prst="rect">
            <a:avLst/>
          </a:prstGeom>
        </p:spPr>
        <p:txBody>
          <a:bodyPr>
            <a:spAutoFit/>
          </a:bodyPr>
          <a:lstStyle/>
          <a:p>
            <a:endParaRPr lang="tr-TR" sz="800" dirty="0">
              <a:solidFill>
                <a:srgbClr val="000000"/>
              </a:solidFill>
              <a:latin typeface="Arial" panose="020B0604020202020204" pitchFamily="34" charset="0"/>
            </a:endParaRPr>
          </a:p>
          <a:p>
            <a:r>
              <a:rPr lang="tr-TR" sz="2400" b="1" dirty="0" err="1" smtClean="0">
                <a:solidFill>
                  <a:schemeClr val="accent1"/>
                </a:solidFill>
                <a:latin typeface="+mj-lt"/>
                <a:ea typeface="+mj-ea"/>
                <a:cs typeface="+mj-cs"/>
              </a:rPr>
              <a:t>Capturing</a:t>
            </a:r>
            <a:r>
              <a:rPr lang="tr-TR" sz="2400" b="1" dirty="0" smtClean="0">
                <a:solidFill>
                  <a:schemeClr val="accent1"/>
                </a:solidFill>
                <a:latin typeface="+mj-lt"/>
                <a:ea typeface="+mj-ea"/>
                <a:cs typeface="+mj-cs"/>
              </a:rPr>
              <a:t> Execution</a:t>
            </a:r>
            <a:r>
              <a:rPr lang="tr-TR" sz="2400" b="1" dirty="0" smtClean="0">
                <a:latin typeface="Arial" panose="020B0604020202020204" pitchFamily="34" charset="0"/>
              </a:rPr>
              <a:t> </a:t>
            </a:r>
            <a:r>
              <a:rPr lang="tr-TR" sz="2400" b="1" dirty="0" smtClean="0">
                <a:solidFill>
                  <a:schemeClr val="accent1"/>
                </a:solidFill>
                <a:latin typeface="+mj-lt"/>
                <a:ea typeface="+mj-ea"/>
                <a:cs typeface="+mj-cs"/>
              </a:rPr>
              <a:t>Plan</a:t>
            </a:r>
            <a:endParaRPr lang="tr-TR" sz="2400" dirty="0"/>
          </a:p>
        </p:txBody>
      </p:sp>
      <p:sp>
        <p:nvSpPr>
          <p:cNvPr id="6" name="Rectangle 5"/>
          <p:cNvSpPr/>
          <p:nvPr/>
        </p:nvSpPr>
        <p:spPr>
          <a:xfrm>
            <a:off x="589403" y="2002413"/>
            <a:ext cx="6208004" cy="1923604"/>
          </a:xfrm>
          <a:prstGeom prst="rect">
            <a:avLst/>
          </a:prstGeom>
        </p:spPr>
        <p:txBody>
          <a:bodyPr wrap="square">
            <a:spAutoFit/>
          </a:bodyPr>
          <a:lstStyle/>
          <a:p>
            <a:endParaRPr lang="tr-TR" sz="1100" dirty="0">
              <a:solidFill>
                <a:srgbClr val="000000"/>
              </a:solidFill>
              <a:latin typeface="Arial" panose="020B0604020202020204" pitchFamily="34" charset="0"/>
            </a:endParaRPr>
          </a:p>
          <a:p>
            <a:r>
              <a:rPr lang="en-US" dirty="0" smtClean="0"/>
              <a:t>SET </a:t>
            </a:r>
            <a:r>
              <a:rPr lang="en-US" dirty="0"/>
              <a:t>SHOWPLAN_TEXT (on deprecation path) </a:t>
            </a:r>
          </a:p>
          <a:p>
            <a:r>
              <a:rPr lang="en-US" dirty="0" smtClean="0"/>
              <a:t>SET </a:t>
            </a:r>
            <a:r>
              <a:rPr lang="en-US" dirty="0"/>
              <a:t>SHOWPLAN_ALL (on deprecation path) </a:t>
            </a:r>
          </a:p>
          <a:p>
            <a:r>
              <a:rPr lang="tr-TR" dirty="0" smtClean="0"/>
              <a:t>SET </a:t>
            </a:r>
            <a:r>
              <a:rPr lang="tr-TR" dirty="0"/>
              <a:t>SHOWPLAN_XML </a:t>
            </a:r>
          </a:p>
          <a:p>
            <a:r>
              <a:rPr lang="tr-TR" dirty="0" err="1" smtClean="0"/>
              <a:t>sys.dm_exec_query_plan</a:t>
            </a:r>
            <a:endParaRPr lang="tr-TR" dirty="0" smtClean="0"/>
          </a:p>
          <a:p>
            <a:r>
              <a:rPr lang="tr-TR" dirty="0" err="1"/>
              <a:t>Graphical</a:t>
            </a:r>
            <a:r>
              <a:rPr lang="tr-TR" dirty="0"/>
              <a:t> </a:t>
            </a:r>
            <a:r>
              <a:rPr lang="tr-TR" dirty="0" err="1"/>
              <a:t>Showplan</a:t>
            </a:r>
            <a:r>
              <a:rPr lang="tr-TR" dirty="0"/>
              <a:t> </a:t>
            </a:r>
          </a:p>
          <a:p>
            <a:endParaRPr lang="tr-TR" dirty="0"/>
          </a:p>
        </p:txBody>
      </p:sp>
      <p:sp>
        <p:nvSpPr>
          <p:cNvPr id="3" name="Rectangle 2"/>
          <p:cNvSpPr/>
          <p:nvPr/>
        </p:nvSpPr>
        <p:spPr>
          <a:xfrm>
            <a:off x="589402" y="3711054"/>
            <a:ext cx="7441893" cy="1384995"/>
          </a:xfrm>
          <a:prstGeom prst="rect">
            <a:avLst/>
          </a:prstGeom>
        </p:spPr>
        <p:txBody>
          <a:bodyPr wrap="square">
            <a:spAutoFit/>
          </a:bodyPr>
          <a:lstStyle/>
          <a:p>
            <a:endParaRPr lang="tr-TR" sz="1200" dirty="0">
              <a:solidFill>
                <a:srgbClr val="000000"/>
              </a:solidFill>
              <a:latin typeface="Myriad Pro Light"/>
            </a:endParaRPr>
          </a:p>
          <a:p>
            <a:r>
              <a:rPr lang="en-US" dirty="0" smtClean="0">
                <a:solidFill>
                  <a:srgbClr val="000000"/>
                </a:solidFill>
                <a:latin typeface="Myriad Pro"/>
              </a:rPr>
              <a:t>SET </a:t>
            </a:r>
            <a:r>
              <a:rPr lang="en-US" dirty="0">
                <a:solidFill>
                  <a:srgbClr val="000000"/>
                </a:solidFill>
                <a:latin typeface="Myriad Pro"/>
              </a:rPr>
              <a:t>STATISTICS PROFILE (on deprecation path) </a:t>
            </a:r>
          </a:p>
          <a:p>
            <a:r>
              <a:rPr lang="tr-TR" dirty="0">
                <a:solidFill>
                  <a:srgbClr val="000000"/>
                </a:solidFill>
                <a:latin typeface="Myriad Pro"/>
              </a:rPr>
              <a:t>SET STATISTICS XML </a:t>
            </a:r>
          </a:p>
          <a:p>
            <a:r>
              <a:rPr lang="tr-TR" dirty="0" err="1">
                <a:solidFill>
                  <a:srgbClr val="000000"/>
                </a:solidFill>
                <a:latin typeface="Myriad Pro"/>
              </a:rPr>
              <a:t>Graphical</a:t>
            </a:r>
            <a:r>
              <a:rPr lang="tr-TR" dirty="0">
                <a:solidFill>
                  <a:srgbClr val="000000"/>
                </a:solidFill>
                <a:latin typeface="Myriad Pro"/>
              </a:rPr>
              <a:t> </a:t>
            </a:r>
            <a:r>
              <a:rPr lang="tr-TR" dirty="0" err="1">
                <a:solidFill>
                  <a:srgbClr val="000000"/>
                </a:solidFill>
                <a:latin typeface="Myriad Pro"/>
              </a:rPr>
              <a:t>Showplan</a:t>
            </a:r>
            <a:r>
              <a:rPr lang="tr-TR" dirty="0">
                <a:solidFill>
                  <a:srgbClr val="000000"/>
                </a:solidFill>
                <a:latin typeface="Myriad Pro"/>
              </a:rPr>
              <a:t> </a:t>
            </a:r>
          </a:p>
          <a:p>
            <a:endParaRPr lang="tr-TR" dirty="0">
              <a:solidFill>
                <a:srgbClr val="000000"/>
              </a:solidFill>
              <a:latin typeface="Myriad Pro"/>
            </a:endParaRPr>
          </a:p>
        </p:txBody>
      </p:sp>
    </p:spTree>
    <p:extLst>
      <p:ext uri="{BB962C8B-B14F-4D97-AF65-F5344CB8AC3E}">
        <p14:creationId xmlns:p14="http://schemas.microsoft.com/office/powerpoint/2010/main" val="2577411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a:t>
            </a:r>
            <a:r>
              <a:rPr lang="tr-TR" b="1" dirty="0" err="1"/>
              <a:t>Overview</a:t>
            </a:r>
            <a:endParaRPr lang="tr-TR" b="1" dirty="0"/>
          </a:p>
        </p:txBody>
      </p:sp>
      <p:sp>
        <p:nvSpPr>
          <p:cNvPr id="5" name="Rectangle 4"/>
          <p:cNvSpPr/>
          <p:nvPr/>
        </p:nvSpPr>
        <p:spPr>
          <a:xfrm>
            <a:off x="699130" y="3307398"/>
            <a:ext cx="6847718" cy="584775"/>
          </a:xfrm>
          <a:prstGeom prst="rect">
            <a:avLst/>
          </a:prstGeom>
        </p:spPr>
        <p:txBody>
          <a:bodyPr wrap="square">
            <a:spAutoFit/>
          </a:bodyPr>
          <a:lstStyle/>
          <a:p>
            <a:endParaRPr lang="tr-TR" sz="800" dirty="0">
              <a:solidFill>
                <a:srgbClr val="000000"/>
              </a:solidFill>
              <a:latin typeface="Arial" panose="020B0604020202020204" pitchFamily="34" charset="0"/>
            </a:endParaRPr>
          </a:p>
          <a:p>
            <a:r>
              <a:rPr lang="tr-TR" sz="2400" b="1" dirty="0" smtClean="0">
                <a:solidFill>
                  <a:schemeClr val="accent1"/>
                </a:solidFill>
                <a:latin typeface="+mj-lt"/>
                <a:ea typeface="+mj-ea"/>
                <a:cs typeface="+mj-cs"/>
              </a:rPr>
              <a:t>DEMO – CAPTURE EXECUTION PLAN</a:t>
            </a:r>
            <a:endParaRPr lang="tr-TR" sz="2400" dirty="0"/>
          </a:p>
        </p:txBody>
      </p:sp>
      <p:sp>
        <p:nvSpPr>
          <p:cNvPr id="6" name="Rectangle 5"/>
          <p:cNvSpPr/>
          <p:nvPr/>
        </p:nvSpPr>
        <p:spPr>
          <a:xfrm>
            <a:off x="589403" y="2002413"/>
            <a:ext cx="6208004" cy="538609"/>
          </a:xfrm>
          <a:prstGeom prst="rect">
            <a:avLst/>
          </a:prstGeom>
        </p:spPr>
        <p:txBody>
          <a:bodyPr wrap="square">
            <a:spAutoFit/>
          </a:bodyPr>
          <a:lstStyle/>
          <a:p>
            <a:endParaRPr lang="tr-TR" sz="1100" dirty="0">
              <a:solidFill>
                <a:srgbClr val="000000"/>
              </a:solidFill>
              <a:latin typeface="Arial" panose="020B0604020202020204" pitchFamily="34" charset="0"/>
            </a:endParaRPr>
          </a:p>
          <a:p>
            <a:endParaRPr lang="tr-TR" dirty="0"/>
          </a:p>
        </p:txBody>
      </p:sp>
    </p:spTree>
    <p:extLst>
      <p:ext uri="{BB962C8B-B14F-4D97-AF65-F5344CB8AC3E}">
        <p14:creationId xmlns:p14="http://schemas.microsoft.com/office/powerpoint/2010/main" val="903068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a:t>
            </a:r>
            <a:r>
              <a:rPr lang="tr-TR" b="1" dirty="0" err="1"/>
              <a:t>Operators</a:t>
            </a:r>
            <a:endParaRPr lang="tr-TR" b="1" dirty="0"/>
          </a:p>
        </p:txBody>
      </p:sp>
      <p:sp>
        <p:nvSpPr>
          <p:cNvPr id="3" name="Rectangle 2"/>
          <p:cNvSpPr/>
          <p:nvPr/>
        </p:nvSpPr>
        <p:spPr>
          <a:xfrm>
            <a:off x="457200" y="1417638"/>
            <a:ext cx="8455152" cy="2862322"/>
          </a:xfrm>
          <a:prstGeom prst="rect">
            <a:avLst/>
          </a:prstGeom>
        </p:spPr>
        <p:txBody>
          <a:bodyPr wrap="square">
            <a:spAutoFit/>
          </a:bodyPr>
          <a:lstStyle/>
          <a:p>
            <a:endParaRPr lang="tr-TR" sz="1200" dirty="0">
              <a:solidFill>
                <a:srgbClr val="000000"/>
              </a:solidFill>
              <a:latin typeface="Myriad Pro Light"/>
            </a:endParaRPr>
          </a:p>
          <a:p>
            <a:r>
              <a:rPr lang="en-US" sz="2000" b="1" dirty="0">
                <a:solidFill>
                  <a:srgbClr val="000000"/>
                </a:solidFill>
                <a:latin typeface="Myriad Pro Light"/>
              </a:rPr>
              <a:t>Table scan </a:t>
            </a:r>
            <a:r>
              <a:rPr lang="en-US" dirty="0">
                <a:solidFill>
                  <a:srgbClr val="000000"/>
                </a:solidFill>
                <a:latin typeface="Myriad Pro"/>
              </a:rPr>
              <a:t>Indicating a retrieval of ALL rows from a table without a clustered index </a:t>
            </a:r>
          </a:p>
          <a:p>
            <a:endParaRPr lang="tr-TR" dirty="0">
              <a:solidFill>
                <a:srgbClr val="000000"/>
              </a:solidFill>
              <a:latin typeface="Myriad Pro"/>
            </a:endParaRPr>
          </a:p>
          <a:p>
            <a:r>
              <a:rPr lang="en-US" sz="2000" dirty="0">
                <a:solidFill>
                  <a:srgbClr val="000000"/>
                </a:solidFill>
                <a:latin typeface="Wingdings" panose="05000000000000000000" pitchFamily="2" charset="2"/>
              </a:rPr>
              <a:t></a:t>
            </a:r>
            <a:r>
              <a:rPr lang="en-US" sz="2000" b="1" dirty="0">
                <a:solidFill>
                  <a:srgbClr val="000000"/>
                </a:solidFill>
                <a:latin typeface="Myriad Pro Light"/>
              </a:rPr>
              <a:t>Clustered Index scan </a:t>
            </a:r>
            <a:r>
              <a:rPr lang="en-US" dirty="0">
                <a:solidFill>
                  <a:srgbClr val="000000"/>
                </a:solidFill>
                <a:latin typeface="Myriad Pro"/>
              </a:rPr>
              <a:t>Indicating a retrieval of ALL rows from a table with a clustered index </a:t>
            </a:r>
          </a:p>
          <a:p>
            <a:endParaRPr lang="tr-TR" dirty="0">
              <a:solidFill>
                <a:srgbClr val="000000"/>
              </a:solidFill>
              <a:latin typeface="Myriad Pro"/>
            </a:endParaRPr>
          </a:p>
          <a:p>
            <a:r>
              <a:rPr lang="en-US" sz="2000" dirty="0">
                <a:solidFill>
                  <a:srgbClr val="000000"/>
                </a:solidFill>
                <a:latin typeface="Wingdings" panose="05000000000000000000" pitchFamily="2" charset="2"/>
              </a:rPr>
              <a:t></a:t>
            </a:r>
            <a:r>
              <a:rPr lang="en-US" sz="2000" b="1" dirty="0" err="1">
                <a:solidFill>
                  <a:srgbClr val="000000"/>
                </a:solidFill>
                <a:latin typeface="Myriad Pro Light"/>
              </a:rPr>
              <a:t>Columnstore</a:t>
            </a:r>
            <a:r>
              <a:rPr lang="en-US" sz="2000" b="1" dirty="0">
                <a:solidFill>
                  <a:srgbClr val="000000"/>
                </a:solidFill>
                <a:latin typeface="Myriad Pro Light"/>
              </a:rPr>
              <a:t> Index Scan </a:t>
            </a:r>
            <a:r>
              <a:rPr lang="en-US" dirty="0">
                <a:solidFill>
                  <a:srgbClr val="000000"/>
                </a:solidFill>
                <a:latin typeface="Myriad Pro"/>
              </a:rPr>
              <a:t>New as of SQL Server 2012, columnar storage index </a:t>
            </a:r>
          </a:p>
          <a:p>
            <a:endParaRPr lang="tr-TR" dirty="0">
              <a:solidFill>
                <a:srgbClr val="000000"/>
              </a:solidFill>
              <a:latin typeface="Myriad Pro"/>
            </a:endParaRPr>
          </a:p>
        </p:txBody>
      </p:sp>
      <p:pic>
        <p:nvPicPr>
          <p:cNvPr id="5" name="Picture 4"/>
          <p:cNvPicPr>
            <a:picLocks noChangeAspect="1"/>
          </p:cNvPicPr>
          <p:nvPr/>
        </p:nvPicPr>
        <p:blipFill>
          <a:blip r:embed="rId3"/>
          <a:stretch>
            <a:fillRect/>
          </a:stretch>
        </p:blipFill>
        <p:spPr>
          <a:xfrm>
            <a:off x="660600" y="4588344"/>
            <a:ext cx="790248" cy="831722"/>
          </a:xfrm>
          <a:prstGeom prst="rect">
            <a:avLst/>
          </a:prstGeom>
        </p:spPr>
      </p:pic>
      <p:pic>
        <p:nvPicPr>
          <p:cNvPr id="6" name="Picture 5"/>
          <p:cNvPicPr>
            <a:picLocks noChangeAspect="1"/>
          </p:cNvPicPr>
          <p:nvPr/>
        </p:nvPicPr>
        <p:blipFill>
          <a:blip r:embed="rId4"/>
          <a:stretch>
            <a:fillRect/>
          </a:stretch>
        </p:blipFill>
        <p:spPr>
          <a:xfrm>
            <a:off x="1866612" y="4672254"/>
            <a:ext cx="852204" cy="663901"/>
          </a:xfrm>
          <a:prstGeom prst="rect">
            <a:avLst/>
          </a:prstGeom>
        </p:spPr>
      </p:pic>
      <p:pic>
        <p:nvPicPr>
          <p:cNvPr id="7" name="Picture 6"/>
          <p:cNvPicPr>
            <a:picLocks noChangeAspect="1"/>
          </p:cNvPicPr>
          <p:nvPr/>
        </p:nvPicPr>
        <p:blipFill>
          <a:blip r:embed="rId5"/>
          <a:stretch>
            <a:fillRect/>
          </a:stretch>
        </p:blipFill>
        <p:spPr>
          <a:xfrm>
            <a:off x="3134580" y="4767072"/>
            <a:ext cx="779052" cy="652994"/>
          </a:xfrm>
          <a:prstGeom prst="rect">
            <a:avLst/>
          </a:prstGeom>
        </p:spPr>
      </p:pic>
    </p:spTree>
    <p:extLst>
      <p:ext uri="{BB962C8B-B14F-4D97-AF65-F5344CB8AC3E}">
        <p14:creationId xmlns:p14="http://schemas.microsoft.com/office/powerpoint/2010/main" val="2506646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a:t>
            </a:r>
            <a:r>
              <a:rPr lang="tr-TR" b="1" dirty="0" err="1"/>
              <a:t>Operators</a:t>
            </a:r>
            <a:endParaRPr lang="tr-TR" b="1" dirty="0"/>
          </a:p>
        </p:txBody>
      </p:sp>
      <p:sp>
        <p:nvSpPr>
          <p:cNvPr id="3" name="Rectangle 2"/>
          <p:cNvSpPr/>
          <p:nvPr/>
        </p:nvSpPr>
        <p:spPr>
          <a:xfrm>
            <a:off x="457200" y="1417638"/>
            <a:ext cx="8455152" cy="2400657"/>
          </a:xfrm>
          <a:prstGeom prst="rect">
            <a:avLst/>
          </a:prstGeom>
        </p:spPr>
        <p:txBody>
          <a:bodyPr wrap="square">
            <a:spAutoFit/>
          </a:bodyPr>
          <a:lstStyle/>
          <a:p>
            <a:endParaRPr lang="tr-TR" sz="1200" dirty="0">
              <a:solidFill>
                <a:srgbClr val="000000"/>
              </a:solidFill>
              <a:latin typeface="Myriad Pro Light"/>
            </a:endParaRPr>
          </a:p>
          <a:p>
            <a:endParaRPr lang="tr-TR" sz="2000" dirty="0"/>
          </a:p>
          <a:p>
            <a:r>
              <a:rPr lang="en-US" sz="2000" b="1" dirty="0"/>
              <a:t>Clustered Index Seek </a:t>
            </a:r>
            <a:r>
              <a:rPr lang="en-US" sz="2000" dirty="0"/>
              <a:t>Retrieving rows based on a SEEK predicate from clustered index </a:t>
            </a:r>
          </a:p>
          <a:p>
            <a:endParaRPr lang="tr-TR" sz="2000" dirty="0"/>
          </a:p>
          <a:p>
            <a:r>
              <a:rPr lang="en-US" sz="2000" b="1" dirty="0" smtClean="0"/>
              <a:t>Nonclustered </a:t>
            </a:r>
            <a:r>
              <a:rPr lang="en-US" sz="2000" b="1" dirty="0"/>
              <a:t>Index Seek </a:t>
            </a:r>
            <a:r>
              <a:rPr lang="en-US" sz="2000" dirty="0"/>
              <a:t>Same, but from a </a:t>
            </a:r>
            <a:r>
              <a:rPr lang="en-US" sz="2000" dirty="0" err="1"/>
              <a:t>nonclustered</a:t>
            </a:r>
            <a:r>
              <a:rPr lang="en-US" sz="2000" dirty="0"/>
              <a:t> index </a:t>
            </a:r>
          </a:p>
          <a:p>
            <a:endParaRPr lang="tr-TR" sz="2000" dirty="0"/>
          </a:p>
          <a:p>
            <a:endParaRPr lang="tr-TR" dirty="0">
              <a:solidFill>
                <a:srgbClr val="000000"/>
              </a:solidFill>
              <a:latin typeface="Myriad Pro"/>
            </a:endParaRPr>
          </a:p>
        </p:txBody>
      </p:sp>
      <p:pic>
        <p:nvPicPr>
          <p:cNvPr id="4" name="Picture 3"/>
          <p:cNvPicPr>
            <a:picLocks noChangeAspect="1"/>
          </p:cNvPicPr>
          <p:nvPr/>
        </p:nvPicPr>
        <p:blipFill>
          <a:blip r:embed="rId3"/>
          <a:stretch>
            <a:fillRect/>
          </a:stretch>
        </p:blipFill>
        <p:spPr>
          <a:xfrm>
            <a:off x="612948" y="4620925"/>
            <a:ext cx="631752" cy="680739"/>
          </a:xfrm>
          <a:prstGeom prst="rect">
            <a:avLst/>
          </a:prstGeom>
        </p:spPr>
      </p:pic>
      <p:pic>
        <p:nvPicPr>
          <p:cNvPr id="8" name="Picture 7"/>
          <p:cNvPicPr>
            <a:picLocks noChangeAspect="1"/>
          </p:cNvPicPr>
          <p:nvPr/>
        </p:nvPicPr>
        <p:blipFill>
          <a:blip r:embed="rId4"/>
          <a:stretch>
            <a:fillRect/>
          </a:stretch>
        </p:blipFill>
        <p:spPr>
          <a:xfrm>
            <a:off x="1781148" y="4620924"/>
            <a:ext cx="704904" cy="759563"/>
          </a:xfrm>
          <a:prstGeom prst="rect">
            <a:avLst/>
          </a:prstGeom>
        </p:spPr>
      </p:pic>
    </p:spTree>
    <p:extLst>
      <p:ext uri="{BB962C8B-B14F-4D97-AF65-F5344CB8AC3E}">
        <p14:creationId xmlns:p14="http://schemas.microsoft.com/office/powerpoint/2010/main" val="2239198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a:t>
            </a:r>
            <a:r>
              <a:rPr lang="tr-TR" b="1" dirty="0" err="1"/>
              <a:t>Operators</a:t>
            </a:r>
            <a:endParaRPr lang="tr-TR" b="1" dirty="0"/>
          </a:p>
        </p:txBody>
      </p:sp>
      <p:sp>
        <p:nvSpPr>
          <p:cNvPr id="3" name="Rectangle 2"/>
          <p:cNvSpPr/>
          <p:nvPr/>
        </p:nvSpPr>
        <p:spPr>
          <a:xfrm>
            <a:off x="457200" y="1417638"/>
            <a:ext cx="8455152" cy="2708434"/>
          </a:xfrm>
          <a:prstGeom prst="rect">
            <a:avLst/>
          </a:prstGeom>
        </p:spPr>
        <p:txBody>
          <a:bodyPr wrap="square">
            <a:spAutoFit/>
          </a:bodyPr>
          <a:lstStyle/>
          <a:p>
            <a:endParaRPr lang="tr-TR" sz="1200" dirty="0">
              <a:solidFill>
                <a:srgbClr val="000000"/>
              </a:solidFill>
              <a:latin typeface="Myriad Pro Light"/>
            </a:endParaRPr>
          </a:p>
          <a:p>
            <a:endParaRPr lang="tr-TR" sz="2000" dirty="0"/>
          </a:p>
          <a:p>
            <a:r>
              <a:rPr lang="tr-TR" sz="2000" b="1" dirty="0" smtClean="0"/>
              <a:t>Sort : </a:t>
            </a:r>
            <a:r>
              <a:rPr lang="tr-TR" sz="2000" dirty="0" smtClean="0"/>
              <a:t>O</a:t>
            </a:r>
            <a:r>
              <a:rPr lang="en-US" sz="2000" dirty="0" err="1" smtClean="0"/>
              <a:t>rders</a:t>
            </a:r>
            <a:r>
              <a:rPr lang="en-US" sz="2000" dirty="0" smtClean="0"/>
              <a:t> </a:t>
            </a:r>
            <a:r>
              <a:rPr lang="en-US" sz="2000" dirty="0"/>
              <a:t>rows received from input </a:t>
            </a:r>
          </a:p>
          <a:p>
            <a:endParaRPr lang="tr-TR" sz="2000" dirty="0"/>
          </a:p>
          <a:p>
            <a:r>
              <a:rPr lang="tr-TR" sz="2000" b="1" dirty="0" smtClean="0"/>
              <a:t>Top : </a:t>
            </a:r>
            <a:r>
              <a:rPr lang="en-US" sz="2000" dirty="0" smtClean="0"/>
              <a:t>Is </a:t>
            </a:r>
            <a:r>
              <a:rPr lang="en-US" sz="2000" dirty="0"/>
              <a:t>just a bookmark lookup to a heap (using the RID) </a:t>
            </a:r>
          </a:p>
          <a:p>
            <a:r>
              <a:rPr lang="en-US" sz="2000" dirty="0"/>
              <a:t>Just like with Key Lookups, you’ll only see this with Nested Loop Joins </a:t>
            </a:r>
          </a:p>
          <a:p>
            <a:endParaRPr lang="tr-TR" sz="2000" dirty="0"/>
          </a:p>
          <a:p>
            <a:endParaRPr lang="tr-TR" sz="2000" dirty="0"/>
          </a:p>
          <a:p>
            <a:endParaRPr lang="tr-TR" dirty="0">
              <a:solidFill>
                <a:srgbClr val="000000"/>
              </a:solidFill>
              <a:latin typeface="Myriad Pro"/>
            </a:endParaRPr>
          </a:p>
        </p:txBody>
      </p:sp>
      <p:pic>
        <p:nvPicPr>
          <p:cNvPr id="1026" name="Picture 2" descr="Top operato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078" y="4843983"/>
            <a:ext cx="417449" cy="4174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744948" y="4811028"/>
            <a:ext cx="558360" cy="483360"/>
          </a:xfrm>
          <a:prstGeom prst="rect">
            <a:avLst/>
          </a:prstGeom>
        </p:spPr>
      </p:pic>
    </p:spTree>
    <p:extLst>
      <p:ext uri="{BB962C8B-B14F-4D97-AF65-F5344CB8AC3E}">
        <p14:creationId xmlns:p14="http://schemas.microsoft.com/office/powerpoint/2010/main" val="3855540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a:t>
            </a:r>
            <a:r>
              <a:rPr lang="tr-TR" b="1" dirty="0" err="1"/>
              <a:t>Operators</a:t>
            </a:r>
            <a:endParaRPr lang="tr-TR" b="1" dirty="0"/>
          </a:p>
        </p:txBody>
      </p:sp>
      <p:sp>
        <p:nvSpPr>
          <p:cNvPr id="3" name="Rectangle 2"/>
          <p:cNvSpPr/>
          <p:nvPr/>
        </p:nvSpPr>
        <p:spPr>
          <a:xfrm>
            <a:off x="457200" y="1417638"/>
            <a:ext cx="8455152" cy="4278094"/>
          </a:xfrm>
          <a:prstGeom prst="rect">
            <a:avLst/>
          </a:prstGeom>
        </p:spPr>
        <p:txBody>
          <a:bodyPr wrap="square">
            <a:spAutoFit/>
          </a:bodyPr>
          <a:lstStyle/>
          <a:p>
            <a:endParaRPr lang="tr-TR" sz="1200" dirty="0">
              <a:solidFill>
                <a:srgbClr val="000000"/>
              </a:solidFill>
              <a:latin typeface="Myriad Pro Light"/>
            </a:endParaRPr>
          </a:p>
          <a:p>
            <a:endParaRPr lang="tr-TR" sz="2000" dirty="0"/>
          </a:p>
          <a:p>
            <a:r>
              <a:rPr lang="tr-TR" sz="2000" b="1" dirty="0"/>
              <a:t>Stream Aggregate </a:t>
            </a:r>
            <a:r>
              <a:rPr lang="tr-TR" sz="2000" b="1" dirty="0" smtClean="0"/>
              <a:t>: </a:t>
            </a:r>
            <a:r>
              <a:rPr lang="en-US" sz="2000" dirty="0" smtClean="0"/>
              <a:t>Groups</a:t>
            </a:r>
            <a:r>
              <a:rPr lang="tr-TR" sz="2000" dirty="0" smtClean="0"/>
              <a:t> a </a:t>
            </a:r>
            <a:r>
              <a:rPr lang="tr-TR" sz="2000" dirty="0" err="1" smtClean="0"/>
              <a:t>sorted</a:t>
            </a:r>
            <a:r>
              <a:rPr lang="tr-TR" sz="2000" dirty="0" smtClean="0"/>
              <a:t> </a:t>
            </a:r>
            <a:r>
              <a:rPr lang="tr-TR" sz="2000" dirty="0" err="1" smtClean="0"/>
              <a:t>input</a:t>
            </a:r>
            <a:r>
              <a:rPr lang="en-US" sz="2000" dirty="0" smtClean="0"/>
              <a:t> </a:t>
            </a:r>
            <a:r>
              <a:rPr lang="en-US" sz="2000" dirty="0"/>
              <a:t>rows by one or more columns </a:t>
            </a:r>
          </a:p>
          <a:p>
            <a:pPr lvl="2"/>
            <a:r>
              <a:rPr lang="en-US" dirty="0" smtClean="0"/>
              <a:t>Requires </a:t>
            </a:r>
            <a:r>
              <a:rPr lang="en-US" dirty="0"/>
              <a:t>ordered (sorted) input for grouping columns </a:t>
            </a:r>
            <a:endParaRPr lang="tr-TR" dirty="0"/>
          </a:p>
          <a:p>
            <a:pPr lvl="2"/>
            <a:r>
              <a:rPr lang="en-US" dirty="0"/>
              <a:t>If unordered then Query Optimizer can add a Sort operator </a:t>
            </a:r>
          </a:p>
          <a:p>
            <a:pPr lvl="2"/>
            <a:endParaRPr lang="tr-TR" dirty="0"/>
          </a:p>
          <a:p>
            <a:pPr lvl="2"/>
            <a:endParaRPr lang="tr-TR" dirty="0"/>
          </a:p>
          <a:p>
            <a:pPr lvl="2"/>
            <a:endParaRPr lang="tr-TR" dirty="0"/>
          </a:p>
          <a:p>
            <a:pPr lvl="2"/>
            <a:endParaRPr lang="en-US" dirty="0"/>
          </a:p>
          <a:p>
            <a:pPr lvl="2"/>
            <a:endParaRPr lang="tr-TR" dirty="0"/>
          </a:p>
          <a:p>
            <a:pPr lvl="2"/>
            <a:endParaRPr lang="tr-TR" dirty="0"/>
          </a:p>
          <a:p>
            <a:pPr lvl="2"/>
            <a:endParaRPr lang="tr-TR" dirty="0"/>
          </a:p>
          <a:p>
            <a:endParaRPr lang="tr-TR" sz="2000" dirty="0"/>
          </a:p>
          <a:p>
            <a:endParaRPr lang="tr-TR" sz="2000" dirty="0"/>
          </a:p>
          <a:p>
            <a:endParaRPr lang="tr-TR" dirty="0">
              <a:solidFill>
                <a:srgbClr val="000000"/>
              </a:solidFill>
              <a:latin typeface="Myriad Pro"/>
            </a:endParaRPr>
          </a:p>
        </p:txBody>
      </p:sp>
      <p:pic>
        <p:nvPicPr>
          <p:cNvPr id="4" name="Picture 3"/>
          <p:cNvPicPr>
            <a:picLocks noChangeAspect="1"/>
          </p:cNvPicPr>
          <p:nvPr/>
        </p:nvPicPr>
        <p:blipFill>
          <a:blip r:embed="rId3"/>
          <a:stretch>
            <a:fillRect/>
          </a:stretch>
        </p:blipFill>
        <p:spPr>
          <a:xfrm>
            <a:off x="4430976" y="4464312"/>
            <a:ext cx="507600" cy="636000"/>
          </a:xfrm>
          <a:prstGeom prst="rect">
            <a:avLst/>
          </a:prstGeom>
        </p:spPr>
      </p:pic>
    </p:spTree>
    <p:extLst>
      <p:ext uri="{BB962C8B-B14F-4D97-AF65-F5344CB8AC3E}">
        <p14:creationId xmlns:p14="http://schemas.microsoft.com/office/powerpoint/2010/main" val="744633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a:t>
            </a:r>
            <a:r>
              <a:rPr lang="tr-TR" b="1" dirty="0" err="1"/>
              <a:t>Operators</a:t>
            </a:r>
            <a:endParaRPr lang="tr-TR" b="1" dirty="0"/>
          </a:p>
        </p:txBody>
      </p:sp>
      <p:sp>
        <p:nvSpPr>
          <p:cNvPr id="3" name="Rectangle 2"/>
          <p:cNvSpPr/>
          <p:nvPr/>
        </p:nvSpPr>
        <p:spPr>
          <a:xfrm>
            <a:off x="457200" y="1417638"/>
            <a:ext cx="8455152" cy="6524863"/>
          </a:xfrm>
          <a:prstGeom prst="rect">
            <a:avLst/>
          </a:prstGeom>
        </p:spPr>
        <p:txBody>
          <a:bodyPr wrap="square">
            <a:spAutoFit/>
          </a:bodyPr>
          <a:lstStyle/>
          <a:p>
            <a:endParaRPr lang="tr-TR" sz="1200" dirty="0">
              <a:solidFill>
                <a:srgbClr val="000000"/>
              </a:solidFill>
              <a:latin typeface="Myriad Pro Light"/>
            </a:endParaRPr>
          </a:p>
          <a:p>
            <a:endParaRPr lang="tr-TR" sz="2000" dirty="0"/>
          </a:p>
          <a:p>
            <a:r>
              <a:rPr lang="tr-TR" sz="2000" b="1" dirty="0" smtClean="0"/>
              <a:t>Hash Match Aggregate : </a:t>
            </a:r>
            <a:r>
              <a:rPr lang="en-US" sz="2000" dirty="0" smtClean="0"/>
              <a:t>Groups</a:t>
            </a:r>
            <a:r>
              <a:rPr lang="tr-TR" sz="2000" dirty="0" smtClean="0"/>
              <a:t> a </a:t>
            </a:r>
            <a:r>
              <a:rPr lang="tr-TR" sz="2000" dirty="0" err="1" smtClean="0"/>
              <a:t>sorted</a:t>
            </a:r>
            <a:r>
              <a:rPr lang="tr-TR" sz="2000" dirty="0" smtClean="0"/>
              <a:t> </a:t>
            </a:r>
            <a:r>
              <a:rPr lang="tr-TR" sz="2000" dirty="0" err="1" smtClean="0"/>
              <a:t>input</a:t>
            </a:r>
            <a:r>
              <a:rPr lang="en-US" sz="2000" dirty="0" smtClean="0"/>
              <a:t> </a:t>
            </a:r>
            <a:r>
              <a:rPr lang="en-US" sz="2000" dirty="0"/>
              <a:t>rows by one or more columns </a:t>
            </a:r>
            <a:r>
              <a:rPr lang="tr-TR" sz="2000" dirty="0" smtClean="0"/>
              <a:t>in a hash table </a:t>
            </a:r>
            <a:r>
              <a:rPr lang="tr-TR" sz="2000" dirty="0" err="1" smtClean="0"/>
              <a:t>which</a:t>
            </a:r>
            <a:r>
              <a:rPr lang="tr-TR" sz="2000" dirty="0" smtClean="0"/>
              <a:t> is </a:t>
            </a:r>
            <a:r>
              <a:rPr lang="tr-TR" sz="2000" dirty="0" err="1" smtClean="0"/>
              <a:t>created</a:t>
            </a:r>
            <a:r>
              <a:rPr lang="tr-TR" sz="2000" dirty="0" smtClean="0"/>
              <a:t> in </a:t>
            </a:r>
            <a:r>
              <a:rPr lang="tr-TR" sz="2000" dirty="0" err="1" smtClean="0"/>
              <a:t>memory</a:t>
            </a:r>
            <a:r>
              <a:rPr lang="tr-TR" sz="2000" dirty="0" smtClean="0"/>
              <a:t>. </a:t>
            </a:r>
            <a:r>
              <a:rPr lang="en-US" dirty="0" smtClean="0"/>
              <a:t>Requires </a:t>
            </a:r>
            <a:r>
              <a:rPr lang="en-US" dirty="0"/>
              <a:t>memory for hash table </a:t>
            </a:r>
          </a:p>
          <a:p>
            <a:endParaRPr lang="tr-TR" dirty="0"/>
          </a:p>
          <a:p>
            <a:endParaRPr lang="tr-TR" dirty="0"/>
          </a:p>
          <a:p>
            <a:r>
              <a:rPr lang="en-US" dirty="0"/>
              <a:t>Hash table values based on grouping </a:t>
            </a:r>
            <a:r>
              <a:rPr lang="en-US" dirty="0" smtClean="0"/>
              <a:t>columns</a:t>
            </a:r>
            <a:endParaRPr lang="tr-TR" dirty="0" smtClean="0"/>
          </a:p>
          <a:p>
            <a:pPr lvl="1"/>
            <a:r>
              <a:rPr lang="en-US" dirty="0" smtClean="0"/>
              <a:t>1</a:t>
            </a:r>
            <a:r>
              <a:rPr lang="en-US" dirty="0"/>
              <a:t>) Generate hash </a:t>
            </a:r>
          </a:p>
          <a:p>
            <a:pPr lvl="1"/>
            <a:r>
              <a:rPr lang="en-US" dirty="0" smtClean="0"/>
              <a:t>2</a:t>
            </a:r>
            <a:r>
              <a:rPr lang="en-US" dirty="0"/>
              <a:t>) Check for existing row in hash table </a:t>
            </a:r>
          </a:p>
          <a:p>
            <a:pPr lvl="1"/>
            <a:r>
              <a:rPr lang="en-US" dirty="0" smtClean="0"/>
              <a:t>3</a:t>
            </a:r>
            <a:r>
              <a:rPr lang="en-US" dirty="0"/>
              <a:t>) Generate row if no match or update matching row </a:t>
            </a:r>
          </a:p>
          <a:p>
            <a:endParaRPr lang="tr-TR" dirty="0"/>
          </a:p>
          <a:p>
            <a:endParaRPr lang="tr-TR" dirty="0"/>
          </a:p>
          <a:p>
            <a:pPr lvl="2"/>
            <a:endParaRPr lang="tr-TR" dirty="0"/>
          </a:p>
          <a:p>
            <a:pPr lvl="2"/>
            <a:endParaRPr lang="tr-TR" dirty="0"/>
          </a:p>
          <a:p>
            <a:pPr lvl="2"/>
            <a:endParaRPr lang="tr-TR" dirty="0"/>
          </a:p>
          <a:p>
            <a:pPr lvl="2"/>
            <a:endParaRPr lang="en-US" dirty="0"/>
          </a:p>
          <a:p>
            <a:pPr lvl="2"/>
            <a:endParaRPr lang="tr-TR" dirty="0"/>
          </a:p>
          <a:p>
            <a:pPr lvl="2"/>
            <a:endParaRPr lang="tr-TR" dirty="0"/>
          </a:p>
          <a:p>
            <a:pPr lvl="2"/>
            <a:endParaRPr lang="tr-TR" dirty="0"/>
          </a:p>
          <a:p>
            <a:endParaRPr lang="tr-TR" sz="2000" dirty="0"/>
          </a:p>
          <a:p>
            <a:endParaRPr lang="tr-TR" sz="2000" dirty="0"/>
          </a:p>
          <a:p>
            <a:endParaRPr lang="tr-TR" dirty="0">
              <a:solidFill>
                <a:srgbClr val="000000"/>
              </a:solidFill>
              <a:latin typeface="Myriad Pro"/>
            </a:endParaRPr>
          </a:p>
        </p:txBody>
      </p:sp>
      <p:pic>
        <p:nvPicPr>
          <p:cNvPr id="5" name="Picture 4"/>
          <p:cNvPicPr>
            <a:picLocks noChangeAspect="1"/>
          </p:cNvPicPr>
          <p:nvPr/>
        </p:nvPicPr>
        <p:blipFill>
          <a:blip r:embed="rId3"/>
          <a:stretch>
            <a:fillRect/>
          </a:stretch>
        </p:blipFill>
        <p:spPr>
          <a:xfrm>
            <a:off x="3634452" y="4680069"/>
            <a:ext cx="558360" cy="585120"/>
          </a:xfrm>
          <a:prstGeom prst="rect">
            <a:avLst/>
          </a:prstGeom>
        </p:spPr>
      </p:pic>
    </p:spTree>
    <p:extLst>
      <p:ext uri="{BB962C8B-B14F-4D97-AF65-F5344CB8AC3E}">
        <p14:creationId xmlns:p14="http://schemas.microsoft.com/office/powerpoint/2010/main" val="2512466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a:t>
            </a:r>
            <a:r>
              <a:rPr lang="tr-TR" b="1" dirty="0" smtClean="0"/>
              <a:t>Join </a:t>
            </a:r>
            <a:r>
              <a:rPr lang="tr-TR" b="1" dirty="0" err="1" smtClean="0"/>
              <a:t>Types</a:t>
            </a:r>
            <a:endParaRPr lang="tr-TR" b="1" dirty="0"/>
          </a:p>
        </p:txBody>
      </p:sp>
      <p:sp>
        <p:nvSpPr>
          <p:cNvPr id="3" name="Rectangle 2"/>
          <p:cNvSpPr/>
          <p:nvPr/>
        </p:nvSpPr>
        <p:spPr>
          <a:xfrm>
            <a:off x="457200" y="1417638"/>
            <a:ext cx="8455152" cy="3970318"/>
          </a:xfrm>
          <a:prstGeom prst="rect">
            <a:avLst/>
          </a:prstGeom>
        </p:spPr>
        <p:txBody>
          <a:bodyPr wrap="square">
            <a:spAutoFit/>
          </a:bodyPr>
          <a:lstStyle/>
          <a:p>
            <a:endParaRPr lang="tr-TR" sz="1200" dirty="0">
              <a:solidFill>
                <a:srgbClr val="000000"/>
              </a:solidFill>
              <a:latin typeface="Myriad Pro Light"/>
            </a:endParaRPr>
          </a:p>
          <a:p>
            <a:endParaRPr lang="tr-TR" dirty="0"/>
          </a:p>
          <a:p>
            <a:r>
              <a:rPr lang="en-US" dirty="0"/>
              <a:t>But it is NOT related to the order you write them in your query, unless you’re forcing it </a:t>
            </a:r>
            <a:endParaRPr lang="tr-TR" dirty="0" smtClean="0"/>
          </a:p>
          <a:p>
            <a:endParaRPr lang="en-US" dirty="0"/>
          </a:p>
          <a:p>
            <a:pPr lvl="1"/>
            <a:r>
              <a:rPr lang="en-US" sz="2000" dirty="0" smtClean="0"/>
              <a:t>Outer </a:t>
            </a:r>
            <a:r>
              <a:rPr lang="en-US" sz="2000" dirty="0"/>
              <a:t>= top = left </a:t>
            </a:r>
            <a:r>
              <a:rPr lang="en-US" dirty="0"/>
              <a:t>Nested Loop: for each row in outer, find all rows in inner </a:t>
            </a:r>
          </a:p>
          <a:p>
            <a:pPr lvl="1"/>
            <a:r>
              <a:rPr lang="en-US" dirty="0"/>
              <a:t>Merge Join: inner/outer – not as important (will discuss why) </a:t>
            </a:r>
          </a:p>
          <a:p>
            <a:pPr lvl="1"/>
            <a:r>
              <a:rPr lang="en-US" dirty="0"/>
              <a:t>Hash Join: outer table is the “build” hash table </a:t>
            </a:r>
          </a:p>
          <a:p>
            <a:pPr lvl="1"/>
            <a:endParaRPr lang="tr-TR" dirty="0"/>
          </a:p>
          <a:p>
            <a:pPr lvl="1"/>
            <a:r>
              <a:rPr lang="en-US" sz="2000" dirty="0" smtClean="0"/>
              <a:t>Inner </a:t>
            </a:r>
            <a:r>
              <a:rPr lang="en-US" sz="2000" dirty="0"/>
              <a:t>= bottom = right </a:t>
            </a:r>
            <a:r>
              <a:rPr lang="en-US" dirty="0"/>
              <a:t>Hash Match: inner table is probe table </a:t>
            </a:r>
          </a:p>
          <a:p>
            <a:pPr lvl="1"/>
            <a:endParaRPr lang="tr-TR" dirty="0"/>
          </a:p>
          <a:p>
            <a:pPr lvl="1"/>
            <a:endParaRPr lang="tr-TR" dirty="0"/>
          </a:p>
          <a:p>
            <a:endParaRPr lang="tr-TR" sz="2000" dirty="0"/>
          </a:p>
          <a:p>
            <a:endParaRPr lang="tr-TR" dirty="0">
              <a:solidFill>
                <a:srgbClr val="000000"/>
              </a:solidFill>
              <a:latin typeface="Myriad Pro"/>
            </a:endParaRPr>
          </a:p>
        </p:txBody>
      </p:sp>
    </p:spTree>
    <p:extLst>
      <p:ext uri="{BB962C8B-B14F-4D97-AF65-F5344CB8AC3E}">
        <p14:creationId xmlns:p14="http://schemas.microsoft.com/office/powerpoint/2010/main" val="3598115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a:t>
            </a:r>
            <a:r>
              <a:rPr lang="tr-TR" b="1" dirty="0" smtClean="0"/>
              <a:t>Nested Loop</a:t>
            </a:r>
            <a:endParaRPr lang="tr-TR" b="1" dirty="0"/>
          </a:p>
        </p:txBody>
      </p:sp>
      <p:sp>
        <p:nvSpPr>
          <p:cNvPr id="3" name="Rectangle 2"/>
          <p:cNvSpPr/>
          <p:nvPr/>
        </p:nvSpPr>
        <p:spPr>
          <a:xfrm>
            <a:off x="457200" y="1417638"/>
            <a:ext cx="8455152" cy="3939540"/>
          </a:xfrm>
          <a:prstGeom prst="rect">
            <a:avLst/>
          </a:prstGeom>
        </p:spPr>
        <p:txBody>
          <a:bodyPr wrap="square">
            <a:spAutoFit/>
          </a:bodyPr>
          <a:lstStyle/>
          <a:p>
            <a:endParaRPr lang="tr-TR" sz="1200" dirty="0">
              <a:solidFill>
                <a:srgbClr val="000000"/>
              </a:solidFill>
              <a:latin typeface="Myriad Pro Light"/>
            </a:endParaRPr>
          </a:p>
          <a:p>
            <a:endParaRPr lang="tr-TR" sz="2000" dirty="0"/>
          </a:p>
          <a:p>
            <a:r>
              <a:rPr lang="tr-TR" sz="2000" dirty="0" err="1" smtClean="0"/>
              <a:t>It</a:t>
            </a:r>
            <a:r>
              <a:rPr lang="tr-TR" sz="2000" dirty="0" smtClean="0"/>
              <a:t> is </a:t>
            </a:r>
            <a:r>
              <a:rPr lang="tr-TR" sz="2000" dirty="0" err="1" smtClean="0"/>
              <a:t>used</a:t>
            </a:r>
            <a:r>
              <a:rPr lang="en-US" sz="2000" dirty="0" smtClean="0"/>
              <a:t> when the outer input is small and the inner input has an index on the </a:t>
            </a:r>
            <a:r>
              <a:rPr lang="en-US" sz="2000" dirty="0" err="1" smtClean="0"/>
              <a:t>Columnby</a:t>
            </a:r>
            <a:r>
              <a:rPr lang="en-US" sz="2000" dirty="0" smtClean="0"/>
              <a:t> which the two data sets are joined</a:t>
            </a:r>
            <a:endParaRPr lang="tr-TR" sz="2000" dirty="0" smtClean="0"/>
          </a:p>
          <a:p>
            <a:endParaRPr lang="tr-TR" sz="2000" dirty="0"/>
          </a:p>
          <a:p>
            <a:r>
              <a:rPr lang="en-US" sz="2000" b="1" dirty="0" smtClean="0"/>
              <a:t>Algorithm: </a:t>
            </a:r>
            <a:r>
              <a:rPr lang="en-US" sz="2000" dirty="0" smtClean="0"/>
              <a:t>For one row in the outer (top) table, find matching rows in the inner (bottom) table and return them </a:t>
            </a:r>
            <a:r>
              <a:rPr lang="tr-TR" sz="2000" dirty="0" smtClean="0"/>
              <a:t/>
            </a:r>
            <a:br>
              <a:rPr lang="tr-TR" sz="2000" dirty="0" smtClean="0"/>
            </a:br>
            <a:endParaRPr lang="en-US" sz="2000" dirty="0" smtClean="0"/>
          </a:p>
          <a:p>
            <a:r>
              <a:rPr lang="en-US" sz="2000" dirty="0" smtClean="0"/>
              <a:t>After no matching rows on the inner table are found, retrieve the next row from the outer (top) table and repeat until end of outer (top) table rows </a:t>
            </a:r>
          </a:p>
          <a:p>
            <a:endParaRPr lang="tr-TR" sz="2000" dirty="0" smtClean="0"/>
          </a:p>
          <a:p>
            <a:endParaRPr lang="tr-TR" sz="2000" dirty="0"/>
          </a:p>
          <a:p>
            <a:endParaRPr lang="tr-TR" dirty="0">
              <a:solidFill>
                <a:srgbClr val="000000"/>
              </a:solidFill>
              <a:latin typeface="Myriad Pro"/>
            </a:endParaRPr>
          </a:p>
        </p:txBody>
      </p:sp>
      <p:pic>
        <p:nvPicPr>
          <p:cNvPr id="5" name="Picture 4"/>
          <p:cNvPicPr>
            <a:picLocks noChangeAspect="1"/>
          </p:cNvPicPr>
          <p:nvPr/>
        </p:nvPicPr>
        <p:blipFill>
          <a:blip r:embed="rId3"/>
          <a:stretch>
            <a:fillRect/>
          </a:stretch>
        </p:blipFill>
        <p:spPr>
          <a:xfrm>
            <a:off x="3251640" y="5000705"/>
            <a:ext cx="558360" cy="572400"/>
          </a:xfrm>
          <a:prstGeom prst="rect">
            <a:avLst/>
          </a:prstGeom>
        </p:spPr>
      </p:pic>
    </p:spTree>
    <p:extLst>
      <p:ext uri="{BB962C8B-B14F-4D97-AF65-F5344CB8AC3E}">
        <p14:creationId xmlns:p14="http://schemas.microsoft.com/office/powerpoint/2010/main" val="2767991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779" y="1982227"/>
            <a:ext cx="2341208" cy="576000"/>
          </a:xfrm>
          <a:prstGeom prst="rect">
            <a:avLst/>
          </a:prstGeom>
        </p:spPr>
      </p:pic>
      <p:sp>
        <p:nvSpPr>
          <p:cNvPr id="13" name="Rectangle 12"/>
          <p:cNvSpPr/>
          <p:nvPr/>
        </p:nvSpPr>
        <p:spPr>
          <a:xfrm>
            <a:off x="553698" y="2989217"/>
            <a:ext cx="2220024" cy="1270551"/>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dirty="0" smtClean="0"/>
              <a:t>Media Sponsor</a:t>
            </a:r>
            <a:endParaRPr lang="en-US" dirty="0"/>
          </a:p>
        </p:txBody>
      </p:sp>
      <p:sp>
        <p:nvSpPr>
          <p:cNvPr id="14" name="Rectangle 13"/>
          <p:cNvSpPr/>
          <p:nvPr/>
        </p:nvSpPr>
        <p:spPr>
          <a:xfrm>
            <a:off x="551006" y="2989218"/>
            <a:ext cx="8261690" cy="12705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551006" y="1665395"/>
            <a:ext cx="2222716" cy="1211855"/>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dirty="0" smtClean="0"/>
              <a:t>Main Sponsor</a:t>
            </a:r>
            <a:endParaRPr lang="en-US" dirty="0"/>
          </a:p>
        </p:txBody>
      </p:sp>
      <p:sp>
        <p:nvSpPr>
          <p:cNvPr id="20" name="Rectangle 19"/>
          <p:cNvSpPr/>
          <p:nvPr/>
        </p:nvSpPr>
        <p:spPr>
          <a:xfrm>
            <a:off x="548314" y="1665395"/>
            <a:ext cx="8264382" cy="121185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779" y="3465159"/>
            <a:ext cx="2341208" cy="408569"/>
          </a:xfrm>
          <a:prstGeom prst="rect">
            <a:avLst/>
          </a:prstGeom>
        </p:spPr>
      </p:pic>
      <p:sp>
        <p:nvSpPr>
          <p:cNvPr id="16" name="Rectangle 15"/>
          <p:cNvSpPr/>
          <p:nvPr/>
        </p:nvSpPr>
        <p:spPr>
          <a:xfrm>
            <a:off x="556390" y="4371736"/>
            <a:ext cx="2220024" cy="1270551"/>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tr-TR" dirty="0" smtClean="0"/>
              <a:t>Swag Sponsor</a:t>
            </a:r>
            <a:endParaRPr lang="en-US" dirty="0"/>
          </a:p>
        </p:txBody>
      </p:sp>
      <p:sp>
        <p:nvSpPr>
          <p:cNvPr id="17" name="Rectangle 16"/>
          <p:cNvSpPr/>
          <p:nvPr/>
        </p:nvSpPr>
        <p:spPr>
          <a:xfrm>
            <a:off x="553697" y="4371737"/>
            <a:ext cx="8258999" cy="12705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050" name="Picture 2" descr="http://cdn.claudiobernasconi.ch/wp-content/uploads/2013/02/plurals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780" y="4735709"/>
            <a:ext cx="2341208" cy="6742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apexsql.com/images/ApexSQL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9139" y="4840323"/>
            <a:ext cx="1590675" cy="333376"/>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a:spLocks noGrp="1"/>
          </p:cNvSpPr>
          <p:nvPr>
            <p:ph type="title"/>
          </p:nvPr>
        </p:nvSpPr>
        <p:spPr>
          <a:xfrm>
            <a:off x="457200" y="274638"/>
            <a:ext cx="8229600" cy="1143000"/>
          </a:xfrm>
        </p:spPr>
        <p:txBody>
          <a:bodyPr/>
          <a:lstStyle/>
          <a:p>
            <a:r>
              <a:rPr lang="tr-TR" dirty="0" smtClean="0"/>
              <a:t>Sponsors</a:t>
            </a:r>
            <a:endParaRPr lang="en-US" dirty="0"/>
          </a:p>
        </p:txBody>
      </p:sp>
    </p:spTree>
    <p:extLst>
      <p:ext uri="{BB962C8B-B14F-4D97-AF65-F5344CB8AC3E}">
        <p14:creationId xmlns:p14="http://schemas.microsoft.com/office/powerpoint/2010/main" val="529553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Merge </a:t>
            </a:r>
            <a:r>
              <a:rPr lang="tr-TR" b="1" dirty="0" smtClean="0"/>
              <a:t>Join</a:t>
            </a:r>
            <a:endParaRPr lang="tr-TR" b="1" dirty="0"/>
          </a:p>
        </p:txBody>
      </p:sp>
      <p:sp>
        <p:nvSpPr>
          <p:cNvPr id="3" name="Rectangle 2"/>
          <p:cNvSpPr/>
          <p:nvPr/>
        </p:nvSpPr>
        <p:spPr>
          <a:xfrm>
            <a:off x="457200" y="1417638"/>
            <a:ext cx="8455152" cy="4247317"/>
          </a:xfrm>
          <a:prstGeom prst="rect">
            <a:avLst/>
          </a:prstGeom>
        </p:spPr>
        <p:txBody>
          <a:bodyPr wrap="square">
            <a:spAutoFit/>
          </a:bodyPr>
          <a:lstStyle/>
          <a:p>
            <a:endParaRPr lang="tr-TR" sz="1200" dirty="0">
              <a:solidFill>
                <a:srgbClr val="000000"/>
              </a:solidFill>
              <a:latin typeface="Myriad Pro Light"/>
            </a:endParaRPr>
          </a:p>
          <a:p>
            <a:endParaRPr lang="tr-TR" sz="2000" dirty="0"/>
          </a:p>
          <a:p>
            <a:r>
              <a:rPr lang="en-US" sz="2000" dirty="0"/>
              <a:t>The </a:t>
            </a:r>
            <a:r>
              <a:rPr lang="en-US" sz="2000" dirty="0" smtClean="0"/>
              <a:t>Merge</a:t>
            </a:r>
            <a:r>
              <a:rPr lang="tr-TR" sz="2000" dirty="0" smtClean="0"/>
              <a:t> Join</a:t>
            </a:r>
            <a:r>
              <a:rPr lang="en-US" sz="2000" dirty="0" smtClean="0"/>
              <a:t> is </a:t>
            </a:r>
            <a:r>
              <a:rPr lang="en-US" sz="2000" dirty="0"/>
              <a:t>the most efficient way to join between two very large sets of data which are both sorted on the join key.</a:t>
            </a:r>
          </a:p>
          <a:p>
            <a:endParaRPr lang="tr-TR" sz="2000" dirty="0"/>
          </a:p>
          <a:p>
            <a:endParaRPr lang="tr-TR" sz="2000" dirty="0"/>
          </a:p>
          <a:p>
            <a:r>
              <a:rPr lang="en-US" sz="2000" b="1" dirty="0"/>
              <a:t>Algorithm: </a:t>
            </a:r>
            <a:endParaRPr lang="tr-TR" sz="2000" b="1" dirty="0" smtClean="0"/>
          </a:p>
          <a:p>
            <a:r>
              <a:rPr lang="en-US" sz="2000" dirty="0" smtClean="0"/>
              <a:t>Retrieve </a:t>
            </a:r>
            <a:r>
              <a:rPr lang="en-US" sz="2000" dirty="0"/>
              <a:t>row from outer and inner tables </a:t>
            </a:r>
          </a:p>
          <a:p>
            <a:r>
              <a:rPr lang="en-US" sz="2000" dirty="0"/>
              <a:t>If a match: return the row </a:t>
            </a:r>
          </a:p>
          <a:p>
            <a:r>
              <a:rPr lang="en-US" sz="2000" dirty="0"/>
              <a:t>If no match: get a new row from the smaller input and iterate </a:t>
            </a:r>
          </a:p>
          <a:p>
            <a:endParaRPr lang="tr-TR" sz="2000" dirty="0"/>
          </a:p>
          <a:p>
            <a:endParaRPr lang="tr-TR" sz="2000" dirty="0" smtClean="0"/>
          </a:p>
          <a:p>
            <a:endParaRPr lang="tr-TR" sz="2000" dirty="0"/>
          </a:p>
          <a:p>
            <a:endParaRPr lang="tr-TR" dirty="0">
              <a:solidFill>
                <a:srgbClr val="000000"/>
              </a:solidFill>
              <a:latin typeface="Myriad Pro"/>
            </a:endParaRPr>
          </a:p>
        </p:txBody>
      </p:sp>
      <p:pic>
        <p:nvPicPr>
          <p:cNvPr id="4" name="Picture 3"/>
          <p:cNvPicPr>
            <a:picLocks noChangeAspect="1"/>
          </p:cNvPicPr>
          <p:nvPr/>
        </p:nvPicPr>
        <p:blipFill>
          <a:blip r:embed="rId3"/>
          <a:stretch>
            <a:fillRect/>
          </a:stretch>
        </p:blipFill>
        <p:spPr>
          <a:xfrm>
            <a:off x="3427188" y="4959408"/>
            <a:ext cx="558360" cy="572400"/>
          </a:xfrm>
          <a:prstGeom prst="rect">
            <a:avLst/>
          </a:prstGeom>
        </p:spPr>
      </p:pic>
    </p:spTree>
    <p:extLst>
      <p:ext uri="{BB962C8B-B14F-4D97-AF65-F5344CB8AC3E}">
        <p14:creationId xmlns:p14="http://schemas.microsoft.com/office/powerpoint/2010/main" val="1836260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a:t>
            </a:r>
            <a:r>
              <a:rPr lang="tr-TR" b="1" dirty="0" smtClean="0"/>
              <a:t>Hash Match Join</a:t>
            </a:r>
            <a:endParaRPr lang="tr-TR" b="1" dirty="0"/>
          </a:p>
        </p:txBody>
      </p:sp>
      <p:sp>
        <p:nvSpPr>
          <p:cNvPr id="3" name="Rectangle 2"/>
          <p:cNvSpPr/>
          <p:nvPr/>
        </p:nvSpPr>
        <p:spPr>
          <a:xfrm>
            <a:off x="457200" y="1417638"/>
            <a:ext cx="8455152" cy="5262979"/>
          </a:xfrm>
          <a:prstGeom prst="rect">
            <a:avLst/>
          </a:prstGeom>
        </p:spPr>
        <p:txBody>
          <a:bodyPr wrap="square">
            <a:spAutoFit/>
          </a:bodyPr>
          <a:lstStyle/>
          <a:p>
            <a:endParaRPr lang="tr-TR" sz="1200" dirty="0">
              <a:solidFill>
                <a:srgbClr val="000000"/>
              </a:solidFill>
              <a:latin typeface="Myriad Pro Light"/>
            </a:endParaRPr>
          </a:p>
          <a:p>
            <a:endParaRPr lang="tr-TR" sz="2000" dirty="0"/>
          </a:p>
          <a:p>
            <a:r>
              <a:rPr lang="en-US" sz="2000" dirty="0"/>
              <a:t>It’s the one operator chosen when the scenario doesn’t favor in any of the other join types. This happens when the tables are not properly sorted, and/or there are no indexes. </a:t>
            </a:r>
            <a:r>
              <a:rPr lang="tr-TR" sz="2000" dirty="0" smtClean="0"/>
              <a:t/>
            </a:r>
            <a:br>
              <a:rPr lang="tr-TR" sz="2000" dirty="0" smtClean="0"/>
            </a:br>
            <a:endParaRPr lang="tr-TR" sz="2000" dirty="0"/>
          </a:p>
          <a:p>
            <a:r>
              <a:rPr lang="en-US" sz="2000" b="1" dirty="0" smtClean="0"/>
              <a:t>Algorithm: </a:t>
            </a:r>
            <a:endParaRPr lang="tr-TR" dirty="0"/>
          </a:p>
          <a:p>
            <a:pPr marL="1257300" lvl="2" indent="-342900">
              <a:buFont typeface="Arial" panose="020B0604020202020204" pitchFamily="34" charset="0"/>
              <a:buChar char="•"/>
            </a:pPr>
            <a:r>
              <a:rPr lang="en-US" sz="2000" dirty="0"/>
              <a:t>Build a hash table (hash buckets) via computed hash key values for each row of the “build” input (top/outer table) </a:t>
            </a:r>
            <a:endParaRPr lang="tr-TR" sz="2000" dirty="0" smtClean="0"/>
          </a:p>
          <a:p>
            <a:pPr marL="1200150" lvl="2" indent="-285750">
              <a:buFont typeface="Arial" panose="020B0604020202020204" pitchFamily="34" charset="0"/>
              <a:buChar char="•"/>
            </a:pPr>
            <a:r>
              <a:rPr lang="en-US" dirty="0" smtClean="0"/>
              <a:t>For </a:t>
            </a:r>
            <a:r>
              <a:rPr lang="en-US" dirty="0"/>
              <a:t>each probe row (bottom/inner table), compute a hash key value and evaluate for matches in the “build” hash table (buckets) </a:t>
            </a:r>
            <a:endParaRPr lang="tr-TR" dirty="0" smtClean="0"/>
          </a:p>
          <a:p>
            <a:pPr marL="1200150" lvl="2" indent="-285750">
              <a:buFont typeface="Arial" panose="020B0604020202020204" pitchFamily="34" charset="0"/>
              <a:buChar char="•"/>
            </a:pPr>
            <a:r>
              <a:rPr lang="en-US" dirty="0"/>
              <a:t>Output matches (or output based on logical operation) </a:t>
            </a:r>
          </a:p>
          <a:p>
            <a:pPr lvl="2"/>
            <a:endParaRPr lang="tr-TR" dirty="0"/>
          </a:p>
          <a:p>
            <a:pPr lvl="2"/>
            <a:endParaRPr lang="tr-TR" dirty="0"/>
          </a:p>
          <a:p>
            <a:pPr lvl="2"/>
            <a:endParaRPr lang="tr-TR" dirty="0"/>
          </a:p>
          <a:p>
            <a:endParaRPr lang="tr-TR" sz="2000" dirty="0" smtClean="0"/>
          </a:p>
          <a:p>
            <a:endParaRPr lang="tr-TR" sz="2000" dirty="0"/>
          </a:p>
          <a:p>
            <a:endParaRPr lang="tr-TR" dirty="0">
              <a:solidFill>
                <a:srgbClr val="000000"/>
              </a:solidFill>
              <a:latin typeface="Myriad Pro"/>
            </a:endParaRPr>
          </a:p>
        </p:txBody>
      </p:sp>
      <p:pic>
        <p:nvPicPr>
          <p:cNvPr id="4" name="Picture 3"/>
          <p:cNvPicPr>
            <a:picLocks noChangeAspect="1"/>
          </p:cNvPicPr>
          <p:nvPr/>
        </p:nvPicPr>
        <p:blipFill>
          <a:blip r:embed="rId3"/>
          <a:stretch>
            <a:fillRect/>
          </a:stretch>
        </p:blipFill>
        <p:spPr>
          <a:xfrm>
            <a:off x="3439380" y="5397792"/>
            <a:ext cx="558360" cy="597840"/>
          </a:xfrm>
          <a:prstGeom prst="rect">
            <a:avLst/>
          </a:prstGeom>
        </p:spPr>
      </p:pic>
    </p:spTree>
    <p:extLst>
      <p:ext uri="{BB962C8B-B14F-4D97-AF65-F5344CB8AC3E}">
        <p14:creationId xmlns:p14="http://schemas.microsoft.com/office/powerpoint/2010/main" val="4003349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a:t>
            </a:r>
            <a:r>
              <a:rPr lang="tr-TR" b="1" dirty="0" err="1" smtClean="0"/>
              <a:t>Operators</a:t>
            </a:r>
            <a:endParaRPr lang="tr-TR" b="1" dirty="0"/>
          </a:p>
        </p:txBody>
      </p:sp>
      <p:sp>
        <p:nvSpPr>
          <p:cNvPr id="5" name="Rectangle 4"/>
          <p:cNvSpPr/>
          <p:nvPr/>
        </p:nvSpPr>
        <p:spPr>
          <a:xfrm>
            <a:off x="699130" y="3307398"/>
            <a:ext cx="6847718" cy="584775"/>
          </a:xfrm>
          <a:prstGeom prst="rect">
            <a:avLst/>
          </a:prstGeom>
        </p:spPr>
        <p:txBody>
          <a:bodyPr wrap="square">
            <a:spAutoFit/>
          </a:bodyPr>
          <a:lstStyle/>
          <a:p>
            <a:endParaRPr lang="tr-TR" sz="800" dirty="0">
              <a:solidFill>
                <a:srgbClr val="000000"/>
              </a:solidFill>
              <a:latin typeface="Arial" panose="020B0604020202020204" pitchFamily="34" charset="0"/>
            </a:endParaRPr>
          </a:p>
          <a:p>
            <a:r>
              <a:rPr lang="tr-TR" sz="2400" b="1" dirty="0" smtClean="0">
                <a:solidFill>
                  <a:schemeClr val="accent1"/>
                </a:solidFill>
                <a:latin typeface="+mj-lt"/>
                <a:ea typeface="+mj-ea"/>
                <a:cs typeface="+mj-cs"/>
              </a:rPr>
              <a:t>DEMO – EXECUTION PLAN OPERATORS</a:t>
            </a:r>
            <a:endParaRPr lang="tr-TR" sz="2400" dirty="0"/>
          </a:p>
        </p:txBody>
      </p:sp>
      <p:sp>
        <p:nvSpPr>
          <p:cNvPr id="6" name="Rectangle 5"/>
          <p:cNvSpPr/>
          <p:nvPr/>
        </p:nvSpPr>
        <p:spPr>
          <a:xfrm>
            <a:off x="589403" y="2002413"/>
            <a:ext cx="6208004" cy="538609"/>
          </a:xfrm>
          <a:prstGeom prst="rect">
            <a:avLst/>
          </a:prstGeom>
        </p:spPr>
        <p:txBody>
          <a:bodyPr wrap="square">
            <a:spAutoFit/>
          </a:bodyPr>
          <a:lstStyle/>
          <a:p>
            <a:endParaRPr lang="tr-TR" sz="1100" dirty="0">
              <a:solidFill>
                <a:srgbClr val="000000"/>
              </a:solidFill>
              <a:latin typeface="Arial" panose="020B0604020202020204" pitchFamily="34" charset="0"/>
            </a:endParaRPr>
          </a:p>
          <a:p>
            <a:endParaRPr lang="tr-TR" dirty="0"/>
          </a:p>
        </p:txBody>
      </p:sp>
    </p:spTree>
    <p:extLst>
      <p:ext uri="{BB962C8B-B14F-4D97-AF65-F5344CB8AC3E}">
        <p14:creationId xmlns:p14="http://schemas.microsoft.com/office/powerpoint/2010/main" val="329113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a:t>
            </a:r>
            <a:r>
              <a:rPr lang="tr-TR" b="1" dirty="0" err="1" smtClean="0"/>
              <a:t>Reuse</a:t>
            </a:r>
            <a:endParaRPr lang="tr-TR" b="1" dirty="0"/>
          </a:p>
        </p:txBody>
      </p:sp>
      <p:sp>
        <p:nvSpPr>
          <p:cNvPr id="3" name="Rectangle 2"/>
          <p:cNvSpPr/>
          <p:nvPr/>
        </p:nvSpPr>
        <p:spPr>
          <a:xfrm>
            <a:off x="457200" y="1417638"/>
            <a:ext cx="8455152" cy="2092881"/>
          </a:xfrm>
          <a:prstGeom prst="rect">
            <a:avLst/>
          </a:prstGeom>
        </p:spPr>
        <p:txBody>
          <a:bodyPr wrap="square">
            <a:spAutoFit/>
          </a:bodyPr>
          <a:lstStyle/>
          <a:p>
            <a:endParaRPr lang="tr-TR" sz="1200" dirty="0">
              <a:solidFill>
                <a:srgbClr val="000000"/>
              </a:solidFill>
              <a:latin typeface="Myriad Pro Light"/>
            </a:endParaRPr>
          </a:p>
          <a:p>
            <a:endParaRPr lang="tr-TR" sz="2000" dirty="0"/>
          </a:p>
          <a:p>
            <a:r>
              <a:rPr lang="tr-TR" sz="2000" dirty="0" smtClean="0"/>
              <a:t>SQL Server Plan Cache</a:t>
            </a:r>
          </a:p>
          <a:p>
            <a:r>
              <a:rPr lang="tr-TR" sz="2000" dirty="0"/>
              <a:t>Optimize </a:t>
            </a:r>
            <a:r>
              <a:rPr lang="tr-TR" sz="2000" dirty="0" err="1"/>
              <a:t>for</a:t>
            </a:r>
            <a:r>
              <a:rPr lang="tr-TR" sz="2000" dirty="0"/>
              <a:t> Ad Hoc </a:t>
            </a:r>
            <a:r>
              <a:rPr lang="tr-TR" sz="2000" dirty="0" err="1" smtClean="0"/>
              <a:t>Workloads</a:t>
            </a:r>
            <a:endParaRPr lang="tr-TR" sz="2000" dirty="0" smtClean="0"/>
          </a:p>
          <a:p>
            <a:r>
              <a:rPr lang="tr-TR" sz="2000" dirty="0" err="1"/>
              <a:t>Parameterization</a:t>
            </a:r>
            <a:r>
              <a:rPr lang="tr-TR" sz="2000" dirty="0" smtClean="0"/>
              <a:t/>
            </a:r>
            <a:br>
              <a:rPr lang="tr-TR" sz="2000" dirty="0" smtClean="0"/>
            </a:br>
            <a:endParaRPr lang="tr-TR" sz="2000" dirty="0"/>
          </a:p>
          <a:p>
            <a:endParaRPr lang="tr-TR" dirty="0">
              <a:solidFill>
                <a:srgbClr val="000000"/>
              </a:solidFill>
              <a:latin typeface="Myriad Pro"/>
            </a:endParaRPr>
          </a:p>
        </p:txBody>
      </p:sp>
    </p:spTree>
    <p:extLst>
      <p:ext uri="{BB962C8B-B14F-4D97-AF65-F5344CB8AC3E}">
        <p14:creationId xmlns:p14="http://schemas.microsoft.com/office/powerpoint/2010/main" val="895583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a:t>
            </a:r>
            <a:r>
              <a:rPr lang="tr-TR" b="1" dirty="0" err="1" smtClean="0"/>
              <a:t>Reuse</a:t>
            </a:r>
            <a:endParaRPr lang="tr-TR" b="1" dirty="0"/>
          </a:p>
        </p:txBody>
      </p:sp>
      <p:sp>
        <p:nvSpPr>
          <p:cNvPr id="4" name="Rectangle 3"/>
          <p:cNvSpPr/>
          <p:nvPr/>
        </p:nvSpPr>
        <p:spPr>
          <a:xfrm>
            <a:off x="699130" y="3307398"/>
            <a:ext cx="6847718" cy="584775"/>
          </a:xfrm>
          <a:prstGeom prst="rect">
            <a:avLst/>
          </a:prstGeom>
        </p:spPr>
        <p:txBody>
          <a:bodyPr wrap="square">
            <a:spAutoFit/>
          </a:bodyPr>
          <a:lstStyle/>
          <a:p>
            <a:endParaRPr lang="tr-TR" sz="800" dirty="0">
              <a:solidFill>
                <a:srgbClr val="000000"/>
              </a:solidFill>
              <a:latin typeface="Arial" panose="020B0604020202020204" pitchFamily="34" charset="0"/>
            </a:endParaRPr>
          </a:p>
          <a:p>
            <a:r>
              <a:rPr lang="tr-TR" sz="2400" b="1" dirty="0" smtClean="0">
                <a:solidFill>
                  <a:schemeClr val="accent1"/>
                </a:solidFill>
                <a:latin typeface="+mj-lt"/>
                <a:ea typeface="+mj-ea"/>
                <a:cs typeface="+mj-cs"/>
              </a:rPr>
              <a:t>DEMO – EXECUTION PLAN OPERATORS</a:t>
            </a:r>
            <a:endParaRPr lang="tr-TR" sz="2400" dirty="0"/>
          </a:p>
        </p:txBody>
      </p:sp>
    </p:spTree>
    <p:extLst>
      <p:ext uri="{BB962C8B-B14F-4D97-AF65-F5344CB8AC3E}">
        <p14:creationId xmlns:p14="http://schemas.microsoft.com/office/powerpoint/2010/main" val="3496850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smtClean="0"/>
              <a:t>Parameter Sniffing</a:t>
            </a:r>
            <a:endParaRPr lang="tr-TR" b="1" dirty="0"/>
          </a:p>
        </p:txBody>
      </p:sp>
      <p:sp>
        <p:nvSpPr>
          <p:cNvPr id="4" name="Rectangle 3"/>
          <p:cNvSpPr/>
          <p:nvPr/>
        </p:nvSpPr>
        <p:spPr>
          <a:xfrm>
            <a:off x="699130" y="3307398"/>
            <a:ext cx="6847718" cy="584775"/>
          </a:xfrm>
          <a:prstGeom prst="rect">
            <a:avLst/>
          </a:prstGeom>
        </p:spPr>
        <p:txBody>
          <a:bodyPr wrap="square">
            <a:spAutoFit/>
          </a:bodyPr>
          <a:lstStyle/>
          <a:p>
            <a:endParaRPr lang="tr-TR" sz="800" dirty="0">
              <a:solidFill>
                <a:srgbClr val="000000"/>
              </a:solidFill>
              <a:latin typeface="Arial" panose="020B0604020202020204" pitchFamily="34" charset="0"/>
            </a:endParaRPr>
          </a:p>
          <a:p>
            <a:r>
              <a:rPr lang="tr-TR" sz="2400" b="1" dirty="0" smtClean="0">
                <a:solidFill>
                  <a:schemeClr val="accent1"/>
                </a:solidFill>
                <a:latin typeface="+mj-lt"/>
                <a:ea typeface="+mj-ea"/>
                <a:cs typeface="+mj-cs"/>
              </a:rPr>
              <a:t>DEMO – PARAMETER SNIFFING</a:t>
            </a:r>
            <a:endParaRPr lang="tr-TR" sz="2400" b="1" dirty="0">
              <a:solidFill>
                <a:schemeClr val="accent1"/>
              </a:solidFill>
              <a:latin typeface="+mj-lt"/>
              <a:ea typeface="+mj-ea"/>
              <a:cs typeface="+mj-cs"/>
            </a:endParaRPr>
          </a:p>
        </p:txBody>
      </p:sp>
    </p:spTree>
    <p:extLst>
      <p:ext uri="{BB962C8B-B14F-4D97-AF65-F5344CB8AC3E}">
        <p14:creationId xmlns:p14="http://schemas.microsoft.com/office/powerpoint/2010/main" val="165078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b="1" dirty="0" err="1"/>
              <a:t>Question</a:t>
            </a:r>
            <a:r>
              <a:rPr lang="tr-TR" b="1" dirty="0"/>
              <a:t> </a:t>
            </a:r>
            <a:r>
              <a:rPr lang="tr-TR" b="1" dirty="0" err="1"/>
              <a:t>and</a:t>
            </a:r>
            <a:r>
              <a:rPr lang="tr-TR" b="1" dirty="0"/>
              <a:t> </a:t>
            </a:r>
            <a:r>
              <a:rPr lang="tr-TR" b="1" dirty="0" err="1"/>
              <a:t>Answers</a:t>
            </a:r>
            <a:endParaRPr lang="tr-TR" b="1" dirty="0"/>
          </a:p>
        </p:txBody>
      </p:sp>
      <p:sp>
        <p:nvSpPr>
          <p:cNvPr id="3" name="TextBox 2"/>
          <p:cNvSpPr txBox="1"/>
          <p:nvPr/>
        </p:nvSpPr>
        <p:spPr>
          <a:xfrm>
            <a:off x="457200" y="1840992"/>
            <a:ext cx="6309360" cy="1569660"/>
          </a:xfrm>
          <a:prstGeom prst="rect">
            <a:avLst/>
          </a:prstGeom>
          <a:noFill/>
        </p:spPr>
        <p:txBody>
          <a:bodyPr wrap="square" rtlCol="0">
            <a:spAutoFit/>
          </a:bodyPr>
          <a:lstStyle/>
          <a:p>
            <a:r>
              <a:rPr lang="tr-TR" dirty="0">
                <a:hlinkClick r:id="rId2"/>
              </a:rPr>
              <a:t>http://ismailadar.com/</a:t>
            </a:r>
          </a:p>
          <a:p>
            <a:r>
              <a:rPr lang="tr-TR" dirty="0" smtClean="0">
                <a:hlinkClick r:id="rId2"/>
              </a:rPr>
              <a:t>ismail.adar@silikonakademi.com</a:t>
            </a:r>
            <a:endParaRPr lang="tr-TR" dirty="0" smtClean="0"/>
          </a:p>
          <a:p>
            <a:r>
              <a:rPr lang="tr-TR" sz="2400" b="1" dirty="0">
                <a:solidFill>
                  <a:schemeClr val="accent1"/>
                </a:solidFill>
                <a:latin typeface="+mj-lt"/>
                <a:ea typeface="+mj-ea"/>
                <a:cs typeface="+mj-cs"/>
              </a:rPr>
              <a:t>@</a:t>
            </a:r>
            <a:r>
              <a:rPr lang="tr-TR" sz="2400" b="1" dirty="0" err="1">
                <a:solidFill>
                  <a:schemeClr val="accent1"/>
                </a:solidFill>
                <a:latin typeface="+mj-lt"/>
                <a:ea typeface="+mj-ea"/>
                <a:cs typeface="+mj-cs"/>
              </a:rPr>
              <a:t>ismailadars</a:t>
            </a:r>
            <a:endParaRPr lang="tr-TR" sz="2400" b="1" dirty="0">
              <a:solidFill>
                <a:schemeClr val="accent1"/>
              </a:solidFill>
              <a:latin typeface="+mj-lt"/>
              <a:ea typeface="+mj-ea"/>
              <a:cs typeface="+mj-cs"/>
            </a:endParaRPr>
          </a:p>
          <a:p>
            <a:endParaRPr lang="tr-TR" dirty="0" smtClean="0"/>
          </a:p>
          <a:p>
            <a:endParaRPr lang="tr-TR" dirty="0"/>
          </a:p>
        </p:txBody>
      </p:sp>
    </p:spTree>
    <p:extLst>
      <p:ext uri="{BB962C8B-B14F-4D97-AF65-F5344CB8AC3E}">
        <p14:creationId xmlns:p14="http://schemas.microsoft.com/office/powerpoint/2010/main" val="28404189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Thank</a:t>
            </a:r>
            <a:r>
              <a:rPr lang="tr-TR" dirty="0" smtClean="0"/>
              <a:t> </a:t>
            </a:r>
            <a:r>
              <a:rPr lang="tr-TR" dirty="0" err="1" smtClean="0"/>
              <a:t>you</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933" y="2328672"/>
            <a:ext cx="6130697" cy="2300137"/>
          </a:xfrm>
          <a:prstGeom prst="rect">
            <a:avLst/>
          </a:prstGeom>
        </p:spPr>
      </p:pic>
    </p:spTree>
    <p:extLst>
      <p:ext uri="{BB962C8B-B14F-4D97-AF65-F5344CB8AC3E}">
        <p14:creationId xmlns:p14="http://schemas.microsoft.com/office/powerpoint/2010/main" val="1003306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600200"/>
            <a:ext cx="8229600" cy="4525963"/>
          </a:xfrm>
        </p:spPr>
        <p:txBody>
          <a:bodyPr/>
          <a:lstStyle/>
          <a:p>
            <a:r>
              <a:rPr lang="en-US" dirty="0"/>
              <a:t>Just a quick blog post, update on LinkedIn, or a tweet on Twitter is all we need.</a:t>
            </a:r>
          </a:p>
        </p:txBody>
      </p:sp>
      <p:sp>
        <p:nvSpPr>
          <p:cNvPr id="10" name="Title 1"/>
          <p:cNvSpPr>
            <a:spLocks noGrp="1"/>
          </p:cNvSpPr>
          <p:nvPr>
            <p:ph type="title"/>
          </p:nvPr>
        </p:nvSpPr>
        <p:spPr>
          <a:xfrm>
            <a:off x="457200" y="274638"/>
            <a:ext cx="8229600" cy="1143000"/>
          </a:xfrm>
        </p:spPr>
        <p:txBody>
          <a:bodyPr/>
          <a:lstStyle/>
          <a:p>
            <a:r>
              <a:rPr lang="tr-TR" dirty="0" smtClean="0"/>
              <a:t>What do we need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056" y="2656751"/>
            <a:ext cx="1795548" cy="3305138"/>
          </a:xfrm>
          <a:prstGeom prst="rect">
            <a:avLst/>
          </a:prstGeom>
        </p:spPr>
      </p:pic>
    </p:spTree>
    <p:extLst>
      <p:ext uri="{BB962C8B-B14F-4D97-AF65-F5344CB8AC3E}">
        <p14:creationId xmlns:p14="http://schemas.microsoft.com/office/powerpoint/2010/main" val="3725831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Session Evaluations</a:t>
            </a:r>
            <a:endParaRPr lang="en-US" dirty="0"/>
          </a:p>
        </p:txBody>
      </p:sp>
      <p:sp>
        <p:nvSpPr>
          <p:cNvPr id="3" name="Content Placeholder 2"/>
          <p:cNvSpPr>
            <a:spLocks noGrp="1"/>
          </p:cNvSpPr>
          <p:nvPr>
            <p:ph idx="1"/>
          </p:nvPr>
        </p:nvSpPr>
        <p:spPr/>
        <p:txBody>
          <a:bodyPr/>
          <a:lstStyle/>
          <a:p>
            <a:r>
              <a:rPr lang="tr-TR" dirty="0" smtClean="0"/>
              <a:t>Evaluate sessions and get a chance for the raffle: </a:t>
            </a:r>
            <a:r>
              <a:rPr lang="tr-TR" dirty="0" smtClean="0">
                <a:hlinkClick r:id="rId2"/>
              </a:rPr>
              <a:t>http</a:t>
            </a:r>
            <a:r>
              <a:rPr lang="tr-TR" dirty="0">
                <a:hlinkClick r:id="rId2"/>
              </a:rPr>
              <a:t>://</a:t>
            </a:r>
            <a:r>
              <a:rPr lang="tr-TR" dirty="0" smtClean="0">
                <a:hlinkClick r:id="rId2"/>
              </a:rPr>
              <a:t>spoke.at/sqlsat451</a:t>
            </a:r>
            <a:endParaRPr lang="tr-TR" dirty="0" smtClean="0"/>
          </a:p>
          <a:p>
            <a:endParaRPr lang="tr-TR"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082" y="2171656"/>
            <a:ext cx="2072490" cy="3641052"/>
          </a:xfrm>
          <a:prstGeom prst="rect">
            <a:avLst/>
          </a:prstGeom>
        </p:spPr>
      </p:pic>
      <p:pic>
        <p:nvPicPr>
          <p:cNvPr id="8" name="Picture 7"/>
          <p:cNvPicPr>
            <a:picLocks noChangeAspect="1"/>
          </p:cNvPicPr>
          <p:nvPr/>
        </p:nvPicPr>
        <p:blipFill>
          <a:blip r:embed="rId4"/>
          <a:stretch>
            <a:fillRect/>
          </a:stretch>
        </p:blipFill>
        <p:spPr>
          <a:xfrm>
            <a:off x="2724072" y="2613469"/>
            <a:ext cx="2762327" cy="3405378"/>
          </a:xfrm>
          <a:prstGeom prst="rect">
            <a:avLst/>
          </a:prstGeom>
        </p:spPr>
      </p:pic>
    </p:spTree>
    <p:extLst>
      <p:ext uri="{BB962C8B-B14F-4D97-AF65-F5344CB8AC3E}">
        <p14:creationId xmlns:p14="http://schemas.microsoft.com/office/powerpoint/2010/main" val="1383813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err="1">
                <a:latin typeface="Arial" pitchFamily="34" charset="0"/>
                <a:cs typeface="Arial" pitchFamily="34" charset="0"/>
              </a:rPr>
              <a:t>About.Me</a:t>
            </a:r>
            <a:r>
              <a:rPr lang="tr-TR" dirty="0">
                <a:latin typeface="Arial" pitchFamily="34" charset="0"/>
                <a:cs typeface="Arial" pitchFamily="34" charset="0"/>
              </a:rPr>
              <a:t>()</a:t>
            </a:r>
            <a:endParaRPr lang="en-US" dirty="0">
              <a:latin typeface="Arial" pitchFamily="34" charset="0"/>
              <a:cs typeface="Arial" pitchFamily="34" charset="0"/>
            </a:endParaRPr>
          </a:p>
        </p:txBody>
      </p:sp>
      <p:pic>
        <p:nvPicPr>
          <p:cNvPr id="4" name="Picture 2" descr="Ap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52" y="4336978"/>
            <a:ext cx="1143000" cy="1394605"/>
          </a:xfrm>
          <a:prstGeom prst="rect">
            <a:avLst/>
          </a:prstGeom>
          <a:ln w="127000" cap="rnd">
            <a:noFill/>
          </a:ln>
          <a:effectLst>
            <a:glow rad="101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5" name="Picture 4" descr="Ap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892" y="4312357"/>
            <a:ext cx="1040223" cy="1419226"/>
          </a:xfrm>
          <a:prstGeom prst="rect">
            <a:avLst/>
          </a:prstGeom>
          <a:ln w="127000" cap="rnd">
            <a:noFill/>
          </a:ln>
          <a:effectLst>
            <a:glow rad="101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6" name="Picture 6" descr="Ap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8140" y="4336978"/>
            <a:ext cx="1047750" cy="1347528"/>
          </a:xfrm>
          <a:prstGeom prst="rect">
            <a:avLst/>
          </a:prstGeom>
          <a:ln w="127000" cap="rnd">
            <a:noFill/>
          </a:ln>
          <a:effectLst>
            <a:glow rad="101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457198" y="1517829"/>
            <a:ext cx="8229601" cy="2000548"/>
          </a:xfrm>
          <a:prstGeom prst="rect">
            <a:avLst/>
          </a:prstGeom>
        </p:spPr>
        <p:txBody>
          <a:bodyPr wrap="square">
            <a:spAutoFit/>
          </a:bodyPr>
          <a:lstStyle/>
          <a:p>
            <a:pPr marL="457200" indent="-457200">
              <a:buFont typeface="Arial" panose="020B0604020202020204" pitchFamily="34" charset="0"/>
              <a:buChar char="•"/>
            </a:pPr>
            <a:r>
              <a:rPr lang="tr-TR" sz="3200" dirty="0" smtClean="0"/>
              <a:t>SQL Server Consultant/ </a:t>
            </a:r>
            <a:r>
              <a:rPr lang="tr-TR" sz="3200" dirty="0">
                <a:solidFill>
                  <a:schemeClr val="accent5">
                    <a:lumMod val="60000"/>
                    <a:lumOff val="40000"/>
                  </a:schemeClr>
                </a:solidFill>
              </a:rPr>
              <a:t>Silikon</a:t>
            </a:r>
            <a:r>
              <a:rPr lang="tr-TR" sz="3200" dirty="0" smtClean="0"/>
              <a:t> </a:t>
            </a:r>
            <a:r>
              <a:rPr lang="tr-TR" sz="3200" dirty="0">
                <a:solidFill>
                  <a:schemeClr val="accent5">
                    <a:lumMod val="60000"/>
                    <a:lumOff val="40000"/>
                  </a:schemeClr>
                </a:solidFill>
              </a:rPr>
              <a:t>Akademi</a:t>
            </a:r>
          </a:p>
          <a:p>
            <a:pPr marL="457200" indent="-457200">
              <a:buFont typeface="Arial" panose="020B0604020202020204" pitchFamily="34" charset="0"/>
              <a:buChar char="•"/>
            </a:pPr>
            <a:r>
              <a:rPr lang="tr-TR" sz="3200" dirty="0" smtClean="0"/>
              <a:t>SQL Server DBA/ </a:t>
            </a:r>
            <a:r>
              <a:rPr lang="tr-TR" sz="3200" dirty="0" smtClean="0">
                <a:solidFill>
                  <a:schemeClr val="accent5">
                    <a:lumMod val="60000"/>
                    <a:lumOff val="40000"/>
                  </a:schemeClr>
                </a:solidFill>
              </a:rPr>
              <a:t>Doğan Online</a:t>
            </a:r>
          </a:p>
          <a:p>
            <a:pPr marL="457200" indent="-457200">
              <a:buFont typeface="Arial" panose="020B0604020202020204" pitchFamily="34" charset="0"/>
              <a:buChar char="•"/>
            </a:pPr>
            <a:r>
              <a:rPr lang="tr-TR" sz="3200" dirty="0" err="1" smtClean="0"/>
              <a:t>MCT,MSCE,MCSA,MCITP,etc</a:t>
            </a:r>
            <a:endParaRPr lang="tr-TR" sz="3200" dirty="0" smtClean="0"/>
          </a:p>
          <a:p>
            <a:pPr marL="457200" indent="-457200">
              <a:buFont typeface="Arial" panose="020B0604020202020204" pitchFamily="34" charset="0"/>
              <a:buChar char="•"/>
            </a:pPr>
            <a:endParaRPr lang="tr-TR" sz="2800" dirty="0"/>
          </a:p>
        </p:txBody>
      </p:sp>
    </p:spTree>
    <p:extLst>
      <p:ext uri="{BB962C8B-B14F-4D97-AF65-F5344CB8AC3E}">
        <p14:creationId xmlns:p14="http://schemas.microsoft.com/office/powerpoint/2010/main" val="799530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stStyle>
          <a:p>
            <a:r>
              <a:rPr lang="en-US" dirty="0" smtClean="0">
                <a:latin typeface="Arial" pitchFamily="34" charset="0"/>
                <a:cs typeface="Arial" pitchFamily="34" charset="0"/>
              </a:rPr>
              <a:t>Objectives</a:t>
            </a:r>
            <a:endParaRPr lang="en-US" dirty="0">
              <a:latin typeface="Arial" pitchFamily="34" charset="0"/>
              <a:cs typeface="Arial" pitchFamily="34" charset="0"/>
            </a:endParaRPr>
          </a:p>
        </p:txBody>
      </p:sp>
      <p:sp>
        <p:nvSpPr>
          <p:cNvPr id="12" name="Rounded Rectangle 11"/>
          <p:cNvSpPr/>
          <p:nvPr/>
        </p:nvSpPr>
        <p:spPr>
          <a:xfrm>
            <a:off x="1820457" y="1549976"/>
            <a:ext cx="4856181" cy="519779"/>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lstStyle/>
          <a:p>
            <a:pPr algn="ctr"/>
            <a:r>
              <a:rPr lang="tr-TR" sz="2400" b="1" dirty="0"/>
              <a:t>Query Life </a:t>
            </a:r>
            <a:r>
              <a:rPr lang="tr-TR" sz="2400" b="1" dirty="0" err="1"/>
              <a:t>Cycle</a:t>
            </a:r>
            <a:endParaRPr lang="tr-TR" sz="2400" b="1" dirty="0"/>
          </a:p>
        </p:txBody>
      </p:sp>
      <p:sp>
        <p:nvSpPr>
          <p:cNvPr id="13" name="Rounded Rectangle 12"/>
          <p:cNvSpPr/>
          <p:nvPr/>
        </p:nvSpPr>
        <p:spPr>
          <a:xfrm>
            <a:off x="1820461" y="2226959"/>
            <a:ext cx="4856181" cy="519779"/>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lstStyle/>
          <a:p>
            <a:pPr algn="ctr"/>
            <a:r>
              <a:rPr lang="tr-TR" sz="2400" b="1" dirty="0" smtClean="0"/>
              <a:t>Execution Plan </a:t>
            </a:r>
            <a:r>
              <a:rPr lang="tr-TR" sz="2400" b="1" dirty="0" err="1" smtClean="0"/>
              <a:t>Overview</a:t>
            </a:r>
            <a:endParaRPr lang="tr-TR" sz="2400" b="1" dirty="0"/>
          </a:p>
        </p:txBody>
      </p:sp>
      <p:sp>
        <p:nvSpPr>
          <p:cNvPr id="14" name="Rounded Rectangle 13"/>
          <p:cNvSpPr/>
          <p:nvPr/>
        </p:nvSpPr>
        <p:spPr>
          <a:xfrm>
            <a:off x="1820460" y="2917562"/>
            <a:ext cx="4856181" cy="519779"/>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lstStyle/>
          <a:p>
            <a:pPr algn="ctr"/>
            <a:r>
              <a:rPr lang="tr-TR" sz="2400" b="1" dirty="0" smtClean="0"/>
              <a:t>Execution Plan </a:t>
            </a:r>
            <a:r>
              <a:rPr lang="tr-TR" sz="2400" b="1" dirty="0" err="1" smtClean="0"/>
              <a:t>Operators</a:t>
            </a:r>
            <a:endParaRPr lang="tr-TR" sz="2400" b="1" dirty="0"/>
          </a:p>
        </p:txBody>
      </p:sp>
      <p:sp>
        <p:nvSpPr>
          <p:cNvPr id="15" name="Rounded Rectangle 14"/>
          <p:cNvSpPr/>
          <p:nvPr/>
        </p:nvSpPr>
        <p:spPr>
          <a:xfrm>
            <a:off x="1820459" y="3608165"/>
            <a:ext cx="4856181" cy="519779"/>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lstStyle/>
          <a:p>
            <a:pPr algn="ctr"/>
            <a:r>
              <a:rPr lang="tr-TR" sz="2400" b="1" dirty="0" smtClean="0"/>
              <a:t>Execution Plan </a:t>
            </a:r>
            <a:r>
              <a:rPr lang="tr-TR" sz="2400" b="1" dirty="0" err="1" smtClean="0"/>
              <a:t>Reuse</a:t>
            </a:r>
            <a:endParaRPr lang="tr-TR" sz="2400" b="1" dirty="0"/>
          </a:p>
        </p:txBody>
      </p:sp>
      <p:sp>
        <p:nvSpPr>
          <p:cNvPr id="16" name="Rounded Rectangle 15"/>
          <p:cNvSpPr/>
          <p:nvPr/>
        </p:nvSpPr>
        <p:spPr>
          <a:xfrm>
            <a:off x="1820458" y="4298768"/>
            <a:ext cx="4856181" cy="519779"/>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lstStyle/>
          <a:p>
            <a:pPr algn="ctr"/>
            <a:r>
              <a:rPr lang="tr-TR" sz="2400" b="1" dirty="0" smtClean="0"/>
              <a:t>Parameter Sniffing</a:t>
            </a:r>
            <a:endParaRPr lang="tr-TR" sz="2400" b="1" dirty="0"/>
          </a:p>
        </p:txBody>
      </p:sp>
      <p:sp>
        <p:nvSpPr>
          <p:cNvPr id="17" name="Rounded Rectangle 16"/>
          <p:cNvSpPr/>
          <p:nvPr/>
        </p:nvSpPr>
        <p:spPr>
          <a:xfrm>
            <a:off x="1820461" y="4962132"/>
            <a:ext cx="4856181" cy="519779"/>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lstStyle/>
          <a:p>
            <a:pPr algn="ctr"/>
            <a:r>
              <a:rPr lang="tr-TR" sz="2400" b="1" dirty="0" err="1" smtClean="0"/>
              <a:t>Question</a:t>
            </a:r>
            <a:r>
              <a:rPr lang="tr-TR" sz="2400" b="1" dirty="0" smtClean="0"/>
              <a:t> </a:t>
            </a:r>
            <a:r>
              <a:rPr lang="tr-TR" sz="2400" b="1" dirty="0" err="1" smtClean="0"/>
              <a:t>and</a:t>
            </a:r>
            <a:r>
              <a:rPr lang="tr-TR" sz="2400" b="1" dirty="0" smtClean="0"/>
              <a:t> </a:t>
            </a:r>
            <a:r>
              <a:rPr lang="tr-TR" sz="2400" b="1" dirty="0" err="1" smtClean="0"/>
              <a:t>Answers</a:t>
            </a:r>
            <a:endParaRPr lang="tr-TR" sz="2400" b="1" dirty="0"/>
          </a:p>
        </p:txBody>
      </p:sp>
    </p:spTree>
    <p:extLst>
      <p:ext uri="{BB962C8B-B14F-4D97-AF65-F5344CB8AC3E}">
        <p14:creationId xmlns:p14="http://schemas.microsoft.com/office/powerpoint/2010/main" val="69205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tr-TR" dirty="0"/>
              <a:t>Query Life </a:t>
            </a:r>
            <a:r>
              <a:rPr lang="tr-TR" dirty="0" err="1"/>
              <a:t>Cycle</a:t>
            </a:r>
            <a:r>
              <a:rPr lang="tr-TR" b="1" dirty="0"/>
              <a:t/>
            </a:r>
            <a:br>
              <a:rPr lang="tr-TR" b="1" dirty="0"/>
            </a:br>
            <a:endParaRPr lang="en-US" dirty="0"/>
          </a:p>
        </p:txBody>
      </p:sp>
      <p:pic>
        <p:nvPicPr>
          <p:cNvPr id="5" name="Picture 4"/>
          <p:cNvPicPr>
            <a:picLocks noChangeAspect="1"/>
          </p:cNvPicPr>
          <p:nvPr/>
        </p:nvPicPr>
        <p:blipFill>
          <a:blip r:embed="rId3"/>
          <a:stretch>
            <a:fillRect/>
          </a:stretch>
        </p:blipFill>
        <p:spPr>
          <a:xfrm>
            <a:off x="-5971" y="2687446"/>
            <a:ext cx="2047875" cy="1073785"/>
          </a:xfrm>
          <a:prstGeom prst="rect">
            <a:avLst/>
          </a:prstGeom>
        </p:spPr>
      </p:pic>
      <p:sp>
        <p:nvSpPr>
          <p:cNvPr id="17" name="TextBox 16"/>
          <p:cNvSpPr txBox="1"/>
          <p:nvPr/>
        </p:nvSpPr>
        <p:spPr>
          <a:xfrm>
            <a:off x="853756" y="1432317"/>
            <a:ext cx="2095510" cy="369332"/>
          </a:xfrm>
          <a:prstGeom prst="rect">
            <a:avLst/>
          </a:prstGeom>
          <a:noFill/>
        </p:spPr>
        <p:txBody>
          <a:bodyPr wrap="none" rtlCol="0">
            <a:spAutoFit/>
          </a:bodyPr>
          <a:lstStyle/>
          <a:p>
            <a:r>
              <a:rPr lang="tr-TR" b="1" dirty="0" err="1" smtClean="0">
                <a:solidFill>
                  <a:srgbClr val="FF0000"/>
                </a:solidFill>
              </a:rPr>
              <a:t>Syntax</a:t>
            </a:r>
            <a:r>
              <a:rPr lang="tr-TR" b="1" dirty="0" smtClean="0">
                <a:solidFill>
                  <a:srgbClr val="FF0000"/>
                </a:solidFill>
              </a:rPr>
              <a:t> </a:t>
            </a:r>
            <a:r>
              <a:rPr lang="tr-TR" b="1" dirty="0" err="1" smtClean="0">
                <a:solidFill>
                  <a:srgbClr val="FF0000"/>
                </a:solidFill>
              </a:rPr>
              <a:t>Validation</a:t>
            </a:r>
            <a:endParaRPr lang="tr-TR" b="1" dirty="0">
              <a:solidFill>
                <a:srgbClr val="FF0000"/>
              </a:solidFill>
            </a:endParaRPr>
          </a:p>
        </p:txBody>
      </p:sp>
      <p:cxnSp>
        <p:nvCxnSpPr>
          <p:cNvPr id="22" name="Straight Arrow Connector 21"/>
          <p:cNvCxnSpPr/>
          <p:nvPr/>
        </p:nvCxnSpPr>
        <p:spPr>
          <a:xfrm>
            <a:off x="1463356" y="3194304"/>
            <a:ext cx="6587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Rectangle 22"/>
          <p:cNvSpPr/>
          <p:nvPr/>
        </p:nvSpPr>
        <p:spPr>
          <a:xfrm>
            <a:off x="2189971" y="2844658"/>
            <a:ext cx="1105824" cy="7933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dirty="0" smtClean="0"/>
              <a:t>PARSE</a:t>
            </a:r>
            <a:endParaRPr lang="tr-TR" dirty="0"/>
          </a:p>
        </p:txBody>
      </p:sp>
      <p:cxnSp>
        <p:nvCxnSpPr>
          <p:cNvPr id="24" name="Straight Arrow Connector 23"/>
          <p:cNvCxnSpPr>
            <a:stCxn id="23" idx="0"/>
          </p:cNvCxnSpPr>
          <p:nvPr/>
        </p:nvCxnSpPr>
        <p:spPr>
          <a:xfrm flipH="1" flipV="1">
            <a:off x="1986672" y="1945169"/>
            <a:ext cx="756211" cy="8994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295795" y="3224338"/>
            <a:ext cx="59491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6" name="Rectangle 25"/>
          <p:cNvSpPr/>
          <p:nvPr/>
        </p:nvSpPr>
        <p:spPr>
          <a:xfrm>
            <a:off x="3881911" y="2827655"/>
            <a:ext cx="1001013" cy="7933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dirty="0" smtClean="0"/>
              <a:t>BIND</a:t>
            </a:r>
            <a:endParaRPr lang="tr-TR" dirty="0"/>
          </a:p>
        </p:txBody>
      </p:sp>
      <p:cxnSp>
        <p:nvCxnSpPr>
          <p:cNvPr id="27" name="Straight Arrow Connector 26"/>
          <p:cNvCxnSpPr>
            <a:stCxn id="26" idx="2"/>
          </p:cNvCxnSpPr>
          <p:nvPr/>
        </p:nvCxnSpPr>
        <p:spPr>
          <a:xfrm flipH="1">
            <a:off x="3671252" y="3621024"/>
            <a:ext cx="711166" cy="4389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440611" y="4126603"/>
            <a:ext cx="2236510" cy="646331"/>
          </a:xfrm>
          <a:prstGeom prst="rect">
            <a:avLst/>
          </a:prstGeom>
          <a:noFill/>
        </p:spPr>
        <p:txBody>
          <a:bodyPr wrap="none" rtlCol="0">
            <a:spAutoFit/>
          </a:bodyPr>
          <a:lstStyle/>
          <a:p>
            <a:r>
              <a:rPr lang="tr-TR" b="1" dirty="0" err="1" smtClean="0">
                <a:solidFill>
                  <a:srgbClr val="FF0000"/>
                </a:solidFill>
              </a:rPr>
              <a:t>Binding</a:t>
            </a:r>
            <a:r>
              <a:rPr lang="tr-TR" b="1" dirty="0" smtClean="0">
                <a:solidFill>
                  <a:srgbClr val="FF0000"/>
                </a:solidFill>
              </a:rPr>
              <a:t> </a:t>
            </a:r>
            <a:r>
              <a:rPr lang="tr-TR" b="1" dirty="0" err="1" smtClean="0">
                <a:solidFill>
                  <a:srgbClr val="FF0000"/>
                </a:solidFill>
              </a:rPr>
              <a:t>to</a:t>
            </a:r>
            <a:r>
              <a:rPr lang="tr-TR" b="1" dirty="0" smtClean="0">
                <a:solidFill>
                  <a:srgbClr val="FF0000"/>
                </a:solidFill>
              </a:rPr>
              <a:t> Objects</a:t>
            </a:r>
            <a:br>
              <a:rPr lang="tr-TR" b="1" dirty="0" smtClean="0">
                <a:solidFill>
                  <a:srgbClr val="FF0000"/>
                </a:solidFill>
              </a:rPr>
            </a:br>
            <a:r>
              <a:rPr lang="tr-TR" b="1" dirty="0" err="1" smtClean="0">
                <a:solidFill>
                  <a:srgbClr val="FF0000"/>
                </a:solidFill>
              </a:rPr>
              <a:t>Loading</a:t>
            </a:r>
            <a:r>
              <a:rPr lang="tr-TR" b="1" dirty="0" smtClean="0">
                <a:solidFill>
                  <a:srgbClr val="FF0000"/>
                </a:solidFill>
              </a:rPr>
              <a:t> </a:t>
            </a:r>
            <a:r>
              <a:rPr lang="tr-TR" b="1" dirty="0" err="1" smtClean="0">
                <a:solidFill>
                  <a:srgbClr val="FF0000"/>
                </a:solidFill>
              </a:rPr>
              <a:t>MetaData</a:t>
            </a:r>
            <a:endParaRPr lang="tr-TR" b="1" dirty="0">
              <a:solidFill>
                <a:srgbClr val="FF0000"/>
              </a:solidFill>
            </a:endParaRPr>
          </a:p>
        </p:txBody>
      </p:sp>
      <p:sp>
        <p:nvSpPr>
          <p:cNvPr id="31" name="TextBox 30"/>
          <p:cNvSpPr txBox="1"/>
          <p:nvPr/>
        </p:nvSpPr>
        <p:spPr>
          <a:xfrm>
            <a:off x="3625983" y="1479730"/>
            <a:ext cx="1838965" cy="646331"/>
          </a:xfrm>
          <a:prstGeom prst="rect">
            <a:avLst/>
          </a:prstGeom>
          <a:noFill/>
        </p:spPr>
        <p:txBody>
          <a:bodyPr wrap="none" rtlCol="0">
            <a:spAutoFit/>
          </a:bodyPr>
          <a:lstStyle/>
          <a:p>
            <a:r>
              <a:rPr lang="tr-TR" b="1" dirty="0" smtClean="0">
                <a:solidFill>
                  <a:srgbClr val="FF0000"/>
                </a:solidFill>
              </a:rPr>
              <a:t>Execution Plan</a:t>
            </a:r>
            <a:br>
              <a:rPr lang="tr-TR" b="1" dirty="0" smtClean="0">
                <a:solidFill>
                  <a:srgbClr val="FF0000"/>
                </a:solidFill>
              </a:rPr>
            </a:br>
            <a:r>
              <a:rPr lang="tr-TR" b="1" dirty="0" err="1" smtClean="0">
                <a:solidFill>
                  <a:srgbClr val="FF0000"/>
                </a:solidFill>
              </a:rPr>
              <a:t>Generation</a:t>
            </a:r>
            <a:endParaRPr lang="tr-TR" b="1" dirty="0">
              <a:solidFill>
                <a:srgbClr val="FF0000"/>
              </a:solidFill>
            </a:endParaRPr>
          </a:p>
        </p:txBody>
      </p:sp>
      <p:cxnSp>
        <p:nvCxnSpPr>
          <p:cNvPr id="32" name="Straight Arrow Connector 31"/>
          <p:cNvCxnSpPr/>
          <p:nvPr/>
        </p:nvCxnSpPr>
        <p:spPr>
          <a:xfrm>
            <a:off x="4882924" y="3241342"/>
            <a:ext cx="46856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Rectangle 32"/>
          <p:cNvSpPr/>
          <p:nvPr/>
        </p:nvSpPr>
        <p:spPr>
          <a:xfrm>
            <a:off x="5387217" y="2098144"/>
            <a:ext cx="1267207" cy="273721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tr-TR" dirty="0" smtClean="0"/>
              <a:t>OPTIMIZE</a:t>
            </a:r>
            <a:endParaRPr lang="tr-TR" dirty="0"/>
          </a:p>
        </p:txBody>
      </p:sp>
      <p:cxnSp>
        <p:nvCxnSpPr>
          <p:cNvPr id="34" name="Straight Arrow Connector 33"/>
          <p:cNvCxnSpPr/>
          <p:nvPr/>
        </p:nvCxnSpPr>
        <p:spPr>
          <a:xfrm flipH="1" flipV="1">
            <a:off x="5351493" y="1815952"/>
            <a:ext cx="996556" cy="2201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531840" y="5171248"/>
            <a:ext cx="8368320" cy="646331"/>
          </a:xfrm>
          <a:prstGeom prst="rect">
            <a:avLst/>
          </a:prstGeom>
        </p:spPr>
        <p:txBody>
          <a:bodyPr wrap="square">
            <a:spAutoFit/>
          </a:bodyPr>
          <a:lstStyle/>
          <a:p>
            <a:r>
              <a:rPr lang="tr-TR" dirty="0" smtClean="0">
                <a:latin typeface="HelveticaNeue-Condensed"/>
              </a:rPr>
              <a:t>T</a:t>
            </a:r>
            <a:r>
              <a:rPr lang="en-US" dirty="0" smtClean="0">
                <a:latin typeface="HelveticaNeue-Condensed"/>
              </a:rPr>
              <a:t>he </a:t>
            </a:r>
            <a:r>
              <a:rPr lang="en-US" dirty="0">
                <a:latin typeface="HelveticaNeue-Condensed"/>
              </a:rPr>
              <a:t>goal of Query Optimization </a:t>
            </a:r>
            <a:r>
              <a:rPr lang="en-US" dirty="0" smtClean="0">
                <a:latin typeface="HelveticaNeue-Condensed"/>
              </a:rPr>
              <a:t>is</a:t>
            </a:r>
            <a:r>
              <a:rPr lang="tr-TR" dirty="0" smtClean="0">
                <a:latin typeface="HelveticaNeue-Condensed"/>
              </a:rPr>
              <a:t> not </a:t>
            </a:r>
            <a:r>
              <a:rPr lang="tr-TR" dirty="0" err="1" smtClean="0">
                <a:latin typeface="HelveticaNeue-Condensed"/>
              </a:rPr>
              <a:t>to</a:t>
            </a:r>
            <a:r>
              <a:rPr lang="tr-TR" dirty="0" smtClean="0">
                <a:latin typeface="HelveticaNeue-Condensed"/>
              </a:rPr>
              <a:t> </a:t>
            </a:r>
            <a:r>
              <a:rPr lang="tr-TR" dirty="0" err="1" smtClean="0">
                <a:latin typeface="HelveticaNeue-Condensed"/>
              </a:rPr>
              <a:t>find</a:t>
            </a:r>
            <a:r>
              <a:rPr lang="tr-TR" dirty="0" smtClean="0">
                <a:latin typeface="HelveticaNeue-Condensed"/>
              </a:rPr>
              <a:t> BEST Execution plan,</a:t>
            </a:r>
            <a:r>
              <a:rPr lang="en-US" dirty="0" smtClean="0">
                <a:latin typeface="HelveticaNeue-Condensed"/>
              </a:rPr>
              <a:t> </a:t>
            </a:r>
            <a:r>
              <a:rPr lang="en-US" dirty="0">
                <a:latin typeface="HelveticaNeue-Condensed"/>
              </a:rPr>
              <a:t>to find a </a:t>
            </a:r>
            <a:r>
              <a:rPr lang="en-US" i="1" dirty="0">
                <a:solidFill>
                  <a:srgbClr val="FF0000"/>
                </a:solidFill>
                <a:latin typeface="HelveticaNeue-CondensedObl"/>
              </a:rPr>
              <a:t>good enough </a:t>
            </a:r>
            <a:r>
              <a:rPr lang="en-US" dirty="0">
                <a:latin typeface="HelveticaNeue-Condensed"/>
              </a:rPr>
              <a:t>execution </a:t>
            </a:r>
            <a:r>
              <a:rPr lang="en-US" dirty="0" smtClean="0">
                <a:latin typeface="HelveticaNeue-Condensed"/>
              </a:rPr>
              <a:t>plan</a:t>
            </a:r>
            <a:r>
              <a:rPr lang="tr-TR" dirty="0" smtClean="0">
                <a:latin typeface="HelveticaNeue-Condensed"/>
              </a:rPr>
              <a:t>.</a:t>
            </a:r>
            <a:endParaRPr lang="tr-TR" dirty="0"/>
          </a:p>
        </p:txBody>
      </p:sp>
      <p:sp>
        <p:nvSpPr>
          <p:cNvPr id="46" name="Rectangle 45"/>
          <p:cNvSpPr/>
          <p:nvPr/>
        </p:nvSpPr>
        <p:spPr>
          <a:xfrm>
            <a:off x="7424928" y="2098144"/>
            <a:ext cx="1544012" cy="369332"/>
          </a:xfrm>
          <a:prstGeom prst="rect">
            <a:avLst/>
          </a:prstGeom>
        </p:spPr>
        <p:txBody>
          <a:bodyPr wrap="none">
            <a:spAutoFit/>
          </a:bodyPr>
          <a:lstStyle/>
          <a:p>
            <a:r>
              <a:rPr lang="tr-TR" dirty="0" err="1" smtClean="0">
                <a:latin typeface="+mj-lt"/>
              </a:rPr>
              <a:t>Simplification</a:t>
            </a:r>
            <a:endParaRPr lang="tr-TR" dirty="0">
              <a:latin typeface="+mj-lt"/>
            </a:endParaRPr>
          </a:p>
        </p:txBody>
      </p:sp>
      <p:cxnSp>
        <p:nvCxnSpPr>
          <p:cNvPr id="48" name="Straight Arrow Connector 47"/>
          <p:cNvCxnSpPr/>
          <p:nvPr/>
        </p:nvCxnSpPr>
        <p:spPr>
          <a:xfrm flipV="1">
            <a:off x="6724649" y="2302146"/>
            <a:ext cx="769410" cy="130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7460652" y="2499941"/>
            <a:ext cx="1316736" cy="369332"/>
          </a:xfrm>
          <a:prstGeom prst="rect">
            <a:avLst/>
          </a:prstGeom>
        </p:spPr>
        <p:txBody>
          <a:bodyPr wrap="square">
            <a:spAutoFit/>
          </a:bodyPr>
          <a:lstStyle/>
          <a:p>
            <a:r>
              <a:rPr lang="tr-TR" dirty="0" err="1" smtClean="0">
                <a:latin typeface="UtopiaStd-Regular"/>
              </a:rPr>
              <a:t>Trivial</a:t>
            </a:r>
            <a:r>
              <a:rPr lang="tr-TR" dirty="0" smtClean="0">
                <a:latin typeface="UtopiaStd-Regular"/>
              </a:rPr>
              <a:t> Plan</a:t>
            </a:r>
            <a:endParaRPr lang="tr-TR" dirty="0"/>
          </a:p>
        </p:txBody>
      </p:sp>
      <p:sp>
        <p:nvSpPr>
          <p:cNvPr id="63" name="Rectangle 62"/>
          <p:cNvSpPr/>
          <p:nvPr/>
        </p:nvSpPr>
        <p:spPr>
          <a:xfrm>
            <a:off x="7364520" y="2960918"/>
            <a:ext cx="1800493" cy="369332"/>
          </a:xfrm>
          <a:prstGeom prst="rect">
            <a:avLst/>
          </a:prstGeom>
        </p:spPr>
        <p:txBody>
          <a:bodyPr wrap="none">
            <a:spAutoFit/>
          </a:bodyPr>
          <a:lstStyle/>
          <a:p>
            <a:r>
              <a:rPr lang="tr-TR" dirty="0" err="1" smtClean="0">
                <a:latin typeface="UtopiaStd-Regular"/>
              </a:rPr>
              <a:t>Statistic</a:t>
            </a:r>
            <a:r>
              <a:rPr lang="tr-TR" dirty="0" smtClean="0">
                <a:latin typeface="UtopiaStd-Regular"/>
              </a:rPr>
              <a:t> Update</a:t>
            </a:r>
            <a:endParaRPr lang="tr-TR" dirty="0"/>
          </a:p>
        </p:txBody>
      </p:sp>
      <p:sp>
        <p:nvSpPr>
          <p:cNvPr id="74" name="Rectangle 73"/>
          <p:cNvSpPr/>
          <p:nvPr/>
        </p:nvSpPr>
        <p:spPr>
          <a:xfrm>
            <a:off x="7528560" y="4312554"/>
            <a:ext cx="1316736" cy="369332"/>
          </a:xfrm>
          <a:prstGeom prst="rect">
            <a:avLst/>
          </a:prstGeom>
        </p:spPr>
        <p:txBody>
          <a:bodyPr wrap="square">
            <a:spAutoFit/>
          </a:bodyPr>
          <a:lstStyle/>
          <a:p>
            <a:r>
              <a:rPr lang="tr-TR" dirty="0" smtClean="0">
                <a:latin typeface="UtopiaStd-Regular"/>
              </a:rPr>
              <a:t>Search 2</a:t>
            </a:r>
            <a:endParaRPr lang="tr-TR" dirty="0"/>
          </a:p>
        </p:txBody>
      </p:sp>
      <p:sp>
        <p:nvSpPr>
          <p:cNvPr id="75" name="Rectangle 74"/>
          <p:cNvSpPr/>
          <p:nvPr/>
        </p:nvSpPr>
        <p:spPr>
          <a:xfrm>
            <a:off x="7538566" y="3855456"/>
            <a:ext cx="1316736" cy="369332"/>
          </a:xfrm>
          <a:prstGeom prst="rect">
            <a:avLst/>
          </a:prstGeom>
        </p:spPr>
        <p:txBody>
          <a:bodyPr wrap="square">
            <a:spAutoFit/>
          </a:bodyPr>
          <a:lstStyle/>
          <a:p>
            <a:r>
              <a:rPr lang="tr-TR" dirty="0" smtClean="0">
                <a:latin typeface="UtopiaStd-Regular"/>
              </a:rPr>
              <a:t>Search 1</a:t>
            </a:r>
            <a:endParaRPr lang="tr-TR" dirty="0"/>
          </a:p>
        </p:txBody>
      </p:sp>
      <p:sp>
        <p:nvSpPr>
          <p:cNvPr id="76" name="Rectangle 75"/>
          <p:cNvSpPr/>
          <p:nvPr/>
        </p:nvSpPr>
        <p:spPr>
          <a:xfrm>
            <a:off x="7528560" y="3432437"/>
            <a:ext cx="1316736" cy="369332"/>
          </a:xfrm>
          <a:prstGeom prst="rect">
            <a:avLst/>
          </a:prstGeom>
        </p:spPr>
        <p:txBody>
          <a:bodyPr wrap="square">
            <a:spAutoFit/>
          </a:bodyPr>
          <a:lstStyle/>
          <a:p>
            <a:r>
              <a:rPr lang="tr-TR" dirty="0" smtClean="0">
                <a:latin typeface="UtopiaStd-Regular"/>
              </a:rPr>
              <a:t>Search 0</a:t>
            </a:r>
            <a:endParaRPr lang="tr-TR" dirty="0"/>
          </a:p>
        </p:txBody>
      </p:sp>
      <p:cxnSp>
        <p:nvCxnSpPr>
          <p:cNvPr id="95" name="Straight Arrow Connector 94"/>
          <p:cNvCxnSpPr/>
          <p:nvPr/>
        </p:nvCxnSpPr>
        <p:spPr>
          <a:xfrm flipV="1">
            <a:off x="6742937" y="2747154"/>
            <a:ext cx="769410" cy="130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endCxn id="63" idx="1"/>
          </p:cNvCxnSpPr>
          <p:nvPr/>
        </p:nvCxnSpPr>
        <p:spPr>
          <a:xfrm flipV="1">
            <a:off x="6742937" y="3145584"/>
            <a:ext cx="621583" cy="282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V="1">
            <a:off x="6742937" y="3570046"/>
            <a:ext cx="769410" cy="130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flipV="1">
            <a:off x="6690148" y="4022565"/>
            <a:ext cx="769410" cy="130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V="1">
            <a:off x="6702278" y="4470240"/>
            <a:ext cx="769410" cy="130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683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animBg="1"/>
      <p:bldP spid="26" grpId="0" animBg="1"/>
      <p:bldP spid="28" grpId="0"/>
      <p:bldP spid="31" grpId="0"/>
      <p:bldP spid="33" grpId="0" animBg="1"/>
      <p:bldP spid="44" grpId="0"/>
      <p:bldP spid="46" grpId="0"/>
      <p:bldP spid="54" grpId="0"/>
      <p:bldP spid="63" grpId="0"/>
      <p:bldP spid="74" grpId="0"/>
      <p:bldP spid="75"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a:t>
            </a:r>
            <a:r>
              <a:rPr lang="tr-TR" b="1" dirty="0" err="1"/>
              <a:t>Overview</a:t>
            </a:r>
            <a:endParaRPr lang="tr-TR" b="1" dirty="0"/>
          </a:p>
        </p:txBody>
      </p:sp>
      <p:sp>
        <p:nvSpPr>
          <p:cNvPr id="3" name="Rectangle 2"/>
          <p:cNvSpPr/>
          <p:nvPr/>
        </p:nvSpPr>
        <p:spPr>
          <a:xfrm>
            <a:off x="782198" y="2104223"/>
            <a:ext cx="6075802" cy="2646878"/>
          </a:xfrm>
          <a:prstGeom prst="rect">
            <a:avLst/>
          </a:prstGeom>
        </p:spPr>
        <p:txBody>
          <a:bodyPr wrap="square">
            <a:spAutoFit/>
          </a:bodyPr>
          <a:lstStyle/>
          <a:p>
            <a:endParaRPr lang="tr-TR" sz="1100" dirty="0">
              <a:solidFill>
                <a:srgbClr val="000000"/>
              </a:solidFill>
              <a:latin typeface="Arial" panose="020B0604020202020204" pitchFamily="34" charset="0"/>
            </a:endParaRPr>
          </a:p>
          <a:p>
            <a:pPr marL="171450" indent="-171450">
              <a:buFont typeface="Wingdings" panose="05000000000000000000" pitchFamily="2" charset="2"/>
              <a:buChar char="Ø"/>
            </a:pPr>
            <a:endParaRPr lang="tr-TR" sz="1100" dirty="0">
              <a:latin typeface="Arial" panose="020B0604020202020204" pitchFamily="34" charset="0"/>
            </a:endParaRPr>
          </a:p>
          <a:p>
            <a:pPr marL="285750" indent="-285750">
              <a:buFont typeface="Wingdings" panose="05000000000000000000" pitchFamily="2" charset="2"/>
              <a:buChar char="Ø"/>
            </a:pPr>
            <a:r>
              <a:rPr lang="tr-TR" dirty="0" err="1" smtClean="0">
                <a:latin typeface="Arial" panose="020B0604020202020204" pitchFamily="34" charset="0"/>
              </a:rPr>
              <a:t>Which</a:t>
            </a:r>
            <a:r>
              <a:rPr lang="tr-TR" dirty="0" smtClean="0">
                <a:latin typeface="Arial" panose="020B0604020202020204" pitchFamily="34" charset="0"/>
              </a:rPr>
              <a:t> </a:t>
            </a:r>
            <a:r>
              <a:rPr lang="tr-TR" dirty="0" err="1">
                <a:latin typeface="Arial" panose="020B0604020202020204" pitchFamily="34" charset="0"/>
              </a:rPr>
              <a:t>indexes</a:t>
            </a:r>
            <a:r>
              <a:rPr lang="tr-TR" dirty="0">
                <a:latin typeface="Arial" panose="020B0604020202020204" pitchFamily="34" charset="0"/>
              </a:rPr>
              <a:t> </a:t>
            </a:r>
            <a:r>
              <a:rPr lang="tr-TR" dirty="0" err="1">
                <a:latin typeface="Arial" panose="020B0604020202020204" pitchFamily="34" charset="0"/>
              </a:rPr>
              <a:t>to</a:t>
            </a:r>
            <a:r>
              <a:rPr lang="tr-TR" dirty="0">
                <a:latin typeface="Arial" panose="020B0604020202020204" pitchFamily="34" charset="0"/>
              </a:rPr>
              <a:t> </a:t>
            </a:r>
            <a:r>
              <a:rPr lang="tr-TR" dirty="0" err="1">
                <a:latin typeface="Arial" panose="020B0604020202020204" pitchFamily="34" charset="0"/>
              </a:rPr>
              <a:t>use</a:t>
            </a:r>
            <a:r>
              <a:rPr lang="tr-TR" dirty="0">
                <a:latin typeface="Arial" panose="020B0604020202020204" pitchFamily="34" charset="0"/>
              </a:rPr>
              <a:t>? </a:t>
            </a:r>
          </a:p>
          <a:p>
            <a:pPr marL="285750" indent="-285750">
              <a:buFont typeface="Wingdings" panose="05000000000000000000" pitchFamily="2" charset="2"/>
              <a:buChar char="Ø"/>
            </a:pPr>
            <a:r>
              <a:rPr lang="en-US" dirty="0" smtClean="0">
                <a:latin typeface="Arial" panose="020B0604020202020204" pitchFamily="34" charset="0"/>
              </a:rPr>
              <a:t>How </a:t>
            </a:r>
            <a:r>
              <a:rPr lang="en-US" dirty="0">
                <a:latin typeface="Arial" panose="020B0604020202020204" pitchFamily="34" charset="0"/>
              </a:rPr>
              <a:t>to perform JOIN operations? </a:t>
            </a:r>
          </a:p>
          <a:p>
            <a:pPr marL="285750" indent="-285750">
              <a:buFont typeface="Wingdings" panose="05000000000000000000" pitchFamily="2" charset="2"/>
              <a:buChar char="Ø"/>
            </a:pPr>
            <a:r>
              <a:rPr lang="en-US" dirty="0" smtClean="0">
                <a:latin typeface="Arial" panose="020B0604020202020204" pitchFamily="34" charset="0"/>
              </a:rPr>
              <a:t>How </a:t>
            </a:r>
            <a:r>
              <a:rPr lang="en-US" dirty="0">
                <a:latin typeface="Arial" panose="020B0604020202020204" pitchFamily="34" charset="0"/>
              </a:rPr>
              <a:t>to order and group data? </a:t>
            </a:r>
          </a:p>
          <a:p>
            <a:pPr marL="285750" indent="-285750">
              <a:buFont typeface="Wingdings" panose="05000000000000000000" pitchFamily="2" charset="2"/>
              <a:buChar char="Ø"/>
            </a:pPr>
            <a:r>
              <a:rPr lang="en-US" dirty="0" smtClean="0">
                <a:latin typeface="Arial" panose="020B0604020202020204" pitchFamily="34" charset="0"/>
              </a:rPr>
              <a:t>In </a:t>
            </a:r>
            <a:r>
              <a:rPr lang="en-US" dirty="0">
                <a:latin typeface="Arial" panose="020B0604020202020204" pitchFamily="34" charset="0"/>
              </a:rPr>
              <a:t>what order tables should be processed? </a:t>
            </a:r>
          </a:p>
          <a:p>
            <a:pPr marL="285750" indent="-285750">
              <a:buFont typeface="Wingdings" panose="05000000000000000000" pitchFamily="2" charset="2"/>
              <a:buChar char="Ø"/>
            </a:pPr>
            <a:r>
              <a:rPr lang="en-US" dirty="0" smtClean="0">
                <a:latin typeface="Arial" panose="020B0604020202020204" pitchFamily="34" charset="0"/>
              </a:rPr>
              <a:t>Can </a:t>
            </a:r>
            <a:r>
              <a:rPr lang="en-US" dirty="0">
                <a:latin typeface="Arial" panose="020B0604020202020204" pitchFamily="34" charset="0"/>
              </a:rPr>
              <a:t>be cached plans reused? </a:t>
            </a:r>
            <a:endParaRPr lang="tr-TR" dirty="0" smtClean="0">
              <a:latin typeface="Arial" panose="020B0604020202020204" pitchFamily="34" charset="0"/>
            </a:endParaRPr>
          </a:p>
          <a:p>
            <a:pPr marL="285750" indent="-285750">
              <a:buFont typeface="Wingdings" panose="05000000000000000000" pitchFamily="2" charset="2"/>
              <a:buChar char="Ø"/>
            </a:pPr>
            <a:r>
              <a:rPr lang="en-US" dirty="0" smtClean="0">
                <a:latin typeface="Arial" panose="020B0604020202020204" pitchFamily="34" charset="0"/>
              </a:rPr>
              <a:t>Understanding </a:t>
            </a:r>
            <a:r>
              <a:rPr lang="en-US" dirty="0">
                <a:latin typeface="Arial" panose="020B0604020202020204" pitchFamily="34" charset="0"/>
              </a:rPr>
              <a:t>Execution Plans is a prerequisite to performance tuning! </a:t>
            </a:r>
          </a:p>
          <a:p>
            <a:endParaRPr lang="en-US" dirty="0">
              <a:latin typeface="Arial" panose="020B0604020202020204" pitchFamily="34" charset="0"/>
            </a:endParaRPr>
          </a:p>
        </p:txBody>
      </p:sp>
      <p:sp>
        <p:nvSpPr>
          <p:cNvPr id="6" name="Rectangle 5"/>
          <p:cNvSpPr/>
          <p:nvPr/>
        </p:nvSpPr>
        <p:spPr>
          <a:xfrm>
            <a:off x="782198" y="3723853"/>
            <a:ext cx="4572000" cy="415498"/>
          </a:xfrm>
          <a:prstGeom prst="rect">
            <a:avLst/>
          </a:prstGeom>
        </p:spPr>
        <p:txBody>
          <a:bodyPr>
            <a:spAutoFit/>
          </a:bodyPr>
          <a:lstStyle/>
          <a:p>
            <a:endParaRPr lang="tr-TR" sz="1050" dirty="0">
              <a:solidFill>
                <a:srgbClr val="000000"/>
              </a:solidFill>
              <a:latin typeface="Arial" panose="020B0604020202020204" pitchFamily="34" charset="0"/>
            </a:endParaRPr>
          </a:p>
          <a:p>
            <a:endParaRPr lang="tr-TR" sz="1050" dirty="0">
              <a:latin typeface="Arial" panose="020B0604020202020204" pitchFamily="34" charset="0"/>
            </a:endParaRPr>
          </a:p>
        </p:txBody>
      </p:sp>
      <p:sp>
        <p:nvSpPr>
          <p:cNvPr id="7" name="Rectangle 6"/>
          <p:cNvSpPr/>
          <p:nvPr/>
        </p:nvSpPr>
        <p:spPr>
          <a:xfrm>
            <a:off x="589403" y="1417638"/>
            <a:ext cx="4572000" cy="584775"/>
          </a:xfrm>
          <a:prstGeom prst="rect">
            <a:avLst/>
          </a:prstGeom>
        </p:spPr>
        <p:txBody>
          <a:bodyPr>
            <a:spAutoFit/>
          </a:bodyPr>
          <a:lstStyle/>
          <a:p>
            <a:endParaRPr lang="tr-TR" sz="800" dirty="0">
              <a:solidFill>
                <a:srgbClr val="000000"/>
              </a:solidFill>
              <a:latin typeface="Arial" panose="020B0604020202020204" pitchFamily="34" charset="0"/>
            </a:endParaRPr>
          </a:p>
          <a:p>
            <a:r>
              <a:rPr lang="tr-TR" sz="2400" b="1" dirty="0" err="1" smtClean="0">
                <a:solidFill>
                  <a:schemeClr val="accent1"/>
                </a:solidFill>
                <a:latin typeface="+mj-lt"/>
                <a:ea typeface="+mj-ea"/>
                <a:cs typeface="+mj-cs"/>
              </a:rPr>
              <a:t>What</a:t>
            </a:r>
            <a:r>
              <a:rPr lang="tr-TR" sz="2400" b="1" dirty="0" smtClean="0">
                <a:solidFill>
                  <a:schemeClr val="accent1"/>
                </a:solidFill>
                <a:latin typeface="+mj-lt"/>
                <a:ea typeface="+mj-ea"/>
                <a:cs typeface="+mj-cs"/>
              </a:rPr>
              <a:t> is Execution</a:t>
            </a:r>
            <a:r>
              <a:rPr lang="tr-TR" sz="2400" b="1" dirty="0" smtClean="0">
                <a:latin typeface="Arial" panose="020B0604020202020204" pitchFamily="34" charset="0"/>
              </a:rPr>
              <a:t> </a:t>
            </a:r>
            <a:r>
              <a:rPr lang="tr-TR" sz="2400" b="1" dirty="0" smtClean="0">
                <a:solidFill>
                  <a:schemeClr val="accent1"/>
                </a:solidFill>
                <a:latin typeface="+mj-lt"/>
                <a:ea typeface="+mj-ea"/>
                <a:cs typeface="+mj-cs"/>
              </a:rPr>
              <a:t>Plan?</a:t>
            </a:r>
            <a:endParaRPr lang="tr-TR" sz="2400" dirty="0"/>
          </a:p>
        </p:txBody>
      </p:sp>
    </p:spTree>
    <p:extLst>
      <p:ext uri="{BB962C8B-B14F-4D97-AF65-F5344CB8AC3E}">
        <p14:creationId xmlns:p14="http://schemas.microsoft.com/office/powerpoint/2010/main" val="2557597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b="1" dirty="0"/>
              <a:t>Execution Plan </a:t>
            </a:r>
            <a:r>
              <a:rPr lang="tr-TR" b="1" dirty="0" err="1"/>
              <a:t>Overview</a:t>
            </a:r>
            <a:endParaRPr lang="tr-TR" b="1" dirty="0"/>
          </a:p>
        </p:txBody>
      </p:sp>
      <p:sp>
        <p:nvSpPr>
          <p:cNvPr id="5" name="Rectangle 4"/>
          <p:cNvSpPr/>
          <p:nvPr/>
        </p:nvSpPr>
        <p:spPr>
          <a:xfrm>
            <a:off x="589403" y="1417638"/>
            <a:ext cx="4572000" cy="584775"/>
          </a:xfrm>
          <a:prstGeom prst="rect">
            <a:avLst/>
          </a:prstGeom>
        </p:spPr>
        <p:txBody>
          <a:bodyPr>
            <a:spAutoFit/>
          </a:bodyPr>
          <a:lstStyle/>
          <a:p>
            <a:endParaRPr lang="tr-TR" sz="800" dirty="0">
              <a:solidFill>
                <a:srgbClr val="000000"/>
              </a:solidFill>
              <a:latin typeface="Arial" panose="020B0604020202020204" pitchFamily="34" charset="0"/>
            </a:endParaRPr>
          </a:p>
          <a:p>
            <a:r>
              <a:rPr lang="tr-TR" sz="2400" b="1" dirty="0">
                <a:solidFill>
                  <a:schemeClr val="accent1"/>
                </a:solidFill>
                <a:latin typeface="+mj-lt"/>
                <a:ea typeface="+mj-ea"/>
                <a:cs typeface="+mj-cs"/>
              </a:rPr>
              <a:t>Execution</a:t>
            </a:r>
            <a:r>
              <a:rPr lang="tr-TR" sz="2400" b="1" dirty="0">
                <a:latin typeface="Arial" panose="020B0604020202020204" pitchFamily="34" charset="0"/>
              </a:rPr>
              <a:t> </a:t>
            </a:r>
            <a:r>
              <a:rPr lang="tr-TR" sz="2400" b="1" dirty="0">
                <a:solidFill>
                  <a:schemeClr val="accent1"/>
                </a:solidFill>
                <a:latin typeface="+mj-lt"/>
                <a:ea typeface="+mj-ea"/>
                <a:cs typeface="+mj-cs"/>
              </a:rPr>
              <a:t>Plan</a:t>
            </a:r>
            <a:r>
              <a:rPr lang="tr-TR" sz="2400" b="1" dirty="0">
                <a:latin typeface="Arial" panose="020B0604020202020204" pitchFamily="34" charset="0"/>
              </a:rPr>
              <a:t> </a:t>
            </a:r>
            <a:r>
              <a:rPr lang="tr-TR" sz="2400" b="1" dirty="0" err="1">
                <a:solidFill>
                  <a:schemeClr val="accent1"/>
                </a:solidFill>
                <a:latin typeface="+mj-lt"/>
                <a:ea typeface="+mj-ea"/>
                <a:cs typeface="+mj-cs"/>
              </a:rPr>
              <a:t>Types</a:t>
            </a:r>
            <a:r>
              <a:rPr lang="tr-TR" sz="2400" b="1" dirty="0">
                <a:latin typeface="Arial" panose="020B0604020202020204" pitchFamily="34" charset="0"/>
              </a:rPr>
              <a:t> </a:t>
            </a:r>
            <a:endParaRPr lang="tr-TR" sz="2400" dirty="0"/>
          </a:p>
        </p:txBody>
      </p:sp>
      <p:sp>
        <p:nvSpPr>
          <p:cNvPr id="6" name="Rectangle 5"/>
          <p:cNvSpPr/>
          <p:nvPr/>
        </p:nvSpPr>
        <p:spPr>
          <a:xfrm>
            <a:off x="589403" y="2225869"/>
            <a:ext cx="6208004" cy="3154710"/>
          </a:xfrm>
          <a:prstGeom prst="rect">
            <a:avLst/>
          </a:prstGeom>
        </p:spPr>
        <p:txBody>
          <a:bodyPr wrap="square">
            <a:spAutoFit/>
          </a:bodyPr>
          <a:lstStyle/>
          <a:p>
            <a:endParaRPr lang="tr-TR" sz="1100" dirty="0">
              <a:solidFill>
                <a:srgbClr val="000000"/>
              </a:solidFill>
              <a:latin typeface="Arial" panose="020B0604020202020204" pitchFamily="34" charset="0"/>
            </a:endParaRPr>
          </a:p>
          <a:p>
            <a:pPr marL="342900" indent="-342900">
              <a:buFont typeface="Wingdings" panose="05000000000000000000" pitchFamily="2" charset="2"/>
              <a:buChar char="Ø"/>
            </a:pPr>
            <a:r>
              <a:rPr lang="tr-TR" sz="2000" dirty="0" smtClean="0">
                <a:latin typeface="Arial" panose="020B0604020202020204" pitchFamily="34" charset="0"/>
              </a:rPr>
              <a:t>Estimated </a:t>
            </a:r>
            <a:r>
              <a:rPr lang="tr-TR" sz="2000" dirty="0">
                <a:latin typeface="Arial" panose="020B0604020202020204" pitchFamily="34" charset="0"/>
              </a:rPr>
              <a:t>Execution </a:t>
            </a:r>
            <a:r>
              <a:rPr lang="tr-TR" sz="2000" dirty="0" smtClean="0">
                <a:latin typeface="Arial" panose="020B0604020202020204" pitchFamily="34" charset="0"/>
              </a:rPr>
              <a:t>Plan</a:t>
            </a:r>
          </a:p>
          <a:p>
            <a:pPr marL="800100" lvl="1" indent="-342900">
              <a:buFont typeface="Wingdings" panose="05000000000000000000" pitchFamily="2" charset="2"/>
              <a:buChar char="ü"/>
            </a:pPr>
            <a:r>
              <a:rPr lang="en-US" sz="2000" dirty="0">
                <a:latin typeface="Arial" panose="020B0604020202020204" pitchFamily="34" charset="0"/>
              </a:rPr>
              <a:t>Created without ever running the query </a:t>
            </a:r>
            <a:endParaRPr lang="tr-TR" sz="2000" dirty="0" smtClean="0">
              <a:latin typeface="Arial" panose="020B0604020202020204" pitchFamily="34" charset="0"/>
            </a:endParaRPr>
          </a:p>
          <a:p>
            <a:pPr marL="800100" lvl="1" indent="-342900">
              <a:buFont typeface="Wingdings" panose="05000000000000000000" pitchFamily="2" charset="2"/>
              <a:buChar char="ü"/>
            </a:pPr>
            <a:r>
              <a:rPr lang="tr-TR" dirty="0" err="1" smtClean="0">
                <a:latin typeface="Arial" panose="020B0604020202020204" pitchFamily="34" charset="0"/>
              </a:rPr>
              <a:t>Uses</a:t>
            </a:r>
            <a:r>
              <a:rPr lang="tr-TR" dirty="0" smtClean="0">
                <a:latin typeface="Arial" panose="020B0604020202020204" pitchFamily="34" charset="0"/>
              </a:rPr>
              <a:t> </a:t>
            </a:r>
            <a:r>
              <a:rPr lang="tr-TR" dirty="0" err="1">
                <a:latin typeface="Arial" panose="020B0604020202020204" pitchFamily="34" charset="0"/>
              </a:rPr>
              <a:t>statistics</a:t>
            </a:r>
            <a:r>
              <a:rPr lang="tr-TR" dirty="0">
                <a:latin typeface="Arial" panose="020B0604020202020204" pitchFamily="34" charset="0"/>
              </a:rPr>
              <a:t> </a:t>
            </a:r>
            <a:r>
              <a:rPr lang="tr-TR" dirty="0" err="1">
                <a:latin typeface="Arial" panose="020B0604020202020204" pitchFamily="34" charset="0"/>
              </a:rPr>
              <a:t>for</a:t>
            </a:r>
            <a:r>
              <a:rPr lang="tr-TR" dirty="0">
                <a:latin typeface="Arial" panose="020B0604020202020204" pitchFamily="34" charset="0"/>
              </a:rPr>
              <a:t> </a:t>
            </a:r>
            <a:r>
              <a:rPr lang="tr-TR" dirty="0" err="1">
                <a:latin typeface="Arial" panose="020B0604020202020204" pitchFamily="34" charset="0"/>
              </a:rPr>
              <a:t>estimation</a:t>
            </a:r>
            <a:r>
              <a:rPr lang="tr-TR" dirty="0">
                <a:latin typeface="Arial" panose="020B0604020202020204" pitchFamily="34" charset="0"/>
              </a:rPr>
              <a:t> </a:t>
            </a:r>
            <a:endParaRPr lang="tr-TR" dirty="0" smtClean="0">
              <a:latin typeface="Arial" panose="020B0604020202020204" pitchFamily="34" charset="0"/>
            </a:endParaRPr>
          </a:p>
          <a:p>
            <a:pPr marL="800100" lvl="1" indent="-342900">
              <a:buFont typeface="Wingdings" panose="05000000000000000000" pitchFamily="2" charset="2"/>
              <a:buChar char="ü"/>
            </a:pPr>
            <a:r>
              <a:rPr lang="en-US" dirty="0" smtClean="0">
                <a:latin typeface="Arial" panose="020B0604020202020204" pitchFamily="34" charset="0"/>
              </a:rPr>
              <a:t>Good </a:t>
            </a:r>
            <a:r>
              <a:rPr lang="en-US" dirty="0">
                <a:latin typeface="Arial" panose="020B0604020202020204" pitchFamily="34" charset="0"/>
              </a:rPr>
              <a:t>for long running query tuning </a:t>
            </a:r>
            <a:endParaRPr lang="tr-TR" sz="2000" dirty="0">
              <a:latin typeface="Arial" panose="020B0604020202020204" pitchFamily="34" charset="0"/>
            </a:endParaRPr>
          </a:p>
          <a:p>
            <a:pPr marL="342900" indent="-342900">
              <a:buFont typeface="Wingdings" panose="05000000000000000000" pitchFamily="2" charset="2"/>
              <a:buChar char="Ø"/>
            </a:pPr>
            <a:r>
              <a:rPr lang="tr-TR" sz="2000" dirty="0" smtClean="0">
                <a:latin typeface="Arial" panose="020B0604020202020204" pitchFamily="34" charset="0"/>
              </a:rPr>
              <a:t>Actual </a:t>
            </a:r>
            <a:r>
              <a:rPr lang="tr-TR" sz="2000" dirty="0">
                <a:latin typeface="Arial" panose="020B0604020202020204" pitchFamily="34" charset="0"/>
              </a:rPr>
              <a:t>Execution Plan </a:t>
            </a:r>
          </a:p>
          <a:p>
            <a:pPr marL="742950" lvl="1" indent="-285750">
              <a:buFont typeface="Wingdings" panose="05000000000000000000" pitchFamily="2" charset="2"/>
              <a:buChar char="ü"/>
            </a:pPr>
            <a:r>
              <a:rPr lang="en-US" dirty="0" smtClean="0">
                <a:latin typeface="Arial" panose="020B0604020202020204" pitchFamily="34" charset="0"/>
              </a:rPr>
              <a:t>Created </a:t>
            </a:r>
            <a:r>
              <a:rPr lang="en-US" dirty="0">
                <a:latin typeface="Arial" panose="020B0604020202020204" pitchFamily="34" charset="0"/>
              </a:rPr>
              <a:t>when the actual query runs </a:t>
            </a:r>
          </a:p>
          <a:p>
            <a:pPr marL="742950" lvl="1" indent="-285750">
              <a:buFont typeface="Wingdings" panose="05000000000000000000" pitchFamily="2" charset="2"/>
              <a:buChar char="ü"/>
            </a:pPr>
            <a:r>
              <a:rPr lang="tr-TR" dirty="0" err="1" smtClean="0">
                <a:latin typeface="Arial" panose="020B0604020202020204" pitchFamily="34" charset="0"/>
              </a:rPr>
              <a:t>Uses</a:t>
            </a:r>
            <a:r>
              <a:rPr lang="tr-TR" dirty="0" smtClean="0">
                <a:latin typeface="Arial" panose="020B0604020202020204" pitchFamily="34" charset="0"/>
              </a:rPr>
              <a:t> </a:t>
            </a:r>
            <a:r>
              <a:rPr lang="tr-TR" dirty="0" err="1">
                <a:latin typeface="Arial" panose="020B0604020202020204" pitchFamily="34" charset="0"/>
              </a:rPr>
              <a:t>the</a:t>
            </a:r>
            <a:r>
              <a:rPr lang="tr-TR" dirty="0">
                <a:latin typeface="Arial" panose="020B0604020202020204" pitchFamily="34" charset="0"/>
              </a:rPr>
              <a:t> </a:t>
            </a:r>
            <a:r>
              <a:rPr lang="tr-TR" dirty="0" err="1">
                <a:latin typeface="Arial" panose="020B0604020202020204" pitchFamily="34" charset="0"/>
              </a:rPr>
              <a:t>real</a:t>
            </a:r>
            <a:r>
              <a:rPr lang="tr-TR" dirty="0">
                <a:latin typeface="Arial" panose="020B0604020202020204" pitchFamily="34" charset="0"/>
              </a:rPr>
              <a:t> data </a:t>
            </a:r>
          </a:p>
          <a:p>
            <a:pPr marL="342900" indent="-342900">
              <a:buFont typeface="Wingdings" panose="05000000000000000000" pitchFamily="2" charset="2"/>
              <a:buChar char="Ø"/>
            </a:pPr>
            <a:r>
              <a:rPr lang="tr-TR" sz="2000" dirty="0" err="1" smtClean="0">
                <a:latin typeface="Arial" panose="020B0604020202020204" pitchFamily="34" charset="0"/>
              </a:rPr>
              <a:t>They</a:t>
            </a:r>
            <a:r>
              <a:rPr lang="tr-TR" sz="2000" dirty="0" smtClean="0">
                <a:latin typeface="Arial" panose="020B0604020202020204" pitchFamily="34" charset="0"/>
              </a:rPr>
              <a:t> </a:t>
            </a:r>
            <a:r>
              <a:rPr lang="tr-TR" sz="2000" dirty="0">
                <a:latin typeface="Arial" panose="020B0604020202020204" pitchFamily="34" charset="0"/>
              </a:rPr>
              <a:t>can be </a:t>
            </a:r>
            <a:r>
              <a:rPr lang="tr-TR" sz="2000" dirty="0" err="1">
                <a:latin typeface="Arial" panose="020B0604020202020204" pitchFamily="34" charset="0"/>
              </a:rPr>
              <a:t>different</a:t>
            </a:r>
            <a:r>
              <a:rPr lang="tr-TR" sz="2000" dirty="0">
                <a:latin typeface="Arial" panose="020B0604020202020204" pitchFamily="34" charset="0"/>
              </a:rPr>
              <a:t> </a:t>
            </a:r>
          </a:p>
          <a:p>
            <a:pPr marL="742950" lvl="1" indent="-285750">
              <a:buFont typeface="Wingdings" panose="05000000000000000000" pitchFamily="2" charset="2"/>
              <a:buChar char="ü"/>
            </a:pPr>
            <a:r>
              <a:rPr lang="tr-TR" dirty="0" smtClean="0">
                <a:latin typeface="Arial" panose="020B0604020202020204" pitchFamily="34" charset="0"/>
              </a:rPr>
              <a:t>Statistics </a:t>
            </a:r>
            <a:r>
              <a:rPr lang="tr-TR" dirty="0" err="1">
                <a:latin typeface="Arial" panose="020B0604020202020204" pitchFamily="34" charset="0"/>
              </a:rPr>
              <a:t>out</a:t>
            </a:r>
            <a:r>
              <a:rPr lang="tr-TR" dirty="0">
                <a:latin typeface="Arial" panose="020B0604020202020204" pitchFamily="34" charset="0"/>
              </a:rPr>
              <a:t> of </a:t>
            </a:r>
            <a:r>
              <a:rPr lang="tr-TR" dirty="0" err="1">
                <a:latin typeface="Arial" panose="020B0604020202020204" pitchFamily="34" charset="0"/>
              </a:rPr>
              <a:t>date</a:t>
            </a:r>
            <a:r>
              <a:rPr lang="tr-TR" dirty="0">
                <a:latin typeface="Arial" panose="020B0604020202020204" pitchFamily="34" charset="0"/>
              </a:rPr>
              <a:t> </a:t>
            </a:r>
          </a:p>
          <a:p>
            <a:pPr marL="742950" lvl="1" indent="-285750">
              <a:buFont typeface="Wingdings" panose="05000000000000000000" pitchFamily="2" charset="2"/>
              <a:buChar char="ü"/>
            </a:pPr>
            <a:r>
              <a:rPr lang="en-US" dirty="0" smtClean="0">
                <a:latin typeface="Arial" panose="020B0604020202020204" pitchFamily="34" charset="0"/>
              </a:rPr>
              <a:t>Estimated </a:t>
            </a:r>
            <a:r>
              <a:rPr lang="en-US" dirty="0">
                <a:latin typeface="Arial" panose="020B0604020202020204" pitchFamily="34" charset="0"/>
              </a:rPr>
              <a:t>Execution Plan not valid any more </a:t>
            </a:r>
          </a:p>
        </p:txBody>
      </p:sp>
    </p:spTree>
    <p:extLst>
      <p:ext uri="{BB962C8B-B14F-4D97-AF65-F5344CB8AC3E}">
        <p14:creationId xmlns:p14="http://schemas.microsoft.com/office/powerpoint/2010/main" val="442515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2944</TotalTime>
  <Words>1246</Words>
  <Application>Microsoft Office PowerPoint</Application>
  <PresentationFormat>On-screen Show (4:3)</PresentationFormat>
  <Paragraphs>252</Paragraphs>
  <Slides>27</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HelveticaNeue-Condensed</vt:lpstr>
      <vt:lpstr>HelveticaNeue-CondensedObl</vt:lpstr>
      <vt:lpstr>Myriad Pro</vt:lpstr>
      <vt:lpstr>Myriad Pro Light</vt:lpstr>
      <vt:lpstr>UtopiaStd-Regular</vt:lpstr>
      <vt:lpstr>Verdana</vt:lpstr>
      <vt:lpstr>Wingdings</vt:lpstr>
      <vt:lpstr>Office Theme</vt:lpstr>
      <vt:lpstr>Execution Plans Detail From Zero to Hero</vt:lpstr>
      <vt:lpstr>Sponsors</vt:lpstr>
      <vt:lpstr>What do we need ?</vt:lpstr>
      <vt:lpstr>Session Evaluations</vt:lpstr>
      <vt:lpstr>About.Me()</vt:lpstr>
      <vt:lpstr>PowerPoint Presentation</vt:lpstr>
      <vt:lpstr>Query Life Cycle </vt:lpstr>
      <vt:lpstr>Execution Plan Overview</vt:lpstr>
      <vt:lpstr>Execution Plan Overview</vt:lpstr>
      <vt:lpstr>Execution Plan Overview</vt:lpstr>
      <vt:lpstr>Execution Plan Overview</vt:lpstr>
      <vt:lpstr>Execution Plan Overview</vt:lpstr>
      <vt:lpstr>Execution Plan Operators</vt:lpstr>
      <vt:lpstr>Execution Plan Operators</vt:lpstr>
      <vt:lpstr>Execution Plan Operators</vt:lpstr>
      <vt:lpstr>Execution Plan Operators</vt:lpstr>
      <vt:lpstr>Execution Plan Operators</vt:lpstr>
      <vt:lpstr>Execution Plan Join Types</vt:lpstr>
      <vt:lpstr>Execution Plan Nested Loop</vt:lpstr>
      <vt:lpstr>Execution Plan Merge Join</vt:lpstr>
      <vt:lpstr>Execution Plan Hash Match Join</vt:lpstr>
      <vt:lpstr>Execution Plan Operators</vt:lpstr>
      <vt:lpstr>Execution Plan Reuse</vt:lpstr>
      <vt:lpstr>Execution Plan Reuse</vt:lpstr>
      <vt:lpstr>Parameter Sniffing</vt:lpstr>
      <vt:lpstr>Question and Answers</vt:lpstr>
      <vt:lpstr>Thank you</vt:lpstr>
    </vt:vector>
  </TitlesOfParts>
  <Company>Revealed Design,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İsmail Adar</cp:lastModifiedBy>
  <cp:revision>88</cp:revision>
  <dcterms:created xsi:type="dcterms:W3CDTF">2011-08-19T20:30:49Z</dcterms:created>
  <dcterms:modified xsi:type="dcterms:W3CDTF">2015-12-12T07:21:57Z</dcterms:modified>
</cp:coreProperties>
</file>