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92" r:id="rId23"/>
    <p:sldId id="293" r:id="rId24"/>
    <p:sldId id="287" r:id="rId25"/>
    <p:sldId id="288" r:id="rId26"/>
    <p:sldId id="289" r:id="rId27"/>
    <p:sldId id="290" r:id="rId28"/>
    <p:sldId id="291" r:id="rId29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852" y="90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Image" r:id="rId10" imgW="2279520" imgH="1310400" progId="Photoshop.Image.18">
                  <p:embed/>
                </p:oleObj>
              </mc:Choice>
              <mc:Fallback>
                <p:oleObj name="Image" r:id="rId10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s187404.aspx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twitter.com/ARTHURDANSQL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ba-art.com/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ba-art.com/setup-local-sql-server/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ntryone.com/plan-explorer/" TargetMode="External"/><Relationship Id="rId2" Type="http://schemas.openxmlformats.org/officeDocument/2006/relationships/hyperlink" Target="https://www.sqlskills.com/blogs/jonathan/finding-implicit-column-conversions-in-the-plan-cache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7" Type="http://schemas.openxmlformats.org/officeDocument/2006/relationships/image" Target="../media/image16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Execution Plans Successfully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Arthur Daniels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757" y="345065"/>
            <a:ext cx="8886456" cy="1323350"/>
          </a:xfrm>
        </p:spPr>
        <p:txBody>
          <a:bodyPr/>
          <a:lstStyle/>
          <a:p>
            <a:r>
              <a:rPr lang="en-US" dirty="0"/>
              <a:t>The Plan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690" y="1668416"/>
            <a:ext cx="8453523" cy="4235703"/>
          </a:xfrm>
        </p:spPr>
        <p:txBody>
          <a:bodyPr>
            <a:normAutofit/>
          </a:bodyPr>
          <a:lstStyle/>
          <a:p>
            <a:r>
              <a:rPr lang="en-US" sz="3024" b="1" dirty="0" err="1">
                <a:hlinkClick r:id="rId2"/>
              </a:rPr>
              <a:t>sys.dm_exec_cached_plans</a:t>
            </a:r>
            <a:r>
              <a:rPr lang="en-US" sz="3024" b="1" dirty="0"/>
              <a:t> (2008)</a:t>
            </a:r>
          </a:p>
          <a:p>
            <a:endParaRPr lang="en-US" sz="3024" b="1" dirty="0"/>
          </a:p>
          <a:p>
            <a:r>
              <a:rPr lang="en-US" sz="3024" b="1" dirty="0"/>
              <a:t>Plan cache contains estimates</a:t>
            </a:r>
          </a:p>
          <a:p>
            <a:endParaRPr lang="en-US" sz="3024" b="1" dirty="0"/>
          </a:p>
          <a:p>
            <a:r>
              <a:rPr lang="en-US" sz="3024" b="1" dirty="0"/>
              <a:t>Emptied when server restarts</a:t>
            </a:r>
          </a:p>
          <a:p>
            <a:pPr marL="432003" lvl="1" algn="ctr"/>
            <a:endParaRPr lang="en-US" sz="3024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DBA-Art.com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71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cache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24" dirty="0"/>
              <a:t>To-do: </a:t>
            </a:r>
          </a:p>
          <a:p>
            <a:pPr lvl="1"/>
            <a:r>
              <a:rPr lang="en-US" dirty="0"/>
              <a:t>Build plan cache</a:t>
            </a:r>
          </a:p>
          <a:p>
            <a:pPr lvl="1"/>
            <a:r>
              <a:rPr lang="en-US" dirty="0"/>
              <a:t>Find our specific plan</a:t>
            </a:r>
          </a:p>
          <a:p>
            <a:pPr lvl="1"/>
            <a:r>
              <a:rPr lang="en-US" dirty="0"/>
              <a:t>Look at operator</a:t>
            </a:r>
          </a:p>
          <a:p>
            <a:pPr lvl="1"/>
            <a:r>
              <a:rPr lang="en-US" dirty="0"/>
              <a:t>View actual plan’s rows vs estimated.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DBA-Art.com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90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the estimates come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SQL Server automatically generates statistics</a:t>
            </a:r>
          </a:p>
          <a:p>
            <a:pPr lvl="1"/>
            <a:r>
              <a:rPr lang="en-US" dirty="0"/>
              <a:t>One statistic per index</a:t>
            </a:r>
          </a:p>
          <a:p>
            <a:pPr lvl="1"/>
            <a:r>
              <a:rPr lang="en-US" dirty="0"/>
              <a:t>One statistic per column once a query searches by that column</a:t>
            </a:r>
          </a:p>
          <a:p>
            <a:pPr lvl="2"/>
            <a:r>
              <a:rPr lang="en-US" dirty="0"/>
              <a:t>Search as in Where clause, JOINs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89" y="2284698"/>
            <a:ext cx="3693826" cy="9069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DBA-Art.com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794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Statistics on </a:t>
            </a:r>
            <a:r>
              <a:rPr lang="en-US" dirty="0" err="1"/>
              <a:t>IX_TransactionHistoryArchive_ProductID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DBA-Art.com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684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for execution plan estimates</a:t>
            </a:r>
          </a:p>
          <a:p>
            <a:endParaRPr lang="en-US" dirty="0"/>
          </a:p>
          <a:p>
            <a:r>
              <a:rPr lang="en-US" dirty="0"/>
              <a:t>Automatically generated</a:t>
            </a:r>
          </a:p>
          <a:p>
            <a:pPr lvl="1"/>
            <a:r>
              <a:rPr lang="en-US" dirty="0"/>
              <a:t>One for each index</a:t>
            </a:r>
          </a:p>
          <a:p>
            <a:pPr lvl="1"/>
            <a:r>
              <a:rPr lang="en-US" dirty="0"/>
              <a:t>One for each column*</a:t>
            </a:r>
          </a:p>
          <a:p>
            <a:pPr lvl="1"/>
            <a:endParaRPr lang="en-US" dirty="0"/>
          </a:p>
          <a:p>
            <a:r>
              <a:rPr lang="en-US" dirty="0"/>
              <a:t>Statistics contain header, density vector and histogram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DBA-Art.com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95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Scalar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mathematical expressions</a:t>
            </a:r>
          </a:p>
          <a:p>
            <a:endParaRPr lang="en-US" dirty="0"/>
          </a:p>
          <a:p>
            <a:r>
              <a:rPr lang="en-US" dirty="0"/>
              <a:t>Referred to as “Expr”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DBA-Art.com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245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Scalar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DBA-Art.com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76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dirty="0"/>
              <a:t>In actual and estimated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DBA-Art.com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0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Implicit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DBA-Art.com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39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Index 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Execution plan will contain index suggestions</a:t>
            </a:r>
          </a:p>
          <a:p>
            <a:endParaRPr lang="en-US" dirty="0"/>
          </a:p>
          <a:p>
            <a:r>
              <a:rPr lang="en-US" dirty="0"/>
              <a:t>Only the first missing index is shown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DBA-Art.com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9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318" y="608668"/>
            <a:ext cx="9936268" cy="1252534"/>
          </a:xfrm>
        </p:spPr>
        <p:txBody>
          <a:bodyPr>
            <a:normAutofit fontScale="90000"/>
          </a:bodyPr>
          <a:lstStyle/>
          <a:p>
            <a:r>
              <a:rPr lang="en-US" dirty="0"/>
              <a:t>Arthur Daniels</a:t>
            </a:r>
            <a:br>
              <a:rPr lang="en-US" dirty="0"/>
            </a:br>
            <a:br>
              <a:rPr lang="en-US" dirty="0"/>
            </a:br>
            <a:r>
              <a:rPr lang="en-US" sz="3024" dirty="0"/>
              <a:t>Twitter: </a:t>
            </a:r>
            <a:r>
              <a:rPr lang="en-US" sz="3024" dirty="0" err="1">
                <a:hlinkClick r:id="rId2"/>
              </a:rPr>
              <a:t>ArthurDanSQL</a:t>
            </a:r>
            <a:br>
              <a:rPr lang="en-US" sz="3024" dirty="0"/>
            </a:br>
            <a:r>
              <a:rPr lang="en-US" sz="3024" dirty="0"/>
              <a:t>www.DBA-Art.com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069" y="3398711"/>
            <a:ext cx="9936268" cy="29907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Database Administrator </a:t>
            </a:r>
          </a:p>
          <a:p>
            <a:pPr marL="432008" lvl="1"/>
            <a:r>
              <a:rPr lang="en-US" dirty="0"/>
              <a:t>SAP Fieldglass</a:t>
            </a:r>
          </a:p>
          <a:p>
            <a:endParaRPr lang="en-US" dirty="0"/>
          </a:p>
          <a:p>
            <a:r>
              <a:rPr lang="en-US" dirty="0"/>
              <a:t>Started presenting last year</a:t>
            </a:r>
          </a:p>
          <a:p>
            <a:endParaRPr lang="en-US" dirty="0"/>
          </a:p>
          <a:p>
            <a:r>
              <a:rPr lang="en-US" dirty="0"/>
              <a:t>“I don’t care how long my query takes as long as it returns results”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DBA-Art.com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FCC79-8C54-4862-B8E3-5DBEE69B7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37" y="364041"/>
            <a:ext cx="1937755" cy="276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96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DBA-Art.com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647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488B-9048-4619-920C-99A86B252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inside SQL Server 2016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44BF1-4971-4579-82DF-164ED3D1D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Store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Live Query Statistics</a:t>
            </a:r>
          </a:p>
        </p:txBody>
      </p:sp>
    </p:spTree>
    <p:extLst>
      <p:ext uri="{BB962C8B-B14F-4D97-AF65-F5344CB8AC3E}">
        <p14:creationId xmlns:p14="http://schemas.microsoft.com/office/powerpoint/2010/main" val="729316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an execution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690" y="1939838"/>
            <a:ext cx="9880478" cy="3964281"/>
          </a:xfrm>
        </p:spPr>
        <p:txBody>
          <a:bodyPr/>
          <a:lstStyle/>
          <a:p>
            <a:r>
              <a:rPr lang="en-US" dirty="0"/>
              <a:t>Parallelism as operators</a:t>
            </a:r>
          </a:p>
          <a:p>
            <a:endParaRPr lang="en-US" dirty="0"/>
          </a:p>
          <a:p>
            <a:r>
              <a:rPr lang="en-US" sz="2800" dirty="0"/>
              <a:t>Gather Streams	Distribute Streams		Repartition Streams	</a:t>
            </a: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76" y="3921976"/>
            <a:ext cx="1139124" cy="1139124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DBA-Art.com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20" y="3921977"/>
            <a:ext cx="1137480" cy="11374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428" y="3831956"/>
            <a:ext cx="1137480" cy="113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46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 parallel query to serial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endParaRPr lang="en-US" dirty="0"/>
          </a:p>
          <a:p>
            <a:r>
              <a:rPr lang="en-US" dirty="0"/>
              <a:t>Set Cost Threshold for Parallelism to 1 for this demo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DBA-Art.com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65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DBA-Art.com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82A740-DB40-4DDC-A1DE-68EF841C23C3}"/>
              </a:ext>
            </a:extLst>
          </p:cNvPr>
          <p:cNvSpPr txBox="1">
            <a:spLocks/>
          </p:cNvSpPr>
          <p:nvPr/>
        </p:nvSpPr>
        <p:spPr>
          <a:xfrm>
            <a:off x="361038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Structure</a:t>
            </a:r>
          </a:p>
          <a:p>
            <a:endParaRPr lang="en-US" dirty="0"/>
          </a:p>
          <a:p>
            <a:r>
              <a:rPr lang="en-US" dirty="0"/>
              <a:t>Operators:</a:t>
            </a:r>
          </a:p>
          <a:p>
            <a:r>
              <a:rPr lang="en-US" dirty="0"/>
              <a:t>	Seek, Scan, Lookup</a:t>
            </a:r>
          </a:p>
          <a:p>
            <a:endParaRPr lang="en-US" dirty="0"/>
          </a:p>
          <a:p>
            <a:r>
              <a:rPr lang="en-US" dirty="0"/>
              <a:t>Statistics and Indexes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29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what you can infer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size of lines between operators</a:t>
            </a:r>
          </a:p>
          <a:p>
            <a:endParaRPr lang="en-US" dirty="0"/>
          </a:p>
          <a:p>
            <a:r>
              <a:rPr lang="en-US" dirty="0"/>
              <a:t>Discover what operators are doing</a:t>
            </a:r>
          </a:p>
          <a:p>
            <a:endParaRPr lang="en-US" dirty="0"/>
          </a:p>
          <a:p>
            <a:r>
              <a:rPr lang="en-US" dirty="0"/>
              <a:t>Pay attention to warnings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DBA-Art.com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932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contact me on Twitter, @</a:t>
            </a:r>
            <a:r>
              <a:rPr lang="en-US" dirty="0" err="1"/>
              <a:t>ArthurDanSQL</a:t>
            </a:r>
            <a:r>
              <a:rPr lang="en-US" dirty="0"/>
              <a:t> or my website, </a:t>
            </a:r>
            <a:r>
              <a:rPr lang="en-US" dirty="0">
                <a:hlinkClick r:id="rId2"/>
              </a:rPr>
              <a:t>www.DBA-Art.com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DBA-Art.com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23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57" y="499431"/>
            <a:ext cx="8886456" cy="10060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DBA-Art.com</a:t>
            </a:r>
            <a:br>
              <a:rPr lang="en-US" dirty="0"/>
            </a:br>
            <a:r>
              <a:rPr lang="en-US" dirty="0"/>
              <a:t>Twitter: @</a:t>
            </a:r>
            <a:r>
              <a:rPr lang="en-US" dirty="0" err="1"/>
              <a:t>ArthurDanSQL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Presentation slides + demos</a:t>
            </a:r>
          </a:p>
          <a:p>
            <a:endParaRPr lang="en-US" dirty="0"/>
          </a:p>
          <a:p>
            <a:r>
              <a:rPr lang="en-US" dirty="0"/>
              <a:t>Step-by-step instructions for setting up a test server at home: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http://www.dba-art.com/setup-local-sql-server/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DBA-Art.com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47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Finding Implicit Conversions in your Plan Cache</a:t>
            </a:r>
            <a:endParaRPr lang="en-US" dirty="0"/>
          </a:p>
          <a:p>
            <a:r>
              <a:rPr lang="en-US" dirty="0"/>
              <a:t>Free graphical plan explorer:</a:t>
            </a:r>
          </a:p>
          <a:p>
            <a:pPr algn="ctr"/>
            <a:r>
              <a:rPr lang="en-US" dirty="0">
                <a:hlinkClick r:id="rId3"/>
              </a:rPr>
              <a:t>https://www.sentryone.com/plan-explorer/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DBA-Art.com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8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21" y="604243"/>
            <a:ext cx="10799834" cy="719989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121" y="1439841"/>
            <a:ext cx="10799834" cy="4679928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Structure of the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First operators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Warnings and suggestions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Manipulating an execution plan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DBA-Art.com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5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2014 and above</a:t>
            </a:r>
          </a:p>
          <a:p>
            <a:endParaRPr lang="en-US" dirty="0"/>
          </a:p>
          <a:p>
            <a:r>
              <a:rPr lang="en-US" dirty="0" err="1"/>
              <a:t>AdventureWorks</a:t>
            </a:r>
            <a:r>
              <a:rPr lang="en-US" dirty="0"/>
              <a:t> 2014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DBA-Art.com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5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environment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Hardware</a:t>
            </a:r>
          </a:p>
          <a:p>
            <a:endParaRPr lang="en-US" dirty="0"/>
          </a:p>
          <a:p>
            <a:r>
              <a:rPr lang="en-US" dirty="0"/>
              <a:t>SQL Settings</a:t>
            </a:r>
          </a:p>
          <a:p>
            <a:pPr lvl="1"/>
            <a:r>
              <a:rPr lang="en-US" dirty="0"/>
              <a:t>Min and max memory</a:t>
            </a:r>
          </a:p>
          <a:p>
            <a:pPr lvl="1"/>
            <a:r>
              <a:rPr lang="en-US" dirty="0"/>
              <a:t>Cost threshold for parallelism</a:t>
            </a:r>
          </a:p>
          <a:p>
            <a:pPr lvl="1"/>
            <a:r>
              <a:rPr lang="en-US" dirty="0"/>
              <a:t>Max DOP</a:t>
            </a:r>
          </a:p>
          <a:p>
            <a:endParaRPr lang="en-US" dirty="0"/>
          </a:p>
          <a:p>
            <a:r>
              <a:rPr lang="en-US" dirty="0"/>
              <a:t>SQL version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DBA-Art.com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48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Structure: Graphical Execution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that?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DBA-Art.com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6990F9-9CB0-4E8B-BABF-DF8051952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14" y="2513906"/>
            <a:ext cx="7897452" cy="311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3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execution plan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and size of line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DBA-Art.com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9905B5-496A-4F13-8EDA-FA0D60C2C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963" y="3235952"/>
            <a:ext cx="5748156" cy="24795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592355" y="3401770"/>
            <a:ext cx="1028364" cy="166363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F5F984-A9F3-4975-B410-FF7F9B070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452" y="2047869"/>
            <a:ext cx="4845926" cy="9431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D780F0-C6E7-440F-9990-E1073F32E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" y="2191185"/>
            <a:ext cx="5246868" cy="6402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A69644-1225-4CF7-98DD-292AD332EB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90" y="3114814"/>
            <a:ext cx="5246868" cy="14358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92110" y="3356724"/>
            <a:ext cx="1104030" cy="5913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</p:spTree>
    <p:extLst>
      <p:ext uri="{BB962C8B-B14F-4D97-AF65-F5344CB8AC3E}">
        <p14:creationId xmlns:p14="http://schemas.microsoft.com/office/powerpoint/2010/main" val="60142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Execution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Operators</a:t>
            </a:r>
          </a:p>
          <a:p>
            <a:endParaRPr lang="en-US" dirty="0"/>
          </a:p>
          <a:p>
            <a:pPr marL="432003" lvl="1"/>
            <a:r>
              <a:rPr lang="en-US" dirty="0"/>
              <a:t>	Index Seek			Index Scan			Key Lookup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290" y="5134422"/>
            <a:ext cx="1216088" cy="12160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068" y="5134423"/>
            <a:ext cx="1216749" cy="1216749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DBA-Art.com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540" y="5134423"/>
            <a:ext cx="1215265" cy="12152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F02F1F-FE77-4F07-B84E-DE8D4A2FE7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4544" y="3141393"/>
            <a:ext cx="1695305" cy="9832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B72C11-A057-4C8D-9774-CB808D6284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8290" y="3204086"/>
            <a:ext cx="1491867" cy="9832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7C822B-FE03-4142-A3DE-D7091CA09B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7864" y="3073582"/>
            <a:ext cx="1186714" cy="111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2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and what </a:t>
            </a:r>
            <a:r>
              <a:rPr lang="en-US"/>
              <a:t>are they?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Graphical Execution Plans are stored as XML</a:t>
            </a:r>
          </a:p>
          <a:p>
            <a:endParaRPr lang="en-US" dirty="0"/>
          </a:p>
          <a:p>
            <a:r>
              <a:rPr lang="en-US" dirty="0"/>
              <a:t>SQL Server Management Studio (SSMS)</a:t>
            </a:r>
          </a:p>
          <a:p>
            <a:endParaRPr lang="en-US" dirty="0"/>
          </a:p>
          <a:p>
            <a:r>
              <a:rPr lang="en-US" dirty="0"/>
              <a:t>Live Query Stats</a:t>
            </a:r>
          </a:p>
          <a:p>
            <a:endParaRPr lang="en-US" dirty="0"/>
          </a:p>
          <a:p>
            <a:r>
              <a:rPr lang="en-US" dirty="0"/>
              <a:t>SQL Server Plan Cache</a:t>
            </a:r>
          </a:p>
          <a:p>
            <a:endParaRPr lang="en-US" dirty="0"/>
          </a:p>
          <a:p>
            <a:r>
              <a:rPr lang="en-US" dirty="0"/>
              <a:t>Query Store?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DBA-Art.com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34FEA-E7DD-400C-9363-A320EF307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655" y="3069082"/>
            <a:ext cx="5510742" cy="12075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BDDFC4-8663-4D95-B70B-E5E92C878C33}"/>
              </a:ext>
            </a:extLst>
          </p:cNvPr>
          <p:cNvSpPr/>
          <p:nvPr/>
        </p:nvSpPr>
        <p:spPr>
          <a:xfrm>
            <a:off x="8016305" y="3069082"/>
            <a:ext cx="720019" cy="5910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1"/>
          </a:p>
        </p:txBody>
      </p:sp>
    </p:spTree>
    <p:extLst>
      <p:ext uri="{BB962C8B-B14F-4D97-AF65-F5344CB8AC3E}">
        <p14:creationId xmlns:p14="http://schemas.microsoft.com/office/powerpoint/2010/main" val="371999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BF6F"/>
      </a:accent1>
      <a:accent2>
        <a:srgbClr val="007A3E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500</Words>
  <Application>Microsoft Office PowerPoint</Application>
  <PresentationFormat>Custom</PresentationFormat>
  <Paragraphs>164</Paragraphs>
  <Slides>28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Segoe UI</vt:lpstr>
      <vt:lpstr>Wingdings</vt:lpstr>
      <vt:lpstr>SQLSatOslo 2016</vt:lpstr>
      <vt:lpstr>Image</vt:lpstr>
      <vt:lpstr>Reading Execution Plans Successfully</vt:lpstr>
      <vt:lpstr>Arthur Daniels  Twitter: ArthurDanSQL www.DBA-Art.com</vt:lpstr>
      <vt:lpstr>Overview </vt:lpstr>
      <vt:lpstr>Disclaimer:</vt:lpstr>
      <vt:lpstr>Your environment matters</vt:lpstr>
      <vt:lpstr>Structure: Graphical Execution Plan</vt:lpstr>
      <vt:lpstr>Other execution plan features</vt:lpstr>
      <vt:lpstr>Graphical Execution Plan</vt:lpstr>
      <vt:lpstr>Where and what are they?</vt:lpstr>
      <vt:lpstr>The Plan Cache</vt:lpstr>
      <vt:lpstr>Plan cache demo</vt:lpstr>
      <vt:lpstr>Where do the estimates come from?</vt:lpstr>
      <vt:lpstr>Statistics Demo</vt:lpstr>
      <vt:lpstr>Statistics General</vt:lpstr>
      <vt:lpstr>Compute Scalar Operator</vt:lpstr>
      <vt:lpstr>Compute Scalar Demo</vt:lpstr>
      <vt:lpstr>Implicit Conversion</vt:lpstr>
      <vt:lpstr>Reading Implicit Conversions</vt:lpstr>
      <vt:lpstr>Missing Index Hints</vt:lpstr>
      <vt:lpstr>Missing Indexes</vt:lpstr>
      <vt:lpstr>Tools inside SQL Server 2016</vt:lpstr>
      <vt:lpstr>Manipulating an execution plan</vt:lpstr>
      <vt:lpstr>Comparing a parallel query to serial query</vt:lpstr>
      <vt:lpstr>Wrap-Up</vt:lpstr>
      <vt:lpstr>Finally, what you can infer</vt:lpstr>
      <vt:lpstr>Questions?</vt:lpstr>
      <vt:lpstr>DBA-Art.com Twitter: @ArthurDanSQL</vt:lpstr>
      <vt:lpstr>Useful links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Arthur Daniels</cp:lastModifiedBy>
  <cp:revision>43</cp:revision>
  <dcterms:created xsi:type="dcterms:W3CDTF">2011-08-19T20:30:49Z</dcterms:created>
  <dcterms:modified xsi:type="dcterms:W3CDTF">2018-02-02T21:24:59Z</dcterms:modified>
</cp:coreProperties>
</file>