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5" r:id="rId2"/>
    <p:sldMasterId id="2147483786" r:id="rId3"/>
    <p:sldMasterId id="2147483826" r:id="rId4"/>
    <p:sldMasterId id="2147483869" r:id="rId5"/>
  </p:sldMasterIdLst>
  <p:notesMasterIdLst>
    <p:notesMasterId r:id="rId31"/>
  </p:notesMasterIdLst>
  <p:handoutMasterIdLst>
    <p:handoutMasterId r:id="rId32"/>
  </p:handoutMasterIdLst>
  <p:sldIdLst>
    <p:sldId id="457" r:id="rId6"/>
    <p:sldId id="474" r:id="rId7"/>
    <p:sldId id="299" r:id="rId8"/>
    <p:sldId id="286" r:id="rId9"/>
    <p:sldId id="463" r:id="rId10"/>
    <p:sldId id="469" r:id="rId11"/>
    <p:sldId id="464" r:id="rId12"/>
    <p:sldId id="465" r:id="rId13"/>
    <p:sldId id="466" r:id="rId14"/>
    <p:sldId id="434" r:id="rId15"/>
    <p:sldId id="435" r:id="rId16"/>
    <p:sldId id="382" r:id="rId17"/>
    <p:sldId id="461" r:id="rId18"/>
    <p:sldId id="462" r:id="rId19"/>
    <p:sldId id="452" r:id="rId20"/>
    <p:sldId id="470" r:id="rId21"/>
    <p:sldId id="471" r:id="rId22"/>
    <p:sldId id="472" r:id="rId23"/>
    <p:sldId id="292" r:id="rId24"/>
    <p:sldId id="300" r:id="rId25"/>
    <p:sldId id="313" r:id="rId26"/>
    <p:sldId id="458" r:id="rId27"/>
    <p:sldId id="459" r:id="rId28"/>
    <p:sldId id="460" r:id="rId29"/>
    <p:sldId id="4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08A"/>
    <a:srgbClr val="FFDF6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88" d="100"/>
          <a:sy n="88" d="100"/>
        </p:scale>
        <p:origin x="87" y="426"/>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26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33C33B-3B2B-4721-A29A-0F380FF448EB}" type="datetimeFigureOut">
              <a:rPr lang="en-US" smtClean="0"/>
              <a:t>2/3/2018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544AD-9BB0-4254-880E-02BC266D926D}" type="slidenum">
              <a:rPr lang="en-US" smtClean="0"/>
              <a:t>‹#›</a:t>
            </a:fld>
            <a:endParaRPr lang="en-US"/>
          </a:p>
        </p:txBody>
      </p:sp>
    </p:spTree>
    <p:extLst>
      <p:ext uri="{BB962C8B-B14F-4D97-AF65-F5344CB8AC3E}">
        <p14:creationId xmlns:p14="http://schemas.microsoft.com/office/powerpoint/2010/main" val="164039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C2D4C-D7B5-4A96-8CD9-3A56D798F167}" type="datetimeFigureOut">
              <a:rPr lang="en-US" smtClean="0"/>
              <a:t>2/3/2018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A191-6936-4106-86B0-744F7F9163D6}" type="slidenum">
              <a:rPr lang="en-US" smtClean="0"/>
              <a:t>‹#›</a:t>
            </a:fld>
            <a:endParaRPr lang="en-US" dirty="0"/>
          </a:p>
        </p:txBody>
      </p:sp>
    </p:spTree>
    <p:extLst>
      <p:ext uri="{BB962C8B-B14F-4D97-AF65-F5344CB8AC3E}">
        <p14:creationId xmlns:p14="http://schemas.microsoft.com/office/powerpoint/2010/main" val="318454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872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Provide an overview of how the data is stored on SQL Server. Describe each of the three data file types and the basic internal layout of the data files. Stress that the file extension .mdf is not mandatory to use but is highly recommended.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Describe the difference between uniform and mixed extents. Note that continued support for mixed extents adds complexity to the database engine for no real benefit. The size of an extent (64 KB) is so small that the original benefit from the mixed extent design is now irrelevant.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Briefly explain that all transactions are written to the log file using the WAL mechanism to ensure the integrity of the database in case of a failure and to support rollbacks of transactions. Explain that data changes occur in the buffer pool and are not written immediately to the data files.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Avoid discussing filegroups at this point, as they will be covered later.</a:t>
            </a:r>
          </a:p>
        </p:txBody>
      </p:sp>
      <p:sp>
        <p:nvSpPr>
          <p:cNvPr id="4" name="Slide Number Placeholder 3"/>
          <p:cNvSpPr>
            <a:spLocks noGrp="1"/>
          </p:cNvSpPr>
          <p:nvPr>
            <p:ph type="sldNum" sz="quarter" idx="10"/>
          </p:nvPr>
        </p:nvSpPr>
        <p:spPr/>
        <p:txBody>
          <a:bodyPr/>
          <a:lstStyle/>
          <a:p>
            <a:fld id="{E8712F5C-2151-4C93-B203-62D969BA5CDB}"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Working with Databases and Storage</a:t>
            </a:r>
          </a:p>
        </p:txBody>
      </p:sp>
    </p:spTree>
    <p:extLst>
      <p:ext uri="{BB962C8B-B14F-4D97-AF65-F5344CB8AC3E}">
        <p14:creationId xmlns:p14="http://schemas.microsoft.com/office/powerpoint/2010/main" val="1842922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5" y="471124"/>
            <a:ext cx="2507472" cy="537212"/>
          </a:xfrm>
          <a:prstGeom prst="rect">
            <a:avLst/>
          </a:prstGeom>
        </p:spPr>
      </p:pic>
      <p:sp>
        <p:nvSpPr>
          <p:cNvPr id="10" name="Rectangle 9"/>
          <p:cNvSpPr/>
          <p:nvPr userDrawn="1"/>
        </p:nvSpPr>
        <p:spPr bwMode="gray">
          <a:xfrm>
            <a:off x="269242" y="2084172"/>
            <a:ext cx="7171399" cy="3586208"/>
          </a:xfrm>
          <a:prstGeom prst="rect">
            <a:avLst/>
          </a:prstGeom>
          <a:solidFill>
            <a:srgbClr val="0072C6">
              <a:alpha val="8470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69302" y="2082468"/>
            <a:ext cx="7172955" cy="1794808"/>
          </a:xfrm>
          <a:noFill/>
        </p:spPr>
        <p:txBody>
          <a:bodyPr lIns="149216" tIns="93261" rIns="149216" bIns="93261"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12" name="Text Placeholder 2"/>
          <p:cNvSpPr>
            <a:spLocks noGrp="1"/>
          </p:cNvSpPr>
          <p:nvPr>
            <p:ph type="body" sz="quarter" idx="14" hasCustomPrompt="1"/>
          </p:nvPr>
        </p:nvSpPr>
        <p:spPr bwMode="ltGray">
          <a:xfrm>
            <a:off x="269302" y="3880393"/>
            <a:ext cx="7172955" cy="1789991"/>
          </a:xfrm>
        </p:spPr>
        <p:txBody>
          <a:bodyPr tIns="111912" bIns="111912">
            <a:noAutofit/>
          </a:bodyPr>
          <a:lstStyle>
            <a:lvl1pPr marL="0" indent="0">
              <a:spcBef>
                <a:spcPts val="0"/>
              </a:spcBef>
              <a:buNone/>
              <a:defRPr sz="3136" baseline="0">
                <a:gradFill>
                  <a:gsLst>
                    <a:gs pos="1250">
                      <a:srgbClr val="FFFFFF"/>
                    </a:gs>
                    <a:gs pos="99000">
                      <a:srgbClr val="FFFFFF"/>
                    </a:gs>
                  </a:gsLst>
                  <a:lin ang="5400000" scaled="0"/>
                </a:gradFill>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158221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97040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75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5"/>
            <a:ext cx="11653522" cy="1982065"/>
          </a:xfrm>
        </p:spPr>
        <p:txBody>
          <a:bodyPr/>
          <a:lstStyle>
            <a:lvl1pPr marL="0" indent="0">
              <a:buNone/>
              <a:defRPr sz="3234">
                <a:gradFill>
                  <a:gsLst>
                    <a:gs pos="1250">
                      <a:srgbClr val="000000"/>
                    </a:gs>
                    <a:gs pos="100000">
                      <a:srgbClr val="000000"/>
                    </a:gs>
                  </a:gsLst>
                  <a:lin ang="5400000" scaled="0"/>
                </a:gradFill>
                <a:latin typeface="Segoe UI" pitchFamily="34" charset="0"/>
                <a:cs typeface="Segoe UI" pitchFamily="34" charset="0"/>
              </a:defRPr>
            </a:lvl1pPr>
            <a:lvl2pPr marL="339597" indent="0">
              <a:buNone/>
              <a:defRPr>
                <a:gradFill>
                  <a:gsLst>
                    <a:gs pos="1250">
                      <a:srgbClr val="000000"/>
                    </a:gs>
                    <a:gs pos="100000">
                      <a:srgbClr val="000000"/>
                    </a:gs>
                  </a:gsLst>
                  <a:lin ang="5400000" scaled="0"/>
                </a:gradFill>
                <a:latin typeface="Segoe UI" pitchFamily="34" charset="0"/>
                <a:cs typeface="Segoe UI" pitchFamily="34" charset="0"/>
              </a:defRPr>
            </a:lvl2pPr>
            <a:lvl3pPr marL="572872"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12" indent="0">
              <a:buNone/>
              <a:defRPr>
                <a:gradFill>
                  <a:gsLst>
                    <a:gs pos="1250">
                      <a:srgbClr val="000000"/>
                    </a:gs>
                    <a:gs pos="100000">
                      <a:srgbClr val="000000"/>
                    </a:gs>
                  </a:gsLst>
                  <a:lin ang="5400000" scaled="0"/>
                </a:gradFill>
                <a:latin typeface="Segoe UI" pitchFamily="34" charset="0"/>
                <a:cs typeface="Segoe UI" pitchFamily="34" charset="0"/>
              </a:defRPr>
            </a:lvl4pPr>
            <a:lvl5pPr marL="10299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589325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2" y="1189178"/>
            <a:ext cx="11653523" cy="2396047"/>
          </a:xfrm>
          <a:prstGeom prst="rect">
            <a:avLst/>
          </a:prstGeom>
        </p:spPr>
        <p:txBody>
          <a:bodyPr/>
          <a:lstStyle>
            <a:lvl1pPr marL="284681" indent="-284681">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30" indent="-275349">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11" indent="-284681">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23" indent="-224012">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33" indent="-224012">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4" y="6238876"/>
            <a:ext cx="12192001" cy="619125"/>
          </a:xfrm>
          <a:prstGeom prst="rect">
            <a:avLst/>
          </a:prstGeom>
          <a:solidFill>
            <a:srgbClr val="FFFF99"/>
          </a:solidFill>
        </p:spPr>
        <p:txBody>
          <a:bodyPr wrap="square" lIns="158551" tIns="79276" rIns="158551" bIns="79276"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81678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106340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Slide 4">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val="0"/>
              </a:ext>
            </a:extLst>
          </a:blip>
          <a:srcRect b="-1"/>
          <a:stretch/>
        </p:blipFill>
        <p:spPr bwMode="gray">
          <a:xfrm flipH="1">
            <a:off x="1" y="0"/>
            <a:ext cx="12192001" cy="6858000"/>
          </a:xfrm>
          <a:prstGeom prst="rect">
            <a:avLst/>
          </a:prstGeom>
        </p:spPr>
      </p:pic>
      <p:sp>
        <p:nvSpPr>
          <p:cNvPr id="18" name="Rectangle 17"/>
          <p:cNvSpPr/>
          <p:nvPr userDrawn="1"/>
        </p:nvSpPr>
        <p:spPr bwMode="gray">
          <a:xfrm>
            <a:off x="269240"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9302" y="3880391"/>
            <a:ext cx="7172955" cy="1789991"/>
          </a:xfrm>
        </p:spPr>
        <p:txBody>
          <a:bodyPr tIns="109728" bIns="109728">
            <a:noAutofit/>
          </a:bodyPr>
          <a:lstStyle>
            <a:lvl1pPr marL="0" indent="0">
              <a:spcBef>
                <a:spcPts val="0"/>
              </a:spcBef>
              <a:buNone/>
              <a:defRPr sz="3136" baseline="0">
                <a:gradFill>
                  <a:gsLst>
                    <a:gs pos="1250">
                      <a:srgbClr val="FFFFFF"/>
                    </a:gs>
                    <a:gs pos="99000">
                      <a:srgbClr val="FFFFFF"/>
                    </a:gs>
                  </a:gsLst>
                  <a:lin ang="5400000" scaled="0"/>
                </a:gradFill>
              </a:defRPr>
            </a:lvl1pPr>
          </a:lstStyle>
          <a:p>
            <a:pPr lvl="0"/>
            <a:r>
              <a:rPr lang="en-US" dirty="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635276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5_Title Slide 3">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289" t="18176" r="20274" b="14829"/>
          <a:stretch/>
        </p:blipFill>
        <p:spPr>
          <a:xfrm>
            <a:off x="0" y="4"/>
            <a:ext cx="12192000" cy="685800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9815" y="471124"/>
            <a:ext cx="1521911" cy="326061"/>
          </a:xfrm>
          <a:prstGeom prst="rect">
            <a:avLst/>
          </a:prstGeom>
        </p:spPr>
      </p:pic>
      <p:sp>
        <p:nvSpPr>
          <p:cNvPr id="16" name="Rectangle 15"/>
          <p:cNvSpPr/>
          <p:nvPr userDrawn="1"/>
        </p:nvSpPr>
        <p:spPr bwMode="auto">
          <a:xfrm>
            <a:off x="269244" y="2084172"/>
            <a:ext cx="6092464" cy="3586208"/>
          </a:xfrm>
          <a:prstGeom prst="rect">
            <a:avLst/>
          </a:prstGeom>
          <a:solidFill>
            <a:srgbClr val="0072C6">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87" tIns="107510" rIns="134387" bIns="107510" numCol="1" spcCol="0" rtlCol="0" fromWordArt="0" anchor="t" anchorCtr="0" forceAA="0" compatLnSpc="1">
            <a:prstTxWarp prst="textNoShape">
              <a:avLst/>
            </a:prstTxWarp>
            <a:noAutofit/>
          </a:bodyPr>
          <a:lstStyle/>
          <a:p>
            <a:pPr algn="ctr" defTabSz="685121" fontAlgn="base">
              <a:lnSpc>
                <a:spcPct val="90000"/>
              </a:lnSpc>
              <a:spcBef>
                <a:spcPct val="0"/>
              </a:spcBef>
              <a:spcAft>
                <a:spcPct val="0"/>
              </a:spcAft>
            </a:pPr>
            <a:endParaRPr lang="en-US" sz="1765" dirty="0">
              <a:solidFill>
                <a:srgbClr val="008272"/>
              </a:solidFill>
              <a:ea typeface="Segoe UI" pitchFamily="34" charset="0"/>
              <a:cs typeface="Segoe UI" pitchFamily="34" charset="0"/>
            </a:endParaRPr>
          </a:p>
        </p:txBody>
      </p:sp>
      <p:sp>
        <p:nvSpPr>
          <p:cNvPr id="2" name="Title 1"/>
          <p:cNvSpPr>
            <a:spLocks noGrp="1"/>
          </p:cNvSpPr>
          <p:nvPr>
            <p:ph type="title" hasCustomPrompt="1"/>
          </p:nvPr>
        </p:nvSpPr>
        <p:spPr>
          <a:xfrm>
            <a:off x="269302" y="2081648"/>
            <a:ext cx="6092422" cy="1795633"/>
          </a:xfrm>
          <a:noFill/>
        </p:spPr>
        <p:txBody>
          <a:bodyPr lIns="146304" tIns="91440" rIns="146304" bIns="91440" anchor="t" anchorCtr="0"/>
          <a:lstStyle>
            <a:lvl1pPr>
              <a:defRPr sz="4408" spc="-74"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7280"/>
            <a:ext cx="6092422" cy="1793105"/>
          </a:xfrm>
          <a:noFill/>
        </p:spPr>
        <p:txBody>
          <a:bodyPr lIns="146304" tIns="109728" rIns="146304" bIns="109728">
            <a:noAutofit/>
          </a:bodyPr>
          <a:lstStyle>
            <a:lvl1pPr marL="0" indent="0">
              <a:spcBef>
                <a:spcPts val="0"/>
              </a:spcBef>
              <a:buNone/>
              <a:defRPr sz="264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2856351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5_Section Title Accent Color 1">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533628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TextBox 1"/>
          <p:cNvSpPr txBox="1"/>
          <p:nvPr userDrawn="1"/>
        </p:nvSpPr>
        <p:spPr>
          <a:xfrm>
            <a:off x="269239" y="6613659"/>
            <a:ext cx="3254829"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http://John.Deardurff.com</a:t>
            </a:r>
          </a:p>
        </p:txBody>
      </p:sp>
      <p:pic>
        <p:nvPicPr>
          <p:cNvPr id="5" name="Picture 4">
            <a:extLst>
              <a:ext uri="{FF2B5EF4-FFF2-40B4-BE49-F238E27FC236}">
                <a16:creationId xmlns:a16="http://schemas.microsoft.com/office/drawing/2014/main" id="{F6957089-5461-4218-9944-5A5CA44687CA}"/>
              </a:ext>
            </a:extLst>
          </p:cNvPr>
          <p:cNvPicPr>
            <a:picLocks noChangeAspect="1"/>
          </p:cNvPicPr>
          <p:nvPr userDrawn="1"/>
        </p:nvPicPr>
        <p:blipFill>
          <a:blip r:embed="rId2"/>
          <a:stretch>
            <a:fillRect/>
          </a:stretch>
        </p:blipFill>
        <p:spPr>
          <a:xfrm>
            <a:off x="0" y="6614449"/>
            <a:ext cx="12192000" cy="275971"/>
          </a:xfrm>
          <a:prstGeom prst="rect">
            <a:avLst/>
          </a:prstGeom>
        </p:spPr>
      </p:pic>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8" name="TextBox 7">
            <a:extLst>
              <a:ext uri="{FF2B5EF4-FFF2-40B4-BE49-F238E27FC236}">
                <a16:creationId xmlns:a16="http://schemas.microsoft.com/office/drawing/2014/main" id="{1D13A458-ED1D-4605-AE58-D565378B9953}"/>
              </a:ext>
            </a:extLst>
          </p:cNvPr>
          <p:cNvSpPr txBox="1"/>
          <p:nvPr userDrawn="1"/>
        </p:nvSpPr>
        <p:spPr>
          <a:xfrm>
            <a:off x="115747" y="6590803"/>
            <a:ext cx="2943337" cy="276999"/>
          </a:xfrm>
          <a:prstGeom prst="rect">
            <a:avLst/>
          </a:prstGeom>
          <a:noFill/>
        </p:spPr>
        <p:txBody>
          <a:bodyPr wrap="square" rtlCol="0">
            <a:spAutoFit/>
          </a:bodyPr>
          <a:lstStyle/>
          <a:p>
            <a:r>
              <a:rPr lang="en-US" sz="1200" dirty="0">
                <a:solidFill>
                  <a:schemeClr val="bg1"/>
                </a:solidFill>
              </a:rPr>
              <a:t>http://www.ThatAwesomeTrainer.com</a:t>
            </a:r>
          </a:p>
        </p:txBody>
      </p:sp>
      <p:pic>
        <p:nvPicPr>
          <p:cNvPr id="9" name="Picture 8">
            <a:extLst>
              <a:ext uri="{FF2B5EF4-FFF2-40B4-BE49-F238E27FC236}">
                <a16:creationId xmlns:a16="http://schemas.microsoft.com/office/drawing/2014/main" id="{267E4C2E-9ED4-4D8A-850B-A47052DBFF6E}"/>
              </a:ext>
            </a:extLst>
          </p:cNvPr>
          <p:cNvPicPr>
            <a:picLocks noChangeAspect="1"/>
          </p:cNvPicPr>
          <p:nvPr userDrawn="1"/>
        </p:nvPicPr>
        <p:blipFill>
          <a:blip r:embed="rId3"/>
          <a:stretch>
            <a:fillRect/>
          </a:stretch>
        </p:blipFill>
        <p:spPr>
          <a:xfrm>
            <a:off x="11025187" y="6298094"/>
            <a:ext cx="1114425" cy="533400"/>
          </a:xfrm>
          <a:prstGeom prst="rect">
            <a:avLst/>
          </a:prstGeom>
        </p:spPr>
      </p:pic>
    </p:spTree>
    <p:extLst>
      <p:ext uri="{BB962C8B-B14F-4D97-AF65-F5344CB8AC3E}">
        <p14:creationId xmlns:p14="http://schemas.microsoft.com/office/powerpoint/2010/main" val="1056082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48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7034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08604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340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2734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4267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81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2297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Title Slid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29540"/>
            <a:ext cx="12192002" cy="6987540"/>
          </a:xfrm>
          <a:prstGeom prst="rect">
            <a:avLst/>
          </a:prstGeom>
        </p:spPr>
      </p:pic>
      <p:sp>
        <p:nvSpPr>
          <p:cNvPr id="10" name="Rectangle 9"/>
          <p:cNvSpPr/>
          <p:nvPr userDrawn="1"/>
        </p:nvSpPr>
        <p:spPr bwMode="auto">
          <a:xfrm>
            <a:off x="-2" y="-129539"/>
            <a:ext cx="9182102" cy="6983934"/>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269243" y="257662"/>
            <a:ext cx="2049708" cy="754079"/>
          </a:xfrm>
          <a:prstGeom prst="rect">
            <a:avLst/>
          </a:prstGeom>
        </p:spPr>
      </p:pic>
      <p:sp>
        <p:nvSpPr>
          <p:cNvPr id="16" name="Rectangle 15"/>
          <p:cNvSpPr/>
          <p:nvPr userDrawn="1"/>
        </p:nvSpPr>
        <p:spPr bwMode="auto">
          <a:xfrm>
            <a:off x="127728" y="2296391"/>
            <a:ext cx="4857929" cy="4386362"/>
          </a:xfrm>
          <a:prstGeom prst="rect">
            <a:avLst/>
          </a:prstGeom>
          <a:solidFill>
            <a:schemeClr val="accent1">
              <a:lumMod val="75000"/>
              <a:alpha val="74902"/>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127792" y="3094019"/>
            <a:ext cx="4857866" cy="1795633"/>
          </a:xfrm>
          <a:noFill/>
        </p:spPr>
        <p:txBody>
          <a:bodyPr lIns="149216" tIns="93261" rIns="149216" bIns="93261" anchor="t" anchorCtr="0"/>
          <a:lstStyle>
            <a:lvl1pPr algn="ctr">
              <a:defRPr sz="3600" b="1" i="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127794" y="4889652"/>
            <a:ext cx="4857863" cy="1793105"/>
          </a:xfrm>
          <a:noFill/>
        </p:spPr>
        <p:txBody>
          <a:bodyPr lIns="149216" tIns="111912" rIns="149216" bIns="111912">
            <a:noAutofit/>
          </a:bodyPr>
          <a:lstStyle>
            <a:lvl1pPr marL="0" indent="0">
              <a:spcBef>
                <a:spcPts val="0"/>
              </a:spcBef>
              <a:buNone/>
              <a:defRPr sz="3600" spc="0" baseline="0">
                <a:solidFill>
                  <a:schemeClr val="tx1"/>
                </a:solidFill>
                <a:latin typeface="+mj-lt"/>
              </a:defRPr>
            </a:lvl1pPr>
          </a:lstStyle>
          <a:p>
            <a:pPr>
              <a:spcAft>
                <a:spcPts val="600"/>
              </a:spcAft>
            </a:pPr>
            <a:r>
              <a:rPr lang="en-US" sz="2000" b="0" dirty="0">
                <a:solidFill>
                  <a:srgbClr val="FFFFFF"/>
                </a:solidFill>
              </a:rPr>
              <a:t>John Deardurff </a:t>
            </a:r>
          </a:p>
          <a:p>
            <a:pPr>
              <a:spcAft>
                <a:spcPts val="600"/>
              </a:spcAft>
            </a:pPr>
            <a:r>
              <a:rPr lang="en-US" sz="2000" b="0" dirty="0">
                <a:solidFill>
                  <a:srgbClr val="FFFFFF"/>
                </a:solidFill>
              </a:rPr>
              <a:t>Website: http://john.deardurff.com</a:t>
            </a:r>
          </a:p>
          <a:p>
            <a:pPr>
              <a:spcAft>
                <a:spcPts val="600"/>
              </a:spcAft>
            </a:pPr>
            <a:r>
              <a:rPr lang="en-US" sz="2000" b="0" dirty="0">
                <a:solidFill>
                  <a:srgbClr val="FFFFFF"/>
                </a:solidFill>
              </a:rPr>
              <a:t>Twitter: @</a:t>
            </a:r>
            <a:r>
              <a:rPr lang="en-US" sz="2000" b="0" dirty="0" err="1">
                <a:solidFill>
                  <a:srgbClr val="FFFFFF"/>
                </a:solidFill>
              </a:rPr>
              <a:t>John_Deardurff</a:t>
            </a:r>
            <a:endParaRPr lang="en-US" sz="2000" b="0" dirty="0">
              <a:solidFill>
                <a:srgbClr val="FFFFFF"/>
              </a:solidFill>
            </a:endParaRPr>
          </a:p>
          <a:p>
            <a:pPr>
              <a:spcAft>
                <a:spcPts val="600"/>
              </a:spcAft>
            </a:pPr>
            <a:r>
              <a:rPr lang="en-US" sz="2000" b="0" dirty="0">
                <a:solidFill>
                  <a:srgbClr val="FFFFFF"/>
                </a:solidFill>
              </a:rPr>
              <a:t>Email: John@Deardurff.com</a:t>
            </a:r>
          </a:p>
        </p:txBody>
      </p:sp>
    </p:spTree>
    <p:extLst>
      <p:ext uri="{BB962C8B-B14F-4D97-AF65-F5344CB8AC3E}">
        <p14:creationId xmlns:p14="http://schemas.microsoft.com/office/powerpoint/2010/main" val="1148395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95296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3921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029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51313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4"/>
            <a:ext cx="6273418" cy="1794661"/>
          </a:xfrm>
          <a:noFill/>
        </p:spPr>
        <p:txBody>
          <a:bodyPr lIns="149216" tIns="111912" rIns="149216" bIns="111912">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Speaker Name</a:t>
            </a:r>
          </a:p>
          <a:p>
            <a:pPr lvl="0"/>
            <a:r>
              <a:rPr lang="en-US" dirty="0"/>
              <a:t>Microsoft Learning</a:t>
            </a:r>
          </a:p>
        </p:txBody>
      </p:sp>
      <p:sp>
        <p:nvSpPr>
          <p:cNvPr id="9" name="Title 1"/>
          <p:cNvSpPr>
            <a:spLocks noGrp="1"/>
          </p:cNvSpPr>
          <p:nvPr>
            <p:ph type="title" hasCustomPrompt="1"/>
          </p:nvPr>
        </p:nvSpPr>
        <p:spPr>
          <a:xfrm>
            <a:off x="269303" y="2075840"/>
            <a:ext cx="9860610" cy="1801436"/>
          </a:xfrm>
          <a:noFill/>
        </p:spPr>
        <p:txBody>
          <a:bodyPr lIns="149216" tIns="93261" rIns="149216" bIns="93261" anchor="t" anchorCtr="0"/>
          <a:lstStyle>
            <a:lvl1pPr>
              <a:defRPr sz="5881" spc="-98" baseline="0">
                <a:solidFill>
                  <a:srgbClr val="505050"/>
                </a:soli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6" y="471123"/>
            <a:ext cx="2507472" cy="537212"/>
          </a:xfrm>
          <a:prstGeom prst="rect">
            <a:avLst/>
          </a:prstGeom>
        </p:spPr>
      </p:pic>
    </p:spTree>
    <p:extLst>
      <p:ext uri="{BB962C8B-B14F-4D97-AF65-F5344CB8AC3E}">
        <p14:creationId xmlns:p14="http://schemas.microsoft.com/office/powerpoint/2010/main" val="228365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3">
    <p:spTree>
      <p:nvGrpSpPr>
        <p:cNvPr id="1" name=""/>
        <p:cNvGrpSpPr/>
        <p:nvPr/>
      </p:nvGrpSpPr>
      <p:grpSpPr>
        <a:xfrm>
          <a:off x="0" y="0"/>
          <a:ext cx="0" cy="0"/>
          <a:chOff x="0" y="0"/>
          <a:chExt cx="0" cy="0"/>
        </a:xfrm>
      </p:grpSpPr>
      <p:sp>
        <p:nvSpPr>
          <p:cNvPr id="16" name="Rectangle 15"/>
          <p:cNvSpPr/>
          <p:nvPr userDrawn="1"/>
        </p:nvSpPr>
        <p:spPr bwMode="auto">
          <a:xfrm>
            <a:off x="269239" y="2084172"/>
            <a:ext cx="8964248" cy="358620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2081647"/>
            <a:ext cx="8964185" cy="1795633"/>
          </a:xfrm>
          <a:noFill/>
        </p:spPr>
        <p:txBody>
          <a:bodyPr lIns="149216" tIns="93261" rIns="149216" bIns="93261"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7279"/>
            <a:ext cx="8964185"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5" y="471124"/>
            <a:ext cx="2507472" cy="537212"/>
          </a:xfrm>
          <a:prstGeom prst="rect">
            <a:avLst/>
          </a:prstGeom>
        </p:spPr>
      </p:pic>
    </p:spTree>
    <p:extLst>
      <p:ext uri="{BB962C8B-B14F-4D97-AF65-F5344CB8AC3E}">
        <p14:creationId xmlns:p14="http://schemas.microsoft.com/office/powerpoint/2010/main" val="1319901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3" y="3877280"/>
            <a:ext cx="9860674" cy="1793881"/>
          </a:xfrm>
          <a:noFill/>
        </p:spPr>
        <p:txBody>
          <a:bodyPr lIns="186520" tIns="149216" rIns="186520" bIns="149216">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602529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3401884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104361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987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3" y="3877280"/>
            <a:ext cx="9860674" cy="1793881"/>
          </a:xfrm>
          <a:noFill/>
        </p:spPr>
        <p:txBody>
          <a:bodyPr lIns="186520" tIns="149216" rIns="186520" bIns="149216">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840571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spTree>
      <p:nvGrpSpPr>
        <p:cNvPr id="1" name=""/>
        <p:cNvGrpSpPr/>
        <p:nvPr/>
      </p:nvGrpSpPr>
      <p:grpSpPr>
        <a:xfrm>
          <a:off x="0" y="0"/>
          <a:ext cx="0" cy="0"/>
          <a:chOff x="0" y="0"/>
          <a:chExt cx="0" cy="0"/>
        </a:xfrm>
      </p:grpSpPr>
      <p:sp>
        <p:nvSpPr>
          <p:cNvPr id="16" name="Rectangle 15"/>
          <p:cNvSpPr/>
          <p:nvPr userDrawn="1"/>
        </p:nvSpPr>
        <p:spPr bwMode="auto">
          <a:xfrm>
            <a:off x="269239" y="2084172"/>
            <a:ext cx="8964248" cy="35862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2081647"/>
            <a:ext cx="8964185" cy="1795633"/>
          </a:xfrm>
          <a:noFill/>
        </p:spPr>
        <p:txBody>
          <a:bodyPr lIns="149216" tIns="93261" rIns="149216" bIns="93261"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7279"/>
            <a:ext cx="8964185"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5" y="471124"/>
            <a:ext cx="2507472" cy="537212"/>
          </a:xfrm>
          <a:prstGeom prst="rect">
            <a:avLst/>
          </a:prstGeom>
        </p:spPr>
      </p:pic>
    </p:spTree>
    <p:extLst>
      <p:ext uri="{BB962C8B-B14F-4D97-AF65-F5344CB8AC3E}">
        <p14:creationId xmlns:p14="http://schemas.microsoft.com/office/powerpoint/2010/main" val="366276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3" y="3877280"/>
            <a:ext cx="9860674" cy="1793881"/>
          </a:xfrm>
          <a:noFill/>
        </p:spPr>
        <p:txBody>
          <a:bodyPr lIns="186520" tIns="149216" rIns="186520" bIns="149216">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64073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13172736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84639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0695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16" name="Rectangle 15"/>
          <p:cNvSpPr/>
          <p:nvPr userDrawn="1"/>
        </p:nvSpPr>
        <p:spPr bwMode="auto">
          <a:xfrm>
            <a:off x="269239" y="2084172"/>
            <a:ext cx="8964248" cy="3586208"/>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p:ph type="title" hasCustomPrompt="1"/>
          </p:nvPr>
        </p:nvSpPr>
        <p:spPr>
          <a:xfrm>
            <a:off x="269302" y="2081647"/>
            <a:ext cx="8964185" cy="1795633"/>
          </a:xfrm>
          <a:noFill/>
        </p:spPr>
        <p:txBody>
          <a:bodyPr lIns="149216" tIns="93261" rIns="149216" bIns="93261"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7279"/>
            <a:ext cx="8964185"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5" y="471124"/>
            <a:ext cx="2507472" cy="537212"/>
          </a:xfrm>
          <a:prstGeom prst="rect">
            <a:avLst/>
          </a:prstGeom>
        </p:spPr>
      </p:pic>
    </p:spTree>
    <p:extLst>
      <p:ext uri="{BB962C8B-B14F-4D97-AF65-F5344CB8AC3E}">
        <p14:creationId xmlns:p14="http://schemas.microsoft.com/office/powerpoint/2010/main" val="1422989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3" y="3877280"/>
            <a:ext cx="9860674" cy="1793881"/>
          </a:xfrm>
          <a:noFill/>
        </p:spPr>
        <p:txBody>
          <a:bodyPr lIns="186520" tIns="149216" rIns="186520" bIns="149216">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60229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30080461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Section Title Accent Color 1">
    <p:bg>
      <p:bgPr>
        <a:solidFill>
          <a:srgbClr val="00827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9872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Blank Accent Color 1">
    <p:bg>
      <p:bgPr>
        <a:solidFill>
          <a:srgbClr val="00827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9309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1378453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5" y="471124"/>
            <a:ext cx="2507472" cy="537212"/>
          </a:xfrm>
          <a:prstGeom prst="rect">
            <a:avLst/>
          </a:prstGeom>
        </p:spPr>
      </p:pic>
      <p:sp>
        <p:nvSpPr>
          <p:cNvPr id="10" name="Rectangle 9"/>
          <p:cNvSpPr/>
          <p:nvPr userDrawn="1"/>
        </p:nvSpPr>
        <p:spPr bwMode="gray">
          <a:xfrm>
            <a:off x="269242" y="2084172"/>
            <a:ext cx="7171399" cy="3586208"/>
          </a:xfrm>
          <a:prstGeom prst="rect">
            <a:avLst/>
          </a:prstGeom>
          <a:solidFill>
            <a:srgbClr val="0072C6">
              <a:alpha val="8470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69302" y="2082468"/>
            <a:ext cx="7172955" cy="1794808"/>
          </a:xfrm>
          <a:noFill/>
        </p:spPr>
        <p:txBody>
          <a:bodyPr lIns="149216" tIns="93261" rIns="149216" bIns="93261"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12" name="Text Placeholder 2"/>
          <p:cNvSpPr>
            <a:spLocks noGrp="1"/>
          </p:cNvSpPr>
          <p:nvPr>
            <p:ph type="body" sz="quarter" idx="14" hasCustomPrompt="1"/>
          </p:nvPr>
        </p:nvSpPr>
        <p:spPr bwMode="ltGray">
          <a:xfrm>
            <a:off x="269302" y="3880393"/>
            <a:ext cx="7172955" cy="1789991"/>
          </a:xfrm>
        </p:spPr>
        <p:txBody>
          <a:bodyPr tIns="111912" bIns="111912">
            <a:noAutofit/>
          </a:bodyPr>
          <a:lstStyle>
            <a:lvl1pPr marL="0" indent="0">
              <a:spcBef>
                <a:spcPts val="0"/>
              </a:spcBef>
              <a:buNone/>
              <a:defRPr sz="3136" baseline="0">
                <a:gradFill>
                  <a:gsLst>
                    <a:gs pos="1250">
                      <a:srgbClr val="FFFFFF"/>
                    </a:gs>
                    <a:gs pos="99000">
                      <a:srgbClr val="FFFFFF"/>
                    </a:gs>
                  </a:gsLst>
                  <a:lin ang="5400000" scaled="0"/>
                </a:gradFill>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3212568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p:cNvSpPr/>
          <p:nvPr userDrawn="1"/>
        </p:nvSpPr>
        <p:spPr bwMode="auto">
          <a:xfrm>
            <a:off x="-2" y="3"/>
            <a:ext cx="9182102"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69240" y="1350387"/>
            <a:ext cx="11922760" cy="3586208"/>
          </a:xfrm>
          <a:prstGeom prst="rect">
            <a:avLst/>
          </a:prstGeom>
          <a:solidFill>
            <a:schemeClr val="accent1">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189771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3" y="3877280"/>
            <a:ext cx="9860674" cy="1793881"/>
          </a:xfrm>
          <a:noFill/>
        </p:spPr>
        <p:txBody>
          <a:bodyPr lIns="186520" tIns="149216" rIns="186520" bIns="149216">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713250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7617497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877627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8389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818266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087696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45222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7545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870287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42" y="1189178"/>
            <a:ext cx="11653523" cy="2011304"/>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12" indent="0">
              <a:buNone/>
              <a:defRPr/>
            </a:lvl3pPr>
            <a:lvl4pPr marL="448023" indent="0">
              <a:buNone/>
              <a:defRPr/>
            </a:lvl4pPr>
            <a:lvl5pPr marL="67203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259745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42" y="1189178"/>
            <a:ext cx="11653523" cy="2011304"/>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12" indent="0">
              <a:buNone/>
              <a:defRPr/>
            </a:lvl3pPr>
            <a:lvl4pPr marL="448023" indent="0">
              <a:buNone/>
              <a:defRPr/>
            </a:lvl4pPr>
            <a:lvl5pPr marL="67203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283457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9"/>
            <a:ext cx="11653523" cy="2079015"/>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443476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9"/>
            <a:ext cx="11653523" cy="2079015"/>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799626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4"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23" indent="0">
              <a:buNone/>
              <a:tabLst/>
              <a:defRPr sz="1961"/>
            </a:lvl3pPr>
            <a:lvl4pPr marL="451133" indent="0">
              <a:buNone/>
              <a:defRPr/>
            </a:lvl4pPr>
            <a:lvl5pPr marL="67203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23" indent="0">
              <a:buNone/>
              <a:tabLst/>
              <a:defRPr sz="1961"/>
            </a:lvl3pPr>
            <a:lvl4pPr marL="451133" indent="0">
              <a:buNone/>
              <a:defRPr/>
            </a:lvl4pPr>
            <a:lvl5pPr marL="67203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840949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4"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23" indent="0">
              <a:buNone/>
              <a:tabLst/>
              <a:defRPr sz="1961"/>
            </a:lvl3pPr>
            <a:lvl4pPr marL="451133" indent="0">
              <a:buNone/>
              <a:defRPr/>
            </a:lvl4pPr>
            <a:lvl5pPr marL="67203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23" indent="0">
              <a:buNone/>
              <a:tabLst/>
              <a:defRPr sz="1961"/>
            </a:lvl3pPr>
            <a:lvl4pPr marL="451133" indent="0">
              <a:buNone/>
              <a:defRPr/>
            </a:lvl4pPr>
            <a:lvl5pPr marL="67203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11938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4" y="1189179"/>
            <a:ext cx="5378548" cy="2486578"/>
          </a:xfrm>
        </p:spPr>
        <p:txBody>
          <a:bodyPr wrap="square">
            <a:spAutoFit/>
          </a:bodyPr>
          <a:lstStyle>
            <a:lvl1pPr marL="281571" indent="-281571">
              <a:spcBef>
                <a:spcPts val="1200"/>
              </a:spcBef>
              <a:buClr>
                <a:schemeClr val="tx1"/>
              </a:buClr>
              <a:buFont typeface="Arial" pitchFamily="34" charset="0"/>
              <a:buChar char="•"/>
              <a:defRPr sz="3528"/>
            </a:lvl1pPr>
            <a:lvl2pPr marL="520504" indent="-228514">
              <a:defRPr sz="2353"/>
            </a:lvl2pPr>
            <a:lvl3pPr marL="685542" indent="-165038">
              <a:tabLst/>
              <a:defRPr sz="1961"/>
            </a:lvl3pPr>
            <a:lvl4pPr marL="863274" indent="-177734">
              <a:defRPr/>
            </a:lvl4pPr>
            <a:lvl5pPr marL="1028312" indent="-1650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9"/>
            <a:ext cx="5378548" cy="2486578"/>
          </a:xfrm>
        </p:spPr>
        <p:txBody>
          <a:bodyPr wrap="square">
            <a:spAutoFit/>
          </a:bodyPr>
          <a:lstStyle>
            <a:lvl1pPr marL="281571" indent="-281571">
              <a:spcBef>
                <a:spcPts val="1200"/>
              </a:spcBef>
              <a:buClr>
                <a:schemeClr val="tx1"/>
              </a:buClr>
              <a:buFont typeface="Arial" pitchFamily="34" charset="0"/>
              <a:buChar char="•"/>
              <a:defRPr sz="3528"/>
            </a:lvl1pPr>
            <a:lvl2pPr marL="520504" indent="-228514">
              <a:defRPr sz="2353"/>
            </a:lvl2pPr>
            <a:lvl3pPr marL="685542" indent="-165038">
              <a:tabLst/>
              <a:defRPr sz="1961"/>
            </a:lvl3pPr>
            <a:lvl4pPr marL="863274" indent="-177734">
              <a:defRPr/>
            </a:lvl4pPr>
            <a:lvl5pPr marL="1028312" indent="-1650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474464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4" y="1189179"/>
            <a:ext cx="5378548" cy="2486578"/>
          </a:xfrm>
        </p:spPr>
        <p:txBody>
          <a:bodyPr wrap="square">
            <a:spAutoFit/>
          </a:bodyPr>
          <a:lstStyle>
            <a:lvl1pPr marL="281571" indent="-281571">
              <a:spcBef>
                <a:spcPts val="1200"/>
              </a:spcBef>
              <a:buClr>
                <a:schemeClr val="tx2"/>
              </a:buClr>
              <a:buFont typeface="Arial" pitchFamily="34" charset="0"/>
              <a:buChar char="•"/>
              <a:defRPr sz="3528">
                <a:gradFill>
                  <a:gsLst>
                    <a:gs pos="1250">
                      <a:schemeClr val="tx2"/>
                    </a:gs>
                    <a:gs pos="99000">
                      <a:schemeClr val="tx2"/>
                    </a:gs>
                  </a:gsLst>
                  <a:lin ang="5400000" scaled="0"/>
                </a:gradFill>
              </a:defRPr>
            </a:lvl1pPr>
            <a:lvl2pPr marL="520504" indent="-228514">
              <a:defRPr sz="2353"/>
            </a:lvl2pPr>
            <a:lvl3pPr marL="685542" indent="-165038">
              <a:tabLst/>
              <a:defRPr sz="1961"/>
            </a:lvl3pPr>
            <a:lvl4pPr marL="863274" indent="-177734">
              <a:defRPr/>
            </a:lvl4pPr>
            <a:lvl5pPr marL="1028312" indent="-1650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9"/>
            <a:ext cx="5378548" cy="2486578"/>
          </a:xfrm>
        </p:spPr>
        <p:txBody>
          <a:bodyPr wrap="square">
            <a:spAutoFit/>
          </a:bodyPr>
          <a:lstStyle>
            <a:lvl1pPr marL="281571" indent="-281571">
              <a:spcBef>
                <a:spcPts val="1200"/>
              </a:spcBef>
              <a:buClr>
                <a:schemeClr val="tx2"/>
              </a:buClr>
              <a:buFont typeface="Arial" pitchFamily="34" charset="0"/>
              <a:buChar char="•"/>
              <a:defRPr sz="3528">
                <a:gradFill>
                  <a:gsLst>
                    <a:gs pos="1250">
                      <a:schemeClr val="tx2"/>
                    </a:gs>
                    <a:gs pos="99000">
                      <a:schemeClr val="tx2"/>
                    </a:gs>
                  </a:gsLst>
                  <a:lin ang="5400000" scaled="0"/>
                </a:gradFill>
              </a:defRPr>
            </a:lvl1pPr>
            <a:lvl2pPr marL="520504" indent="-228514">
              <a:defRPr sz="2353"/>
            </a:lvl2pPr>
            <a:lvl3pPr marL="685542" indent="-165038">
              <a:tabLst/>
              <a:defRPr sz="1961"/>
            </a:lvl3pPr>
            <a:lvl4pPr marL="863274" indent="-177734">
              <a:defRPr/>
            </a:lvl4pPr>
            <a:lvl5pPr marL="1028312" indent="-1650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51613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0"/>
            </a:lvl1pPr>
          </a:lstStyle>
          <a:p>
            <a:r>
              <a:rPr lang="en-US"/>
              <a:t>Click to edit Master title style</a:t>
            </a:r>
          </a:p>
        </p:txBody>
      </p:sp>
      <p:sp>
        <p:nvSpPr>
          <p:cNvPr id="3" name="Footer Placeholder 2"/>
          <p:cNvSpPr txBox="1">
            <a:spLocks/>
          </p:cNvSpPr>
          <p:nvPr userDrawn="1"/>
        </p:nvSpPr>
        <p:spPr>
          <a:xfrm>
            <a:off x="223405" y="6434395"/>
            <a:ext cx="4114256" cy="364173"/>
          </a:xfrm>
          <a:prstGeom prst="rect">
            <a:avLst/>
          </a:prstGeom>
        </p:spPr>
        <p:txBody>
          <a:bodyPr vert="horz" lIns="89608" tIns="44803" rIns="89608" bIns="44803" rtlCol="0" anchor="ctr"/>
          <a:lstStyle>
            <a:defPPr>
              <a:defRPr lang="en-US"/>
            </a:defPPr>
            <a:lvl1pPr marL="0" algn="ct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r>
              <a:rPr lang="en-US" sz="980" dirty="0">
                <a:solidFill>
                  <a:srgbClr val="FFFFFF">
                    <a:lumMod val="50000"/>
                  </a:srgbClr>
                </a:solidFill>
              </a:rPr>
              <a:t>Microsoft Confidential</a:t>
            </a:r>
          </a:p>
        </p:txBody>
      </p:sp>
    </p:spTree>
    <p:extLst>
      <p:ext uri="{BB962C8B-B14F-4D97-AF65-F5344CB8AC3E}">
        <p14:creationId xmlns:p14="http://schemas.microsoft.com/office/powerpoint/2010/main" val="106688856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75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5"/>
            <a:ext cx="11653522" cy="1982065"/>
          </a:xfrm>
        </p:spPr>
        <p:txBody>
          <a:bodyPr/>
          <a:lstStyle>
            <a:lvl1pPr marL="0" indent="0">
              <a:buNone/>
              <a:defRPr sz="3234">
                <a:gradFill>
                  <a:gsLst>
                    <a:gs pos="1250">
                      <a:srgbClr val="000000"/>
                    </a:gs>
                    <a:gs pos="100000">
                      <a:srgbClr val="000000"/>
                    </a:gs>
                  </a:gsLst>
                  <a:lin ang="5400000" scaled="0"/>
                </a:gradFill>
                <a:latin typeface="Segoe UI" pitchFamily="34" charset="0"/>
                <a:cs typeface="Segoe UI" pitchFamily="34" charset="0"/>
              </a:defRPr>
            </a:lvl1pPr>
            <a:lvl2pPr marL="339597" indent="0">
              <a:buNone/>
              <a:defRPr>
                <a:gradFill>
                  <a:gsLst>
                    <a:gs pos="1250">
                      <a:srgbClr val="000000"/>
                    </a:gs>
                    <a:gs pos="100000">
                      <a:srgbClr val="000000"/>
                    </a:gs>
                  </a:gsLst>
                  <a:lin ang="5400000" scaled="0"/>
                </a:gradFill>
                <a:latin typeface="Segoe UI" pitchFamily="34" charset="0"/>
                <a:cs typeface="Segoe UI" pitchFamily="34" charset="0"/>
              </a:defRPr>
            </a:lvl2pPr>
            <a:lvl3pPr marL="572872"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12" indent="0">
              <a:buNone/>
              <a:defRPr>
                <a:gradFill>
                  <a:gsLst>
                    <a:gs pos="1250">
                      <a:srgbClr val="000000"/>
                    </a:gs>
                    <a:gs pos="100000">
                      <a:srgbClr val="000000"/>
                    </a:gs>
                  </a:gsLst>
                  <a:lin ang="5400000" scaled="0"/>
                </a:gradFill>
                <a:latin typeface="Segoe UI" pitchFamily="34" charset="0"/>
                <a:cs typeface="Segoe UI" pitchFamily="34" charset="0"/>
              </a:defRPr>
            </a:lvl4pPr>
            <a:lvl5pPr marL="10299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662180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18964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2" y="1189178"/>
            <a:ext cx="11653523" cy="2396047"/>
          </a:xfrm>
          <a:prstGeom prst="rect">
            <a:avLst/>
          </a:prstGeom>
        </p:spPr>
        <p:txBody>
          <a:bodyPr/>
          <a:lstStyle>
            <a:lvl1pPr marL="284681" indent="-284681">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30" indent="-275349">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11" indent="-284681">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23" indent="-224012">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33" indent="-224012">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4" y="6238876"/>
            <a:ext cx="12192001" cy="619125"/>
          </a:xfrm>
          <a:prstGeom prst="rect">
            <a:avLst/>
          </a:prstGeom>
          <a:solidFill>
            <a:srgbClr val="FFFF99"/>
          </a:solidFill>
        </p:spPr>
        <p:txBody>
          <a:bodyPr wrap="square" lIns="158551" tIns="79276" rIns="158551" bIns="79276"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484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00440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Slide 4">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val="0"/>
              </a:ext>
            </a:extLst>
          </a:blip>
          <a:srcRect b="-1"/>
          <a:stretch/>
        </p:blipFill>
        <p:spPr bwMode="gray">
          <a:xfrm flipH="1">
            <a:off x="1" y="0"/>
            <a:ext cx="12192001" cy="6858000"/>
          </a:xfrm>
          <a:prstGeom prst="rect">
            <a:avLst/>
          </a:prstGeom>
        </p:spPr>
      </p:pic>
      <p:sp>
        <p:nvSpPr>
          <p:cNvPr id="18" name="Rectangle 17"/>
          <p:cNvSpPr/>
          <p:nvPr userDrawn="1"/>
        </p:nvSpPr>
        <p:spPr bwMode="gray">
          <a:xfrm>
            <a:off x="269240"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9302" y="3880391"/>
            <a:ext cx="7172955" cy="1789991"/>
          </a:xfrm>
        </p:spPr>
        <p:txBody>
          <a:bodyPr tIns="109728" bIns="109728">
            <a:noAutofit/>
          </a:bodyPr>
          <a:lstStyle>
            <a:lvl1pPr marL="0" indent="0">
              <a:spcBef>
                <a:spcPts val="0"/>
              </a:spcBef>
              <a:buNone/>
              <a:defRPr sz="3136" baseline="0">
                <a:gradFill>
                  <a:gsLst>
                    <a:gs pos="1250">
                      <a:srgbClr val="FFFFFF"/>
                    </a:gs>
                    <a:gs pos="99000">
                      <a:srgbClr val="FFFFFF"/>
                    </a:gs>
                  </a:gsLst>
                  <a:lin ang="5400000" scaled="0"/>
                </a:gradFill>
              </a:defRPr>
            </a:lvl1pPr>
          </a:lstStyle>
          <a:p>
            <a:pPr lvl="0"/>
            <a:r>
              <a:rPr lang="en-US" dirty="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040600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_Title Slide 3">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289" t="18176" r="20274" b="14829"/>
          <a:stretch/>
        </p:blipFill>
        <p:spPr>
          <a:xfrm>
            <a:off x="0" y="4"/>
            <a:ext cx="12192000" cy="685800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9815" y="471124"/>
            <a:ext cx="1521911" cy="326061"/>
          </a:xfrm>
          <a:prstGeom prst="rect">
            <a:avLst/>
          </a:prstGeom>
        </p:spPr>
      </p:pic>
      <p:sp>
        <p:nvSpPr>
          <p:cNvPr id="16" name="Rectangle 15"/>
          <p:cNvSpPr/>
          <p:nvPr userDrawn="1"/>
        </p:nvSpPr>
        <p:spPr bwMode="auto">
          <a:xfrm>
            <a:off x="269244" y="2084172"/>
            <a:ext cx="6092464" cy="3586208"/>
          </a:xfrm>
          <a:prstGeom prst="rect">
            <a:avLst/>
          </a:prstGeom>
          <a:solidFill>
            <a:srgbClr val="0072C6">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87" tIns="107510" rIns="134387" bIns="107510" numCol="1" spcCol="0" rtlCol="0" fromWordArt="0" anchor="t" anchorCtr="0" forceAA="0" compatLnSpc="1">
            <a:prstTxWarp prst="textNoShape">
              <a:avLst/>
            </a:prstTxWarp>
            <a:noAutofit/>
          </a:bodyPr>
          <a:lstStyle/>
          <a:p>
            <a:pPr algn="ctr" defTabSz="685121" fontAlgn="base">
              <a:lnSpc>
                <a:spcPct val="90000"/>
              </a:lnSpc>
              <a:spcBef>
                <a:spcPct val="0"/>
              </a:spcBef>
              <a:spcAft>
                <a:spcPct val="0"/>
              </a:spcAft>
            </a:pPr>
            <a:endParaRPr lang="en-US" sz="1765" dirty="0">
              <a:solidFill>
                <a:srgbClr val="008272"/>
              </a:solidFill>
              <a:ea typeface="Segoe UI" pitchFamily="34" charset="0"/>
              <a:cs typeface="Segoe UI" pitchFamily="34" charset="0"/>
            </a:endParaRPr>
          </a:p>
        </p:txBody>
      </p:sp>
      <p:sp>
        <p:nvSpPr>
          <p:cNvPr id="2" name="Title 1"/>
          <p:cNvSpPr>
            <a:spLocks noGrp="1"/>
          </p:cNvSpPr>
          <p:nvPr>
            <p:ph type="title" hasCustomPrompt="1"/>
          </p:nvPr>
        </p:nvSpPr>
        <p:spPr>
          <a:xfrm>
            <a:off x="269302" y="2081648"/>
            <a:ext cx="6092422" cy="1795633"/>
          </a:xfrm>
          <a:noFill/>
        </p:spPr>
        <p:txBody>
          <a:bodyPr lIns="146304" tIns="91440" rIns="146304" bIns="91440" anchor="t" anchorCtr="0"/>
          <a:lstStyle>
            <a:lvl1pPr>
              <a:defRPr sz="4408" spc="-74"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7280"/>
            <a:ext cx="6092422" cy="1793105"/>
          </a:xfrm>
          <a:noFill/>
        </p:spPr>
        <p:txBody>
          <a:bodyPr lIns="146304" tIns="109728" rIns="146304" bIns="109728">
            <a:noAutofit/>
          </a:bodyPr>
          <a:lstStyle>
            <a:lvl1pPr marL="0" indent="0">
              <a:spcBef>
                <a:spcPts val="0"/>
              </a:spcBef>
              <a:buNone/>
              <a:defRPr sz="264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3184945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_Section Title Accent Color 1">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149899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4"/>
            <a:ext cx="6273418" cy="1794661"/>
          </a:xfrm>
          <a:noFill/>
        </p:spPr>
        <p:txBody>
          <a:bodyPr lIns="149216" tIns="111912" rIns="149216" bIns="111912">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Speaker Name</a:t>
            </a:r>
          </a:p>
          <a:p>
            <a:pPr lvl="0"/>
            <a:r>
              <a:rPr lang="en-US" dirty="0"/>
              <a:t>Microsoft Learning</a:t>
            </a:r>
          </a:p>
        </p:txBody>
      </p:sp>
      <p:sp>
        <p:nvSpPr>
          <p:cNvPr id="9" name="Title 1"/>
          <p:cNvSpPr>
            <a:spLocks noGrp="1"/>
          </p:cNvSpPr>
          <p:nvPr>
            <p:ph type="title" hasCustomPrompt="1"/>
          </p:nvPr>
        </p:nvSpPr>
        <p:spPr>
          <a:xfrm>
            <a:off x="269303" y="2075840"/>
            <a:ext cx="9860610" cy="1801436"/>
          </a:xfrm>
          <a:noFill/>
        </p:spPr>
        <p:txBody>
          <a:bodyPr lIns="149216" tIns="93261" rIns="149216" bIns="93261" anchor="t" anchorCtr="0"/>
          <a:lstStyle>
            <a:lvl1pPr>
              <a:defRPr sz="5881" spc="-98" baseline="0">
                <a:solidFill>
                  <a:srgbClr val="505050"/>
                </a:soli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6" y="471123"/>
            <a:ext cx="2507472" cy="537212"/>
          </a:xfrm>
          <a:prstGeom prst="rect">
            <a:avLst/>
          </a:prstGeom>
        </p:spPr>
      </p:pic>
    </p:spTree>
    <p:extLst>
      <p:ext uri="{BB962C8B-B14F-4D97-AF65-F5344CB8AC3E}">
        <p14:creationId xmlns:p14="http://schemas.microsoft.com/office/powerpoint/2010/main" val="3448026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Slide 3">
    <p:spTree>
      <p:nvGrpSpPr>
        <p:cNvPr id="1" name=""/>
        <p:cNvGrpSpPr/>
        <p:nvPr/>
      </p:nvGrpSpPr>
      <p:grpSpPr>
        <a:xfrm>
          <a:off x="0" y="0"/>
          <a:ext cx="0" cy="0"/>
          <a:chOff x="0" y="0"/>
          <a:chExt cx="0" cy="0"/>
        </a:xfrm>
      </p:grpSpPr>
      <p:sp>
        <p:nvSpPr>
          <p:cNvPr id="16" name="Rectangle 15"/>
          <p:cNvSpPr/>
          <p:nvPr userDrawn="1"/>
        </p:nvSpPr>
        <p:spPr bwMode="auto">
          <a:xfrm>
            <a:off x="269239" y="2084172"/>
            <a:ext cx="8964248" cy="358620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2081647"/>
            <a:ext cx="8964185" cy="1795633"/>
          </a:xfrm>
          <a:noFill/>
        </p:spPr>
        <p:txBody>
          <a:bodyPr lIns="149216" tIns="93261" rIns="149216" bIns="93261"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7279"/>
            <a:ext cx="8964185"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5" y="471124"/>
            <a:ext cx="2507472" cy="537212"/>
          </a:xfrm>
          <a:prstGeom prst="rect">
            <a:avLst/>
          </a:prstGeom>
        </p:spPr>
      </p:pic>
    </p:spTree>
    <p:extLst>
      <p:ext uri="{BB962C8B-B14F-4D97-AF65-F5344CB8AC3E}">
        <p14:creationId xmlns:p14="http://schemas.microsoft.com/office/powerpoint/2010/main" val="515065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3" y="3877280"/>
            <a:ext cx="9860674" cy="1793881"/>
          </a:xfrm>
          <a:noFill/>
        </p:spPr>
        <p:txBody>
          <a:bodyPr lIns="186520" tIns="149216" rIns="186520" bIns="149216">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99709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1457874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796197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726177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6469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Title Slide 3">
    <p:spTree>
      <p:nvGrpSpPr>
        <p:cNvPr id="1" name=""/>
        <p:cNvGrpSpPr/>
        <p:nvPr/>
      </p:nvGrpSpPr>
      <p:grpSpPr>
        <a:xfrm>
          <a:off x="0" y="0"/>
          <a:ext cx="0" cy="0"/>
          <a:chOff x="0" y="0"/>
          <a:chExt cx="0" cy="0"/>
        </a:xfrm>
      </p:grpSpPr>
      <p:sp>
        <p:nvSpPr>
          <p:cNvPr id="16" name="Rectangle 15"/>
          <p:cNvSpPr/>
          <p:nvPr userDrawn="1"/>
        </p:nvSpPr>
        <p:spPr bwMode="auto">
          <a:xfrm>
            <a:off x="269239" y="2084172"/>
            <a:ext cx="8964248" cy="35862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2081647"/>
            <a:ext cx="8964185" cy="1795633"/>
          </a:xfrm>
          <a:noFill/>
        </p:spPr>
        <p:txBody>
          <a:bodyPr lIns="149216" tIns="93261" rIns="149216" bIns="93261"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7279"/>
            <a:ext cx="8964185"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5" y="471124"/>
            <a:ext cx="2507472" cy="537212"/>
          </a:xfrm>
          <a:prstGeom prst="rect">
            <a:avLst/>
          </a:prstGeom>
        </p:spPr>
      </p:pic>
    </p:spTree>
    <p:extLst>
      <p:ext uri="{BB962C8B-B14F-4D97-AF65-F5344CB8AC3E}">
        <p14:creationId xmlns:p14="http://schemas.microsoft.com/office/powerpoint/2010/main" val="2610621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3" y="3877280"/>
            <a:ext cx="9860674" cy="1793881"/>
          </a:xfrm>
          <a:noFill/>
        </p:spPr>
        <p:txBody>
          <a:bodyPr lIns="186520" tIns="149216" rIns="186520" bIns="149216">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0495880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1835859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81216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4696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16" name="Rectangle 15"/>
          <p:cNvSpPr/>
          <p:nvPr userDrawn="1"/>
        </p:nvSpPr>
        <p:spPr bwMode="auto">
          <a:xfrm>
            <a:off x="269239" y="2084172"/>
            <a:ext cx="8964248" cy="3586208"/>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p:ph type="title" hasCustomPrompt="1"/>
          </p:nvPr>
        </p:nvSpPr>
        <p:spPr>
          <a:xfrm>
            <a:off x="269302" y="2081647"/>
            <a:ext cx="8964185" cy="1795633"/>
          </a:xfrm>
          <a:noFill/>
        </p:spPr>
        <p:txBody>
          <a:bodyPr lIns="149216" tIns="93261" rIns="149216" bIns="93261"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7279"/>
            <a:ext cx="8964185"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5" y="471124"/>
            <a:ext cx="2507472" cy="537212"/>
          </a:xfrm>
          <a:prstGeom prst="rect">
            <a:avLst/>
          </a:prstGeom>
        </p:spPr>
      </p:pic>
    </p:spTree>
    <p:extLst>
      <p:ext uri="{BB962C8B-B14F-4D97-AF65-F5344CB8AC3E}">
        <p14:creationId xmlns:p14="http://schemas.microsoft.com/office/powerpoint/2010/main" val="39299230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3" y="3877280"/>
            <a:ext cx="9860674" cy="1793881"/>
          </a:xfrm>
          <a:noFill/>
        </p:spPr>
        <p:txBody>
          <a:bodyPr lIns="186520" tIns="149216" rIns="186520" bIns="149216">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9384203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_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600271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Section Title Accent Color 1">
    <p:bg>
      <p:bgPr>
        <a:solidFill>
          <a:srgbClr val="00827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32078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344162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Blank Accent Color 1">
    <p:bg>
      <p:bgPr>
        <a:solidFill>
          <a:srgbClr val="00827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019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5" y="471124"/>
            <a:ext cx="2507472" cy="537212"/>
          </a:xfrm>
          <a:prstGeom prst="rect">
            <a:avLst/>
          </a:prstGeom>
        </p:spPr>
      </p:pic>
      <p:sp>
        <p:nvSpPr>
          <p:cNvPr id="10" name="Rectangle 9"/>
          <p:cNvSpPr/>
          <p:nvPr userDrawn="1"/>
        </p:nvSpPr>
        <p:spPr bwMode="gray">
          <a:xfrm>
            <a:off x="269242" y="2084172"/>
            <a:ext cx="7171399" cy="3586208"/>
          </a:xfrm>
          <a:prstGeom prst="rect">
            <a:avLst/>
          </a:prstGeom>
          <a:solidFill>
            <a:srgbClr val="0072C6">
              <a:alpha val="8470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69302" y="2082468"/>
            <a:ext cx="7172955" cy="1794808"/>
          </a:xfrm>
          <a:noFill/>
        </p:spPr>
        <p:txBody>
          <a:bodyPr lIns="149216" tIns="93261" rIns="149216" bIns="93261"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12" name="Text Placeholder 2"/>
          <p:cNvSpPr>
            <a:spLocks noGrp="1"/>
          </p:cNvSpPr>
          <p:nvPr>
            <p:ph type="body" sz="quarter" idx="14" hasCustomPrompt="1"/>
          </p:nvPr>
        </p:nvSpPr>
        <p:spPr bwMode="ltGray">
          <a:xfrm>
            <a:off x="269302" y="3880393"/>
            <a:ext cx="7172955" cy="1789991"/>
          </a:xfrm>
        </p:spPr>
        <p:txBody>
          <a:bodyPr tIns="111912" bIns="111912">
            <a:noAutofit/>
          </a:bodyPr>
          <a:lstStyle>
            <a:lvl1pPr marL="0" indent="0">
              <a:spcBef>
                <a:spcPts val="0"/>
              </a:spcBef>
              <a:buNone/>
              <a:defRPr sz="3136" baseline="0">
                <a:gradFill>
                  <a:gsLst>
                    <a:gs pos="1250">
                      <a:srgbClr val="FFFFFF"/>
                    </a:gs>
                    <a:gs pos="99000">
                      <a:srgbClr val="FFFFFF"/>
                    </a:gs>
                  </a:gsLst>
                  <a:lin ang="5400000" scaled="0"/>
                </a:gradFill>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3123764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p:cNvSpPr/>
          <p:nvPr userDrawn="1"/>
        </p:nvSpPr>
        <p:spPr bwMode="auto">
          <a:xfrm>
            <a:off x="-2" y="3"/>
            <a:ext cx="9182102"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0" y="1350387"/>
            <a:ext cx="12192000" cy="3586208"/>
          </a:xfrm>
          <a:prstGeom prst="rect">
            <a:avLst/>
          </a:prstGeom>
          <a:solidFill>
            <a:schemeClr val="accent1">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51670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4_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3" y="3877280"/>
            <a:ext cx="9860674" cy="1793881"/>
          </a:xfrm>
          <a:noFill/>
        </p:spPr>
        <p:txBody>
          <a:bodyPr lIns="186520" tIns="149216" rIns="186520" bIns="149216">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47618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3261" bIns="93261" anchor="t" anchorCtr="0"/>
          <a:lstStyle>
            <a:lvl1pPr>
              <a:defRPr sz="7056"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41780651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888328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1380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53731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49385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796217"/>
          </a:xfrm>
          <a:noFill/>
        </p:spPr>
        <p:txBody>
          <a:bodyPr tIns="93261" bIns="93261" anchor="t" anchorCtr="0"/>
          <a:lstStyle>
            <a:lvl1pPr>
              <a:defRPr sz="862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99492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TextBox 2">
            <a:extLst>
              <a:ext uri="{FF2B5EF4-FFF2-40B4-BE49-F238E27FC236}">
                <a16:creationId xmlns:a16="http://schemas.microsoft.com/office/drawing/2014/main" id="{43C60770-4A54-4265-B935-0EB74C9563FF}"/>
              </a:ext>
            </a:extLst>
          </p:cNvPr>
          <p:cNvSpPr txBox="1"/>
          <p:nvPr userDrawn="1"/>
        </p:nvSpPr>
        <p:spPr>
          <a:xfrm>
            <a:off x="269239" y="6613659"/>
            <a:ext cx="3254829"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http://John.Deardurff.com</a:t>
            </a:r>
          </a:p>
        </p:txBody>
      </p:sp>
      <p:pic>
        <p:nvPicPr>
          <p:cNvPr id="4" name="Picture 3">
            <a:extLst>
              <a:ext uri="{FF2B5EF4-FFF2-40B4-BE49-F238E27FC236}">
                <a16:creationId xmlns:a16="http://schemas.microsoft.com/office/drawing/2014/main" id="{A6DE9352-8690-4B30-ADFA-A554B66D1A37}"/>
              </a:ext>
            </a:extLst>
          </p:cNvPr>
          <p:cNvPicPr>
            <a:picLocks noChangeAspect="1"/>
          </p:cNvPicPr>
          <p:nvPr userDrawn="1"/>
        </p:nvPicPr>
        <p:blipFill>
          <a:blip r:embed="rId2"/>
          <a:stretch>
            <a:fillRect/>
          </a:stretch>
        </p:blipFill>
        <p:spPr>
          <a:xfrm>
            <a:off x="0" y="6614449"/>
            <a:ext cx="12192000" cy="275971"/>
          </a:xfrm>
          <a:prstGeom prst="rect">
            <a:avLst/>
          </a:prstGeom>
        </p:spPr>
      </p:pic>
      <p:sp>
        <p:nvSpPr>
          <p:cNvPr id="5" name="TextBox 4">
            <a:extLst>
              <a:ext uri="{FF2B5EF4-FFF2-40B4-BE49-F238E27FC236}">
                <a16:creationId xmlns:a16="http://schemas.microsoft.com/office/drawing/2014/main" id="{E034988F-DE95-4D78-896B-F7F3869D2FA8}"/>
              </a:ext>
            </a:extLst>
          </p:cNvPr>
          <p:cNvSpPr txBox="1"/>
          <p:nvPr userDrawn="1"/>
        </p:nvSpPr>
        <p:spPr>
          <a:xfrm>
            <a:off x="115747" y="6590803"/>
            <a:ext cx="2943337" cy="276999"/>
          </a:xfrm>
          <a:prstGeom prst="rect">
            <a:avLst/>
          </a:prstGeom>
          <a:noFill/>
        </p:spPr>
        <p:txBody>
          <a:bodyPr wrap="square" rtlCol="0">
            <a:spAutoFit/>
          </a:bodyPr>
          <a:lstStyle/>
          <a:p>
            <a:r>
              <a:rPr lang="en-US" sz="1200" dirty="0">
                <a:solidFill>
                  <a:schemeClr val="bg1"/>
                </a:solidFill>
              </a:rPr>
              <a:t>http://www.ThatAwesomeTrainer.com</a:t>
            </a:r>
          </a:p>
        </p:txBody>
      </p:sp>
      <p:pic>
        <p:nvPicPr>
          <p:cNvPr id="6" name="Picture 5">
            <a:extLst>
              <a:ext uri="{FF2B5EF4-FFF2-40B4-BE49-F238E27FC236}">
                <a16:creationId xmlns:a16="http://schemas.microsoft.com/office/drawing/2014/main" id="{C1970D1E-2BB6-4191-AECA-E17F18071476}"/>
              </a:ext>
            </a:extLst>
          </p:cNvPr>
          <p:cNvPicPr>
            <a:picLocks noChangeAspect="1"/>
          </p:cNvPicPr>
          <p:nvPr userDrawn="1"/>
        </p:nvPicPr>
        <p:blipFill>
          <a:blip r:embed="rId3"/>
          <a:stretch>
            <a:fillRect/>
          </a:stretch>
        </p:blipFill>
        <p:spPr>
          <a:xfrm>
            <a:off x="11025187" y="6298094"/>
            <a:ext cx="1114425" cy="533400"/>
          </a:xfrm>
          <a:prstGeom prst="rect">
            <a:avLst/>
          </a:prstGeom>
        </p:spPr>
      </p:pic>
    </p:spTree>
    <p:extLst>
      <p:ext uri="{BB962C8B-B14F-4D97-AF65-F5344CB8AC3E}">
        <p14:creationId xmlns:p14="http://schemas.microsoft.com/office/powerpoint/2010/main" val="227524986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8680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42" y="1189178"/>
            <a:ext cx="11653523" cy="2011304"/>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12" indent="0">
              <a:buNone/>
              <a:defRPr/>
            </a:lvl3pPr>
            <a:lvl4pPr marL="448023" indent="0">
              <a:buNone/>
              <a:defRPr/>
            </a:lvl4pPr>
            <a:lvl5pPr marL="67203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616932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42" y="1189178"/>
            <a:ext cx="11653523" cy="2011304"/>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12" indent="0">
              <a:buNone/>
              <a:defRPr/>
            </a:lvl3pPr>
            <a:lvl4pPr marL="448023" indent="0">
              <a:buNone/>
              <a:defRPr/>
            </a:lvl4pPr>
            <a:lvl5pPr marL="67203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38794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9"/>
            <a:ext cx="11653523" cy="2079015"/>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691631"/>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9"/>
            <a:ext cx="11653523" cy="2079015"/>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0270542"/>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4"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23" indent="0">
              <a:buNone/>
              <a:tabLst/>
              <a:defRPr sz="1961"/>
            </a:lvl3pPr>
            <a:lvl4pPr marL="451133" indent="0">
              <a:buNone/>
              <a:defRPr/>
            </a:lvl4pPr>
            <a:lvl5pPr marL="67203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23" indent="0">
              <a:buNone/>
              <a:tabLst/>
              <a:defRPr sz="1961"/>
            </a:lvl3pPr>
            <a:lvl4pPr marL="451133" indent="0">
              <a:buNone/>
              <a:defRPr/>
            </a:lvl4pPr>
            <a:lvl5pPr marL="67203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403466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4"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23" indent="0">
              <a:buNone/>
              <a:tabLst/>
              <a:defRPr sz="1961"/>
            </a:lvl3pPr>
            <a:lvl4pPr marL="451133" indent="0">
              <a:buNone/>
              <a:defRPr/>
            </a:lvl4pPr>
            <a:lvl5pPr marL="67203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23" indent="0">
              <a:buNone/>
              <a:tabLst/>
              <a:defRPr sz="1961"/>
            </a:lvl3pPr>
            <a:lvl4pPr marL="451133" indent="0">
              <a:buNone/>
              <a:defRPr/>
            </a:lvl4pPr>
            <a:lvl5pPr marL="67203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0042717"/>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4" y="1189179"/>
            <a:ext cx="5378548" cy="2486578"/>
          </a:xfrm>
        </p:spPr>
        <p:txBody>
          <a:bodyPr wrap="square">
            <a:spAutoFit/>
          </a:bodyPr>
          <a:lstStyle>
            <a:lvl1pPr marL="281571" indent="-281571">
              <a:spcBef>
                <a:spcPts val="1200"/>
              </a:spcBef>
              <a:buClr>
                <a:schemeClr val="tx1"/>
              </a:buClr>
              <a:buFont typeface="Arial" pitchFamily="34" charset="0"/>
              <a:buChar char="•"/>
              <a:defRPr sz="3528"/>
            </a:lvl1pPr>
            <a:lvl2pPr marL="520504" indent="-228514">
              <a:defRPr sz="2353"/>
            </a:lvl2pPr>
            <a:lvl3pPr marL="685542" indent="-165038">
              <a:tabLst/>
              <a:defRPr sz="1961"/>
            </a:lvl3pPr>
            <a:lvl4pPr marL="863274" indent="-177734">
              <a:defRPr/>
            </a:lvl4pPr>
            <a:lvl5pPr marL="1028312" indent="-1650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9"/>
            <a:ext cx="5378548" cy="2486578"/>
          </a:xfrm>
        </p:spPr>
        <p:txBody>
          <a:bodyPr wrap="square">
            <a:spAutoFit/>
          </a:bodyPr>
          <a:lstStyle>
            <a:lvl1pPr marL="281571" indent="-281571">
              <a:spcBef>
                <a:spcPts val="1200"/>
              </a:spcBef>
              <a:buClr>
                <a:schemeClr val="tx1"/>
              </a:buClr>
              <a:buFont typeface="Arial" pitchFamily="34" charset="0"/>
              <a:buChar char="•"/>
              <a:defRPr sz="3528"/>
            </a:lvl1pPr>
            <a:lvl2pPr marL="520504" indent="-228514">
              <a:defRPr sz="2353"/>
            </a:lvl2pPr>
            <a:lvl3pPr marL="685542" indent="-165038">
              <a:tabLst/>
              <a:defRPr sz="1961"/>
            </a:lvl3pPr>
            <a:lvl4pPr marL="863274" indent="-177734">
              <a:defRPr/>
            </a:lvl4pPr>
            <a:lvl5pPr marL="1028312" indent="-1650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45343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4" y="1189179"/>
            <a:ext cx="5378548" cy="2486578"/>
          </a:xfrm>
        </p:spPr>
        <p:txBody>
          <a:bodyPr wrap="square">
            <a:spAutoFit/>
          </a:bodyPr>
          <a:lstStyle>
            <a:lvl1pPr marL="281571" indent="-281571">
              <a:spcBef>
                <a:spcPts val="1200"/>
              </a:spcBef>
              <a:buClr>
                <a:schemeClr val="tx2"/>
              </a:buClr>
              <a:buFont typeface="Arial" pitchFamily="34" charset="0"/>
              <a:buChar char="•"/>
              <a:defRPr sz="3528">
                <a:gradFill>
                  <a:gsLst>
                    <a:gs pos="1250">
                      <a:schemeClr val="tx2"/>
                    </a:gs>
                    <a:gs pos="99000">
                      <a:schemeClr val="tx2"/>
                    </a:gs>
                  </a:gsLst>
                  <a:lin ang="5400000" scaled="0"/>
                </a:gradFill>
              </a:defRPr>
            </a:lvl1pPr>
            <a:lvl2pPr marL="520504" indent="-228514">
              <a:defRPr sz="2353"/>
            </a:lvl2pPr>
            <a:lvl3pPr marL="685542" indent="-165038">
              <a:tabLst/>
              <a:defRPr sz="1961"/>
            </a:lvl3pPr>
            <a:lvl4pPr marL="863274" indent="-177734">
              <a:defRPr/>
            </a:lvl4pPr>
            <a:lvl5pPr marL="1028312" indent="-1650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9"/>
            <a:ext cx="5378548" cy="2486578"/>
          </a:xfrm>
        </p:spPr>
        <p:txBody>
          <a:bodyPr wrap="square">
            <a:spAutoFit/>
          </a:bodyPr>
          <a:lstStyle>
            <a:lvl1pPr marL="281571" indent="-281571">
              <a:spcBef>
                <a:spcPts val="1200"/>
              </a:spcBef>
              <a:buClr>
                <a:schemeClr val="tx2"/>
              </a:buClr>
              <a:buFont typeface="Arial" pitchFamily="34" charset="0"/>
              <a:buChar char="•"/>
              <a:defRPr sz="3528">
                <a:gradFill>
                  <a:gsLst>
                    <a:gs pos="1250">
                      <a:schemeClr val="tx2"/>
                    </a:gs>
                    <a:gs pos="99000">
                      <a:schemeClr val="tx2"/>
                    </a:gs>
                  </a:gsLst>
                  <a:lin ang="5400000" scaled="0"/>
                </a:gradFill>
              </a:defRPr>
            </a:lvl1pPr>
            <a:lvl2pPr marL="520504" indent="-228514">
              <a:defRPr sz="2353"/>
            </a:lvl2pPr>
            <a:lvl3pPr marL="685542" indent="-165038">
              <a:tabLst/>
              <a:defRPr sz="1961"/>
            </a:lvl3pPr>
            <a:lvl4pPr marL="863274" indent="-177734">
              <a:defRPr/>
            </a:lvl4pPr>
            <a:lvl5pPr marL="1028312" indent="-1650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8762886"/>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0"/>
            </a:lvl1pPr>
          </a:lstStyle>
          <a:p>
            <a:r>
              <a:rPr lang="en-US"/>
              <a:t>Click to edit Master title style</a:t>
            </a:r>
          </a:p>
        </p:txBody>
      </p:sp>
      <p:sp>
        <p:nvSpPr>
          <p:cNvPr id="3" name="Footer Placeholder 2"/>
          <p:cNvSpPr txBox="1">
            <a:spLocks/>
          </p:cNvSpPr>
          <p:nvPr userDrawn="1"/>
        </p:nvSpPr>
        <p:spPr>
          <a:xfrm>
            <a:off x="223405" y="6434395"/>
            <a:ext cx="4114256" cy="364173"/>
          </a:xfrm>
          <a:prstGeom prst="rect">
            <a:avLst/>
          </a:prstGeom>
        </p:spPr>
        <p:txBody>
          <a:bodyPr vert="horz" lIns="89608" tIns="44803" rIns="89608" bIns="44803" rtlCol="0" anchor="ctr"/>
          <a:lstStyle>
            <a:defPPr>
              <a:defRPr lang="en-US"/>
            </a:defPPr>
            <a:lvl1pPr marL="0" algn="ct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r>
              <a:rPr lang="en-US" sz="980" dirty="0">
                <a:solidFill>
                  <a:srgbClr val="FFFFFF">
                    <a:lumMod val="50000"/>
                  </a:srgbClr>
                </a:solidFill>
              </a:rPr>
              <a:t>Microsoft Confidential</a:t>
            </a:r>
          </a:p>
        </p:txBody>
      </p:sp>
    </p:spTree>
    <p:extLst>
      <p:ext uri="{BB962C8B-B14F-4D97-AF65-F5344CB8AC3E}">
        <p14:creationId xmlns:p14="http://schemas.microsoft.com/office/powerpoint/2010/main" val="33152115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g"/><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9" Type="http://schemas.openxmlformats.org/officeDocument/2006/relationships/slideLayout" Target="../slideLayouts/slideLayout62.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42" Type="http://schemas.openxmlformats.org/officeDocument/2006/relationships/theme" Target="../theme/theme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38" Type="http://schemas.openxmlformats.org/officeDocument/2006/relationships/slideLayout" Target="../slideLayouts/slideLayout61.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41" Type="http://schemas.openxmlformats.org/officeDocument/2006/relationships/slideLayout" Target="../slideLayouts/slideLayout64.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37" Type="http://schemas.openxmlformats.org/officeDocument/2006/relationships/slideLayout" Target="../slideLayouts/slideLayout60.xml"/><Relationship Id="rId40" Type="http://schemas.openxmlformats.org/officeDocument/2006/relationships/slideLayout" Target="../slideLayouts/slideLayout63.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slideLayout" Target="../slideLayouts/slideLayout59.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theme" Target="../theme/theme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9230" tIns="93269" rIns="149230" bIns="93269" rtlCol="0" anchor="t">
            <a:noAutofit/>
          </a:bodyPr>
          <a:lstStyle/>
          <a:p>
            <a:r>
              <a:rPr lang="en-US" dirty="0"/>
              <a:t>Click to edit Master title style</a:t>
            </a:r>
          </a:p>
        </p:txBody>
      </p:sp>
      <p:sp>
        <p:nvSpPr>
          <p:cNvPr id="4" name="Text Placeholder 3"/>
          <p:cNvSpPr>
            <a:spLocks noGrp="1"/>
          </p:cNvSpPr>
          <p:nvPr>
            <p:ph type="body" idx="1"/>
          </p:nvPr>
        </p:nvSpPr>
        <p:spPr>
          <a:xfrm>
            <a:off x="269243" y="1189178"/>
            <a:ext cx="11653521" cy="2052030"/>
          </a:xfrm>
          <a:prstGeom prst="rect">
            <a:avLst/>
          </a:prstGeom>
        </p:spPr>
        <p:txBody>
          <a:bodyPr vert="horz" wrap="square" lIns="149230" tIns="93269" rIns="149230" bIns="93269"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396855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transition>
    <p:fade/>
  </p:transition>
  <p:txStyles>
    <p:titleStyle>
      <a:lvl1pPr algn="l" defTabSz="914105"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50" marR="0" indent="-336050" algn="l" defTabSz="914105"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27" marR="0" indent="-236479" algn="l" defTabSz="914105"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15" marR="0" indent="-224033" algn="l" defTabSz="914105"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147" marR="0" indent="-224033" algn="l" defTabSz="91410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179" marR="0" indent="-224033" algn="l" defTabSz="91410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789" indent="-228528" algn="l" defTabSz="914105"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843" indent="-228528" algn="l" defTabSz="914105"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896" indent="-228528" algn="l" defTabSz="914105"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949" indent="-228528" algn="l" defTabSz="914105"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05" rtl="0" eaLnBrk="1" latinLnBrk="0" hangingPunct="1">
        <a:defRPr sz="1765" kern="1200">
          <a:solidFill>
            <a:schemeClr val="tx1"/>
          </a:solidFill>
          <a:latin typeface="+mn-lt"/>
          <a:ea typeface="+mn-ea"/>
          <a:cs typeface="+mn-cs"/>
        </a:defRPr>
      </a:lvl1pPr>
      <a:lvl2pPr marL="457052" algn="l" defTabSz="914105" rtl="0" eaLnBrk="1" latinLnBrk="0" hangingPunct="1">
        <a:defRPr sz="1765" kern="1200">
          <a:solidFill>
            <a:schemeClr val="tx1"/>
          </a:solidFill>
          <a:latin typeface="+mn-lt"/>
          <a:ea typeface="+mn-ea"/>
          <a:cs typeface="+mn-cs"/>
        </a:defRPr>
      </a:lvl2pPr>
      <a:lvl3pPr marL="914105" algn="l" defTabSz="914105" rtl="0" eaLnBrk="1" latinLnBrk="0" hangingPunct="1">
        <a:defRPr sz="1765" kern="1200">
          <a:solidFill>
            <a:schemeClr val="tx1"/>
          </a:solidFill>
          <a:latin typeface="+mn-lt"/>
          <a:ea typeface="+mn-ea"/>
          <a:cs typeface="+mn-cs"/>
        </a:defRPr>
      </a:lvl3pPr>
      <a:lvl4pPr marL="1371157" algn="l" defTabSz="914105" rtl="0" eaLnBrk="1" latinLnBrk="0" hangingPunct="1">
        <a:defRPr sz="1765" kern="1200">
          <a:solidFill>
            <a:schemeClr val="tx1"/>
          </a:solidFill>
          <a:latin typeface="+mn-lt"/>
          <a:ea typeface="+mn-ea"/>
          <a:cs typeface="+mn-cs"/>
        </a:defRPr>
      </a:lvl4pPr>
      <a:lvl5pPr marL="1828210" algn="l" defTabSz="914105" rtl="0" eaLnBrk="1" latinLnBrk="0" hangingPunct="1">
        <a:defRPr sz="1765" kern="1200">
          <a:solidFill>
            <a:schemeClr val="tx1"/>
          </a:solidFill>
          <a:latin typeface="+mn-lt"/>
          <a:ea typeface="+mn-ea"/>
          <a:cs typeface="+mn-cs"/>
        </a:defRPr>
      </a:lvl5pPr>
      <a:lvl6pPr marL="2285264" algn="l" defTabSz="914105" rtl="0" eaLnBrk="1" latinLnBrk="0" hangingPunct="1">
        <a:defRPr sz="1765" kern="1200">
          <a:solidFill>
            <a:schemeClr val="tx1"/>
          </a:solidFill>
          <a:latin typeface="+mn-lt"/>
          <a:ea typeface="+mn-ea"/>
          <a:cs typeface="+mn-cs"/>
        </a:defRPr>
      </a:lvl6pPr>
      <a:lvl7pPr marL="2742317" algn="l" defTabSz="914105" rtl="0" eaLnBrk="1" latinLnBrk="0" hangingPunct="1">
        <a:defRPr sz="1765" kern="1200">
          <a:solidFill>
            <a:schemeClr val="tx1"/>
          </a:solidFill>
          <a:latin typeface="+mn-lt"/>
          <a:ea typeface="+mn-ea"/>
          <a:cs typeface="+mn-cs"/>
        </a:defRPr>
      </a:lvl7pPr>
      <a:lvl8pPr marL="3199369" algn="l" defTabSz="914105" rtl="0" eaLnBrk="1" latinLnBrk="0" hangingPunct="1">
        <a:defRPr sz="1765" kern="1200">
          <a:solidFill>
            <a:schemeClr val="tx1"/>
          </a:solidFill>
          <a:latin typeface="+mn-lt"/>
          <a:ea typeface="+mn-ea"/>
          <a:cs typeface="+mn-cs"/>
        </a:defRPr>
      </a:lvl8pPr>
      <a:lvl9pPr marL="3656423" algn="l" defTabSz="914105"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a:stretch>
            <a:fillRect/>
          </a:stretch>
        </p:blipFill>
        <p:spPr>
          <a:xfrm>
            <a:off x="0" y="6614450"/>
            <a:ext cx="11192719" cy="253352"/>
          </a:xfrm>
          <a:prstGeom prst="rect">
            <a:avLst/>
          </a:prstGeom>
        </p:spPr>
      </p:pic>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115747" y="6590803"/>
            <a:ext cx="2025569" cy="276999"/>
          </a:xfrm>
          <a:prstGeom prst="rect">
            <a:avLst/>
          </a:prstGeom>
          <a:noFill/>
        </p:spPr>
        <p:txBody>
          <a:bodyPr wrap="square" rtlCol="0">
            <a:spAutoFit/>
          </a:bodyPr>
          <a:lstStyle/>
          <a:p>
            <a:r>
              <a:rPr lang="en-US" sz="1200" dirty="0">
                <a:solidFill>
                  <a:schemeClr val="bg1"/>
                </a:solidFill>
              </a:rPr>
              <a:t>http://John.Deardurff.com</a:t>
            </a:r>
          </a:p>
        </p:txBody>
      </p:sp>
    </p:spTree>
    <p:extLst>
      <p:ext uri="{BB962C8B-B14F-4D97-AF65-F5344CB8AC3E}">
        <p14:creationId xmlns:p14="http://schemas.microsoft.com/office/powerpoint/2010/main" val="1770304735"/>
      </p:ext>
    </p:extLst>
  </p:cSld>
  <p:clrMap bg1="lt1" tx1="dk1" bg2="lt2" tx2="dk2" accent1="accent1" accent2="accent2" accent3="accent3" accent4="accent4" accent5="accent5" accent6="accent6" hlink="hlink" folHlink="folHlink"/>
  <p:sldLayoutIdLst>
    <p:sldLayoutId id="2147483720" r:id="rId1"/>
    <p:sldLayoutId id="2147483734" r:id="rId2"/>
    <p:sldLayoutId id="2147483735" r:id="rId3"/>
    <p:sldLayoutId id="2147483868" r:id="rId4"/>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458120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9230" tIns="93269" rIns="149230" bIns="93269" rtlCol="0" anchor="t">
            <a:noAutofit/>
          </a:bodyPr>
          <a:lstStyle/>
          <a:p>
            <a:r>
              <a:rPr lang="en-US" dirty="0"/>
              <a:t>Click to edit Master title style</a:t>
            </a:r>
          </a:p>
        </p:txBody>
      </p:sp>
      <p:sp>
        <p:nvSpPr>
          <p:cNvPr id="4" name="Text Placeholder 3"/>
          <p:cNvSpPr>
            <a:spLocks noGrp="1"/>
          </p:cNvSpPr>
          <p:nvPr>
            <p:ph type="body" idx="1"/>
          </p:nvPr>
        </p:nvSpPr>
        <p:spPr>
          <a:xfrm>
            <a:off x="269243" y="1189178"/>
            <a:ext cx="11653521" cy="2052030"/>
          </a:xfrm>
          <a:prstGeom prst="rect">
            <a:avLst/>
          </a:prstGeom>
        </p:spPr>
        <p:txBody>
          <a:bodyPr vert="horz" wrap="square" lIns="149230" tIns="93269" rIns="149230" bIns="93269"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4851190"/>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5" r:id="rId19"/>
    <p:sldLayoutId id="2147483846" r:id="rId20"/>
    <p:sldLayoutId id="2147483847" r:id="rId21"/>
    <p:sldLayoutId id="2147483848" r:id="rId22"/>
    <p:sldLayoutId id="2147483849" r:id="rId23"/>
    <p:sldLayoutId id="2147483850" r:id="rId24"/>
    <p:sldLayoutId id="2147483851" r:id="rId25"/>
    <p:sldLayoutId id="2147483852" r:id="rId26"/>
    <p:sldLayoutId id="2147483853" r:id="rId27"/>
    <p:sldLayoutId id="2147483854" r:id="rId28"/>
    <p:sldLayoutId id="2147483855" r:id="rId29"/>
    <p:sldLayoutId id="2147483856" r:id="rId30"/>
    <p:sldLayoutId id="2147483857" r:id="rId31"/>
    <p:sldLayoutId id="2147483858" r:id="rId32"/>
    <p:sldLayoutId id="2147483859" r:id="rId33"/>
    <p:sldLayoutId id="2147483860" r:id="rId34"/>
    <p:sldLayoutId id="2147483861" r:id="rId35"/>
    <p:sldLayoutId id="2147483862" r:id="rId36"/>
    <p:sldLayoutId id="2147483863" r:id="rId37"/>
    <p:sldLayoutId id="2147483864" r:id="rId38"/>
    <p:sldLayoutId id="2147483865" r:id="rId39"/>
    <p:sldLayoutId id="2147483866" r:id="rId40"/>
    <p:sldLayoutId id="2147483867" r:id="rId41"/>
  </p:sldLayoutIdLst>
  <p:transition>
    <p:fade/>
  </p:transition>
  <p:txStyles>
    <p:titleStyle>
      <a:lvl1pPr algn="l" defTabSz="914105"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50" marR="0" indent="-336050" algn="l" defTabSz="914105"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27" marR="0" indent="-236479" algn="l" defTabSz="914105"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15" marR="0" indent="-224033" algn="l" defTabSz="914105"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147" marR="0" indent="-224033" algn="l" defTabSz="91410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179" marR="0" indent="-224033" algn="l" defTabSz="91410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789" indent="-228528" algn="l" defTabSz="914105"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843" indent="-228528" algn="l" defTabSz="914105"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896" indent="-228528" algn="l" defTabSz="914105"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949" indent="-228528" algn="l" defTabSz="914105"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05" rtl="0" eaLnBrk="1" latinLnBrk="0" hangingPunct="1">
        <a:defRPr sz="1765" kern="1200">
          <a:solidFill>
            <a:schemeClr val="tx1"/>
          </a:solidFill>
          <a:latin typeface="+mn-lt"/>
          <a:ea typeface="+mn-ea"/>
          <a:cs typeface="+mn-cs"/>
        </a:defRPr>
      </a:lvl1pPr>
      <a:lvl2pPr marL="457052" algn="l" defTabSz="914105" rtl="0" eaLnBrk="1" latinLnBrk="0" hangingPunct="1">
        <a:defRPr sz="1765" kern="1200">
          <a:solidFill>
            <a:schemeClr val="tx1"/>
          </a:solidFill>
          <a:latin typeface="+mn-lt"/>
          <a:ea typeface="+mn-ea"/>
          <a:cs typeface="+mn-cs"/>
        </a:defRPr>
      </a:lvl2pPr>
      <a:lvl3pPr marL="914105" algn="l" defTabSz="914105" rtl="0" eaLnBrk="1" latinLnBrk="0" hangingPunct="1">
        <a:defRPr sz="1765" kern="1200">
          <a:solidFill>
            <a:schemeClr val="tx1"/>
          </a:solidFill>
          <a:latin typeface="+mn-lt"/>
          <a:ea typeface="+mn-ea"/>
          <a:cs typeface="+mn-cs"/>
        </a:defRPr>
      </a:lvl3pPr>
      <a:lvl4pPr marL="1371157" algn="l" defTabSz="914105" rtl="0" eaLnBrk="1" latinLnBrk="0" hangingPunct="1">
        <a:defRPr sz="1765" kern="1200">
          <a:solidFill>
            <a:schemeClr val="tx1"/>
          </a:solidFill>
          <a:latin typeface="+mn-lt"/>
          <a:ea typeface="+mn-ea"/>
          <a:cs typeface="+mn-cs"/>
        </a:defRPr>
      </a:lvl4pPr>
      <a:lvl5pPr marL="1828210" algn="l" defTabSz="914105" rtl="0" eaLnBrk="1" latinLnBrk="0" hangingPunct="1">
        <a:defRPr sz="1765" kern="1200">
          <a:solidFill>
            <a:schemeClr val="tx1"/>
          </a:solidFill>
          <a:latin typeface="+mn-lt"/>
          <a:ea typeface="+mn-ea"/>
          <a:cs typeface="+mn-cs"/>
        </a:defRPr>
      </a:lvl5pPr>
      <a:lvl6pPr marL="2285264" algn="l" defTabSz="914105" rtl="0" eaLnBrk="1" latinLnBrk="0" hangingPunct="1">
        <a:defRPr sz="1765" kern="1200">
          <a:solidFill>
            <a:schemeClr val="tx1"/>
          </a:solidFill>
          <a:latin typeface="+mn-lt"/>
          <a:ea typeface="+mn-ea"/>
          <a:cs typeface="+mn-cs"/>
        </a:defRPr>
      </a:lvl6pPr>
      <a:lvl7pPr marL="2742317" algn="l" defTabSz="914105" rtl="0" eaLnBrk="1" latinLnBrk="0" hangingPunct="1">
        <a:defRPr sz="1765" kern="1200">
          <a:solidFill>
            <a:schemeClr val="tx1"/>
          </a:solidFill>
          <a:latin typeface="+mn-lt"/>
          <a:ea typeface="+mn-ea"/>
          <a:cs typeface="+mn-cs"/>
        </a:defRPr>
      </a:lvl7pPr>
      <a:lvl8pPr marL="3199369" algn="l" defTabSz="914105" rtl="0" eaLnBrk="1" latinLnBrk="0" hangingPunct="1">
        <a:defRPr sz="1765" kern="1200">
          <a:solidFill>
            <a:schemeClr val="tx1"/>
          </a:solidFill>
          <a:latin typeface="+mn-lt"/>
          <a:ea typeface="+mn-ea"/>
          <a:cs typeface="+mn-cs"/>
        </a:defRPr>
      </a:lvl8pPr>
      <a:lvl9pPr marL="3656423" algn="l" defTabSz="914105" rtl="0" eaLnBrk="1" latinLnBrk="0" hangingPunct="1">
        <a:defRPr sz="176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9230" tIns="93269" rIns="149230" bIns="93269" rtlCol="0" anchor="t">
            <a:noAutofit/>
          </a:bodyPr>
          <a:lstStyle/>
          <a:p>
            <a:r>
              <a:rPr lang="en-US" dirty="0"/>
              <a:t>Click to edit Master title style</a:t>
            </a:r>
          </a:p>
        </p:txBody>
      </p:sp>
      <p:sp>
        <p:nvSpPr>
          <p:cNvPr id="4" name="Text Placeholder 3"/>
          <p:cNvSpPr>
            <a:spLocks noGrp="1"/>
          </p:cNvSpPr>
          <p:nvPr>
            <p:ph type="body" idx="1"/>
          </p:nvPr>
        </p:nvSpPr>
        <p:spPr>
          <a:xfrm>
            <a:off x="269243" y="1189178"/>
            <a:ext cx="11653521" cy="2052030"/>
          </a:xfrm>
          <a:prstGeom prst="rect">
            <a:avLst/>
          </a:prstGeom>
        </p:spPr>
        <p:txBody>
          <a:bodyPr vert="horz" wrap="square" lIns="149230" tIns="93269" rIns="149230" bIns="93269"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8154313"/>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 id="2147483887" r:id="rId18"/>
    <p:sldLayoutId id="2147483888" r:id="rId19"/>
    <p:sldLayoutId id="2147483889" r:id="rId20"/>
    <p:sldLayoutId id="2147483890" r:id="rId21"/>
    <p:sldLayoutId id="2147483891" r:id="rId22"/>
    <p:sldLayoutId id="2147483892" r:id="rId23"/>
    <p:sldLayoutId id="2147483893" r:id="rId24"/>
    <p:sldLayoutId id="2147483894" r:id="rId25"/>
    <p:sldLayoutId id="2147483895" r:id="rId26"/>
    <p:sldLayoutId id="2147483896" r:id="rId27"/>
    <p:sldLayoutId id="2147483897" r:id="rId28"/>
    <p:sldLayoutId id="2147483898" r:id="rId29"/>
    <p:sldLayoutId id="2147483899" r:id="rId30"/>
    <p:sldLayoutId id="2147483900" r:id="rId31"/>
    <p:sldLayoutId id="2147483901" r:id="rId32"/>
    <p:sldLayoutId id="2147483902" r:id="rId33"/>
    <p:sldLayoutId id="2147483903" r:id="rId34"/>
    <p:sldLayoutId id="2147483904" r:id="rId35"/>
    <p:sldLayoutId id="2147483905" r:id="rId36"/>
    <p:sldLayoutId id="2147483906" r:id="rId37"/>
    <p:sldLayoutId id="2147483907" r:id="rId38"/>
    <p:sldLayoutId id="2147483908" r:id="rId39"/>
    <p:sldLayoutId id="2147483909" r:id="rId40"/>
    <p:sldLayoutId id="2147483910" r:id="rId41"/>
  </p:sldLayoutIdLst>
  <p:transition>
    <p:fade/>
  </p:transition>
  <p:txStyles>
    <p:titleStyle>
      <a:lvl1pPr algn="l" defTabSz="914105"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50" marR="0" indent="-336050" algn="l" defTabSz="914105"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27" marR="0" indent="-236479" algn="l" defTabSz="914105"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15" marR="0" indent="-224033" algn="l" defTabSz="914105"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147" marR="0" indent="-224033" algn="l" defTabSz="91410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179" marR="0" indent="-224033" algn="l" defTabSz="91410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789" indent="-228528" algn="l" defTabSz="914105"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843" indent="-228528" algn="l" defTabSz="914105"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896" indent="-228528" algn="l" defTabSz="914105"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949" indent="-228528" algn="l" defTabSz="914105"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05" rtl="0" eaLnBrk="1" latinLnBrk="0" hangingPunct="1">
        <a:defRPr sz="1765" kern="1200">
          <a:solidFill>
            <a:schemeClr val="tx1"/>
          </a:solidFill>
          <a:latin typeface="+mn-lt"/>
          <a:ea typeface="+mn-ea"/>
          <a:cs typeface="+mn-cs"/>
        </a:defRPr>
      </a:lvl1pPr>
      <a:lvl2pPr marL="457052" algn="l" defTabSz="914105" rtl="0" eaLnBrk="1" latinLnBrk="0" hangingPunct="1">
        <a:defRPr sz="1765" kern="1200">
          <a:solidFill>
            <a:schemeClr val="tx1"/>
          </a:solidFill>
          <a:latin typeface="+mn-lt"/>
          <a:ea typeface="+mn-ea"/>
          <a:cs typeface="+mn-cs"/>
        </a:defRPr>
      </a:lvl2pPr>
      <a:lvl3pPr marL="914105" algn="l" defTabSz="914105" rtl="0" eaLnBrk="1" latinLnBrk="0" hangingPunct="1">
        <a:defRPr sz="1765" kern="1200">
          <a:solidFill>
            <a:schemeClr val="tx1"/>
          </a:solidFill>
          <a:latin typeface="+mn-lt"/>
          <a:ea typeface="+mn-ea"/>
          <a:cs typeface="+mn-cs"/>
        </a:defRPr>
      </a:lvl3pPr>
      <a:lvl4pPr marL="1371157" algn="l" defTabSz="914105" rtl="0" eaLnBrk="1" latinLnBrk="0" hangingPunct="1">
        <a:defRPr sz="1765" kern="1200">
          <a:solidFill>
            <a:schemeClr val="tx1"/>
          </a:solidFill>
          <a:latin typeface="+mn-lt"/>
          <a:ea typeface="+mn-ea"/>
          <a:cs typeface="+mn-cs"/>
        </a:defRPr>
      </a:lvl4pPr>
      <a:lvl5pPr marL="1828210" algn="l" defTabSz="914105" rtl="0" eaLnBrk="1" latinLnBrk="0" hangingPunct="1">
        <a:defRPr sz="1765" kern="1200">
          <a:solidFill>
            <a:schemeClr val="tx1"/>
          </a:solidFill>
          <a:latin typeface="+mn-lt"/>
          <a:ea typeface="+mn-ea"/>
          <a:cs typeface="+mn-cs"/>
        </a:defRPr>
      </a:lvl5pPr>
      <a:lvl6pPr marL="2285264" algn="l" defTabSz="914105" rtl="0" eaLnBrk="1" latinLnBrk="0" hangingPunct="1">
        <a:defRPr sz="1765" kern="1200">
          <a:solidFill>
            <a:schemeClr val="tx1"/>
          </a:solidFill>
          <a:latin typeface="+mn-lt"/>
          <a:ea typeface="+mn-ea"/>
          <a:cs typeface="+mn-cs"/>
        </a:defRPr>
      </a:lvl6pPr>
      <a:lvl7pPr marL="2742317" algn="l" defTabSz="914105" rtl="0" eaLnBrk="1" latinLnBrk="0" hangingPunct="1">
        <a:defRPr sz="1765" kern="1200">
          <a:solidFill>
            <a:schemeClr val="tx1"/>
          </a:solidFill>
          <a:latin typeface="+mn-lt"/>
          <a:ea typeface="+mn-ea"/>
          <a:cs typeface="+mn-cs"/>
        </a:defRPr>
      </a:lvl7pPr>
      <a:lvl8pPr marL="3199369" algn="l" defTabSz="914105" rtl="0" eaLnBrk="1" latinLnBrk="0" hangingPunct="1">
        <a:defRPr sz="1765" kern="1200">
          <a:solidFill>
            <a:schemeClr val="tx1"/>
          </a:solidFill>
          <a:latin typeface="+mn-lt"/>
          <a:ea typeface="+mn-ea"/>
          <a:cs typeface="+mn-cs"/>
        </a:defRPr>
      </a:lvl8pPr>
      <a:lvl9pPr marL="3656423" algn="l" defTabSz="914105"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1.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8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jpg"/><Relationship Id="rId1" Type="http://schemas.openxmlformats.org/officeDocument/2006/relationships/slideLayout" Target="../slideLayouts/slideLayout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hyperlink" Target="http://john.deardurff.com/wp-content/uploads/2014/11/varbatch.png" TargetMode="External"/><Relationship Id="rId1" Type="http://schemas.openxmlformats.org/officeDocument/2006/relationships/slideLayout" Target="../slideLayouts/slideLayout11.xml"/><Relationship Id="rId6" Type="http://schemas.openxmlformats.org/officeDocument/2006/relationships/hyperlink" Target="http://john.deardurff.com/wp-content/uploads/2014/11/5msg.png" TargetMode="External"/><Relationship Id="rId5" Type="http://schemas.openxmlformats.org/officeDocument/2006/relationships/image" Target="../media/image28.png"/><Relationship Id="rId4" Type="http://schemas.openxmlformats.org/officeDocument/2006/relationships/hyperlink" Target="http://john.deardurff.com/wp-content/uploads/2014/11/5var.pn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5024" y="1378842"/>
            <a:ext cx="6012745" cy="1795633"/>
          </a:xfrm>
        </p:spPr>
        <p:txBody>
          <a:bodyPr/>
          <a:lstStyle/>
          <a:p>
            <a:r>
              <a:rPr lang="en-US" sz="5400" dirty="0">
                <a:solidFill>
                  <a:schemeClr val="bg1"/>
                </a:solidFill>
              </a:rPr>
              <a:t>The Vocabulary of Performance Tuning</a:t>
            </a:r>
            <a:br>
              <a:rPr lang="en-US" dirty="0">
                <a:solidFill>
                  <a:schemeClr val="bg1"/>
                </a:solidFill>
              </a:rPr>
            </a:br>
            <a:endParaRPr lang="en-US" dirty="0">
              <a:solidFill>
                <a:schemeClr val="bg1"/>
              </a:solidFill>
            </a:endParaRPr>
          </a:p>
        </p:txBody>
      </p:sp>
      <p:sp>
        <p:nvSpPr>
          <p:cNvPr id="6" name="TextBox 5"/>
          <p:cNvSpPr txBox="1">
            <a:spLocks noChangeArrowheads="1"/>
          </p:cNvSpPr>
          <p:nvPr/>
        </p:nvSpPr>
        <p:spPr bwMode="auto">
          <a:xfrm>
            <a:off x="425279" y="3151719"/>
            <a:ext cx="779003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Verdana" pitchFamily="34" charset="0"/>
                <a:ea typeface="+mn-ea"/>
                <a:cs typeface="+mn-cs"/>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Verdana" pitchFamily="34" charset="0"/>
                <a:ea typeface="+mn-ea"/>
                <a:cs typeface="+mn-cs"/>
              </a:rPr>
              <a:t>Website: ThatAwesomeTrainer.com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Verdana" pitchFamily="34" charset="0"/>
                <a:ea typeface="+mn-ea"/>
                <a:cs typeface="+mn-cs"/>
              </a:rPr>
              <a:t>Twitter: @John_Deardurff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Verdana" pitchFamily="34" charset="0"/>
                <a:ea typeface="+mn-ea"/>
                <a:cs typeface="+mn-cs"/>
              </a:rPr>
              <a:t>Email: John@Deardurff.com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508" y="5248710"/>
            <a:ext cx="2568163" cy="11430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9855" y="1552841"/>
            <a:ext cx="3128963" cy="3128963"/>
          </a:xfrm>
          <a:prstGeom prst="rect">
            <a:avLst/>
          </a:prstGeom>
        </p:spPr>
      </p:pic>
      <p:cxnSp>
        <p:nvCxnSpPr>
          <p:cNvPr id="11" name="Straight Connector 10"/>
          <p:cNvCxnSpPr/>
          <p:nvPr/>
        </p:nvCxnSpPr>
        <p:spPr>
          <a:xfrm>
            <a:off x="373600" y="3060170"/>
            <a:ext cx="5598575" cy="0"/>
          </a:xfrm>
          <a:prstGeom prst="line">
            <a:avLst/>
          </a:prstGeom>
          <a:ln w="28575">
            <a:solidFill>
              <a:schemeClr val="bg1"/>
            </a:solidFill>
            <a:headEnd type="none"/>
            <a:tailEnd type="none"/>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72D9EC5-AF19-4384-AC0D-2267FEE5AAF2}"/>
              </a:ext>
            </a:extLst>
          </p:cNvPr>
          <p:cNvSpPr/>
          <p:nvPr/>
        </p:nvSpPr>
        <p:spPr>
          <a:xfrm>
            <a:off x="1915112" y="123281"/>
            <a:ext cx="8361776"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10160">
                  <a:solidFill>
                    <a:srgbClr val="0072C6"/>
                  </a:solidFill>
                  <a:prstDash val="solid"/>
                </a:ln>
                <a:solidFill>
                  <a:srgbClr val="FFFFFF"/>
                </a:solidFill>
                <a:effectLst>
                  <a:outerShdw blurRad="38100" dist="22860" dir="5400000" algn="tl" rotWithShape="0">
                    <a:srgbClr val="000000">
                      <a:alpha val="30000"/>
                    </a:srgbClr>
                  </a:outerShdw>
                </a:effectLst>
                <a:uLnTx/>
                <a:uFillTx/>
                <a:latin typeface="Segoe UI"/>
                <a:ea typeface="+mn-ea"/>
                <a:cs typeface="+mn-cs"/>
              </a:rPr>
              <a:t>SQL Saturday - Cleveland</a:t>
            </a:r>
          </a:p>
        </p:txBody>
      </p:sp>
    </p:spTree>
    <p:extLst>
      <p:ext uri="{BB962C8B-B14F-4D97-AF65-F5344CB8AC3E}">
        <p14:creationId xmlns:p14="http://schemas.microsoft.com/office/powerpoint/2010/main" val="3305371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Data Is Stored in SQL Server</a:t>
            </a:r>
          </a:p>
        </p:txBody>
      </p:sp>
      <p:pic>
        <p:nvPicPr>
          <p:cNvPr id="3" name="Picture 2"/>
          <p:cNvPicPr>
            <a:picLocks noChangeAspect="1"/>
          </p:cNvPicPr>
          <p:nvPr/>
        </p:nvPicPr>
        <p:blipFill>
          <a:blip r:embed="rId3"/>
          <a:stretch>
            <a:fillRect/>
          </a:stretch>
        </p:blipFill>
        <p:spPr>
          <a:xfrm>
            <a:off x="743824" y="846138"/>
            <a:ext cx="10704351" cy="5487055"/>
          </a:xfrm>
          <a:prstGeom prst="rect">
            <a:avLst/>
          </a:prstGeom>
        </p:spPr>
      </p:pic>
    </p:spTree>
    <p:extLst>
      <p:ext uri="{BB962C8B-B14F-4D97-AF65-F5344CB8AC3E}">
        <p14:creationId xmlns:p14="http://schemas.microsoft.com/office/powerpoint/2010/main" val="132979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Modification</a:t>
            </a:r>
          </a:p>
        </p:txBody>
      </p:sp>
      <p:pic>
        <p:nvPicPr>
          <p:cNvPr id="3" name="Picture 2"/>
          <p:cNvPicPr>
            <a:picLocks noChangeAspect="1"/>
          </p:cNvPicPr>
          <p:nvPr/>
        </p:nvPicPr>
        <p:blipFill>
          <a:blip r:embed="rId2"/>
          <a:stretch>
            <a:fillRect/>
          </a:stretch>
        </p:blipFill>
        <p:spPr>
          <a:xfrm>
            <a:off x="494950" y="917395"/>
            <a:ext cx="11341915" cy="5206568"/>
          </a:xfrm>
          <a:prstGeom prst="rect">
            <a:avLst/>
          </a:prstGeom>
        </p:spPr>
      </p:pic>
    </p:spTree>
    <p:extLst>
      <p:ext uri="{BB962C8B-B14F-4D97-AF65-F5344CB8AC3E}">
        <p14:creationId xmlns:p14="http://schemas.microsoft.com/office/powerpoint/2010/main" val="387312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rot="5400000">
            <a:off x="1019046" y="2282422"/>
            <a:ext cx="5433848" cy="277427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2100" dirty="0">
              <a:solidFill>
                <a:prstClr val="white"/>
              </a:solidFill>
              <a:latin typeface="Calibri" panose="020F0502020204030204" pitchFamily="34" charset="0"/>
            </a:endParaRPr>
          </a:p>
        </p:txBody>
      </p:sp>
      <p:sp>
        <p:nvSpPr>
          <p:cNvPr id="26" name="Rectangle 25"/>
          <p:cNvSpPr/>
          <p:nvPr/>
        </p:nvSpPr>
        <p:spPr>
          <a:xfrm>
            <a:off x="2656575" y="1136376"/>
            <a:ext cx="2158791" cy="715581"/>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algn="ctr" defTabSz="685800"/>
            <a:r>
              <a:rPr lang="en-US" sz="2100" b="1"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Page Header</a:t>
            </a:r>
          </a:p>
          <a:p>
            <a:pPr algn="ctr" defTabSz="685800"/>
            <a:r>
              <a:rPr lang="en-US" sz="2100" b="1"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 (96 bytes)</a:t>
            </a:r>
            <a:endParaRPr lang="en-US" sz="2100" b="1"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cxnSp>
        <p:nvCxnSpPr>
          <p:cNvPr id="43" name="Straight Connector 42"/>
          <p:cNvCxnSpPr/>
          <p:nvPr/>
        </p:nvCxnSpPr>
        <p:spPr>
          <a:xfrm flipH="1">
            <a:off x="2348831" y="1951120"/>
            <a:ext cx="27742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2682854" y="2050286"/>
            <a:ext cx="2158791"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algn="ctr" defTabSz="685800"/>
            <a:r>
              <a:rPr lang="en-US" sz="2100" b="1"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1</a:t>
            </a:r>
            <a:endParaRPr lang="en-US" sz="2100" b="1"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cxnSp>
        <p:nvCxnSpPr>
          <p:cNvPr id="50" name="Straight Connector 49"/>
          <p:cNvCxnSpPr/>
          <p:nvPr/>
        </p:nvCxnSpPr>
        <p:spPr>
          <a:xfrm flipH="1">
            <a:off x="2343581" y="2608015"/>
            <a:ext cx="27742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682854" y="2738715"/>
            <a:ext cx="2158791"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algn="ctr" defTabSz="685800"/>
            <a:r>
              <a:rPr lang="en-US" sz="2100" b="1"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2</a:t>
            </a:r>
            <a:endParaRPr lang="en-US" sz="2100" b="1"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cxnSp>
        <p:nvCxnSpPr>
          <p:cNvPr id="52" name="Straight Connector 51"/>
          <p:cNvCxnSpPr/>
          <p:nvPr/>
        </p:nvCxnSpPr>
        <p:spPr>
          <a:xfrm flipH="1">
            <a:off x="2081617" y="3285936"/>
            <a:ext cx="3073033" cy="105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682854" y="3427144"/>
            <a:ext cx="2158791"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algn="ctr" defTabSz="685800"/>
            <a:r>
              <a:rPr lang="en-US" sz="2100" b="1"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3</a:t>
            </a:r>
            <a:endParaRPr lang="en-US" sz="2100" b="1"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cxnSp>
        <p:nvCxnSpPr>
          <p:cNvPr id="55" name="Straight Connector 54"/>
          <p:cNvCxnSpPr/>
          <p:nvPr/>
        </p:nvCxnSpPr>
        <p:spPr>
          <a:xfrm flipH="1">
            <a:off x="2097385" y="3953343"/>
            <a:ext cx="3073033" cy="105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2225732" y="5729909"/>
            <a:ext cx="3073033" cy="105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661834" y="5829077"/>
            <a:ext cx="2158791"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algn="ctr" defTabSz="685800"/>
            <a:r>
              <a:rPr lang="en-US" sz="2100" b="1"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Row </a:t>
            </a:r>
            <a:r>
              <a:rPr lang="en-US" sz="2100" b="1" dirty="0" err="1">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Offest</a:t>
            </a:r>
            <a:r>
              <a:rPr lang="en-US" sz="2100" b="1"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 Array</a:t>
            </a:r>
            <a:endParaRPr lang="en-US" sz="2100" b="1"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8" name="TextBox 57"/>
          <p:cNvSpPr txBox="1"/>
          <p:nvPr/>
        </p:nvSpPr>
        <p:spPr>
          <a:xfrm>
            <a:off x="2592440" y="4476457"/>
            <a:ext cx="2339614" cy="523220"/>
          </a:xfrm>
          <a:prstGeom prst="rect">
            <a:avLst/>
          </a:prstGeom>
          <a:noFill/>
        </p:spPr>
        <p:txBody>
          <a:bodyPr wrap="square" rtlCol="0">
            <a:spAutoFit/>
          </a:bodyPr>
          <a:lstStyle/>
          <a:p>
            <a:pPr algn="ctr"/>
            <a:r>
              <a:rPr lang="en-US" sz="2800" dirty="0">
                <a:solidFill>
                  <a:schemeClr val="bg1"/>
                </a:solidFill>
              </a:rPr>
              <a:t>Free Space</a:t>
            </a:r>
          </a:p>
        </p:txBody>
      </p:sp>
      <p:sp>
        <p:nvSpPr>
          <p:cNvPr id="59" name="TextBox 58"/>
          <p:cNvSpPr txBox="1"/>
          <p:nvPr/>
        </p:nvSpPr>
        <p:spPr>
          <a:xfrm>
            <a:off x="5246210" y="1133836"/>
            <a:ext cx="4434376" cy="646331"/>
          </a:xfrm>
          <a:prstGeom prst="rect">
            <a:avLst/>
          </a:prstGeom>
          <a:noFill/>
        </p:spPr>
        <p:txBody>
          <a:bodyPr wrap="square" rtlCol="0">
            <a:spAutoFit/>
          </a:bodyPr>
          <a:lstStyle/>
          <a:p>
            <a:r>
              <a:rPr lang="en-US" dirty="0"/>
              <a:t>Header contains Page Information such a Page Number and Page Type </a:t>
            </a:r>
          </a:p>
        </p:txBody>
      </p:sp>
      <p:sp>
        <p:nvSpPr>
          <p:cNvPr id="60" name="Right Brace 59"/>
          <p:cNvSpPr/>
          <p:nvPr/>
        </p:nvSpPr>
        <p:spPr bwMode="auto">
          <a:xfrm>
            <a:off x="5170418" y="1951121"/>
            <a:ext cx="2187385" cy="3778789"/>
          </a:xfrm>
          <a:prstGeom prst="rightBrace">
            <a:avLst/>
          </a:prstGeom>
          <a:solidFill>
            <a:schemeClr val="accent4">
              <a:lumMod val="20000"/>
              <a:lumOff val="8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US" b="1">
              <a:latin typeface="Verdana" pitchFamily="34" charset="0"/>
            </a:endParaRPr>
          </a:p>
        </p:txBody>
      </p:sp>
      <p:sp>
        <p:nvSpPr>
          <p:cNvPr id="61" name="TextBox 60"/>
          <p:cNvSpPr txBox="1"/>
          <p:nvPr/>
        </p:nvSpPr>
        <p:spPr>
          <a:xfrm>
            <a:off x="7357803" y="3517349"/>
            <a:ext cx="3185531" cy="646331"/>
          </a:xfrm>
          <a:prstGeom prst="rect">
            <a:avLst/>
          </a:prstGeom>
          <a:noFill/>
        </p:spPr>
        <p:txBody>
          <a:bodyPr wrap="square" rtlCol="0">
            <a:spAutoFit/>
          </a:bodyPr>
          <a:lstStyle/>
          <a:p>
            <a:r>
              <a:rPr lang="en-US" dirty="0"/>
              <a:t>8000 bytes for Data Rows or Free Space</a:t>
            </a:r>
          </a:p>
        </p:txBody>
      </p:sp>
      <p:sp>
        <p:nvSpPr>
          <p:cNvPr id="62" name="TextBox 61"/>
          <p:cNvSpPr txBox="1"/>
          <p:nvPr/>
        </p:nvSpPr>
        <p:spPr>
          <a:xfrm>
            <a:off x="5154649" y="5778357"/>
            <a:ext cx="4434376" cy="646331"/>
          </a:xfrm>
          <a:prstGeom prst="rect">
            <a:avLst/>
          </a:prstGeom>
          <a:noFill/>
        </p:spPr>
        <p:txBody>
          <a:bodyPr wrap="square" rtlCol="0">
            <a:spAutoFit/>
          </a:bodyPr>
          <a:lstStyle/>
          <a:p>
            <a:r>
              <a:rPr lang="en-US" dirty="0"/>
              <a:t>Displays how far from beginning of page each row is located.</a:t>
            </a:r>
          </a:p>
        </p:txBody>
      </p:sp>
      <p:sp>
        <p:nvSpPr>
          <p:cNvPr id="22" name="Title 1"/>
          <p:cNvSpPr txBox="1">
            <a:spLocks/>
          </p:cNvSpPr>
          <p:nvPr/>
        </p:nvSpPr>
        <p:spPr>
          <a:xfrm>
            <a:off x="289329" y="181999"/>
            <a:ext cx="10972800"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Rows stored in Data Pages</a:t>
            </a:r>
          </a:p>
        </p:txBody>
      </p:sp>
    </p:spTree>
    <p:extLst>
      <p:ext uri="{BB962C8B-B14F-4D97-AF65-F5344CB8AC3E}">
        <p14:creationId xmlns:p14="http://schemas.microsoft.com/office/powerpoint/2010/main" val="709425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rot="5400000">
            <a:off x="6662032" y="1677053"/>
            <a:ext cx="2569316" cy="67608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prstClr val="white"/>
              </a:solidFill>
              <a:effectLst/>
              <a:uLnTx/>
              <a:uFillTx/>
              <a:latin typeface="Calibri" panose="020F0502020204030204" pitchFamily="34" charset="0"/>
            </a:endParaRPr>
          </a:p>
        </p:txBody>
      </p:sp>
      <p:sp>
        <p:nvSpPr>
          <p:cNvPr id="58" name="TextBox 57"/>
          <p:cNvSpPr txBox="1"/>
          <p:nvPr/>
        </p:nvSpPr>
        <p:spPr>
          <a:xfrm>
            <a:off x="6668299" y="3729803"/>
            <a:ext cx="2339614"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tx2"/>
                </a:solidFill>
                <a:effectLst/>
                <a:uLnTx/>
                <a:uFillTx/>
              </a:rPr>
              <a:t>Clustered Index</a:t>
            </a:r>
          </a:p>
        </p:txBody>
      </p:sp>
      <p:sp>
        <p:nvSpPr>
          <p:cNvPr id="8" name="Rounded Rectangle 7"/>
          <p:cNvSpPr/>
          <p:nvPr/>
        </p:nvSpPr>
        <p:spPr>
          <a:xfrm>
            <a:off x="4730422" y="4146296"/>
            <a:ext cx="2023110" cy="19659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 name="Rectangle 48"/>
          <p:cNvSpPr/>
          <p:nvPr/>
        </p:nvSpPr>
        <p:spPr>
          <a:xfrm>
            <a:off x="4900275" y="4334983"/>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1</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51" name="Rectangle 50"/>
          <p:cNvSpPr/>
          <p:nvPr/>
        </p:nvSpPr>
        <p:spPr>
          <a:xfrm>
            <a:off x="4900274" y="4933069"/>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2</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54" name="Rectangle 53"/>
          <p:cNvSpPr/>
          <p:nvPr/>
        </p:nvSpPr>
        <p:spPr>
          <a:xfrm>
            <a:off x="4900273" y="5531155"/>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3</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27" name="Rounded Rectangle 26"/>
          <p:cNvSpPr/>
          <p:nvPr/>
        </p:nvSpPr>
        <p:spPr>
          <a:xfrm>
            <a:off x="6903185" y="4175900"/>
            <a:ext cx="2023110" cy="19659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Rectangle 27"/>
          <p:cNvSpPr/>
          <p:nvPr/>
        </p:nvSpPr>
        <p:spPr>
          <a:xfrm>
            <a:off x="7073038" y="4364587"/>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4</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29" name="Rectangle 28"/>
          <p:cNvSpPr/>
          <p:nvPr/>
        </p:nvSpPr>
        <p:spPr>
          <a:xfrm>
            <a:off x="7073037" y="4962673"/>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5</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30" name="Rectangle 29"/>
          <p:cNvSpPr/>
          <p:nvPr/>
        </p:nvSpPr>
        <p:spPr>
          <a:xfrm>
            <a:off x="7073036" y="5560759"/>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6</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31" name="Rounded Rectangle 30"/>
          <p:cNvSpPr/>
          <p:nvPr/>
        </p:nvSpPr>
        <p:spPr>
          <a:xfrm>
            <a:off x="9075948" y="4171214"/>
            <a:ext cx="2023110" cy="19659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Rectangle 31"/>
          <p:cNvSpPr/>
          <p:nvPr/>
        </p:nvSpPr>
        <p:spPr>
          <a:xfrm>
            <a:off x="9245801" y="4359901"/>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7</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33" name="Rectangle 32"/>
          <p:cNvSpPr/>
          <p:nvPr/>
        </p:nvSpPr>
        <p:spPr>
          <a:xfrm>
            <a:off x="9245800" y="4957987"/>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8</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34" name="Rectangle 33"/>
          <p:cNvSpPr/>
          <p:nvPr/>
        </p:nvSpPr>
        <p:spPr>
          <a:xfrm>
            <a:off x="9245799" y="5556073"/>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9</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9" name="TextBox 8"/>
          <p:cNvSpPr txBox="1"/>
          <p:nvPr/>
        </p:nvSpPr>
        <p:spPr>
          <a:xfrm>
            <a:off x="553830" y="4117461"/>
            <a:ext cx="3714750" cy="16312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Clustered Index data is stored in sorted order by the Clustering key. In many cases, this is the same value as the Primary Key.</a:t>
            </a:r>
          </a:p>
        </p:txBody>
      </p:sp>
      <p:sp>
        <p:nvSpPr>
          <p:cNvPr id="40" name="Rounded Rectangle 39"/>
          <p:cNvSpPr/>
          <p:nvPr/>
        </p:nvSpPr>
        <p:spPr>
          <a:xfrm rot="5400000">
            <a:off x="6656317" y="-1023163"/>
            <a:ext cx="2580746" cy="67608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prstClr val="white"/>
              </a:solidFill>
              <a:effectLst/>
              <a:uLnTx/>
              <a:uFillTx/>
              <a:latin typeface="Calibri" panose="020F0502020204030204" pitchFamily="34" charset="0"/>
            </a:endParaRPr>
          </a:p>
        </p:txBody>
      </p:sp>
      <p:sp>
        <p:nvSpPr>
          <p:cNvPr id="41" name="TextBox 40"/>
          <p:cNvSpPr txBox="1"/>
          <p:nvPr/>
        </p:nvSpPr>
        <p:spPr>
          <a:xfrm>
            <a:off x="6736879" y="1034630"/>
            <a:ext cx="2339614"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tx2"/>
                </a:solidFill>
                <a:effectLst/>
                <a:uLnTx/>
                <a:uFillTx/>
              </a:rPr>
              <a:t>Heap</a:t>
            </a:r>
          </a:p>
        </p:txBody>
      </p:sp>
      <p:sp>
        <p:nvSpPr>
          <p:cNvPr id="42" name="Rounded Rectangle 41"/>
          <p:cNvSpPr/>
          <p:nvPr/>
        </p:nvSpPr>
        <p:spPr>
          <a:xfrm>
            <a:off x="4730422" y="1441037"/>
            <a:ext cx="2023110" cy="19659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Rectangle 43"/>
          <p:cNvSpPr/>
          <p:nvPr/>
        </p:nvSpPr>
        <p:spPr>
          <a:xfrm>
            <a:off x="4900275" y="1629724"/>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8</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45" name="Rectangle 44"/>
          <p:cNvSpPr/>
          <p:nvPr/>
        </p:nvSpPr>
        <p:spPr>
          <a:xfrm>
            <a:off x="4900274" y="2227810"/>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6</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46" name="Rectangle 45"/>
          <p:cNvSpPr/>
          <p:nvPr/>
        </p:nvSpPr>
        <p:spPr>
          <a:xfrm>
            <a:off x="4900273" y="2825896"/>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1</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47" name="Rounded Rectangle 46"/>
          <p:cNvSpPr/>
          <p:nvPr/>
        </p:nvSpPr>
        <p:spPr>
          <a:xfrm>
            <a:off x="6903185" y="1470641"/>
            <a:ext cx="2023110" cy="19659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Rectangle 47"/>
          <p:cNvSpPr/>
          <p:nvPr/>
        </p:nvSpPr>
        <p:spPr>
          <a:xfrm>
            <a:off x="7073038" y="1659328"/>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2</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53" name="Rectangle 52"/>
          <p:cNvSpPr/>
          <p:nvPr/>
        </p:nvSpPr>
        <p:spPr>
          <a:xfrm>
            <a:off x="7073037" y="2257414"/>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5</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63" name="Rectangle 62"/>
          <p:cNvSpPr/>
          <p:nvPr/>
        </p:nvSpPr>
        <p:spPr>
          <a:xfrm>
            <a:off x="7073036" y="2855500"/>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3</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64" name="Rounded Rectangle 63"/>
          <p:cNvSpPr/>
          <p:nvPr/>
        </p:nvSpPr>
        <p:spPr>
          <a:xfrm>
            <a:off x="9075948" y="1465955"/>
            <a:ext cx="2023110" cy="19659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Rectangle 64"/>
          <p:cNvSpPr/>
          <p:nvPr/>
        </p:nvSpPr>
        <p:spPr>
          <a:xfrm>
            <a:off x="9245801" y="1654642"/>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7</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66" name="Rectangle 65"/>
          <p:cNvSpPr/>
          <p:nvPr/>
        </p:nvSpPr>
        <p:spPr>
          <a:xfrm>
            <a:off x="9245800" y="2252728"/>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4</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67" name="Rectangle 66"/>
          <p:cNvSpPr/>
          <p:nvPr/>
        </p:nvSpPr>
        <p:spPr>
          <a:xfrm>
            <a:off x="9245799" y="2850814"/>
            <a:ext cx="1683408" cy="39241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 9</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68" name="TextBox 67"/>
          <p:cNvSpPr txBox="1"/>
          <p:nvPr/>
        </p:nvSpPr>
        <p:spPr>
          <a:xfrm>
            <a:off x="614263" y="1507725"/>
            <a:ext cx="37147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Data stored in a Heap is not stored in any order and normally does not have a Primary Key.</a:t>
            </a:r>
          </a:p>
        </p:txBody>
      </p:sp>
      <p:sp>
        <p:nvSpPr>
          <p:cNvPr id="35" name="Title 1">
            <a:extLst>
              <a:ext uri="{FF2B5EF4-FFF2-40B4-BE49-F238E27FC236}">
                <a16:creationId xmlns:a16="http://schemas.microsoft.com/office/drawing/2014/main" id="{644B8E34-E7AF-467E-A5F9-9017F64CF62E}"/>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How Data is Stored in Data Pages</a:t>
            </a:r>
          </a:p>
        </p:txBody>
      </p:sp>
    </p:spTree>
    <p:extLst>
      <p:ext uri="{BB962C8B-B14F-4D97-AF65-F5344CB8AC3E}">
        <p14:creationId xmlns:p14="http://schemas.microsoft.com/office/powerpoint/2010/main" val="522502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15999" y="993659"/>
            <a:ext cx="2393633" cy="1851807"/>
          </a:xfrm>
          <a:prstGeom prst="rect">
            <a:avLst/>
          </a:prstGeom>
        </p:spPr>
      </p:pic>
      <p:sp>
        <p:nvSpPr>
          <p:cNvPr id="5" name="TextBox 4"/>
          <p:cNvSpPr txBox="1"/>
          <p:nvPr/>
        </p:nvSpPr>
        <p:spPr>
          <a:xfrm>
            <a:off x="736182" y="1265693"/>
            <a:ext cx="4701449" cy="101566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Data stored in a Heap is not stored in any order and normally does not have a Primary Key.</a:t>
            </a:r>
          </a:p>
        </p:txBody>
      </p:sp>
      <p:pic>
        <p:nvPicPr>
          <p:cNvPr id="6" name="Picture 5"/>
          <p:cNvPicPr>
            <a:picLocks noChangeAspect="1"/>
          </p:cNvPicPr>
          <p:nvPr/>
        </p:nvPicPr>
        <p:blipFill>
          <a:blip r:embed="rId3"/>
          <a:stretch>
            <a:fillRect/>
          </a:stretch>
        </p:blipFill>
        <p:spPr>
          <a:xfrm>
            <a:off x="6671968" y="2845466"/>
            <a:ext cx="4482380" cy="1464481"/>
          </a:xfrm>
          <a:prstGeom prst="rect">
            <a:avLst/>
          </a:prstGeom>
        </p:spPr>
      </p:pic>
      <p:pic>
        <p:nvPicPr>
          <p:cNvPr id="7" name="Picture 6"/>
          <p:cNvPicPr>
            <a:picLocks noChangeAspect="1"/>
          </p:cNvPicPr>
          <p:nvPr/>
        </p:nvPicPr>
        <p:blipFill>
          <a:blip r:embed="rId4"/>
          <a:stretch>
            <a:fillRect/>
          </a:stretch>
        </p:blipFill>
        <p:spPr>
          <a:xfrm>
            <a:off x="6363853" y="4596384"/>
            <a:ext cx="5120577" cy="1702426"/>
          </a:xfrm>
          <a:prstGeom prst="rect">
            <a:avLst/>
          </a:prstGeom>
        </p:spPr>
      </p:pic>
      <p:sp>
        <p:nvSpPr>
          <p:cNvPr id="8" name="TextBox 7"/>
          <p:cNvSpPr txBox="1"/>
          <p:nvPr/>
        </p:nvSpPr>
        <p:spPr>
          <a:xfrm>
            <a:off x="736182" y="2845466"/>
            <a:ext cx="4701449"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Clustered Index data is stored in sorted order by the Clustering key. In many cases, this is the same value as the Primary Key.</a:t>
            </a:r>
          </a:p>
        </p:txBody>
      </p:sp>
      <p:sp>
        <p:nvSpPr>
          <p:cNvPr id="9" name="TextBox 8"/>
          <p:cNvSpPr txBox="1"/>
          <p:nvPr/>
        </p:nvSpPr>
        <p:spPr>
          <a:xfrm>
            <a:off x="736182" y="4817685"/>
            <a:ext cx="4701449" cy="101566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Using a WHERE statement</a:t>
            </a:r>
            <a:r>
              <a:rPr kumimoji="0" lang="en-US" sz="2000" b="0" i="0" u="none" strike="noStrike" kern="0" cap="none" spc="0" normalizeH="0" noProof="0" dirty="0">
                <a:ln>
                  <a:noFill/>
                </a:ln>
                <a:solidFill>
                  <a:sysClr val="windowText" lastClr="000000"/>
                </a:solidFill>
                <a:effectLst/>
                <a:uLnTx/>
                <a:uFillTx/>
              </a:rPr>
              <a:t> on an Index could possibly have the Execution Plan seek the Index instead of scan.</a:t>
            </a:r>
            <a:endParaRPr kumimoji="0" lang="en-US" sz="2000" b="0" i="0" u="none" strike="noStrike" kern="0" cap="none" spc="0" normalizeH="0" baseline="0" noProof="0" dirty="0">
              <a:ln>
                <a:noFill/>
              </a:ln>
              <a:solidFill>
                <a:sysClr val="windowText" lastClr="000000"/>
              </a:solidFill>
              <a:effectLst/>
              <a:uLnTx/>
              <a:uFillTx/>
            </a:endParaRPr>
          </a:p>
        </p:txBody>
      </p:sp>
      <p:sp>
        <p:nvSpPr>
          <p:cNvPr id="10" name="Title 1">
            <a:extLst>
              <a:ext uri="{FF2B5EF4-FFF2-40B4-BE49-F238E27FC236}">
                <a16:creationId xmlns:a16="http://schemas.microsoft.com/office/drawing/2014/main" id="{280306CE-C3D5-4627-A40E-C4DE568FA6E8}"/>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Execution Plans</a:t>
            </a:r>
          </a:p>
        </p:txBody>
      </p:sp>
    </p:spTree>
    <p:extLst>
      <p:ext uri="{BB962C8B-B14F-4D97-AF65-F5344CB8AC3E}">
        <p14:creationId xmlns:p14="http://schemas.microsoft.com/office/powerpoint/2010/main" val="2560045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EC79097-D11C-4288-8136-60C39C8DD93B}"/>
              </a:ext>
            </a:extLst>
          </p:cNvPr>
          <p:cNvGrpSpPr/>
          <p:nvPr/>
        </p:nvGrpSpPr>
        <p:grpSpPr>
          <a:xfrm>
            <a:off x="3366342" y="5266235"/>
            <a:ext cx="1662418" cy="1149588"/>
            <a:chOff x="2067885" y="4999839"/>
            <a:chExt cx="1662418" cy="1149588"/>
          </a:xfrm>
          <a:noFill/>
        </p:grpSpPr>
        <p:sp>
          <p:nvSpPr>
            <p:cNvPr id="3" name="Rectangle: Rounded Corners 2">
              <a:extLst>
                <a:ext uri="{FF2B5EF4-FFF2-40B4-BE49-F238E27FC236}">
                  <a16:creationId xmlns:a16="http://schemas.microsoft.com/office/drawing/2014/main" id="{1CBB3AF3-CBBF-4169-9C7F-4753C15C9F6E}"/>
                </a:ext>
              </a:extLst>
            </p:cNvPr>
            <p:cNvSpPr/>
            <p:nvPr/>
          </p:nvSpPr>
          <p:spPr>
            <a:xfrm>
              <a:off x="2067885" y="4999839"/>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F23795F6-3FA5-445D-BE57-32BDB476DE02}"/>
                </a:ext>
              </a:extLst>
            </p:cNvPr>
            <p:cNvSpPr txBox="1"/>
            <p:nvPr/>
          </p:nvSpPr>
          <p:spPr>
            <a:xfrm>
              <a:off x="2134997" y="5083729"/>
              <a:ext cx="1595306" cy="1015663"/>
            </a:xfrm>
            <a:prstGeom prst="rect">
              <a:avLst/>
            </a:prstGeom>
            <a:grpFill/>
          </p:spPr>
          <p:txBody>
            <a:bodyPr wrap="square" rtlCol="0">
              <a:spAutoFit/>
            </a:bodyPr>
            <a:lstStyle/>
            <a:p>
              <a:r>
                <a:rPr lang="en-US" sz="1200" dirty="0"/>
                <a:t>1 John IN</a:t>
              </a:r>
            </a:p>
            <a:p>
              <a:r>
                <a:rPr lang="en-US" sz="1200" dirty="0"/>
                <a:t>2 Armando CA</a:t>
              </a:r>
            </a:p>
            <a:p>
              <a:r>
                <a:rPr lang="en-US" sz="1200" dirty="0"/>
                <a:t>3. Enrique IN</a:t>
              </a:r>
            </a:p>
            <a:p>
              <a:r>
                <a:rPr lang="en-US" sz="1200" dirty="0"/>
                <a:t>4. Heather FL</a:t>
              </a:r>
            </a:p>
            <a:p>
              <a:r>
                <a:rPr lang="en-US" sz="1200" dirty="0"/>
                <a:t>5 Sharon NV</a:t>
              </a:r>
            </a:p>
          </p:txBody>
        </p:sp>
      </p:grpSp>
      <p:grpSp>
        <p:nvGrpSpPr>
          <p:cNvPr id="17" name="Group 16">
            <a:extLst>
              <a:ext uri="{FF2B5EF4-FFF2-40B4-BE49-F238E27FC236}">
                <a16:creationId xmlns:a16="http://schemas.microsoft.com/office/drawing/2014/main" id="{A064918F-622F-4B3B-817F-BB73E69F7B04}"/>
              </a:ext>
            </a:extLst>
          </p:cNvPr>
          <p:cNvGrpSpPr/>
          <p:nvPr/>
        </p:nvGrpSpPr>
        <p:grpSpPr>
          <a:xfrm>
            <a:off x="4815540" y="5266235"/>
            <a:ext cx="1732326" cy="1149588"/>
            <a:chOff x="3730303" y="5016765"/>
            <a:chExt cx="1732326" cy="1149588"/>
          </a:xfrm>
          <a:noFill/>
        </p:grpSpPr>
        <p:sp>
          <p:nvSpPr>
            <p:cNvPr id="13" name="Rectangle: Rounded Corners 12">
              <a:extLst>
                <a:ext uri="{FF2B5EF4-FFF2-40B4-BE49-F238E27FC236}">
                  <a16:creationId xmlns:a16="http://schemas.microsoft.com/office/drawing/2014/main" id="{9AE7E159-B37C-4C76-B7EC-F5A591EDDA67}"/>
                </a:ext>
              </a:extLst>
            </p:cNvPr>
            <p:cNvSpPr/>
            <p:nvPr/>
          </p:nvSpPr>
          <p:spPr>
            <a:xfrm>
              <a:off x="3730303" y="5016765"/>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84D32FBA-9345-4389-8448-43D3C4A97FC5}"/>
                </a:ext>
              </a:extLst>
            </p:cNvPr>
            <p:cNvSpPr txBox="1"/>
            <p:nvPr/>
          </p:nvSpPr>
          <p:spPr>
            <a:xfrm>
              <a:off x="3867323" y="5083729"/>
              <a:ext cx="1595306" cy="1015663"/>
            </a:xfrm>
            <a:prstGeom prst="rect">
              <a:avLst/>
            </a:prstGeom>
            <a:grpFill/>
          </p:spPr>
          <p:txBody>
            <a:bodyPr wrap="square" rtlCol="0">
              <a:spAutoFit/>
            </a:bodyPr>
            <a:lstStyle/>
            <a:p>
              <a:r>
                <a:rPr lang="en-US" sz="1200" dirty="0"/>
                <a:t>6 Rachel TX</a:t>
              </a:r>
            </a:p>
            <a:p>
              <a:r>
                <a:rPr lang="en-US" sz="1200" dirty="0"/>
                <a:t>7 Hope IN</a:t>
              </a:r>
            </a:p>
            <a:p>
              <a:r>
                <a:rPr lang="en-US" sz="1200" dirty="0"/>
                <a:t>8 Ed GA</a:t>
              </a:r>
            </a:p>
            <a:p>
              <a:r>
                <a:rPr lang="en-US" sz="1200" dirty="0"/>
                <a:t>9 Breanna IN</a:t>
              </a:r>
            </a:p>
            <a:p>
              <a:r>
                <a:rPr lang="en-US" sz="1200" dirty="0"/>
                <a:t>10 Gary IL </a:t>
              </a:r>
            </a:p>
          </p:txBody>
        </p:sp>
      </p:grpSp>
      <p:grpSp>
        <p:nvGrpSpPr>
          <p:cNvPr id="18" name="Group 17">
            <a:extLst>
              <a:ext uri="{FF2B5EF4-FFF2-40B4-BE49-F238E27FC236}">
                <a16:creationId xmlns:a16="http://schemas.microsoft.com/office/drawing/2014/main" id="{DC929243-D8C6-4B1F-992F-DF4B3CC648B3}"/>
              </a:ext>
            </a:extLst>
          </p:cNvPr>
          <p:cNvGrpSpPr/>
          <p:nvPr/>
        </p:nvGrpSpPr>
        <p:grpSpPr>
          <a:xfrm>
            <a:off x="6268344" y="5266382"/>
            <a:ext cx="1623969" cy="1149588"/>
            <a:chOff x="5637401" y="5016765"/>
            <a:chExt cx="1623969" cy="1149588"/>
          </a:xfrm>
          <a:noFill/>
        </p:grpSpPr>
        <p:sp>
          <p:nvSpPr>
            <p:cNvPr id="14" name="Rectangle: Rounded Corners 13">
              <a:extLst>
                <a:ext uri="{FF2B5EF4-FFF2-40B4-BE49-F238E27FC236}">
                  <a16:creationId xmlns:a16="http://schemas.microsoft.com/office/drawing/2014/main" id="{0A952828-D5FC-4A12-81A5-CD2C2BEFB801}"/>
                </a:ext>
              </a:extLst>
            </p:cNvPr>
            <p:cNvSpPr/>
            <p:nvPr/>
          </p:nvSpPr>
          <p:spPr>
            <a:xfrm>
              <a:off x="5637401" y="5016765"/>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BA9479E7-96CF-4D39-A546-93F25D67283B}"/>
                </a:ext>
              </a:extLst>
            </p:cNvPr>
            <p:cNvSpPr txBox="1"/>
            <p:nvPr/>
          </p:nvSpPr>
          <p:spPr>
            <a:xfrm>
              <a:off x="5666064" y="5083727"/>
              <a:ext cx="1595306" cy="1015663"/>
            </a:xfrm>
            <a:prstGeom prst="rect">
              <a:avLst/>
            </a:prstGeom>
            <a:grpFill/>
          </p:spPr>
          <p:txBody>
            <a:bodyPr wrap="square" rtlCol="0">
              <a:spAutoFit/>
            </a:bodyPr>
            <a:lstStyle/>
            <a:p>
              <a:r>
                <a:rPr lang="en-US" sz="1200" dirty="0"/>
                <a:t>11 Veronica WA</a:t>
              </a:r>
            </a:p>
            <a:p>
              <a:r>
                <a:rPr lang="en-US" sz="1200" dirty="0"/>
                <a:t>12 Jessica IN</a:t>
              </a:r>
            </a:p>
            <a:p>
              <a:r>
                <a:rPr lang="en-US" sz="1200" dirty="0"/>
                <a:t>13 Kelli IN</a:t>
              </a:r>
            </a:p>
            <a:p>
              <a:r>
                <a:rPr lang="en-US" sz="1200" dirty="0"/>
                <a:t>14 Bob KS</a:t>
              </a:r>
            </a:p>
            <a:p>
              <a:r>
                <a:rPr lang="en-US" sz="1200" dirty="0"/>
                <a:t>15 Morgan WA</a:t>
              </a:r>
            </a:p>
          </p:txBody>
        </p:sp>
      </p:grpSp>
      <p:grpSp>
        <p:nvGrpSpPr>
          <p:cNvPr id="19" name="Group 18">
            <a:extLst>
              <a:ext uri="{FF2B5EF4-FFF2-40B4-BE49-F238E27FC236}">
                <a16:creationId xmlns:a16="http://schemas.microsoft.com/office/drawing/2014/main" id="{7E3F2522-529F-4303-8941-1B1BF0C6007F}"/>
              </a:ext>
            </a:extLst>
          </p:cNvPr>
          <p:cNvGrpSpPr/>
          <p:nvPr/>
        </p:nvGrpSpPr>
        <p:grpSpPr>
          <a:xfrm>
            <a:off x="7717542" y="5266235"/>
            <a:ext cx="1607190" cy="1149588"/>
            <a:chOff x="7404682" y="5066801"/>
            <a:chExt cx="1607190" cy="1149588"/>
          </a:xfrm>
          <a:noFill/>
        </p:grpSpPr>
        <p:sp>
          <p:nvSpPr>
            <p:cNvPr id="15" name="Rectangle: Rounded Corners 14">
              <a:extLst>
                <a:ext uri="{FF2B5EF4-FFF2-40B4-BE49-F238E27FC236}">
                  <a16:creationId xmlns:a16="http://schemas.microsoft.com/office/drawing/2014/main" id="{1A6AB5F9-1CA4-4BFC-8C31-6CAB7692E109}"/>
                </a:ext>
              </a:extLst>
            </p:cNvPr>
            <p:cNvSpPr/>
            <p:nvPr/>
          </p:nvSpPr>
          <p:spPr>
            <a:xfrm>
              <a:off x="7404682" y="5066801"/>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CDF01E13-2553-40FB-8BFE-0871F45311EF}"/>
                </a:ext>
              </a:extLst>
            </p:cNvPr>
            <p:cNvSpPr txBox="1"/>
            <p:nvPr/>
          </p:nvSpPr>
          <p:spPr>
            <a:xfrm>
              <a:off x="7416566" y="5133764"/>
              <a:ext cx="1595306" cy="1015663"/>
            </a:xfrm>
            <a:prstGeom prst="rect">
              <a:avLst/>
            </a:prstGeom>
            <a:grpFill/>
          </p:spPr>
          <p:txBody>
            <a:bodyPr wrap="square" rtlCol="0">
              <a:spAutoFit/>
            </a:bodyPr>
            <a:lstStyle/>
            <a:p>
              <a:r>
                <a:rPr lang="en-US" sz="1200" dirty="0"/>
                <a:t>16 Elias FL</a:t>
              </a:r>
            </a:p>
            <a:p>
              <a:r>
                <a:rPr lang="en-US" sz="1200" dirty="0"/>
                <a:t>17 Sidney VA</a:t>
              </a:r>
            </a:p>
            <a:p>
              <a:r>
                <a:rPr lang="en-US" sz="1200" dirty="0"/>
                <a:t>18 Tamera TN</a:t>
              </a:r>
            </a:p>
            <a:p>
              <a:r>
                <a:rPr lang="en-US" sz="1200" dirty="0"/>
                <a:t>19 Leann MT</a:t>
              </a:r>
            </a:p>
            <a:p>
              <a:r>
                <a:rPr lang="en-US" sz="1200" dirty="0"/>
                <a:t>20 Kori WA </a:t>
              </a:r>
            </a:p>
          </p:txBody>
        </p:sp>
      </p:grpSp>
      <p:grpSp>
        <p:nvGrpSpPr>
          <p:cNvPr id="24" name="Group 23">
            <a:extLst>
              <a:ext uri="{FF2B5EF4-FFF2-40B4-BE49-F238E27FC236}">
                <a16:creationId xmlns:a16="http://schemas.microsoft.com/office/drawing/2014/main" id="{0AA0F797-51A5-4354-B308-BCEE2224BBBF}"/>
              </a:ext>
            </a:extLst>
          </p:cNvPr>
          <p:cNvGrpSpPr/>
          <p:nvPr/>
        </p:nvGrpSpPr>
        <p:grpSpPr>
          <a:xfrm>
            <a:off x="4360166" y="4546974"/>
            <a:ext cx="1384632" cy="589470"/>
            <a:chOff x="3301765" y="3473043"/>
            <a:chExt cx="1797612" cy="1149588"/>
          </a:xfrm>
          <a:noFill/>
        </p:grpSpPr>
        <p:sp>
          <p:nvSpPr>
            <p:cNvPr id="20" name="Rectangle: Rounded Corners 19">
              <a:extLst>
                <a:ext uri="{FF2B5EF4-FFF2-40B4-BE49-F238E27FC236}">
                  <a16:creationId xmlns:a16="http://schemas.microsoft.com/office/drawing/2014/main" id="{8A2CAB4A-4EE5-48BF-9A4F-63631DEDB169}"/>
                </a:ext>
              </a:extLst>
            </p:cNvPr>
            <p:cNvSpPr/>
            <p:nvPr/>
          </p:nvSpPr>
          <p:spPr>
            <a:xfrm>
              <a:off x="3301765" y="3473043"/>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1" name="TextBox 20">
              <a:extLst>
                <a:ext uri="{FF2B5EF4-FFF2-40B4-BE49-F238E27FC236}">
                  <a16:creationId xmlns:a16="http://schemas.microsoft.com/office/drawing/2014/main" id="{41991CCD-14EA-4B89-BC5C-6FB1854F5BBE}"/>
                </a:ext>
              </a:extLst>
            </p:cNvPr>
            <p:cNvSpPr txBox="1"/>
            <p:nvPr/>
          </p:nvSpPr>
          <p:spPr>
            <a:xfrm>
              <a:off x="3504071" y="3832034"/>
              <a:ext cx="1595306" cy="431606"/>
            </a:xfrm>
            <a:prstGeom prst="rect">
              <a:avLst/>
            </a:prstGeom>
            <a:grpFill/>
          </p:spPr>
          <p:txBody>
            <a:bodyPr wrap="square" rtlCol="0">
              <a:spAutoFit/>
            </a:bodyPr>
            <a:lstStyle/>
            <a:p>
              <a:r>
                <a:rPr lang="en-US" sz="2000" dirty="0"/>
                <a:t>1 - 7</a:t>
              </a:r>
            </a:p>
          </p:txBody>
        </p:sp>
      </p:grpSp>
      <p:grpSp>
        <p:nvGrpSpPr>
          <p:cNvPr id="26" name="Group 25">
            <a:extLst>
              <a:ext uri="{FF2B5EF4-FFF2-40B4-BE49-F238E27FC236}">
                <a16:creationId xmlns:a16="http://schemas.microsoft.com/office/drawing/2014/main" id="{0BFEBBCD-35BC-4FEE-8AEE-54C358D09B98}"/>
              </a:ext>
            </a:extLst>
          </p:cNvPr>
          <p:cNvGrpSpPr/>
          <p:nvPr/>
        </p:nvGrpSpPr>
        <p:grpSpPr>
          <a:xfrm>
            <a:off x="5659140" y="4546974"/>
            <a:ext cx="1314460" cy="589470"/>
            <a:chOff x="3301765" y="3473043"/>
            <a:chExt cx="1706511" cy="1149588"/>
          </a:xfrm>
          <a:noFill/>
        </p:grpSpPr>
        <p:sp>
          <p:nvSpPr>
            <p:cNvPr id="27" name="Rectangle: Rounded Corners 26">
              <a:extLst>
                <a:ext uri="{FF2B5EF4-FFF2-40B4-BE49-F238E27FC236}">
                  <a16:creationId xmlns:a16="http://schemas.microsoft.com/office/drawing/2014/main" id="{59A101E3-F423-4E03-8F15-B806C4AF1CC3}"/>
                </a:ext>
              </a:extLst>
            </p:cNvPr>
            <p:cNvSpPr/>
            <p:nvPr/>
          </p:nvSpPr>
          <p:spPr>
            <a:xfrm>
              <a:off x="3301765" y="3473043"/>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8" name="TextBox 27">
              <a:extLst>
                <a:ext uri="{FF2B5EF4-FFF2-40B4-BE49-F238E27FC236}">
                  <a16:creationId xmlns:a16="http://schemas.microsoft.com/office/drawing/2014/main" id="{D46BBF6E-63F5-4466-BE5D-C03E345E18B3}"/>
                </a:ext>
              </a:extLst>
            </p:cNvPr>
            <p:cNvSpPr txBox="1"/>
            <p:nvPr/>
          </p:nvSpPr>
          <p:spPr>
            <a:xfrm>
              <a:off x="3412971" y="3825345"/>
              <a:ext cx="1595305" cy="431606"/>
            </a:xfrm>
            <a:prstGeom prst="rect">
              <a:avLst/>
            </a:prstGeom>
            <a:grpFill/>
          </p:spPr>
          <p:txBody>
            <a:bodyPr wrap="square" rtlCol="0">
              <a:spAutoFit/>
            </a:bodyPr>
            <a:lstStyle/>
            <a:p>
              <a:r>
                <a:rPr lang="en-US" sz="2000" dirty="0"/>
                <a:t>8 - 15</a:t>
              </a:r>
            </a:p>
          </p:txBody>
        </p:sp>
      </p:grpSp>
      <p:grpSp>
        <p:nvGrpSpPr>
          <p:cNvPr id="29" name="Group 28">
            <a:extLst>
              <a:ext uri="{FF2B5EF4-FFF2-40B4-BE49-F238E27FC236}">
                <a16:creationId xmlns:a16="http://schemas.microsoft.com/office/drawing/2014/main" id="{044B4CEA-5F78-4773-8D03-27577217CB76}"/>
              </a:ext>
            </a:extLst>
          </p:cNvPr>
          <p:cNvGrpSpPr/>
          <p:nvPr/>
        </p:nvGrpSpPr>
        <p:grpSpPr>
          <a:xfrm>
            <a:off x="6945755" y="4540529"/>
            <a:ext cx="1304030" cy="589470"/>
            <a:chOff x="3301765" y="3473043"/>
            <a:chExt cx="1692970" cy="1149588"/>
          </a:xfrm>
          <a:noFill/>
        </p:grpSpPr>
        <p:sp>
          <p:nvSpPr>
            <p:cNvPr id="30" name="Rectangle: Rounded Corners 29">
              <a:extLst>
                <a:ext uri="{FF2B5EF4-FFF2-40B4-BE49-F238E27FC236}">
                  <a16:creationId xmlns:a16="http://schemas.microsoft.com/office/drawing/2014/main" id="{A6B198A1-5FA1-4678-A2BA-46B06385D73E}"/>
                </a:ext>
              </a:extLst>
            </p:cNvPr>
            <p:cNvSpPr/>
            <p:nvPr/>
          </p:nvSpPr>
          <p:spPr>
            <a:xfrm>
              <a:off x="3301765" y="3473043"/>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1" name="TextBox 30">
              <a:extLst>
                <a:ext uri="{FF2B5EF4-FFF2-40B4-BE49-F238E27FC236}">
                  <a16:creationId xmlns:a16="http://schemas.microsoft.com/office/drawing/2014/main" id="{57CB6620-87D2-4D35-A684-43B38E0356E2}"/>
                </a:ext>
              </a:extLst>
            </p:cNvPr>
            <p:cNvSpPr txBox="1"/>
            <p:nvPr/>
          </p:nvSpPr>
          <p:spPr>
            <a:xfrm>
              <a:off x="3399430" y="3849488"/>
              <a:ext cx="1595305" cy="431606"/>
            </a:xfrm>
            <a:prstGeom prst="rect">
              <a:avLst/>
            </a:prstGeom>
            <a:grpFill/>
          </p:spPr>
          <p:txBody>
            <a:bodyPr wrap="square" rtlCol="0">
              <a:spAutoFit/>
            </a:bodyPr>
            <a:lstStyle/>
            <a:p>
              <a:r>
                <a:rPr lang="en-US" sz="2000" dirty="0"/>
                <a:t>16 -20</a:t>
              </a:r>
            </a:p>
          </p:txBody>
        </p:sp>
      </p:grpSp>
      <p:grpSp>
        <p:nvGrpSpPr>
          <p:cNvPr id="32" name="Group 31">
            <a:extLst>
              <a:ext uri="{FF2B5EF4-FFF2-40B4-BE49-F238E27FC236}">
                <a16:creationId xmlns:a16="http://schemas.microsoft.com/office/drawing/2014/main" id="{8686EA81-AF16-4D93-B4EB-386EBC5B73A3}"/>
              </a:ext>
            </a:extLst>
          </p:cNvPr>
          <p:cNvGrpSpPr/>
          <p:nvPr/>
        </p:nvGrpSpPr>
        <p:grpSpPr>
          <a:xfrm>
            <a:off x="5637006" y="3775261"/>
            <a:ext cx="1342032" cy="595479"/>
            <a:chOff x="3301765" y="3473043"/>
            <a:chExt cx="1742306" cy="1149588"/>
          </a:xfrm>
          <a:noFill/>
        </p:grpSpPr>
        <p:sp>
          <p:nvSpPr>
            <p:cNvPr id="33" name="Rectangle: Rounded Corners 32">
              <a:extLst>
                <a:ext uri="{FF2B5EF4-FFF2-40B4-BE49-F238E27FC236}">
                  <a16:creationId xmlns:a16="http://schemas.microsoft.com/office/drawing/2014/main" id="{92665BDF-1510-4206-AC20-D34C6DB53CB6}"/>
                </a:ext>
              </a:extLst>
            </p:cNvPr>
            <p:cNvSpPr/>
            <p:nvPr/>
          </p:nvSpPr>
          <p:spPr>
            <a:xfrm>
              <a:off x="3301765" y="3473043"/>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4" name="TextBox 33">
              <a:extLst>
                <a:ext uri="{FF2B5EF4-FFF2-40B4-BE49-F238E27FC236}">
                  <a16:creationId xmlns:a16="http://schemas.microsoft.com/office/drawing/2014/main" id="{4E9DA291-EF26-46F0-B0D5-D63F2FCAC1AD}"/>
                </a:ext>
              </a:extLst>
            </p:cNvPr>
            <p:cNvSpPr txBox="1"/>
            <p:nvPr/>
          </p:nvSpPr>
          <p:spPr>
            <a:xfrm>
              <a:off x="3448766" y="3832033"/>
              <a:ext cx="1595305" cy="431606"/>
            </a:xfrm>
            <a:prstGeom prst="rect">
              <a:avLst/>
            </a:prstGeom>
            <a:grpFill/>
          </p:spPr>
          <p:txBody>
            <a:bodyPr wrap="square" rtlCol="0">
              <a:spAutoFit/>
            </a:bodyPr>
            <a:lstStyle/>
            <a:p>
              <a:r>
                <a:rPr lang="en-US" sz="2000" dirty="0"/>
                <a:t>ROOT</a:t>
              </a:r>
            </a:p>
          </p:txBody>
        </p:sp>
      </p:grpSp>
      <p:grpSp>
        <p:nvGrpSpPr>
          <p:cNvPr id="35" name="Group 34">
            <a:extLst>
              <a:ext uri="{FF2B5EF4-FFF2-40B4-BE49-F238E27FC236}">
                <a16:creationId xmlns:a16="http://schemas.microsoft.com/office/drawing/2014/main" id="{5925E274-2DA2-4819-9BFB-22BDA1514FB9}"/>
              </a:ext>
            </a:extLst>
          </p:cNvPr>
          <p:cNvGrpSpPr/>
          <p:nvPr/>
        </p:nvGrpSpPr>
        <p:grpSpPr>
          <a:xfrm>
            <a:off x="3324010" y="1850204"/>
            <a:ext cx="1969203" cy="1206584"/>
            <a:chOff x="2067885" y="4999839"/>
            <a:chExt cx="1969203" cy="1206584"/>
          </a:xfrm>
          <a:noFill/>
        </p:grpSpPr>
        <p:sp>
          <p:nvSpPr>
            <p:cNvPr id="36" name="Rectangle: Rounded Corners 35">
              <a:extLst>
                <a:ext uri="{FF2B5EF4-FFF2-40B4-BE49-F238E27FC236}">
                  <a16:creationId xmlns:a16="http://schemas.microsoft.com/office/drawing/2014/main" id="{9B3DFE68-EEDC-4E83-9577-8ADEF3A80BBE}"/>
                </a:ext>
              </a:extLst>
            </p:cNvPr>
            <p:cNvSpPr/>
            <p:nvPr/>
          </p:nvSpPr>
          <p:spPr>
            <a:xfrm>
              <a:off x="2067885" y="4999839"/>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ln w="0"/>
                <a:solidFill>
                  <a:schemeClr val="tx1"/>
                </a:solidFill>
                <a:effectLst>
                  <a:outerShdw blurRad="38100" dist="19050" dir="2700000" algn="tl" rotWithShape="0">
                    <a:schemeClr val="dk1">
                      <a:alpha val="40000"/>
                    </a:schemeClr>
                  </a:outerShdw>
                </a:effectLst>
              </a:endParaRPr>
            </a:p>
          </p:txBody>
        </p:sp>
        <p:sp>
          <p:nvSpPr>
            <p:cNvPr id="37" name="TextBox 36">
              <a:extLst>
                <a:ext uri="{FF2B5EF4-FFF2-40B4-BE49-F238E27FC236}">
                  <a16:creationId xmlns:a16="http://schemas.microsoft.com/office/drawing/2014/main" id="{E3D200E8-E287-4F89-8042-B565601DC192}"/>
                </a:ext>
              </a:extLst>
            </p:cNvPr>
            <p:cNvSpPr txBox="1"/>
            <p:nvPr/>
          </p:nvSpPr>
          <p:spPr>
            <a:xfrm>
              <a:off x="2441782" y="5036872"/>
              <a:ext cx="1595306" cy="1169551"/>
            </a:xfrm>
            <a:prstGeom prst="rect">
              <a:avLst/>
            </a:prstGeom>
            <a:grpFill/>
          </p:spPr>
          <p:txBody>
            <a:bodyPr wrap="square" rtlCol="0">
              <a:spAutoFit/>
            </a:bodyPr>
            <a:lstStyle/>
            <a:p>
              <a:r>
                <a:rPr lang="en-US" sz="1400" dirty="0"/>
                <a:t>CA 2</a:t>
              </a:r>
            </a:p>
            <a:p>
              <a:r>
                <a:rPr lang="en-US" sz="1400" dirty="0"/>
                <a:t>GA 8</a:t>
              </a:r>
            </a:p>
            <a:p>
              <a:r>
                <a:rPr lang="en-US" sz="1400" dirty="0"/>
                <a:t>FL 4</a:t>
              </a:r>
            </a:p>
            <a:p>
              <a:r>
                <a:rPr lang="en-US" sz="1400" dirty="0"/>
                <a:t>FL 16</a:t>
              </a:r>
            </a:p>
            <a:p>
              <a:r>
                <a:rPr lang="en-US" sz="1400" dirty="0"/>
                <a:t>IL 10</a:t>
              </a:r>
            </a:p>
          </p:txBody>
        </p:sp>
      </p:grpSp>
      <p:grpSp>
        <p:nvGrpSpPr>
          <p:cNvPr id="38" name="Group 37">
            <a:extLst>
              <a:ext uri="{FF2B5EF4-FFF2-40B4-BE49-F238E27FC236}">
                <a16:creationId xmlns:a16="http://schemas.microsoft.com/office/drawing/2014/main" id="{72710B47-380F-4B63-BC72-F1CF1FBEA458}"/>
              </a:ext>
            </a:extLst>
          </p:cNvPr>
          <p:cNvGrpSpPr/>
          <p:nvPr/>
        </p:nvGrpSpPr>
        <p:grpSpPr>
          <a:xfrm>
            <a:off x="4773208" y="1850204"/>
            <a:ext cx="1952424" cy="1193050"/>
            <a:chOff x="3730303" y="5016765"/>
            <a:chExt cx="1952424" cy="1193050"/>
          </a:xfrm>
          <a:noFill/>
        </p:grpSpPr>
        <p:sp>
          <p:nvSpPr>
            <p:cNvPr id="39" name="Rectangle: Rounded Corners 38">
              <a:extLst>
                <a:ext uri="{FF2B5EF4-FFF2-40B4-BE49-F238E27FC236}">
                  <a16:creationId xmlns:a16="http://schemas.microsoft.com/office/drawing/2014/main" id="{9EB16C16-979B-46A6-A25E-367BB61B0BF6}"/>
                </a:ext>
              </a:extLst>
            </p:cNvPr>
            <p:cNvSpPr/>
            <p:nvPr/>
          </p:nvSpPr>
          <p:spPr>
            <a:xfrm>
              <a:off x="3730303" y="5016765"/>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ln w="0"/>
                <a:solidFill>
                  <a:schemeClr val="tx1"/>
                </a:solidFill>
                <a:effectLst>
                  <a:outerShdw blurRad="38100" dist="19050" dir="2700000" algn="tl" rotWithShape="0">
                    <a:schemeClr val="dk1">
                      <a:alpha val="40000"/>
                    </a:schemeClr>
                  </a:outerShdw>
                </a:effectLst>
              </a:endParaRPr>
            </a:p>
          </p:txBody>
        </p:sp>
        <p:sp>
          <p:nvSpPr>
            <p:cNvPr id="40" name="TextBox 39">
              <a:extLst>
                <a:ext uri="{FF2B5EF4-FFF2-40B4-BE49-F238E27FC236}">
                  <a16:creationId xmlns:a16="http://schemas.microsoft.com/office/drawing/2014/main" id="{251521E7-AB55-461A-8062-B1B679269457}"/>
                </a:ext>
              </a:extLst>
            </p:cNvPr>
            <p:cNvSpPr txBox="1"/>
            <p:nvPr/>
          </p:nvSpPr>
          <p:spPr>
            <a:xfrm>
              <a:off x="4087421" y="5040264"/>
              <a:ext cx="1595306" cy="1169551"/>
            </a:xfrm>
            <a:prstGeom prst="rect">
              <a:avLst/>
            </a:prstGeom>
            <a:grpFill/>
          </p:spPr>
          <p:txBody>
            <a:bodyPr wrap="square" rtlCol="0">
              <a:spAutoFit/>
            </a:bodyPr>
            <a:lstStyle/>
            <a:p>
              <a:r>
                <a:rPr lang="en-US" sz="1400" dirty="0"/>
                <a:t>IN 1</a:t>
              </a:r>
            </a:p>
            <a:p>
              <a:r>
                <a:rPr lang="en-US" sz="1400" dirty="0"/>
                <a:t>IN 3</a:t>
              </a:r>
            </a:p>
            <a:p>
              <a:r>
                <a:rPr lang="en-US" sz="1400" dirty="0"/>
                <a:t>IN 7</a:t>
              </a:r>
            </a:p>
            <a:p>
              <a:r>
                <a:rPr lang="en-US" sz="1400" dirty="0"/>
                <a:t>IN 9</a:t>
              </a:r>
            </a:p>
            <a:p>
              <a:r>
                <a:rPr lang="en-US" sz="1400" dirty="0"/>
                <a:t>IN 12</a:t>
              </a:r>
            </a:p>
          </p:txBody>
        </p:sp>
      </p:grpSp>
      <p:grpSp>
        <p:nvGrpSpPr>
          <p:cNvPr id="41" name="Group 40">
            <a:extLst>
              <a:ext uri="{FF2B5EF4-FFF2-40B4-BE49-F238E27FC236}">
                <a16:creationId xmlns:a16="http://schemas.microsoft.com/office/drawing/2014/main" id="{F1F4DBAE-B00F-49E6-9692-EFF93F80C079}"/>
              </a:ext>
            </a:extLst>
          </p:cNvPr>
          <p:cNvGrpSpPr/>
          <p:nvPr/>
        </p:nvGrpSpPr>
        <p:grpSpPr>
          <a:xfrm>
            <a:off x="6226012" y="1850351"/>
            <a:ext cx="1906436" cy="1203455"/>
            <a:chOff x="5637401" y="5016765"/>
            <a:chExt cx="1906436" cy="1203455"/>
          </a:xfrm>
          <a:noFill/>
        </p:grpSpPr>
        <p:sp>
          <p:nvSpPr>
            <p:cNvPr id="42" name="Rectangle: Rounded Corners 41">
              <a:extLst>
                <a:ext uri="{FF2B5EF4-FFF2-40B4-BE49-F238E27FC236}">
                  <a16:creationId xmlns:a16="http://schemas.microsoft.com/office/drawing/2014/main" id="{F8C579A5-CD56-411B-B52E-0A0EE2C7F7A8}"/>
                </a:ext>
              </a:extLst>
            </p:cNvPr>
            <p:cNvSpPr/>
            <p:nvPr/>
          </p:nvSpPr>
          <p:spPr>
            <a:xfrm>
              <a:off x="5637401" y="5016765"/>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ln w="0"/>
                <a:solidFill>
                  <a:schemeClr val="tx1"/>
                </a:solidFill>
                <a:effectLst>
                  <a:outerShdw blurRad="38100" dist="19050" dir="2700000" algn="tl" rotWithShape="0">
                    <a:schemeClr val="dk1">
                      <a:alpha val="40000"/>
                    </a:schemeClr>
                  </a:outerShdw>
                </a:effectLst>
              </a:endParaRPr>
            </a:p>
          </p:txBody>
        </p:sp>
        <p:sp>
          <p:nvSpPr>
            <p:cNvPr id="43" name="TextBox 42">
              <a:extLst>
                <a:ext uri="{FF2B5EF4-FFF2-40B4-BE49-F238E27FC236}">
                  <a16:creationId xmlns:a16="http://schemas.microsoft.com/office/drawing/2014/main" id="{277AB206-BDF9-43FD-AE50-23DED89BC7C6}"/>
                </a:ext>
              </a:extLst>
            </p:cNvPr>
            <p:cNvSpPr txBox="1"/>
            <p:nvPr/>
          </p:nvSpPr>
          <p:spPr>
            <a:xfrm>
              <a:off x="5948531" y="5050669"/>
              <a:ext cx="1595306" cy="1169551"/>
            </a:xfrm>
            <a:prstGeom prst="rect">
              <a:avLst/>
            </a:prstGeom>
            <a:grpFill/>
          </p:spPr>
          <p:txBody>
            <a:bodyPr wrap="square" rtlCol="0">
              <a:spAutoFit/>
            </a:bodyPr>
            <a:lstStyle/>
            <a:p>
              <a:r>
                <a:rPr lang="en-US" sz="1400" dirty="0"/>
                <a:t>IN 13</a:t>
              </a:r>
            </a:p>
            <a:p>
              <a:r>
                <a:rPr lang="en-US" sz="1400" dirty="0"/>
                <a:t>NV 5</a:t>
              </a:r>
            </a:p>
            <a:p>
              <a:r>
                <a:rPr lang="en-US" sz="1400" dirty="0"/>
                <a:t>MT 19</a:t>
              </a:r>
            </a:p>
            <a:p>
              <a:r>
                <a:rPr lang="en-US" sz="1400" dirty="0"/>
                <a:t>KS 14</a:t>
              </a:r>
            </a:p>
            <a:p>
              <a:r>
                <a:rPr lang="en-US" sz="1400" dirty="0"/>
                <a:t>TN 18</a:t>
              </a:r>
            </a:p>
          </p:txBody>
        </p:sp>
      </p:grpSp>
      <p:grpSp>
        <p:nvGrpSpPr>
          <p:cNvPr id="44" name="Group 43">
            <a:extLst>
              <a:ext uri="{FF2B5EF4-FFF2-40B4-BE49-F238E27FC236}">
                <a16:creationId xmlns:a16="http://schemas.microsoft.com/office/drawing/2014/main" id="{987DFB41-D962-465B-9864-B0207D4B8A70}"/>
              </a:ext>
            </a:extLst>
          </p:cNvPr>
          <p:cNvGrpSpPr/>
          <p:nvPr/>
        </p:nvGrpSpPr>
        <p:grpSpPr>
          <a:xfrm>
            <a:off x="7675210" y="1850204"/>
            <a:ext cx="1943749" cy="1203456"/>
            <a:chOff x="7404682" y="5066801"/>
            <a:chExt cx="1943749" cy="1203456"/>
          </a:xfrm>
          <a:noFill/>
        </p:grpSpPr>
        <p:sp>
          <p:nvSpPr>
            <p:cNvPr id="45" name="Rectangle: Rounded Corners 44">
              <a:extLst>
                <a:ext uri="{FF2B5EF4-FFF2-40B4-BE49-F238E27FC236}">
                  <a16:creationId xmlns:a16="http://schemas.microsoft.com/office/drawing/2014/main" id="{72700D73-A555-4B58-8500-AEEB0B99798F}"/>
                </a:ext>
              </a:extLst>
            </p:cNvPr>
            <p:cNvSpPr/>
            <p:nvPr/>
          </p:nvSpPr>
          <p:spPr>
            <a:xfrm>
              <a:off x="7404682" y="5066801"/>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ln w="0"/>
                <a:solidFill>
                  <a:schemeClr val="tx1"/>
                </a:solidFill>
                <a:effectLst>
                  <a:outerShdw blurRad="38100" dist="19050" dir="2700000" algn="tl" rotWithShape="0">
                    <a:schemeClr val="dk1">
                      <a:alpha val="40000"/>
                    </a:schemeClr>
                  </a:outerShdw>
                </a:effectLst>
              </a:endParaRPr>
            </a:p>
          </p:txBody>
        </p:sp>
        <p:sp>
          <p:nvSpPr>
            <p:cNvPr id="46" name="TextBox 45">
              <a:extLst>
                <a:ext uri="{FF2B5EF4-FFF2-40B4-BE49-F238E27FC236}">
                  <a16:creationId xmlns:a16="http://schemas.microsoft.com/office/drawing/2014/main" id="{0D1C67B1-8295-4BEE-9008-3521456977A9}"/>
                </a:ext>
              </a:extLst>
            </p:cNvPr>
            <p:cNvSpPr txBox="1"/>
            <p:nvPr/>
          </p:nvSpPr>
          <p:spPr>
            <a:xfrm>
              <a:off x="7753125" y="5100706"/>
              <a:ext cx="1595306" cy="1169551"/>
            </a:xfrm>
            <a:prstGeom prst="rect">
              <a:avLst/>
            </a:prstGeom>
            <a:grpFill/>
          </p:spPr>
          <p:txBody>
            <a:bodyPr wrap="square" rtlCol="0">
              <a:spAutoFit/>
            </a:bodyPr>
            <a:lstStyle/>
            <a:p>
              <a:r>
                <a:rPr lang="en-US" sz="1400" dirty="0"/>
                <a:t>TX 6</a:t>
              </a:r>
            </a:p>
            <a:p>
              <a:r>
                <a:rPr lang="en-US" sz="1400" dirty="0"/>
                <a:t>VA 17</a:t>
              </a:r>
            </a:p>
            <a:p>
              <a:r>
                <a:rPr lang="en-US" sz="1400" dirty="0"/>
                <a:t>WA 11</a:t>
              </a:r>
            </a:p>
            <a:p>
              <a:r>
                <a:rPr lang="en-US" sz="1400" dirty="0"/>
                <a:t>WA 15</a:t>
              </a:r>
            </a:p>
            <a:p>
              <a:r>
                <a:rPr lang="en-US" sz="1400" dirty="0"/>
                <a:t>WA 20</a:t>
              </a:r>
            </a:p>
          </p:txBody>
        </p:sp>
      </p:grpSp>
      <p:grpSp>
        <p:nvGrpSpPr>
          <p:cNvPr id="47" name="Group 46">
            <a:extLst>
              <a:ext uri="{FF2B5EF4-FFF2-40B4-BE49-F238E27FC236}">
                <a16:creationId xmlns:a16="http://schemas.microsoft.com/office/drawing/2014/main" id="{28972781-F774-44F1-9959-55CA766AF225}"/>
              </a:ext>
            </a:extLst>
          </p:cNvPr>
          <p:cNvGrpSpPr/>
          <p:nvPr/>
        </p:nvGrpSpPr>
        <p:grpSpPr>
          <a:xfrm>
            <a:off x="4317835" y="1130943"/>
            <a:ext cx="1298169" cy="589470"/>
            <a:chOff x="3301765" y="3473043"/>
            <a:chExt cx="1685360" cy="1149588"/>
          </a:xfrm>
          <a:noFill/>
        </p:grpSpPr>
        <p:sp>
          <p:nvSpPr>
            <p:cNvPr id="48" name="Rectangle: Rounded Corners 47">
              <a:extLst>
                <a:ext uri="{FF2B5EF4-FFF2-40B4-BE49-F238E27FC236}">
                  <a16:creationId xmlns:a16="http://schemas.microsoft.com/office/drawing/2014/main" id="{F6C99350-2A62-4263-B68D-2DCDBA35FA82}"/>
                </a:ext>
              </a:extLst>
            </p:cNvPr>
            <p:cNvSpPr/>
            <p:nvPr/>
          </p:nvSpPr>
          <p:spPr>
            <a:xfrm>
              <a:off x="3301765" y="3473043"/>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9" name="TextBox 48">
              <a:extLst>
                <a:ext uri="{FF2B5EF4-FFF2-40B4-BE49-F238E27FC236}">
                  <a16:creationId xmlns:a16="http://schemas.microsoft.com/office/drawing/2014/main" id="{F034304F-0030-4C4E-9103-41598558198F}"/>
                </a:ext>
              </a:extLst>
            </p:cNvPr>
            <p:cNvSpPr txBox="1"/>
            <p:nvPr/>
          </p:nvSpPr>
          <p:spPr>
            <a:xfrm>
              <a:off x="3391820" y="3711740"/>
              <a:ext cx="1595305" cy="720274"/>
            </a:xfrm>
            <a:prstGeom prst="rect">
              <a:avLst/>
            </a:prstGeom>
            <a:grpFill/>
          </p:spPr>
          <p:txBody>
            <a:bodyPr wrap="square" rtlCol="0">
              <a:spAutoFit/>
            </a:bodyPr>
            <a:lstStyle/>
            <a:p>
              <a:r>
                <a:rPr lang="en-US" dirty="0"/>
                <a:t>AZ -IN</a:t>
              </a:r>
            </a:p>
          </p:txBody>
        </p:sp>
      </p:grpSp>
      <p:grpSp>
        <p:nvGrpSpPr>
          <p:cNvPr id="50" name="Group 49">
            <a:extLst>
              <a:ext uri="{FF2B5EF4-FFF2-40B4-BE49-F238E27FC236}">
                <a16:creationId xmlns:a16="http://schemas.microsoft.com/office/drawing/2014/main" id="{A48ADC02-C2C3-4C29-AADA-C3D2CE67EE8F}"/>
              </a:ext>
            </a:extLst>
          </p:cNvPr>
          <p:cNvGrpSpPr/>
          <p:nvPr/>
        </p:nvGrpSpPr>
        <p:grpSpPr>
          <a:xfrm>
            <a:off x="5616807" y="1130943"/>
            <a:ext cx="1249001" cy="589470"/>
            <a:chOff x="3301765" y="3473043"/>
            <a:chExt cx="1621529" cy="1149588"/>
          </a:xfrm>
          <a:noFill/>
        </p:grpSpPr>
        <p:sp>
          <p:nvSpPr>
            <p:cNvPr id="51" name="Rectangle: Rounded Corners 50">
              <a:extLst>
                <a:ext uri="{FF2B5EF4-FFF2-40B4-BE49-F238E27FC236}">
                  <a16:creationId xmlns:a16="http://schemas.microsoft.com/office/drawing/2014/main" id="{01633FA5-B2C6-423A-9101-83FBDC1B1B2B}"/>
                </a:ext>
              </a:extLst>
            </p:cNvPr>
            <p:cNvSpPr/>
            <p:nvPr/>
          </p:nvSpPr>
          <p:spPr>
            <a:xfrm>
              <a:off x="3301765" y="3473043"/>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2" name="TextBox 51">
              <a:extLst>
                <a:ext uri="{FF2B5EF4-FFF2-40B4-BE49-F238E27FC236}">
                  <a16:creationId xmlns:a16="http://schemas.microsoft.com/office/drawing/2014/main" id="{D678BC54-486C-4F0E-86F5-C91A72721E1D}"/>
                </a:ext>
              </a:extLst>
            </p:cNvPr>
            <p:cNvSpPr txBox="1"/>
            <p:nvPr/>
          </p:nvSpPr>
          <p:spPr>
            <a:xfrm>
              <a:off x="3327989" y="3704648"/>
              <a:ext cx="1595305" cy="720274"/>
            </a:xfrm>
            <a:prstGeom prst="rect">
              <a:avLst/>
            </a:prstGeom>
            <a:grpFill/>
          </p:spPr>
          <p:txBody>
            <a:bodyPr wrap="square" rtlCol="0">
              <a:spAutoFit/>
            </a:bodyPr>
            <a:lstStyle/>
            <a:p>
              <a:r>
                <a:rPr lang="en-US" dirty="0"/>
                <a:t>IA - ND</a:t>
              </a:r>
            </a:p>
          </p:txBody>
        </p:sp>
      </p:grpSp>
      <p:grpSp>
        <p:nvGrpSpPr>
          <p:cNvPr id="53" name="Group 52">
            <a:extLst>
              <a:ext uri="{FF2B5EF4-FFF2-40B4-BE49-F238E27FC236}">
                <a16:creationId xmlns:a16="http://schemas.microsoft.com/office/drawing/2014/main" id="{D891CD3C-6965-4452-B682-A31A3E896721}"/>
              </a:ext>
            </a:extLst>
          </p:cNvPr>
          <p:cNvGrpSpPr/>
          <p:nvPr/>
        </p:nvGrpSpPr>
        <p:grpSpPr>
          <a:xfrm>
            <a:off x="6870684" y="1124498"/>
            <a:ext cx="1228802" cy="589470"/>
            <a:chOff x="3259260" y="3473043"/>
            <a:chExt cx="1595304" cy="1149588"/>
          </a:xfrm>
          <a:noFill/>
        </p:grpSpPr>
        <p:sp>
          <p:nvSpPr>
            <p:cNvPr id="54" name="Rectangle: Rounded Corners 53">
              <a:extLst>
                <a:ext uri="{FF2B5EF4-FFF2-40B4-BE49-F238E27FC236}">
                  <a16:creationId xmlns:a16="http://schemas.microsoft.com/office/drawing/2014/main" id="{B4F1E1A3-0529-47BE-BFC7-A760CD29AB95}"/>
                </a:ext>
              </a:extLst>
            </p:cNvPr>
            <p:cNvSpPr/>
            <p:nvPr/>
          </p:nvSpPr>
          <p:spPr>
            <a:xfrm>
              <a:off x="3301765" y="3473043"/>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5" name="TextBox 54">
              <a:extLst>
                <a:ext uri="{FF2B5EF4-FFF2-40B4-BE49-F238E27FC236}">
                  <a16:creationId xmlns:a16="http://schemas.microsoft.com/office/drawing/2014/main" id="{B53024AE-824E-486A-BFC4-C6FFB4F40136}"/>
                </a:ext>
              </a:extLst>
            </p:cNvPr>
            <p:cNvSpPr txBox="1"/>
            <p:nvPr/>
          </p:nvSpPr>
          <p:spPr>
            <a:xfrm>
              <a:off x="3259260" y="3700269"/>
              <a:ext cx="1595304" cy="720274"/>
            </a:xfrm>
            <a:prstGeom prst="rect">
              <a:avLst/>
            </a:prstGeom>
            <a:grpFill/>
          </p:spPr>
          <p:txBody>
            <a:bodyPr wrap="square" rtlCol="0">
              <a:spAutoFit/>
            </a:bodyPr>
            <a:lstStyle/>
            <a:p>
              <a:r>
                <a:rPr lang="en-US" dirty="0"/>
                <a:t>OH - WA</a:t>
              </a:r>
            </a:p>
          </p:txBody>
        </p:sp>
      </p:grpSp>
      <p:grpSp>
        <p:nvGrpSpPr>
          <p:cNvPr id="56" name="Group 55">
            <a:extLst>
              <a:ext uri="{FF2B5EF4-FFF2-40B4-BE49-F238E27FC236}">
                <a16:creationId xmlns:a16="http://schemas.microsoft.com/office/drawing/2014/main" id="{48DBA6E3-053A-457F-B9D8-28F5AC36C89C}"/>
              </a:ext>
            </a:extLst>
          </p:cNvPr>
          <p:cNvGrpSpPr/>
          <p:nvPr/>
        </p:nvGrpSpPr>
        <p:grpSpPr>
          <a:xfrm>
            <a:off x="5594674" y="367619"/>
            <a:ext cx="1342032" cy="595479"/>
            <a:chOff x="3301765" y="3473043"/>
            <a:chExt cx="1742306" cy="1149588"/>
          </a:xfrm>
          <a:noFill/>
        </p:grpSpPr>
        <p:sp>
          <p:nvSpPr>
            <p:cNvPr id="57" name="Rectangle: Rounded Corners 56">
              <a:extLst>
                <a:ext uri="{FF2B5EF4-FFF2-40B4-BE49-F238E27FC236}">
                  <a16:creationId xmlns:a16="http://schemas.microsoft.com/office/drawing/2014/main" id="{7B6CDAC4-46C0-49A4-BC9A-5EC91003A0A5}"/>
                </a:ext>
              </a:extLst>
            </p:cNvPr>
            <p:cNvSpPr/>
            <p:nvPr/>
          </p:nvSpPr>
          <p:spPr>
            <a:xfrm>
              <a:off x="3301765" y="3473043"/>
              <a:ext cx="1354823" cy="1149588"/>
            </a:xfrm>
            <a:prstGeom prst="roundRect">
              <a:avLst/>
            </a:prstGeom>
            <a:grpFill/>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8" name="TextBox 57">
              <a:extLst>
                <a:ext uri="{FF2B5EF4-FFF2-40B4-BE49-F238E27FC236}">
                  <a16:creationId xmlns:a16="http://schemas.microsoft.com/office/drawing/2014/main" id="{761C4D88-79FC-4A4A-A6BD-39E91448C9AE}"/>
                </a:ext>
              </a:extLst>
            </p:cNvPr>
            <p:cNvSpPr txBox="1"/>
            <p:nvPr/>
          </p:nvSpPr>
          <p:spPr>
            <a:xfrm>
              <a:off x="3448766" y="3832033"/>
              <a:ext cx="1595305" cy="431606"/>
            </a:xfrm>
            <a:prstGeom prst="rect">
              <a:avLst/>
            </a:prstGeom>
            <a:grpFill/>
          </p:spPr>
          <p:txBody>
            <a:bodyPr wrap="square" rtlCol="0">
              <a:spAutoFit/>
            </a:bodyPr>
            <a:lstStyle/>
            <a:p>
              <a:r>
                <a:rPr lang="en-US" sz="2000" dirty="0"/>
                <a:t>ROOT</a:t>
              </a:r>
            </a:p>
          </p:txBody>
        </p:sp>
      </p:grpSp>
      <p:cxnSp>
        <p:nvCxnSpPr>
          <p:cNvPr id="60" name="Straight Connector 59">
            <a:extLst>
              <a:ext uri="{FF2B5EF4-FFF2-40B4-BE49-F238E27FC236}">
                <a16:creationId xmlns:a16="http://schemas.microsoft.com/office/drawing/2014/main" id="{D9204183-65B9-4D03-AEA0-504840B6540C}"/>
              </a:ext>
            </a:extLst>
          </p:cNvPr>
          <p:cNvCxnSpPr>
            <a:cxnSpLocks/>
          </p:cNvCxnSpPr>
          <p:nvPr/>
        </p:nvCxnSpPr>
        <p:spPr>
          <a:xfrm>
            <a:off x="0" y="3380763"/>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0DFF886-F32E-4B3E-8B1D-AD790D32EEAC}"/>
              </a:ext>
            </a:extLst>
          </p:cNvPr>
          <p:cNvSpPr txBox="1"/>
          <p:nvPr/>
        </p:nvSpPr>
        <p:spPr>
          <a:xfrm>
            <a:off x="192947" y="2860646"/>
            <a:ext cx="2508308" cy="369332"/>
          </a:xfrm>
          <a:prstGeom prst="rect">
            <a:avLst/>
          </a:prstGeom>
          <a:noFill/>
        </p:spPr>
        <p:txBody>
          <a:bodyPr wrap="square" rtlCol="0">
            <a:spAutoFit/>
          </a:bodyPr>
          <a:lstStyle/>
          <a:p>
            <a:r>
              <a:rPr lang="en-US" dirty="0"/>
              <a:t>Non–Clustered Index</a:t>
            </a:r>
          </a:p>
        </p:txBody>
      </p:sp>
      <p:sp>
        <p:nvSpPr>
          <p:cNvPr id="63" name="TextBox 62">
            <a:extLst>
              <a:ext uri="{FF2B5EF4-FFF2-40B4-BE49-F238E27FC236}">
                <a16:creationId xmlns:a16="http://schemas.microsoft.com/office/drawing/2014/main" id="{14ABC183-770D-43B3-9CB7-CD0CAA153848}"/>
              </a:ext>
            </a:extLst>
          </p:cNvPr>
          <p:cNvSpPr txBox="1"/>
          <p:nvPr/>
        </p:nvSpPr>
        <p:spPr>
          <a:xfrm>
            <a:off x="192947" y="3482278"/>
            <a:ext cx="2508308" cy="646331"/>
          </a:xfrm>
          <a:prstGeom prst="rect">
            <a:avLst/>
          </a:prstGeom>
          <a:noFill/>
        </p:spPr>
        <p:txBody>
          <a:bodyPr wrap="square" rtlCol="0">
            <a:spAutoFit/>
          </a:bodyPr>
          <a:lstStyle/>
          <a:p>
            <a:r>
              <a:rPr lang="en-US" dirty="0"/>
              <a:t>Clustered Index</a:t>
            </a:r>
          </a:p>
          <a:p>
            <a:r>
              <a:rPr lang="en-US" dirty="0"/>
              <a:t>Or Heap</a:t>
            </a:r>
          </a:p>
        </p:txBody>
      </p:sp>
      <p:sp>
        <p:nvSpPr>
          <p:cNvPr id="64" name="TextBox 63">
            <a:extLst>
              <a:ext uri="{FF2B5EF4-FFF2-40B4-BE49-F238E27FC236}">
                <a16:creationId xmlns:a16="http://schemas.microsoft.com/office/drawing/2014/main" id="{FAB186BD-1D96-4A1D-8B9E-022460AE5742}"/>
              </a:ext>
            </a:extLst>
          </p:cNvPr>
          <p:cNvSpPr txBox="1"/>
          <p:nvPr/>
        </p:nvSpPr>
        <p:spPr>
          <a:xfrm>
            <a:off x="192947" y="159391"/>
            <a:ext cx="3380763" cy="369332"/>
          </a:xfrm>
          <a:prstGeom prst="rect">
            <a:avLst/>
          </a:prstGeom>
          <a:noFill/>
        </p:spPr>
        <p:txBody>
          <a:bodyPr wrap="square" rtlCol="0">
            <a:spAutoFit/>
          </a:bodyPr>
          <a:lstStyle/>
          <a:p>
            <a:r>
              <a:rPr lang="en-US" dirty="0"/>
              <a:t>WHERE State = ‘IN’</a:t>
            </a:r>
          </a:p>
        </p:txBody>
      </p:sp>
    </p:spTree>
    <p:extLst>
      <p:ext uri="{BB962C8B-B14F-4D97-AF65-F5344CB8AC3E}">
        <p14:creationId xmlns:p14="http://schemas.microsoft.com/office/powerpoint/2010/main" val="3783789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3350-DDA6-4577-877F-6EF08387131E}"/>
              </a:ext>
            </a:extLst>
          </p:cNvPr>
          <p:cNvSpPr>
            <a:spLocks noGrp="1"/>
          </p:cNvSpPr>
          <p:nvPr>
            <p:ph type="title"/>
          </p:nvPr>
        </p:nvSpPr>
        <p:spPr>
          <a:xfrm>
            <a:off x="323214" y="167061"/>
            <a:ext cx="10972800" cy="1143000"/>
          </a:xfrm>
        </p:spPr>
        <p:txBody>
          <a:bodyPr/>
          <a:lstStyle/>
          <a:p>
            <a:r>
              <a:rPr lang="en-US" dirty="0"/>
              <a:t>DBCC IND</a:t>
            </a:r>
          </a:p>
        </p:txBody>
      </p:sp>
      <p:pic>
        <p:nvPicPr>
          <p:cNvPr id="3" name="Picture 2">
            <a:extLst>
              <a:ext uri="{FF2B5EF4-FFF2-40B4-BE49-F238E27FC236}">
                <a16:creationId xmlns:a16="http://schemas.microsoft.com/office/drawing/2014/main" id="{2B258257-4F29-4E77-BA4D-A52EEAE18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14" y="935916"/>
            <a:ext cx="11665266" cy="5228215"/>
          </a:xfrm>
          <a:prstGeom prst="rect">
            <a:avLst/>
          </a:prstGeom>
        </p:spPr>
      </p:pic>
    </p:spTree>
    <p:extLst>
      <p:ext uri="{BB962C8B-B14F-4D97-AF65-F5344CB8AC3E}">
        <p14:creationId xmlns:p14="http://schemas.microsoft.com/office/powerpoint/2010/main" val="3530264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E203-A9C4-41C1-9510-FE21FB54D7C6}"/>
              </a:ext>
            </a:extLst>
          </p:cNvPr>
          <p:cNvSpPr>
            <a:spLocks noGrp="1"/>
          </p:cNvSpPr>
          <p:nvPr>
            <p:ph type="title"/>
          </p:nvPr>
        </p:nvSpPr>
        <p:spPr>
          <a:xfrm>
            <a:off x="211567" y="177819"/>
            <a:ext cx="10972800" cy="1143000"/>
          </a:xfrm>
        </p:spPr>
        <p:txBody>
          <a:bodyPr/>
          <a:lstStyle/>
          <a:p>
            <a:r>
              <a:rPr lang="en-US" dirty="0"/>
              <a:t>DBCC PAGE</a:t>
            </a:r>
          </a:p>
        </p:txBody>
      </p:sp>
      <p:pic>
        <p:nvPicPr>
          <p:cNvPr id="3" name="Picture 2">
            <a:extLst>
              <a:ext uri="{FF2B5EF4-FFF2-40B4-BE49-F238E27FC236}">
                <a16:creationId xmlns:a16="http://schemas.microsoft.com/office/drawing/2014/main" id="{0DC0808B-1442-47F6-A731-2CF02ADAB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633" y="925066"/>
            <a:ext cx="9945479" cy="5295356"/>
          </a:xfrm>
          <a:prstGeom prst="rect">
            <a:avLst/>
          </a:prstGeom>
        </p:spPr>
      </p:pic>
    </p:spTree>
    <p:extLst>
      <p:ext uri="{BB962C8B-B14F-4D97-AF65-F5344CB8AC3E}">
        <p14:creationId xmlns:p14="http://schemas.microsoft.com/office/powerpoint/2010/main" val="1687174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2620-7A23-4813-B8E9-3E9FAF1C2C99}"/>
              </a:ext>
            </a:extLst>
          </p:cNvPr>
          <p:cNvSpPr>
            <a:spLocks noGrp="1"/>
          </p:cNvSpPr>
          <p:nvPr>
            <p:ph type="title"/>
          </p:nvPr>
        </p:nvSpPr>
        <p:spPr>
          <a:xfrm>
            <a:off x="233082" y="167062"/>
            <a:ext cx="10972800" cy="1143000"/>
          </a:xfrm>
        </p:spPr>
        <p:txBody>
          <a:bodyPr/>
          <a:lstStyle/>
          <a:p>
            <a:r>
              <a:rPr lang="en-US" dirty="0"/>
              <a:t>Index Allocation Map Pages</a:t>
            </a:r>
          </a:p>
        </p:txBody>
      </p:sp>
      <p:pic>
        <p:nvPicPr>
          <p:cNvPr id="3" name="Picture 2">
            <a:extLst>
              <a:ext uri="{FF2B5EF4-FFF2-40B4-BE49-F238E27FC236}">
                <a16:creationId xmlns:a16="http://schemas.microsoft.com/office/drawing/2014/main" id="{5923F34C-D0F3-4850-ACD8-51D7EE990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3" y="1310062"/>
            <a:ext cx="11921335" cy="4914756"/>
          </a:xfrm>
          <a:prstGeom prst="rect">
            <a:avLst/>
          </a:prstGeom>
        </p:spPr>
      </p:pic>
      <p:sp>
        <p:nvSpPr>
          <p:cNvPr id="6" name="Rectangle 5">
            <a:extLst>
              <a:ext uri="{FF2B5EF4-FFF2-40B4-BE49-F238E27FC236}">
                <a16:creationId xmlns:a16="http://schemas.microsoft.com/office/drawing/2014/main" id="{E5F8B6EB-2FED-490A-AA46-D2AAB259A8F3}"/>
              </a:ext>
            </a:extLst>
          </p:cNvPr>
          <p:cNvSpPr/>
          <p:nvPr/>
        </p:nvSpPr>
        <p:spPr>
          <a:xfrm>
            <a:off x="5611905" y="1129127"/>
            <a:ext cx="6239436" cy="1200329"/>
          </a:xfrm>
          <a:prstGeom prst="rect">
            <a:avLst/>
          </a:prstGeom>
        </p:spPr>
        <p:txBody>
          <a:bodyPr wrap="square">
            <a:spAutoFit/>
          </a:bodyPr>
          <a:lstStyle/>
          <a:p>
            <a:pPr marL="285750" indent="-285750">
              <a:buFont typeface="Arial" panose="020B0604020202020204" pitchFamily="34" charset="0"/>
              <a:buChar char="•"/>
            </a:pPr>
            <a:r>
              <a:rPr lang="en-US" dirty="0"/>
              <a:t>Each Allocation Unit has at least one IAM Page</a:t>
            </a:r>
          </a:p>
          <a:p>
            <a:pPr marL="285750" indent="-285750">
              <a:buFont typeface="Arial" panose="020B0604020202020204" pitchFamily="34" charset="0"/>
              <a:buChar char="•"/>
            </a:pPr>
            <a:r>
              <a:rPr lang="en-US" dirty="0"/>
              <a:t>Shows Uniform Extents and Mixed Extents</a:t>
            </a:r>
          </a:p>
          <a:p>
            <a:pPr marL="285750" indent="-285750">
              <a:buFont typeface="Arial" panose="020B0604020202020204" pitchFamily="34" charset="0"/>
              <a:buChar char="•"/>
            </a:pPr>
            <a:r>
              <a:rPr lang="en-US" dirty="0"/>
              <a:t>IAM is an 8000 byte map or 64000 bits which covers 4GB of extents in a file. (GAM Interval)</a:t>
            </a:r>
          </a:p>
        </p:txBody>
      </p:sp>
    </p:spTree>
    <p:extLst>
      <p:ext uri="{BB962C8B-B14F-4D97-AF65-F5344CB8AC3E}">
        <p14:creationId xmlns:p14="http://schemas.microsoft.com/office/powerpoint/2010/main" val="49339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76400" y="1206186"/>
            <a:ext cx="8839200" cy="510540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1899139" y="1729839"/>
            <a:ext cx="8376137" cy="70788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4000" b="1" dirty="0">
                <a:ln w="1905"/>
                <a:solidFill>
                  <a:srgbClr val="1F497D">
                    <a:lumMod val="75000"/>
                  </a:srgbClr>
                </a:solidFill>
                <a:effectLst>
                  <a:innerShdw blurRad="69850" dist="43180" dir="5400000">
                    <a:srgbClr val="000000">
                      <a:alpha val="65000"/>
                    </a:srgbClr>
                  </a:innerShdw>
                </a:effectLst>
                <a:latin typeface="Arial Black" pitchFamily="34" charset="0"/>
              </a:rPr>
              <a:t>A</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tomicity – </a:t>
            </a:r>
            <a:r>
              <a:rPr lang="en-US" sz="4000" b="1" dirty="0">
                <a:ln w="1905"/>
                <a:solidFill>
                  <a:prstClr val="black"/>
                </a:solidFill>
                <a:effectLst>
                  <a:innerShdw blurRad="69850" dist="43180" dir="5400000">
                    <a:srgbClr val="000000">
                      <a:alpha val="65000"/>
                    </a:srgbClr>
                  </a:innerShdw>
                </a:effectLst>
                <a:latin typeface="Arial Black" pitchFamily="34" charset="0"/>
              </a:rPr>
              <a:t>All or Nothing</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 </a:t>
            </a:r>
          </a:p>
        </p:txBody>
      </p:sp>
      <p:sp>
        <p:nvSpPr>
          <p:cNvPr id="6" name="Rectangle 5"/>
          <p:cNvSpPr/>
          <p:nvPr/>
        </p:nvSpPr>
        <p:spPr>
          <a:xfrm>
            <a:off x="1881554" y="2792526"/>
            <a:ext cx="8393723" cy="70788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4000" b="1" dirty="0">
                <a:ln w="1905"/>
                <a:solidFill>
                  <a:srgbClr val="1F497D">
                    <a:lumMod val="75000"/>
                  </a:srgbClr>
                </a:solidFill>
                <a:effectLst>
                  <a:innerShdw blurRad="69850" dist="43180" dir="5400000">
                    <a:srgbClr val="000000">
                      <a:alpha val="65000"/>
                    </a:srgbClr>
                  </a:innerShdw>
                </a:effectLst>
                <a:latin typeface="Arial Black" pitchFamily="34" charset="0"/>
              </a:rPr>
              <a:t>C</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onsistent – </a:t>
            </a:r>
            <a:r>
              <a:rPr lang="en-US" sz="4000" b="1" dirty="0">
                <a:ln w="1905"/>
                <a:solidFill>
                  <a:prstClr val="black"/>
                </a:solidFill>
                <a:effectLst>
                  <a:innerShdw blurRad="69850" dist="43180" dir="5400000">
                    <a:srgbClr val="000000">
                      <a:alpha val="65000"/>
                    </a:srgbClr>
                  </a:innerShdw>
                </a:effectLst>
                <a:latin typeface="Arial Black" pitchFamily="34" charset="0"/>
              </a:rPr>
              <a:t>Only valid data</a:t>
            </a:r>
          </a:p>
        </p:txBody>
      </p:sp>
      <p:sp>
        <p:nvSpPr>
          <p:cNvPr id="7" name="Rectangle 6"/>
          <p:cNvSpPr/>
          <p:nvPr/>
        </p:nvSpPr>
        <p:spPr>
          <a:xfrm>
            <a:off x="1893277" y="3855213"/>
            <a:ext cx="8382000" cy="70788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4000" b="1" dirty="0">
                <a:ln w="1905"/>
                <a:solidFill>
                  <a:srgbClr val="1F497D">
                    <a:lumMod val="75000"/>
                  </a:srgbClr>
                </a:solidFill>
                <a:effectLst>
                  <a:innerShdw blurRad="69850" dist="43180" dir="5400000">
                    <a:srgbClr val="000000">
                      <a:alpha val="65000"/>
                    </a:srgbClr>
                  </a:innerShdw>
                </a:effectLst>
                <a:latin typeface="Arial Black" pitchFamily="34" charset="0"/>
              </a:rPr>
              <a:t>I</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solated – </a:t>
            </a:r>
            <a:r>
              <a:rPr lang="en-US" sz="4000" b="1" dirty="0">
                <a:ln w="1905"/>
                <a:solidFill>
                  <a:prstClr val="black"/>
                </a:solidFill>
                <a:effectLst>
                  <a:innerShdw blurRad="69850" dist="43180" dir="5400000">
                    <a:srgbClr val="000000">
                      <a:alpha val="65000"/>
                    </a:srgbClr>
                  </a:innerShdw>
                </a:effectLst>
                <a:latin typeface="Arial Black" pitchFamily="34" charset="0"/>
              </a:rPr>
              <a:t>No interference</a:t>
            </a:r>
          </a:p>
        </p:txBody>
      </p:sp>
      <p:sp>
        <p:nvSpPr>
          <p:cNvPr id="8" name="Rectangle 7"/>
          <p:cNvSpPr/>
          <p:nvPr/>
        </p:nvSpPr>
        <p:spPr>
          <a:xfrm>
            <a:off x="1905000" y="4917900"/>
            <a:ext cx="8382000" cy="70788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4000" b="1" dirty="0">
                <a:ln w="1905"/>
                <a:solidFill>
                  <a:srgbClr val="1F497D">
                    <a:lumMod val="75000"/>
                  </a:srgbClr>
                </a:solidFill>
                <a:effectLst>
                  <a:innerShdw blurRad="69850" dist="43180" dir="5400000">
                    <a:srgbClr val="000000">
                      <a:alpha val="65000"/>
                    </a:srgbClr>
                  </a:innerShdw>
                </a:effectLst>
                <a:latin typeface="Arial Black" pitchFamily="34" charset="0"/>
              </a:rPr>
              <a:t>D</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urable – </a:t>
            </a:r>
            <a:r>
              <a:rPr lang="en-US" sz="4000" b="1" dirty="0">
                <a:ln w="1905"/>
                <a:solidFill>
                  <a:prstClr val="black"/>
                </a:solidFill>
                <a:effectLst>
                  <a:innerShdw blurRad="69850" dist="43180" dir="5400000">
                    <a:srgbClr val="000000">
                      <a:alpha val="65000"/>
                    </a:srgbClr>
                  </a:innerShdw>
                </a:effectLst>
                <a:latin typeface="Arial Black" pitchFamily="34" charset="0"/>
              </a:rPr>
              <a:t>Data is recoverable</a:t>
            </a:r>
          </a:p>
        </p:txBody>
      </p:sp>
      <p:sp>
        <p:nvSpPr>
          <p:cNvPr id="10" name="Title 1"/>
          <p:cNvSpPr>
            <a:spLocks noGrp="1"/>
          </p:cNvSpPr>
          <p:nvPr>
            <p:ph type="title" idx="4294967295"/>
          </p:nvPr>
        </p:nvSpPr>
        <p:spPr>
          <a:xfrm>
            <a:off x="609600" y="135679"/>
            <a:ext cx="10972800" cy="830997"/>
          </a:xfrm>
          <a:solidFill>
            <a:schemeClr val="accent4">
              <a:lumMod val="75000"/>
            </a:schemeClr>
          </a:solidFill>
          <a:ln>
            <a:solidFill>
              <a:schemeClr val="accent4">
                <a:lumMod val="75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lnSpc>
                <a:spcPct val="100000"/>
              </a:lnSpc>
            </a:pPr>
            <a:r>
              <a:rPr lang="en-US" altLang="en-US" sz="4800" b="1" dirty="0">
                <a:ln w="1905"/>
                <a:solidFill>
                  <a:schemeClr val="accent4">
                    <a:lumMod val="20000"/>
                    <a:lumOff val="80000"/>
                  </a:schemeClr>
                </a:solidFill>
                <a:effectLst>
                  <a:innerShdw blurRad="69850" dist="43180" dir="5400000">
                    <a:srgbClr val="000000">
                      <a:alpha val="65000"/>
                    </a:srgbClr>
                  </a:innerShdw>
                </a:effectLst>
                <a:latin typeface="Calibri" panose="020F0502020204030204" pitchFamily="34" charset="0"/>
              </a:rPr>
              <a:t>Transactions must pass the ACID test</a:t>
            </a:r>
          </a:p>
        </p:txBody>
      </p:sp>
    </p:spTree>
    <p:extLst>
      <p:ext uri="{BB962C8B-B14F-4D97-AF65-F5344CB8AC3E}">
        <p14:creationId xmlns:p14="http://schemas.microsoft.com/office/powerpoint/2010/main" val="14654963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640ECB3-9BEF-4CB4-B7DE-DD283EC01B90}"/>
              </a:ext>
            </a:extLst>
          </p:cNvPr>
          <p:cNvGrpSpPr/>
          <p:nvPr/>
        </p:nvGrpSpPr>
        <p:grpSpPr>
          <a:xfrm>
            <a:off x="2515213" y="2057390"/>
            <a:ext cx="2287765" cy="2290361"/>
            <a:chOff x="3281967" y="266962"/>
            <a:chExt cx="2381249" cy="2381250"/>
          </a:xfrm>
        </p:grpSpPr>
        <p:pic>
          <p:nvPicPr>
            <p:cNvPr id="8" name="Picture 7">
              <a:extLst>
                <a:ext uri="{FF2B5EF4-FFF2-40B4-BE49-F238E27FC236}">
                  <a16:creationId xmlns:a16="http://schemas.microsoft.com/office/drawing/2014/main" id="{68E413AD-DEB1-4F4C-959E-36551FEC5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967" y="266962"/>
              <a:ext cx="2381249" cy="2381250"/>
            </a:xfrm>
            <a:prstGeom prst="rect">
              <a:avLst/>
            </a:prstGeom>
          </p:spPr>
        </p:pic>
        <p:sp>
          <p:nvSpPr>
            <p:cNvPr id="9" name="TextBox 8">
              <a:extLst>
                <a:ext uri="{FF2B5EF4-FFF2-40B4-BE49-F238E27FC236}">
                  <a16:creationId xmlns:a16="http://schemas.microsoft.com/office/drawing/2014/main" id="{94ACEE66-B434-4965-964A-110575E1C77C}"/>
                </a:ext>
              </a:extLst>
            </p:cNvPr>
            <p:cNvSpPr txBox="1"/>
            <p:nvPr/>
          </p:nvSpPr>
          <p:spPr>
            <a:xfrm>
              <a:off x="3615962" y="2069303"/>
              <a:ext cx="1860515" cy="56638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Transactions</a:t>
              </a:r>
            </a:p>
          </p:txBody>
        </p:sp>
      </p:grpSp>
      <p:grpSp>
        <p:nvGrpSpPr>
          <p:cNvPr id="13" name="Group 12">
            <a:extLst>
              <a:ext uri="{FF2B5EF4-FFF2-40B4-BE49-F238E27FC236}">
                <a16:creationId xmlns:a16="http://schemas.microsoft.com/office/drawing/2014/main" id="{667743CC-A2DA-47E1-89AD-572C24D9890A}"/>
              </a:ext>
            </a:extLst>
          </p:cNvPr>
          <p:cNvGrpSpPr/>
          <p:nvPr/>
        </p:nvGrpSpPr>
        <p:grpSpPr>
          <a:xfrm>
            <a:off x="4895968" y="2045097"/>
            <a:ext cx="2593443" cy="2317983"/>
            <a:chOff x="6294115" y="278104"/>
            <a:chExt cx="2699418" cy="2409969"/>
          </a:xfrm>
        </p:grpSpPr>
        <p:pic>
          <p:nvPicPr>
            <p:cNvPr id="14" name="Picture 2" descr="Image result for azure clouds">
              <a:extLst>
                <a:ext uri="{FF2B5EF4-FFF2-40B4-BE49-F238E27FC236}">
                  <a16:creationId xmlns:a16="http://schemas.microsoft.com/office/drawing/2014/main" id="{2643C9E9-DD3A-4125-B84E-D3CB838560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79" y="278104"/>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DA83F51-809C-487E-902E-AFD7B3AD4351}"/>
                </a:ext>
              </a:extLst>
            </p:cNvPr>
            <p:cNvSpPr txBox="1"/>
            <p:nvPr/>
          </p:nvSpPr>
          <p:spPr>
            <a:xfrm>
              <a:off x="6294115" y="2121690"/>
              <a:ext cx="2699418" cy="56638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How Data is Stored</a:t>
              </a:r>
            </a:p>
          </p:txBody>
        </p:sp>
      </p:grpSp>
      <p:grpSp>
        <p:nvGrpSpPr>
          <p:cNvPr id="17" name="Group 16">
            <a:extLst>
              <a:ext uri="{FF2B5EF4-FFF2-40B4-BE49-F238E27FC236}">
                <a16:creationId xmlns:a16="http://schemas.microsoft.com/office/drawing/2014/main" id="{5D7D8D4D-43D5-4022-B902-A4E8F86B9A59}"/>
              </a:ext>
            </a:extLst>
          </p:cNvPr>
          <p:cNvGrpSpPr/>
          <p:nvPr/>
        </p:nvGrpSpPr>
        <p:grpSpPr>
          <a:xfrm>
            <a:off x="7360613" y="2043082"/>
            <a:ext cx="2287766" cy="2340690"/>
            <a:chOff x="1421653" y="2893329"/>
            <a:chExt cx="2381250" cy="2433576"/>
          </a:xfrm>
        </p:grpSpPr>
        <p:pic>
          <p:nvPicPr>
            <p:cNvPr id="18" name="Picture 2" descr="Image result for azure clouds">
              <a:extLst>
                <a:ext uri="{FF2B5EF4-FFF2-40B4-BE49-F238E27FC236}">
                  <a16:creationId xmlns:a16="http://schemas.microsoft.com/office/drawing/2014/main" id="{C98E64DF-63E8-4AD9-92AA-7D1B71FFC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653" y="2893329"/>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FEAAEA0-54EF-441B-98C4-2959FF2ECB3C}"/>
                </a:ext>
              </a:extLst>
            </p:cNvPr>
            <p:cNvSpPr txBox="1"/>
            <p:nvPr/>
          </p:nvSpPr>
          <p:spPr>
            <a:xfrm>
              <a:off x="1571245" y="4760522"/>
              <a:ext cx="2171337" cy="56638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Tables Structures</a:t>
              </a:r>
            </a:p>
          </p:txBody>
        </p:sp>
      </p:grpSp>
      <p:grpSp>
        <p:nvGrpSpPr>
          <p:cNvPr id="27" name="Group 26">
            <a:extLst>
              <a:ext uri="{FF2B5EF4-FFF2-40B4-BE49-F238E27FC236}">
                <a16:creationId xmlns:a16="http://schemas.microsoft.com/office/drawing/2014/main" id="{87C9A8C6-0574-4693-AC04-BB2E4F8206F8}"/>
              </a:ext>
            </a:extLst>
          </p:cNvPr>
          <p:cNvGrpSpPr/>
          <p:nvPr/>
        </p:nvGrpSpPr>
        <p:grpSpPr>
          <a:xfrm>
            <a:off x="9791704" y="2030136"/>
            <a:ext cx="2555914" cy="2360678"/>
            <a:chOff x="4966522" y="2940649"/>
            <a:chExt cx="2660355" cy="2454357"/>
          </a:xfrm>
        </p:grpSpPr>
        <p:pic>
          <p:nvPicPr>
            <p:cNvPr id="21" name="Picture 2" descr="Image result for azure clouds">
              <a:extLst>
                <a:ext uri="{FF2B5EF4-FFF2-40B4-BE49-F238E27FC236}">
                  <a16:creationId xmlns:a16="http://schemas.microsoft.com/office/drawing/2014/main" id="{37F2547C-2E83-4449-8DF2-1C828E6A0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522" y="2940649"/>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DB466367-19BB-4905-AAFA-EC250D79B739}"/>
                </a:ext>
              </a:extLst>
            </p:cNvPr>
            <p:cNvSpPr txBox="1"/>
            <p:nvPr/>
          </p:nvSpPr>
          <p:spPr>
            <a:xfrm>
              <a:off x="5093264" y="4828623"/>
              <a:ext cx="2533613" cy="56638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Execution Plans</a:t>
              </a:r>
            </a:p>
          </p:txBody>
        </p:sp>
      </p:grpSp>
      <p:sp>
        <p:nvSpPr>
          <p:cNvPr id="28" name="Rectangle 27">
            <a:extLst>
              <a:ext uri="{FF2B5EF4-FFF2-40B4-BE49-F238E27FC236}">
                <a16:creationId xmlns:a16="http://schemas.microsoft.com/office/drawing/2014/main" id="{C4A45F9F-6FD9-4137-833E-619742625820}"/>
              </a:ext>
            </a:extLst>
          </p:cNvPr>
          <p:cNvSpPr/>
          <p:nvPr/>
        </p:nvSpPr>
        <p:spPr>
          <a:xfrm>
            <a:off x="36614" y="215316"/>
            <a:ext cx="11966867"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srgbClr val="00188F"/>
                </a:solidFill>
                <a:effectLst>
                  <a:outerShdw blurRad="38100" dist="19050" dir="2700000" algn="tl" rotWithShape="0">
                    <a:srgbClr val="505050">
                      <a:alpha val="40000"/>
                    </a:srgbClr>
                  </a:outerShdw>
                </a:effectLst>
                <a:uLnTx/>
                <a:uFillTx/>
                <a:latin typeface="Segoe UI"/>
                <a:ea typeface="+mn-ea"/>
                <a:cs typeface="+mn-cs"/>
              </a:rPr>
              <a:t>The Vocabulary of Performance Tuning</a:t>
            </a:r>
          </a:p>
        </p:txBody>
      </p:sp>
      <p:pic>
        <p:nvPicPr>
          <p:cNvPr id="31" name="Picture 30">
            <a:extLst>
              <a:ext uri="{FF2B5EF4-FFF2-40B4-BE49-F238E27FC236}">
                <a16:creationId xmlns:a16="http://schemas.microsoft.com/office/drawing/2014/main" id="{CA4CD5A0-238B-4E35-9FEC-F16668AAD0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9" y="2043082"/>
            <a:ext cx="2298437" cy="2292340"/>
          </a:xfrm>
          <a:prstGeom prst="rect">
            <a:avLst/>
          </a:prstGeom>
        </p:spPr>
      </p:pic>
      <p:sp>
        <p:nvSpPr>
          <p:cNvPr id="6" name="TextBox 5">
            <a:extLst>
              <a:ext uri="{FF2B5EF4-FFF2-40B4-BE49-F238E27FC236}">
                <a16:creationId xmlns:a16="http://schemas.microsoft.com/office/drawing/2014/main" id="{1B41B8F5-86D6-4A07-96CE-3D809AF8EED6}"/>
              </a:ext>
            </a:extLst>
          </p:cNvPr>
          <p:cNvSpPr txBox="1"/>
          <p:nvPr/>
        </p:nvSpPr>
        <p:spPr>
          <a:xfrm>
            <a:off x="145809" y="3767816"/>
            <a:ext cx="2161350"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Query Processing</a:t>
            </a:r>
          </a:p>
        </p:txBody>
      </p:sp>
      <p:pic>
        <p:nvPicPr>
          <p:cNvPr id="2" name="Picture 1">
            <a:extLst>
              <a:ext uri="{FF2B5EF4-FFF2-40B4-BE49-F238E27FC236}">
                <a16:creationId xmlns:a16="http://schemas.microsoft.com/office/drawing/2014/main" id="{EE84C7C3-D0FD-4D3D-81D5-2BCAE60579C7}"/>
              </a:ext>
            </a:extLst>
          </p:cNvPr>
          <p:cNvPicPr>
            <a:picLocks noChangeAspect="1"/>
          </p:cNvPicPr>
          <p:nvPr/>
        </p:nvPicPr>
        <p:blipFill>
          <a:blip r:embed="rId5"/>
          <a:stretch>
            <a:fillRect/>
          </a:stretch>
        </p:blipFill>
        <p:spPr>
          <a:xfrm>
            <a:off x="9923054" y="2238414"/>
            <a:ext cx="2025066" cy="1579901"/>
          </a:xfrm>
          <a:prstGeom prst="rect">
            <a:avLst/>
          </a:prstGeom>
        </p:spPr>
      </p:pic>
      <p:pic>
        <p:nvPicPr>
          <p:cNvPr id="1030" name="Picture 6" descr="Image result for processing">
            <a:extLst>
              <a:ext uri="{FF2B5EF4-FFF2-40B4-BE49-F238E27FC236}">
                <a16:creationId xmlns:a16="http://schemas.microsoft.com/office/drawing/2014/main" id="{6A21B7F3-B714-4E00-8F46-A4413DC921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51" y="2229845"/>
            <a:ext cx="2025066" cy="156109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Image result for blue transaction">
            <a:extLst>
              <a:ext uri="{FF2B5EF4-FFF2-40B4-BE49-F238E27FC236}">
                <a16:creationId xmlns:a16="http://schemas.microsoft.com/office/drawing/2014/main" id="{6B317DA5-BEDB-4EA1-BAA5-B198A244236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 name="Picture 29">
            <a:extLst>
              <a:ext uri="{FF2B5EF4-FFF2-40B4-BE49-F238E27FC236}">
                <a16:creationId xmlns:a16="http://schemas.microsoft.com/office/drawing/2014/main" id="{81207F83-6F8C-4823-A758-12F0AE952BCF}"/>
              </a:ext>
            </a:extLst>
          </p:cNvPr>
          <p:cNvPicPr>
            <a:picLocks noChangeAspect="1"/>
          </p:cNvPicPr>
          <p:nvPr/>
        </p:nvPicPr>
        <p:blipFill>
          <a:blip r:embed="rId7"/>
          <a:stretch>
            <a:fillRect/>
          </a:stretch>
        </p:blipFill>
        <p:spPr>
          <a:xfrm>
            <a:off x="2635525" y="2286633"/>
            <a:ext cx="2025065" cy="1506561"/>
          </a:xfrm>
          <a:prstGeom prst="rect">
            <a:avLst/>
          </a:prstGeom>
        </p:spPr>
      </p:pic>
      <p:pic>
        <p:nvPicPr>
          <p:cNvPr id="36" name="Picture 35">
            <a:extLst>
              <a:ext uri="{FF2B5EF4-FFF2-40B4-BE49-F238E27FC236}">
                <a16:creationId xmlns:a16="http://schemas.microsoft.com/office/drawing/2014/main" id="{B26166F7-F6AE-4BBA-8868-370EDF9F3E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91110" y="2261255"/>
            <a:ext cx="2009779" cy="1529402"/>
          </a:xfrm>
          <a:prstGeom prst="rect">
            <a:avLst/>
          </a:prstGeom>
        </p:spPr>
      </p:pic>
      <p:pic>
        <p:nvPicPr>
          <p:cNvPr id="38" name="Picture 4" descr="http://sqlss.com/wp-content/uploads/2015/02/SQL.jpg">
            <a:extLst>
              <a:ext uri="{FF2B5EF4-FFF2-40B4-BE49-F238E27FC236}">
                <a16:creationId xmlns:a16="http://schemas.microsoft.com/office/drawing/2014/main" id="{6A9AAE5B-2180-4320-89CE-21E30538145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86558" y="2245456"/>
            <a:ext cx="2034682" cy="160059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QLSaturday #708 - Cleveland 2018">
            <a:extLst>
              <a:ext uri="{FF2B5EF4-FFF2-40B4-BE49-F238E27FC236}">
                <a16:creationId xmlns:a16="http://schemas.microsoft.com/office/drawing/2014/main" id="{8FB85D01-7914-473F-AE6D-1F57BD8097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072" y="5430218"/>
            <a:ext cx="5663986" cy="88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39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6"/>
          <p:cNvSpPr>
            <a:spLocks noChangeArrowheads="1"/>
          </p:cNvSpPr>
          <p:nvPr/>
        </p:nvSpPr>
        <p:spPr bwMode="auto">
          <a:xfrm>
            <a:off x="914406" y="1638300"/>
            <a:ext cx="10319657" cy="4006850"/>
          </a:xfrm>
          <a:prstGeom prst="roundRect">
            <a:avLst>
              <a:gd name="adj" fmla="val 4116"/>
            </a:avLst>
          </a:prstGeom>
          <a:solidFill>
            <a:schemeClr val="accent4">
              <a:lumMod val="75000"/>
            </a:schemeClr>
          </a:solidFill>
          <a:ln w="3175">
            <a:solidFill>
              <a:srgbClr val="919191"/>
            </a:solidFill>
            <a:round/>
            <a:headEnd/>
            <a:tailEnd/>
          </a:ln>
          <a:effectLst>
            <a:outerShdw dist="35921" dir="2700000" algn="ctr" rotWithShape="0">
              <a:srgbClr val="CECECE"/>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Text Box 12"/>
          <p:cNvSpPr txBox="1">
            <a:spLocks noChangeArrowheads="1"/>
          </p:cNvSpPr>
          <p:nvPr/>
        </p:nvSpPr>
        <p:spPr bwMode="auto">
          <a:xfrm>
            <a:off x="1652808" y="1222304"/>
            <a:ext cx="3744913" cy="46166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lang="en-US" sz="2400" b="1" kern="0" dirty="0">
                <a:solidFill>
                  <a:sysClr val="windowText" lastClr="000000"/>
                </a:solidFill>
              </a:rPr>
              <a:t>Transaction</a:t>
            </a:r>
            <a:r>
              <a:rPr kumimoji="0" lang="en-US" sz="1800" b="0" i="0" u="none" strike="noStrike" kern="0" cap="none" spc="0" normalizeH="0" baseline="0" noProof="0" dirty="0">
                <a:ln>
                  <a:noFill/>
                </a:ln>
                <a:solidFill>
                  <a:sysClr val="windowText" lastClr="000000"/>
                </a:solidFill>
                <a:effectLst/>
                <a:uLnTx/>
                <a:uFillTx/>
              </a:rPr>
              <a:t> </a:t>
            </a:r>
            <a:r>
              <a:rPr lang="en-US" sz="2400" b="1" kern="0" dirty="0">
                <a:solidFill>
                  <a:sysClr val="windowText" lastClr="000000"/>
                </a:solidFill>
              </a:rPr>
              <a:t>Recovery</a:t>
            </a:r>
          </a:p>
        </p:txBody>
      </p:sp>
      <p:sp>
        <p:nvSpPr>
          <p:cNvPr id="43" name="Text Box 17"/>
          <p:cNvSpPr txBox="1">
            <a:spLocks noChangeArrowheads="1"/>
          </p:cNvSpPr>
          <p:nvPr/>
        </p:nvSpPr>
        <p:spPr bwMode="auto">
          <a:xfrm>
            <a:off x="8113454" y="1222304"/>
            <a:ext cx="2674938" cy="46166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lang="en-US" sz="2400" b="1" kern="0" dirty="0">
                <a:solidFill>
                  <a:sysClr val="windowText" lastClr="000000"/>
                </a:solidFill>
              </a:rPr>
              <a:t>Action</a:t>
            </a:r>
            <a:r>
              <a:rPr kumimoji="0" lang="en-US" sz="1800" b="0" i="0" u="none" strike="noStrike" kern="0" cap="none" spc="0" normalizeH="0" baseline="0" noProof="0" dirty="0">
                <a:ln>
                  <a:noFill/>
                </a:ln>
                <a:solidFill>
                  <a:sysClr val="windowText" lastClr="000000"/>
                </a:solidFill>
                <a:effectLst/>
                <a:uLnTx/>
                <a:uFillTx/>
              </a:rPr>
              <a:t> </a:t>
            </a:r>
            <a:r>
              <a:rPr lang="en-US" sz="2400" b="1" kern="0" dirty="0">
                <a:solidFill>
                  <a:sysClr val="windowText" lastClr="000000"/>
                </a:solidFill>
              </a:rPr>
              <a:t>Required</a:t>
            </a:r>
          </a:p>
        </p:txBody>
      </p:sp>
      <p:sp>
        <p:nvSpPr>
          <p:cNvPr id="45" name="Text Box 19"/>
          <p:cNvSpPr txBox="1">
            <a:spLocks noChangeArrowheads="1"/>
          </p:cNvSpPr>
          <p:nvPr/>
        </p:nvSpPr>
        <p:spPr bwMode="auto">
          <a:xfrm>
            <a:off x="3514558" y="5656872"/>
            <a:ext cx="1821332" cy="461665"/>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2400" b="1" kern="0" dirty="0">
                <a:solidFill>
                  <a:sysClr val="windowText" lastClr="000000"/>
                </a:solidFill>
              </a:rPr>
              <a:t>Checkpoint</a:t>
            </a:r>
          </a:p>
        </p:txBody>
      </p:sp>
      <p:sp>
        <p:nvSpPr>
          <p:cNvPr id="46" name="Text Box 20"/>
          <p:cNvSpPr txBox="1">
            <a:spLocks noChangeArrowheads="1"/>
          </p:cNvSpPr>
          <p:nvPr/>
        </p:nvSpPr>
        <p:spPr bwMode="auto">
          <a:xfrm>
            <a:off x="6525135" y="5645150"/>
            <a:ext cx="2265364" cy="461665"/>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2400" b="1" kern="0" dirty="0">
                <a:solidFill>
                  <a:sysClr val="windowText" lastClr="000000"/>
                </a:solidFill>
              </a:rPr>
              <a:t>System</a:t>
            </a:r>
            <a:r>
              <a:rPr kumimoji="0" lang="en-US" sz="1800" b="0" i="0" u="none" strike="noStrike" kern="0" cap="none" spc="0" normalizeH="0" baseline="0" noProof="0" dirty="0">
                <a:ln>
                  <a:noFill/>
                </a:ln>
                <a:solidFill>
                  <a:sysClr val="windowText" lastClr="000000"/>
                </a:solidFill>
                <a:effectLst/>
                <a:uLnTx/>
                <a:uFillTx/>
              </a:rPr>
              <a:t> </a:t>
            </a:r>
            <a:r>
              <a:rPr lang="en-US" sz="2400" b="1" kern="0" dirty="0">
                <a:solidFill>
                  <a:sysClr val="windowText" lastClr="000000"/>
                </a:solidFill>
              </a:rPr>
              <a:t>Failure</a:t>
            </a:r>
          </a:p>
        </p:txBody>
      </p:sp>
      <p:sp>
        <p:nvSpPr>
          <p:cNvPr id="33" name="Rectangle 7"/>
          <p:cNvSpPr>
            <a:spLocks noChangeArrowheads="1"/>
          </p:cNvSpPr>
          <p:nvPr/>
        </p:nvSpPr>
        <p:spPr bwMode="auto">
          <a:xfrm>
            <a:off x="1281798" y="3409668"/>
            <a:ext cx="9481808" cy="464114"/>
          </a:xfrm>
          <a:prstGeom prst="rect">
            <a:avLst/>
          </a:prstGeom>
          <a:gradFill rotWithShape="0">
            <a:gsLst>
              <a:gs pos="0">
                <a:srgbClr val="8DACD0"/>
              </a:gs>
              <a:gs pos="100000">
                <a:srgbClr val="FFFFFF"/>
              </a:gs>
            </a:gsLst>
            <a:lin ang="0" scaled="1"/>
          </a:gra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 name="Rectangle 8"/>
          <p:cNvSpPr>
            <a:spLocks noChangeArrowheads="1"/>
          </p:cNvSpPr>
          <p:nvPr/>
        </p:nvSpPr>
        <p:spPr bwMode="auto">
          <a:xfrm>
            <a:off x="1281798" y="2759908"/>
            <a:ext cx="9481808" cy="464114"/>
          </a:xfrm>
          <a:prstGeom prst="rect">
            <a:avLst/>
          </a:prstGeom>
          <a:gradFill rotWithShape="0">
            <a:gsLst>
              <a:gs pos="0">
                <a:srgbClr val="8DACD0"/>
              </a:gs>
              <a:gs pos="100000">
                <a:srgbClr val="FFFFFF"/>
              </a:gs>
            </a:gsLst>
            <a:lin ang="0" scaled="1"/>
          </a:gra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Rectangle 9"/>
          <p:cNvSpPr>
            <a:spLocks noChangeArrowheads="1"/>
          </p:cNvSpPr>
          <p:nvPr/>
        </p:nvSpPr>
        <p:spPr bwMode="auto">
          <a:xfrm>
            <a:off x="1281798" y="2110149"/>
            <a:ext cx="9481808" cy="464114"/>
          </a:xfrm>
          <a:prstGeom prst="rect">
            <a:avLst/>
          </a:prstGeom>
          <a:gradFill rotWithShape="0">
            <a:gsLst>
              <a:gs pos="0">
                <a:srgbClr val="8DACD0"/>
              </a:gs>
              <a:gs pos="100000">
                <a:srgbClr val="FFFFFF"/>
              </a:gs>
            </a:gsLst>
            <a:lin ang="0" scaled="1"/>
          </a:gra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Rectangle 10"/>
          <p:cNvSpPr>
            <a:spLocks noChangeArrowheads="1"/>
          </p:cNvSpPr>
          <p:nvPr/>
        </p:nvSpPr>
        <p:spPr bwMode="auto">
          <a:xfrm>
            <a:off x="1281798" y="4059427"/>
            <a:ext cx="9481808" cy="464114"/>
          </a:xfrm>
          <a:prstGeom prst="rect">
            <a:avLst/>
          </a:prstGeom>
          <a:gradFill rotWithShape="0">
            <a:gsLst>
              <a:gs pos="0">
                <a:srgbClr val="8DACD0"/>
              </a:gs>
              <a:gs pos="100000">
                <a:srgbClr val="FFFFFF"/>
              </a:gs>
            </a:gsLst>
            <a:lin ang="0" scaled="1"/>
          </a:gra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Rectangle 11"/>
          <p:cNvSpPr>
            <a:spLocks noChangeArrowheads="1"/>
          </p:cNvSpPr>
          <p:nvPr/>
        </p:nvSpPr>
        <p:spPr bwMode="auto">
          <a:xfrm>
            <a:off x="1281798" y="4709187"/>
            <a:ext cx="9481808" cy="464114"/>
          </a:xfrm>
          <a:prstGeom prst="rect">
            <a:avLst/>
          </a:prstGeom>
          <a:gradFill rotWithShape="0">
            <a:gsLst>
              <a:gs pos="0">
                <a:srgbClr val="8DACD0"/>
              </a:gs>
              <a:gs pos="100000">
                <a:srgbClr val="FFFFFF"/>
              </a:gs>
            </a:gsLst>
            <a:lin ang="0" scaled="1"/>
          </a:gra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Line 13"/>
          <p:cNvSpPr>
            <a:spLocks noChangeShapeType="1"/>
          </p:cNvSpPr>
          <p:nvPr/>
        </p:nvSpPr>
        <p:spPr bwMode="auto">
          <a:xfrm>
            <a:off x="1590987" y="1924503"/>
            <a:ext cx="0" cy="3434443"/>
          </a:xfrm>
          <a:prstGeom prst="line">
            <a:avLst/>
          </a:prstGeom>
          <a:noFill/>
          <a:ln w="76200">
            <a:solidFill>
              <a:srgbClr val="B2B2B2"/>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40" name="Line 14"/>
          <p:cNvSpPr>
            <a:spLocks noChangeShapeType="1"/>
          </p:cNvSpPr>
          <p:nvPr/>
        </p:nvSpPr>
        <p:spPr bwMode="auto">
          <a:xfrm>
            <a:off x="4476755" y="1924503"/>
            <a:ext cx="0" cy="3434443"/>
          </a:xfrm>
          <a:prstGeom prst="line">
            <a:avLst/>
          </a:prstGeom>
          <a:noFill/>
          <a:ln w="76200">
            <a:solidFill>
              <a:srgbClr val="B2B2B2"/>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41" name="Line 15"/>
          <p:cNvSpPr>
            <a:spLocks noChangeShapeType="1"/>
          </p:cNvSpPr>
          <p:nvPr/>
        </p:nvSpPr>
        <p:spPr bwMode="auto">
          <a:xfrm>
            <a:off x="7568649" y="1924503"/>
            <a:ext cx="0" cy="3434443"/>
          </a:xfrm>
          <a:prstGeom prst="line">
            <a:avLst/>
          </a:prstGeom>
          <a:noFill/>
          <a:ln w="76200">
            <a:solidFill>
              <a:srgbClr val="B2B2B2"/>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42" name="AutoShape 16"/>
          <p:cNvSpPr>
            <a:spLocks noChangeArrowheads="1"/>
          </p:cNvSpPr>
          <p:nvPr/>
        </p:nvSpPr>
        <p:spPr bwMode="auto">
          <a:xfrm>
            <a:off x="1797114" y="2110149"/>
            <a:ext cx="2164326" cy="408034"/>
          </a:xfrm>
          <a:prstGeom prst="rightArrow">
            <a:avLst>
              <a:gd name="adj1" fmla="val 50000"/>
              <a:gd name="adj2" fmla="val 119431"/>
            </a:avLst>
          </a:prstGeom>
          <a:solidFill>
            <a:srgbClr val="FF0000">
              <a:alpha val="74901"/>
            </a:srgbClr>
          </a:solidFill>
          <a:ln w="12700">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Text Box 18"/>
          <p:cNvSpPr txBox="1">
            <a:spLocks noChangeArrowheads="1"/>
          </p:cNvSpPr>
          <p:nvPr/>
        </p:nvSpPr>
        <p:spPr bwMode="auto">
          <a:xfrm>
            <a:off x="8599280" y="2202971"/>
            <a:ext cx="1442884" cy="369332"/>
          </a:xfrm>
          <a:prstGeom prst="rect">
            <a:avLst/>
          </a:prstGeom>
          <a:noFill/>
          <a:ln w="9525">
            <a:noFill/>
            <a:miter lim="800000"/>
            <a:headEnd/>
            <a:tailEnd/>
          </a:ln>
        </p:spPr>
        <p:txBody>
          <a:bodyPr>
            <a:spAutoFit/>
          </a:bodyPr>
          <a:lstStyle/>
          <a:p>
            <a:pPr marL="0" marR="0" lvl="0" indent="0" algn="l" defTabSz="914400" eaLnBrk="1" fontAlgn="auto" latinLnBrk="0" hangingPunct="1">
              <a:lnSpc>
                <a:spcPct val="75000"/>
              </a:lnSpc>
              <a:spcBef>
                <a:spcPct val="5000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rPr>
              <a:t>None</a:t>
            </a:r>
          </a:p>
        </p:txBody>
      </p:sp>
      <p:sp>
        <p:nvSpPr>
          <p:cNvPr id="47" name="AutoShape 21"/>
          <p:cNvSpPr>
            <a:spLocks noChangeArrowheads="1"/>
          </p:cNvSpPr>
          <p:nvPr/>
        </p:nvSpPr>
        <p:spPr bwMode="auto">
          <a:xfrm>
            <a:off x="3343061" y="2759908"/>
            <a:ext cx="2164326" cy="408034"/>
          </a:xfrm>
          <a:prstGeom prst="rightArrow">
            <a:avLst>
              <a:gd name="adj1" fmla="val 50000"/>
              <a:gd name="adj2" fmla="val 119431"/>
            </a:avLst>
          </a:prstGeom>
          <a:solidFill>
            <a:srgbClr val="FF0000">
              <a:alpha val="74901"/>
            </a:srgbClr>
          </a:solidFill>
          <a:ln w="12700" algn="ctr">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AutoShape 22"/>
          <p:cNvSpPr>
            <a:spLocks noChangeArrowheads="1"/>
          </p:cNvSpPr>
          <p:nvPr/>
        </p:nvSpPr>
        <p:spPr bwMode="auto">
          <a:xfrm>
            <a:off x="4167566" y="3446411"/>
            <a:ext cx="4225588" cy="408033"/>
          </a:xfrm>
          <a:prstGeom prst="rightArrow">
            <a:avLst>
              <a:gd name="adj1" fmla="val 49759"/>
              <a:gd name="adj2" fmla="val 112702"/>
            </a:avLst>
          </a:prstGeom>
          <a:solidFill>
            <a:srgbClr val="FF0000">
              <a:alpha val="74901"/>
            </a:srgbClr>
          </a:solidFill>
          <a:ln w="12700" algn="ctr">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 name="AutoShape 23"/>
          <p:cNvSpPr>
            <a:spLocks noChangeArrowheads="1"/>
          </p:cNvSpPr>
          <p:nvPr/>
        </p:nvSpPr>
        <p:spPr bwMode="auto">
          <a:xfrm>
            <a:off x="4889008" y="4059427"/>
            <a:ext cx="2164326" cy="408034"/>
          </a:xfrm>
          <a:prstGeom prst="rightArrow">
            <a:avLst>
              <a:gd name="adj1" fmla="val 50000"/>
              <a:gd name="adj2" fmla="val 119431"/>
            </a:avLst>
          </a:prstGeom>
          <a:solidFill>
            <a:srgbClr val="FF0000">
              <a:alpha val="74901"/>
            </a:srgbClr>
          </a:solidFill>
          <a:ln w="12700" algn="ctr">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 name="AutoShape 24"/>
          <p:cNvSpPr>
            <a:spLocks noChangeArrowheads="1"/>
          </p:cNvSpPr>
          <p:nvPr/>
        </p:nvSpPr>
        <p:spPr bwMode="auto">
          <a:xfrm>
            <a:off x="5713513" y="4745929"/>
            <a:ext cx="2679641" cy="408033"/>
          </a:xfrm>
          <a:prstGeom prst="rightArrow">
            <a:avLst>
              <a:gd name="adj1" fmla="val 49759"/>
              <a:gd name="adj2" fmla="val 121334"/>
            </a:avLst>
          </a:prstGeom>
          <a:solidFill>
            <a:srgbClr val="FF0000">
              <a:alpha val="74901"/>
            </a:srgbClr>
          </a:solidFill>
          <a:ln w="12700" algn="ctr">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 name="Text Box 25"/>
          <p:cNvSpPr txBox="1">
            <a:spLocks noChangeArrowheads="1"/>
          </p:cNvSpPr>
          <p:nvPr/>
        </p:nvSpPr>
        <p:spPr bwMode="auto">
          <a:xfrm>
            <a:off x="8599280" y="2852731"/>
            <a:ext cx="2164326" cy="369781"/>
          </a:xfrm>
          <a:prstGeom prst="rect">
            <a:avLst/>
          </a:prstGeom>
          <a:noFill/>
          <a:ln w="9525">
            <a:noFill/>
            <a:miter lim="800000"/>
            <a:headEnd/>
            <a:tailEnd/>
          </a:ln>
        </p:spPr>
        <p:txBody>
          <a:bodyPr>
            <a:spAutoFit/>
          </a:bodyPr>
          <a:lstStyle/>
          <a:p>
            <a:pPr marL="0" marR="0" lvl="0" indent="0" algn="l" defTabSz="914400" eaLnBrk="1" fontAlgn="auto" latinLnBrk="0" hangingPunct="1">
              <a:lnSpc>
                <a:spcPct val="75000"/>
              </a:lnSpc>
              <a:spcBef>
                <a:spcPct val="50000"/>
              </a:spcBef>
              <a:spcAft>
                <a:spcPts val="0"/>
              </a:spcAft>
              <a:buClrTx/>
              <a:buSzTx/>
              <a:buFontTx/>
              <a:buNone/>
              <a:tabLst/>
              <a:defRPr/>
            </a:pPr>
            <a:r>
              <a:rPr lang="en-US" sz="2400" b="1" kern="0" dirty="0">
                <a:solidFill>
                  <a:sysClr val="windowText" lastClr="000000"/>
                </a:solidFill>
              </a:rPr>
              <a:t>Roll</a:t>
            </a:r>
            <a:r>
              <a:rPr kumimoji="0" lang="en-US" sz="1600" b="0" i="0" u="none" strike="noStrike" kern="0" cap="none" spc="0" normalizeH="0" baseline="0" noProof="0" dirty="0">
                <a:ln>
                  <a:noFill/>
                </a:ln>
                <a:solidFill>
                  <a:sysClr val="windowText" lastClr="000000"/>
                </a:solidFill>
                <a:effectLst/>
                <a:uLnTx/>
                <a:uFillTx/>
              </a:rPr>
              <a:t> </a:t>
            </a:r>
            <a:r>
              <a:rPr lang="en-US" sz="2400" b="1" kern="0" dirty="0">
                <a:solidFill>
                  <a:sysClr val="windowText" lastClr="000000"/>
                </a:solidFill>
              </a:rPr>
              <a:t>forward</a:t>
            </a:r>
          </a:p>
        </p:txBody>
      </p:sp>
      <p:sp>
        <p:nvSpPr>
          <p:cNvPr id="52" name="Text Box 26"/>
          <p:cNvSpPr txBox="1">
            <a:spLocks noChangeArrowheads="1"/>
          </p:cNvSpPr>
          <p:nvPr/>
        </p:nvSpPr>
        <p:spPr bwMode="auto">
          <a:xfrm>
            <a:off x="8599280" y="3502490"/>
            <a:ext cx="2164326" cy="369781"/>
          </a:xfrm>
          <a:prstGeom prst="rect">
            <a:avLst/>
          </a:prstGeom>
          <a:noFill/>
          <a:ln w="9525">
            <a:noFill/>
            <a:miter lim="800000"/>
            <a:headEnd/>
            <a:tailEnd/>
          </a:ln>
        </p:spPr>
        <p:txBody>
          <a:bodyPr>
            <a:spAutoFit/>
          </a:bodyPr>
          <a:lstStyle/>
          <a:p>
            <a:pPr marL="0" marR="0" lvl="0" indent="0" algn="l" defTabSz="914400" eaLnBrk="1" fontAlgn="auto" latinLnBrk="0" hangingPunct="1">
              <a:lnSpc>
                <a:spcPct val="75000"/>
              </a:lnSpc>
              <a:spcBef>
                <a:spcPct val="50000"/>
              </a:spcBef>
              <a:spcAft>
                <a:spcPts val="0"/>
              </a:spcAft>
              <a:buClrTx/>
              <a:buSzTx/>
              <a:buFontTx/>
              <a:buNone/>
              <a:tabLst/>
              <a:defRPr/>
            </a:pPr>
            <a:r>
              <a:rPr lang="en-US" sz="2400" b="1" kern="0" dirty="0">
                <a:solidFill>
                  <a:sysClr val="windowText" lastClr="000000"/>
                </a:solidFill>
              </a:rPr>
              <a:t>Roll</a:t>
            </a:r>
            <a:r>
              <a:rPr kumimoji="0" lang="en-US" sz="1600" b="0" i="0" u="none" strike="noStrike" kern="0" cap="none" spc="0" normalizeH="0" baseline="0" noProof="0" dirty="0">
                <a:ln>
                  <a:noFill/>
                </a:ln>
                <a:solidFill>
                  <a:sysClr val="windowText" lastClr="000000"/>
                </a:solidFill>
                <a:effectLst/>
                <a:uLnTx/>
                <a:uFillTx/>
              </a:rPr>
              <a:t> </a:t>
            </a:r>
            <a:r>
              <a:rPr lang="en-US" sz="2400" b="1" kern="0" dirty="0">
                <a:solidFill>
                  <a:sysClr val="windowText" lastClr="000000"/>
                </a:solidFill>
              </a:rPr>
              <a:t>back</a:t>
            </a:r>
          </a:p>
        </p:txBody>
      </p:sp>
      <p:sp>
        <p:nvSpPr>
          <p:cNvPr id="53" name="Text Box 27"/>
          <p:cNvSpPr txBox="1">
            <a:spLocks noChangeArrowheads="1"/>
          </p:cNvSpPr>
          <p:nvPr/>
        </p:nvSpPr>
        <p:spPr bwMode="auto">
          <a:xfrm>
            <a:off x="8599280" y="4152250"/>
            <a:ext cx="2267389" cy="369781"/>
          </a:xfrm>
          <a:prstGeom prst="rect">
            <a:avLst/>
          </a:prstGeom>
          <a:noFill/>
          <a:ln w="9525">
            <a:noFill/>
            <a:miter lim="800000"/>
            <a:headEnd/>
            <a:tailEnd/>
          </a:ln>
        </p:spPr>
        <p:txBody>
          <a:bodyPr>
            <a:spAutoFit/>
          </a:bodyPr>
          <a:lstStyle/>
          <a:p>
            <a:pPr marL="0" marR="0" lvl="0" indent="0" algn="l" defTabSz="914400" eaLnBrk="1" fontAlgn="auto" latinLnBrk="0" hangingPunct="1">
              <a:lnSpc>
                <a:spcPct val="75000"/>
              </a:lnSpc>
              <a:spcBef>
                <a:spcPct val="50000"/>
              </a:spcBef>
              <a:spcAft>
                <a:spcPts val="0"/>
              </a:spcAft>
              <a:buClrTx/>
              <a:buSzTx/>
              <a:buFontTx/>
              <a:buNone/>
              <a:tabLst/>
              <a:defRPr/>
            </a:pPr>
            <a:r>
              <a:rPr lang="en-US" sz="2400" b="1" kern="0" dirty="0">
                <a:solidFill>
                  <a:sysClr val="windowText" lastClr="000000"/>
                </a:solidFill>
              </a:rPr>
              <a:t>Roll</a:t>
            </a:r>
            <a:r>
              <a:rPr kumimoji="0" lang="en-US" sz="1600" b="0" i="0" u="none" strike="noStrike" kern="0" cap="none" spc="0" normalizeH="0" baseline="0" noProof="0" dirty="0">
                <a:ln>
                  <a:noFill/>
                </a:ln>
                <a:solidFill>
                  <a:sysClr val="windowText" lastClr="000000"/>
                </a:solidFill>
                <a:effectLst/>
                <a:uLnTx/>
                <a:uFillTx/>
              </a:rPr>
              <a:t> </a:t>
            </a:r>
            <a:r>
              <a:rPr lang="en-US" sz="2400" b="1" kern="0" dirty="0">
                <a:solidFill>
                  <a:sysClr val="windowText" lastClr="000000"/>
                </a:solidFill>
              </a:rPr>
              <a:t>forward</a:t>
            </a:r>
          </a:p>
        </p:txBody>
      </p:sp>
      <p:sp>
        <p:nvSpPr>
          <p:cNvPr id="54" name="Text Box 28"/>
          <p:cNvSpPr txBox="1">
            <a:spLocks noChangeArrowheads="1"/>
          </p:cNvSpPr>
          <p:nvPr/>
        </p:nvSpPr>
        <p:spPr bwMode="auto">
          <a:xfrm>
            <a:off x="8599280" y="4802009"/>
            <a:ext cx="2267389" cy="369781"/>
          </a:xfrm>
          <a:prstGeom prst="rect">
            <a:avLst/>
          </a:prstGeom>
          <a:noFill/>
          <a:ln w="9525">
            <a:noFill/>
            <a:miter lim="800000"/>
            <a:headEnd/>
            <a:tailEnd/>
          </a:ln>
        </p:spPr>
        <p:txBody>
          <a:bodyPr>
            <a:spAutoFit/>
          </a:bodyPr>
          <a:lstStyle/>
          <a:p>
            <a:pPr marL="0" marR="0" lvl="0" indent="0" algn="l" defTabSz="914400" eaLnBrk="1" fontAlgn="auto" latinLnBrk="0" hangingPunct="1">
              <a:lnSpc>
                <a:spcPct val="75000"/>
              </a:lnSpc>
              <a:spcBef>
                <a:spcPct val="50000"/>
              </a:spcBef>
              <a:spcAft>
                <a:spcPts val="0"/>
              </a:spcAft>
              <a:buClrTx/>
              <a:buSzTx/>
              <a:buFontTx/>
              <a:buNone/>
              <a:tabLst/>
              <a:defRPr/>
            </a:pPr>
            <a:r>
              <a:rPr lang="en-US" sz="2400" b="1" kern="0" dirty="0">
                <a:solidFill>
                  <a:sysClr val="windowText" lastClr="000000"/>
                </a:solidFill>
              </a:rPr>
              <a:t>Roll</a:t>
            </a:r>
            <a:r>
              <a:rPr kumimoji="0" lang="en-US" sz="1600" b="0" i="0" u="none" strike="noStrike" kern="0" cap="none" spc="0" normalizeH="0" baseline="0" noProof="0" dirty="0">
                <a:ln>
                  <a:noFill/>
                </a:ln>
                <a:solidFill>
                  <a:sysClr val="windowText" lastClr="000000"/>
                </a:solidFill>
                <a:effectLst/>
                <a:uLnTx/>
                <a:uFillTx/>
              </a:rPr>
              <a:t> </a:t>
            </a:r>
            <a:r>
              <a:rPr lang="en-US" sz="2400" b="1" kern="0" dirty="0">
                <a:solidFill>
                  <a:sysClr val="windowText" lastClr="000000"/>
                </a:solidFill>
              </a:rPr>
              <a:t>back</a:t>
            </a:r>
          </a:p>
        </p:txBody>
      </p:sp>
      <p:sp>
        <p:nvSpPr>
          <p:cNvPr id="55" name="AutoShape 29"/>
          <p:cNvSpPr>
            <a:spLocks noChangeArrowheads="1"/>
          </p:cNvSpPr>
          <p:nvPr/>
        </p:nvSpPr>
        <p:spPr bwMode="auto">
          <a:xfrm>
            <a:off x="2731124" y="2098546"/>
            <a:ext cx="382192" cy="415769"/>
          </a:xfrm>
          <a:prstGeom prst="roundRect">
            <a:avLst>
              <a:gd name="adj" fmla="val 0"/>
            </a:avLst>
          </a:prstGeom>
          <a:gradFill rotWithShape="1">
            <a:gsLst>
              <a:gs pos="0">
                <a:srgbClr val="000066"/>
              </a:gs>
              <a:gs pos="50000">
                <a:srgbClr val="F0F0F0"/>
              </a:gs>
              <a:gs pos="100000">
                <a:srgbClr val="000066"/>
              </a:gs>
            </a:gsLst>
            <a:lin ang="5400000" scaled="1"/>
          </a:gradFill>
          <a:ln w="9525">
            <a:solidFill>
              <a:srgbClr val="000000"/>
            </a:solidFill>
            <a:round/>
            <a:headEnd/>
            <a:tailEnd/>
          </a:ln>
          <a:effectLst>
            <a:outerShdw dist="35921" dir="2700000" algn="ctr" rotWithShape="0">
              <a:srgbClr val="00000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990033"/>
                </a:solidFill>
                <a:effectLst/>
                <a:uLnTx/>
                <a:uFillTx/>
                <a:latin typeface="Arial Narrow" pitchFamily="34" charset="0"/>
              </a:rPr>
              <a:t>1</a:t>
            </a:r>
          </a:p>
        </p:txBody>
      </p:sp>
      <p:sp>
        <p:nvSpPr>
          <p:cNvPr id="56" name="AutoShape 30"/>
          <p:cNvSpPr>
            <a:spLocks noChangeArrowheads="1"/>
          </p:cNvSpPr>
          <p:nvPr/>
        </p:nvSpPr>
        <p:spPr bwMode="auto">
          <a:xfrm>
            <a:off x="3758402" y="2752174"/>
            <a:ext cx="382192" cy="415768"/>
          </a:xfrm>
          <a:prstGeom prst="roundRect">
            <a:avLst>
              <a:gd name="adj" fmla="val 0"/>
            </a:avLst>
          </a:prstGeom>
          <a:gradFill rotWithShape="1">
            <a:gsLst>
              <a:gs pos="0">
                <a:srgbClr val="000066"/>
              </a:gs>
              <a:gs pos="50000">
                <a:srgbClr val="F0F0F0"/>
              </a:gs>
              <a:gs pos="100000">
                <a:srgbClr val="000066"/>
              </a:gs>
            </a:gsLst>
            <a:lin ang="5400000" scaled="1"/>
          </a:gradFill>
          <a:ln w="9525">
            <a:solidFill>
              <a:srgbClr val="000000"/>
            </a:solidFill>
            <a:round/>
            <a:headEnd/>
            <a:tailEnd/>
          </a:ln>
          <a:effectLst>
            <a:outerShdw dist="35921" dir="2700000" algn="ctr" rotWithShape="0">
              <a:srgbClr val="00000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990033"/>
                </a:solidFill>
                <a:effectLst/>
                <a:uLnTx/>
                <a:uFillTx/>
                <a:latin typeface="Arial Narrow" pitchFamily="34" charset="0"/>
              </a:rPr>
              <a:t>2</a:t>
            </a:r>
          </a:p>
        </p:txBody>
      </p:sp>
      <p:sp>
        <p:nvSpPr>
          <p:cNvPr id="57" name="AutoShape 31"/>
          <p:cNvSpPr>
            <a:spLocks noChangeArrowheads="1"/>
          </p:cNvSpPr>
          <p:nvPr/>
        </p:nvSpPr>
        <p:spPr bwMode="auto">
          <a:xfrm>
            <a:off x="4785680" y="3456079"/>
            <a:ext cx="382192" cy="415769"/>
          </a:xfrm>
          <a:prstGeom prst="roundRect">
            <a:avLst>
              <a:gd name="adj" fmla="val 0"/>
            </a:avLst>
          </a:prstGeom>
          <a:gradFill rotWithShape="1">
            <a:gsLst>
              <a:gs pos="0">
                <a:srgbClr val="000066"/>
              </a:gs>
              <a:gs pos="50000">
                <a:srgbClr val="F0F0F0"/>
              </a:gs>
              <a:gs pos="100000">
                <a:srgbClr val="000066"/>
              </a:gs>
            </a:gsLst>
            <a:lin ang="5400000" scaled="1"/>
          </a:gradFill>
          <a:ln w="9525">
            <a:solidFill>
              <a:srgbClr val="000000"/>
            </a:solidFill>
            <a:round/>
            <a:headEnd/>
            <a:tailEnd/>
          </a:ln>
          <a:effectLst>
            <a:outerShdw dist="35921" dir="2700000" algn="ctr" rotWithShape="0">
              <a:srgbClr val="00000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990033"/>
                </a:solidFill>
                <a:effectLst/>
                <a:uLnTx/>
                <a:uFillTx/>
                <a:latin typeface="Arial Narrow" pitchFamily="34" charset="0"/>
              </a:rPr>
              <a:t>3</a:t>
            </a:r>
          </a:p>
        </p:txBody>
      </p:sp>
      <p:sp>
        <p:nvSpPr>
          <p:cNvPr id="58" name="AutoShape 32"/>
          <p:cNvSpPr>
            <a:spLocks noChangeArrowheads="1"/>
          </p:cNvSpPr>
          <p:nvPr/>
        </p:nvSpPr>
        <p:spPr bwMode="auto">
          <a:xfrm>
            <a:off x="5812958" y="4063295"/>
            <a:ext cx="382192" cy="415769"/>
          </a:xfrm>
          <a:prstGeom prst="roundRect">
            <a:avLst>
              <a:gd name="adj" fmla="val 0"/>
            </a:avLst>
          </a:prstGeom>
          <a:gradFill rotWithShape="1">
            <a:gsLst>
              <a:gs pos="0">
                <a:srgbClr val="000066"/>
              </a:gs>
              <a:gs pos="50000">
                <a:srgbClr val="F0F0F0"/>
              </a:gs>
              <a:gs pos="100000">
                <a:srgbClr val="000066"/>
              </a:gs>
            </a:gsLst>
            <a:lin ang="5400000" scaled="1"/>
          </a:gradFill>
          <a:ln w="9525">
            <a:solidFill>
              <a:srgbClr val="000000"/>
            </a:solidFill>
            <a:round/>
            <a:headEnd/>
            <a:tailEnd/>
          </a:ln>
          <a:effectLst>
            <a:outerShdw dist="35921" dir="2700000" algn="ctr" rotWithShape="0">
              <a:srgbClr val="00000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990033"/>
                </a:solidFill>
                <a:effectLst/>
                <a:uLnTx/>
                <a:uFillTx/>
                <a:latin typeface="Arial Narrow" pitchFamily="34" charset="0"/>
              </a:rPr>
              <a:t>4</a:t>
            </a:r>
          </a:p>
        </p:txBody>
      </p:sp>
      <p:sp>
        <p:nvSpPr>
          <p:cNvPr id="59" name="AutoShape 33"/>
          <p:cNvSpPr>
            <a:spLocks noChangeArrowheads="1"/>
          </p:cNvSpPr>
          <p:nvPr/>
        </p:nvSpPr>
        <p:spPr bwMode="auto">
          <a:xfrm>
            <a:off x="6840238" y="4718856"/>
            <a:ext cx="382192" cy="415768"/>
          </a:xfrm>
          <a:prstGeom prst="roundRect">
            <a:avLst>
              <a:gd name="adj" fmla="val 0"/>
            </a:avLst>
          </a:prstGeom>
          <a:gradFill rotWithShape="1">
            <a:gsLst>
              <a:gs pos="0">
                <a:srgbClr val="000066"/>
              </a:gs>
              <a:gs pos="50000">
                <a:srgbClr val="F0F0F0"/>
              </a:gs>
              <a:gs pos="100000">
                <a:srgbClr val="000066"/>
              </a:gs>
            </a:gsLst>
            <a:lin ang="5400000" scaled="1"/>
          </a:gradFill>
          <a:ln w="9525">
            <a:solidFill>
              <a:srgbClr val="000000"/>
            </a:solidFill>
            <a:round/>
            <a:headEnd/>
            <a:tailEnd/>
          </a:ln>
          <a:effectLst>
            <a:outerShdw dist="35921" dir="2700000" algn="ctr" rotWithShape="0">
              <a:srgbClr val="00000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990033"/>
                </a:solidFill>
                <a:effectLst/>
                <a:uLnTx/>
                <a:uFillTx/>
                <a:latin typeface="Arial Narrow" pitchFamily="34" charset="0"/>
              </a:rPr>
              <a:t>5</a:t>
            </a:r>
          </a:p>
        </p:txBody>
      </p:sp>
      <p:sp>
        <p:nvSpPr>
          <p:cNvPr id="3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Transaction Log Recovery</a:t>
            </a:r>
          </a:p>
        </p:txBody>
      </p:sp>
    </p:spTree>
    <p:extLst>
      <p:ext uri="{BB962C8B-B14F-4D97-AF65-F5344CB8AC3E}">
        <p14:creationId xmlns:p14="http://schemas.microsoft.com/office/powerpoint/2010/main" val="15313835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Bent Arrow 16"/>
          <p:cNvSpPr/>
          <p:nvPr/>
        </p:nvSpPr>
        <p:spPr>
          <a:xfrm rot="5400000">
            <a:off x="5329831" y="1817751"/>
            <a:ext cx="1309817" cy="1294585"/>
          </a:xfrm>
          <a:prstGeom prst="ben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p:cNvSpPr/>
          <p:nvPr/>
        </p:nvSpPr>
        <p:spPr>
          <a:xfrm rot="16200000" flipV="1">
            <a:off x="5359251" y="4024798"/>
            <a:ext cx="1309817" cy="1294585"/>
          </a:xfrm>
          <a:prstGeom prst="ben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ed Rectangle 4"/>
          <p:cNvSpPr/>
          <p:nvPr/>
        </p:nvSpPr>
        <p:spPr>
          <a:xfrm>
            <a:off x="7521292" y="2070982"/>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7866" y="2316202"/>
            <a:ext cx="2347440" cy="2347440"/>
          </a:xfrm>
          <a:prstGeom prst="rect">
            <a:avLst/>
          </a:prstGeom>
        </p:spPr>
      </p:pic>
      <p:sp>
        <p:nvSpPr>
          <p:cNvPr id="7" name="TextBox 6"/>
          <p:cNvSpPr txBox="1"/>
          <p:nvPr/>
        </p:nvSpPr>
        <p:spPr>
          <a:xfrm>
            <a:off x="8118732" y="4537591"/>
            <a:ext cx="1752600" cy="369332"/>
          </a:xfrm>
          <a:prstGeom prst="rect">
            <a:avLst/>
          </a:prstGeom>
          <a:noFill/>
        </p:spPr>
        <p:txBody>
          <a:bodyPr wrap="square" rtlCol="0">
            <a:spAutoFit/>
          </a:bodyPr>
          <a:lstStyle/>
          <a:p>
            <a:r>
              <a:rPr lang="en-US" dirty="0"/>
              <a:t>TSQL2012.mdf</a:t>
            </a:r>
          </a:p>
        </p:txBody>
      </p:sp>
      <p:sp>
        <p:nvSpPr>
          <p:cNvPr id="9" name="Rounded Rectangle 8"/>
          <p:cNvSpPr/>
          <p:nvPr/>
        </p:nvSpPr>
        <p:spPr>
          <a:xfrm>
            <a:off x="775142" y="1328084"/>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3"/>
          <a:stretch>
            <a:fillRect/>
          </a:stretch>
        </p:blipFill>
        <p:spPr>
          <a:xfrm>
            <a:off x="6302387" y="3267144"/>
            <a:ext cx="5385289" cy="710001"/>
          </a:xfrm>
          <a:prstGeom prst="rect">
            <a:avLst/>
          </a:prstGeom>
        </p:spPr>
      </p:pic>
      <p:pic>
        <p:nvPicPr>
          <p:cNvPr id="8" name="Picture 6" descr="Security_Secured.png"/>
          <p:cNvPicPr>
            <a:picLocks noChangeAspect="1"/>
          </p:cNvPicPr>
          <p:nvPr/>
        </p:nvPicPr>
        <p:blipFill>
          <a:blip r:embed="rId4" cstate="print"/>
          <a:srcRect/>
          <a:stretch>
            <a:fillRect/>
          </a:stretch>
        </p:blipFill>
        <p:spPr bwMode="auto">
          <a:xfrm>
            <a:off x="6717829" y="3556323"/>
            <a:ext cx="406400" cy="652463"/>
          </a:xfrm>
          <a:prstGeom prst="rect">
            <a:avLst/>
          </a:prstGeom>
          <a:noFill/>
          <a:ln w="9525">
            <a:noFill/>
            <a:miter lim="800000"/>
            <a:headEnd/>
            <a:tailEnd/>
          </a:ln>
        </p:spPr>
      </p:pic>
      <p:sp>
        <p:nvSpPr>
          <p:cNvPr id="13" name="Rounded Rectangle 12"/>
          <p:cNvSpPr/>
          <p:nvPr/>
        </p:nvSpPr>
        <p:spPr>
          <a:xfrm>
            <a:off x="775142" y="4349801"/>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2309647" y="2532913"/>
            <a:ext cx="1975945" cy="46261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90924" y="2579556"/>
            <a:ext cx="2259724" cy="369332"/>
          </a:xfrm>
          <a:prstGeom prst="rect">
            <a:avLst/>
          </a:prstGeom>
          <a:noFill/>
        </p:spPr>
        <p:txBody>
          <a:bodyPr wrap="square" rtlCol="0">
            <a:spAutoFit/>
          </a:bodyPr>
          <a:lstStyle/>
          <a:p>
            <a:r>
              <a:rPr lang="en-US" dirty="0">
                <a:solidFill>
                  <a:schemeClr val="bg1"/>
                </a:solidFill>
              </a:rPr>
              <a:t>Transaction 1</a:t>
            </a:r>
          </a:p>
        </p:txBody>
      </p:sp>
      <p:sp>
        <p:nvSpPr>
          <p:cNvPr id="22" name="Rounded Rectangle 21"/>
          <p:cNvSpPr/>
          <p:nvPr/>
        </p:nvSpPr>
        <p:spPr>
          <a:xfrm>
            <a:off x="2309647" y="4083185"/>
            <a:ext cx="1975945" cy="46261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490924" y="4129828"/>
            <a:ext cx="2259724" cy="369332"/>
          </a:xfrm>
          <a:prstGeom prst="rect">
            <a:avLst/>
          </a:prstGeom>
          <a:noFill/>
        </p:spPr>
        <p:txBody>
          <a:bodyPr wrap="square" rtlCol="0">
            <a:spAutoFit/>
          </a:bodyPr>
          <a:lstStyle/>
          <a:p>
            <a:r>
              <a:rPr lang="en-US" dirty="0">
                <a:solidFill>
                  <a:schemeClr val="bg1"/>
                </a:solidFill>
              </a:rPr>
              <a:t>Transaction 2</a:t>
            </a:r>
          </a:p>
        </p:txBody>
      </p:sp>
      <p:pic>
        <p:nvPicPr>
          <p:cNvPr id="26" name="Picture 25"/>
          <p:cNvPicPr>
            <a:picLocks noChangeAspect="1"/>
          </p:cNvPicPr>
          <p:nvPr/>
        </p:nvPicPr>
        <p:blipFill>
          <a:blip r:embed="rId5"/>
          <a:stretch>
            <a:fillRect/>
          </a:stretch>
        </p:blipFill>
        <p:spPr>
          <a:xfrm>
            <a:off x="907583" y="1446999"/>
            <a:ext cx="4686300" cy="1019175"/>
          </a:xfrm>
          <a:prstGeom prst="rect">
            <a:avLst/>
          </a:prstGeom>
        </p:spPr>
      </p:pic>
      <p:pic>
        <p:nvPicPr>
          <p:cNvPr id="28" name="Picture 27"/>
          <p:cNvPicPr>
            <a:picLocks noChangeAspect="1"/>
          </p:cNvPicPr>
          <p:nvPr/>
        </p:nvPicPr>
        <p:blipFill>
          <a:blip r:embed="rId6"/>
          <a:stretch>
            <a:fillRect/>
          </a:stretch>
        </p:blipFill>
        <p:spPr>
          <a:xfrm>
            <a:off x="875143" y="4629225"/>
            <a:ext cx="4657725" cy="962025"/>
          </a:xfrm>
          <a:prstGeom prst="rect">
            <a:avLst/>
          </a:prstGeom>
        </p:spPr>
      </p:pic>
      <p:sp>
        <p:nvSpPr>
          <p:cNvPr id="2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What is a Lock?</a:t>
            </a:r>
          </a:p>
        </p:txBody>
      </p:sp>
    </p:spTree>
    <p:extLst>
      <p:ext uri="{BB962C8B-B14F-4D97-AF65-F5344CB8AC3E}">
        <p14:creationId xmlns:p14="http://schemas.microsoft.com/office/powerpoint/2010/main" val="42838565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57400" y="1287963"/>
            <a:ext cx="3953608" cy="48898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cxnSp>
        <p:nvCxnSpPr>
          <p:cNvPr id="7" name="Straight Connector 6"/>
          <p:cNvCxnSpPr/>
          <p:nvPr/>
        </p:nvCxnSpPr>
        <p:spPr>
          <a:xfrm>
            <a:off x="2066192" y="4178632"/>
            <a:ext cx="395360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52800" y="4107363"/>
            <a:ext cx="228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Checkpoint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1" y="1668963"/>
            <a:ext cx="3692769" cy="2057400"/>
          </a:xfrm>
          <a:prstGeom prst="rect">
            <a:avLst/>
          </a:prstGeom>
        </p:spPr>
      </p:pic>
      <p:sp>
        <p:nvSpPr>
          <p:cNvPr id="14" name="TextBox 13"/>
          <p:cNvSpPr txBox="1"/>
          <p:nvPr/>
        </p:nvSpPr>
        <p:spPr>
          <a:xfrm rot="16200000">
            <a:off x="1005226" y="3252245"/>
            <a:ext cx="17526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TSQL2012.ldf</a:t>
            </a:r>
          </a:p>
        </p:txBody>
      </p:sp>
      <p:sp>
        <p:nvSpPr>
          <p:cNvPr id="12" name="Rounded Rectangle 11"/>
          <p:cNvSpPr/>
          <p:nvPr/>
        </p:nvSpPr>
        <p:spPr>
          <a:xfrm>
            <a:off x="7437212" y="1850263"/>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3786" y="2095483"/>
            <a:ext cx="2347440" cy="2347440"/>
          </a:xfrm>
          <a:prstGeom prst="rect">
            <a:avLst/>
          </a:prstGeom>
        </p:spPr>
      </p:pic>
      <p:sp>
        <p:nvSpPr>
          <p:cNvPr id="17" name="TextBox 16"/>
          <p:cNvSpPr txBox="1"/>
          <p:nvPr/>
        </p:nvSpPr>
        <p:spPr>
          <a:xfrm>
            <a:off x="8034652" y="4316872"/>
            <a:ext cx="17526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TSQL2012.mdf</a:t>
            </a:r>
          </a:p>
        </p:txBody>
      </p:sp>
      <p:sp>
        <p:nvSpPr>
          <p:cNvPr id="2" name="TextBox 1"/>
          <p:cNvSpPr txBox="1"/>
          <p:nvPr/>
        </p:nvSpPr>
        <p:spPr>
          <a:xfrm>
            <a:off x="7437212" y="5529943"/>
            <a:ext cx="3892639" cy="646331"/>
          </a:xfrm>
          <a:prstGeom prst="rect">
            <a:avLst/>
          </a:prstGeom>
          <a:noFill/>
        </p:spPr>
        <p:txBody>
          <a:bodyPr wrap="square" rtlCol="0">
            <a:spAutoFit/>
          </a:bodyPr>
          <a:lstStyle/>
          <a:p>
            <a:r>
              <a:rPr lang="en-US" dirty="0"/>
              <a:t>John, don’t forget to demonstrate </a:t>
            </a:r>
          </a:p>
          <a:p>
            <a:r>
              <a:rPr lang="en-US" dirty="0"/>
              <a:t>SET XACT_ABORT ON</a:t>
            </a:r>
          </a:p>
        </p:txBody>
      </p:sp>
      <p:sp>
        <p:nvSpPr>
          <p:cNvPr id="18" name="Title 1">
            <a:extLst>
              <a:ext uri="{FF2B5EF4-FFF2-40B4-BE49-F238E27FC236}">
                <a16:creationId xmlns:a16="http://schemas.microsoft.com/office/drawing/2014/main" id="{9542EAE9-0013-4975-9861-A9C92659892D}"/>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Auto-Commit Transactions without Error Handling</a:t>
            </a:r>
          </a:p>
        </p:txBody>
      </p:sp>
    </p:spTree>
    <p:extLst>
      <p:ext uri="{BB962C8B-B14F-4D97-AF65-F5344CB8AC3E}">
        <p14:creationId xmlns:p14="http://schemas.microsoft.com/office/powerpoint/2010/main" val="3223711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57400" y="1276812"/>
            <a:ext cx="3953608" cy="48563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cxnSp>
        <p:nvCxnSpPr>
          <p:cNvPr id="7" name="Straight Connector 6"/>
          <p:cNvCxnSpPr/>
          <p:nvPr/>
        </p:nvCxnSpPr>
        <p:spPr>
          <a:xfrm>
            <a:off x="2066192" y="4167481"/>
            <a:ext cx="395360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52800" y="4096212"/>
            <a:ext cx="228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Checkpoint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252" y="1611850"/>
            <a:ext cx="3528148" cy="2363175"/>
          </a:xfrm>
          <a:prstGeom prst="rect">
            <a:avLst/>
          </a:prstGeom>
        </p:spPr>
      </p:pic>
      <p:sp>
        <p:nvSpPr>
          <p:cNvPr id="14" name="TextBox 13"/>
          <p:cNvSpPr txBox="1"/>
          <p:nvPr/>
        </p:nvSpPr>
        <p:spPr>
          <a:xfrm rot="16200000">
            <a:off x="1005226" y="3252245"/>
            <a:ext cx="17526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TSQL2012.ldf</a:t>
            </a:r>
          </a:p>
        </p:txBody>
      </p:sp>
      <p:sp>
        <p:nvSpPr>
          <p:cNvPr id="12" name="Rounded Rectangle 11"/>
          <p:cNvSpPr/>
          <p:nvPr/>
        </p:nvSpPr>
        <p:spPr>
          <a:xfrm>
            <a:off x="7437212" y="1850263"/>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3786" y="2095483"/>
            <a:ext cx="2347440" cy="2347440"/>
          </a:xfrm>
          <a:prstGeom prst="rect">
            <a:avLst/>
          </a:prstGeom>
        </p:spPr>
      </p:pic>
      <p:sp>
        <p:nvSpPr>
          <p:cNvPr id="20" name="TextBox 19"/>
          <p:cNvSpPr txBox="1"/>
          <p:nvPr/>
        </p:nvSpPr>
        <p:spPr>
          <a:xfrm>
            <a:off x="8034652" y="4316872"/>
            <a:ext cx="17526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TSQL2012.mdf</a:t>
            </a:r>
          </a:p>
        </p:txBody>
      </p:sp>
      <p:sp>
        <p:nvSpPr>
          <p:cNvPr id="15" name="Title 1">
            <a:extLst>
              <a:ext uri="{FF2B5EF4-FFF2-40B4-BE49-F238E27FC236}">
                <a16:creationId xmlns:a16="http://schemas.microsoft.com/office/drawing/2014/main" id="{AEA38BEA-822E-41AA-85F3-317910237072}"/>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Explicit Transactions without Error Handling</a:t>
            </a:r>
          </a:p>
        </p:txBody>
      </p:sp>
    </p:spTree>
    <p:extLst>
      <p:ext uri="{BB962C8B-B14F-4D97-AF65-F5344CB8AC3E}">
        <p14:creationId xmlns:p14="http://schemas.microsoft.com/office/powerpoint/2010/main" val="868567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57400" y="1254510"/>
            <a:ext cx="3953608" cy="49790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cxnSp>
        <p:nvCxnSpPr>
          <p:cNvPr id="7" name="Straight Connector 6"/>
          <p:cNvCxnSpPr/>
          <p:nvPr/>
        </p:nvCxnSpPr>
        <p:spPr>
          <a:xfrm>
            <a:off x="2066192" y="5147447"/>
            <a:ext cx="395360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1005226" y="3252245"/>
            <a:ext cx="17526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TSQL2012.ldf</a:t>
            </a:r>
          </a:p>
        </p:txBody>
      </p:sp>
      <p:sp>
        <p:nvSpPr>
          <p:cNvPr id="10" name="TextBox 9"/>
          <p:cNvSpPr txBox="1"/>
          <p:nvPr/>
        </p:nvSpPr>
        <p:spPr>
          <a:xfrm>
            <a:off x="3352800" y="5076178"/>
            <a:ext cx="228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Checkpoint</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1" y="1540707"/>
            <a:ext cx="3676119" cy="3434209"/>
          </a:xfrm>
          <a:prstGeom prst="rect">
            <a:avLst/>
          </a:prstGeom>
        </p:spPr>
      </p:pic>
      <p:sp>
        <p:nvSpPr>
          <p:cNvPr id="12" name="Rounded Rectangle 11"/>
          <p:cNvSpPr/>
          <p:nvPr/>
        </p:nvSpPr>
        <p:spPr>
          <a:xfrm>
            <a:off x="7437212" y="1850263"/>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3786" y="2095483"/>
            <a:ext cx="2347440" cy="2347440"/>
          </a:xfrm>
          <a:prstGeom prst="rect">
            <a:avLst/>
          </a:prstGeom>
        </p:spPr>
      </p:pic>
      <p:sp>
        <p:nvSpPr>
          <p:cNvPr id="19" name="TextBox 18"/>
          <p:cNvSpPr txBox="1"/>
          <p:nvPr/>
        </p:nvSpPr>
        <p:spPr>
          <a:xfrm>
            <a:off x="8034652" y="4316872"/>
            <a:ext cx="17526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TSQL2012.mdf</a:t>
            </a:r>
          </a:p>
        </p:txBody>
      </p:sp>
      <p:sp>
        <p:nvSpPr>
          <p:cNvPr id="13" name="Title 1">
            <a:extLst>
              <a:ext uri="{FF2B5EF4-FFF2-40B4-BE49-F238E27FC236}">
                <a16:creationId xmlns:a16="http://schemas.microsoft.com/office/drawing/2014/main" id="{0CB4F281-62AF-4C3E-9F7E-0ACBA09F6E0E}"/>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Explicit Transactions with Error Handling</a:t>
            </a:r>
          </a:p>
        </p:txBody>
      </p:sp>
    </p:spTree>
    <p:extLst>
      <p:ext uri="{BB962C8B-B14F-4D97-AF65-F5344CB8AC3E}">
        <p14:creationId xmlns:p14="http://schemas.microsoft.com/office/powerpoint/2010/main" val="2973468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170" y="1082980"/>
            <a:ext cx="9281161" cy="5338481"/>
          </a:xfrm>
          <a:prstGeom prst="rect">
            <a:avLst/>
          </a:prstGeom>
        </p:spPr>
      </p:pic>
      <p:sp>
        <p:nvSpPr>
          <p:cNvPr id="7" name="Title 1">
            <a:extLst>
              <a:ext uri="{FF2B5EF4-FFF2-40B4-BE49-F238E27FC236}">
                <a16:creationId xmlns:a16="http://schemas.microsoft.com/office/drawing/2014/main" id="{DC7EFB01-96A9-47D4-92FA-E3E7C4682A35}"/>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Creating Stored Procedures</a:t>
            </a:r>
          </a:p>
        </p:txBody>
      </p:sp>
    </p:spTree>
    <p:extLst>
      <p:ext uri="{BB962C8B-B14F-4D97-AF65-F5344CB8AC3E}">
        <p14:creationId xmlns:p14="http://schemas.microsoft.com/office/powerpoint/2010/main" val="401213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437212" y="1850263"/>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ounded Rectangle 7"/>
          <p:cNvSpPr/>
          <p:nvPr/>
        </p:nvSpPr>
        <p:spPr>
          <a:xfrm>
            <a:off x="1830854" y="1850263"/>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091" y="2288876"/>
            <a:ext cx="2521245" cy="2154047"/>
          </a:xfrm>
          <a:prstGeom prst="rect">
            <a:avLst/>
          </a:prstGeom>
        </p:spPr>
      </p:pic>
      <p:sp>
        <p:nvSpPr>
          <p:cNvPr id="11" name="TextBox 10"/>
          <p:cNvSpPr txBox="1"/>
          <p:nvPr/>
        </p:nvSpPr>
        <p:spPr>
          <a:xfrm>
            <a:off x="1830855" y="1399854"/>
            <a:ext cx="2896532" cy="369332"/>
          </a:xfrm>
          <a:prstGeom prst="rect">
            <a:avLst/>
          </a:prstGeom>
          <a:noFill/>
        </p:spPr>
        <p:txBody>
          <a:bodyPr wrap="square" rtlCol="0">
            <a:spAutoFit/>
          </a:bodyPr>
          <a:lstStyle/>
          <a:p>
            <a:pPr algn="ctr"/>
            <a:r>
              <a:rPr lang="en-US" b="1" dirty="0"/>
              <a:t>Batches</a:t>
            </a:r>
          </a:p>
        </p:txBody>
      </p:sp>
      <p:sp>
        <p:nvSpPr>
          <p:cNvPr id="12" name="TextBox 11"/>
          <p:cNvSpPr txBox="1"/>
          <p:nvPr/>
        </p:nvSpPr>
        <p:spPr>
          <a:xfrm>
            <a:off x="7437213" y="1399854"/>
            <a:ext cx="2880368" cy="369332"/>
          </a:xfrm>
          <a:prstGeom prst="rect">
            <a:avLst/>
          </a:prstGeom>
          <a:noFill/>
        </p:spPr>
        <p:txBody>
          <a:bodyPr wrap="square" rtlCol="0">
            <a:spAutoFit/>
          </a:bodyPr>
          <a:lstStyle/>
          <a:p>
            <a:pPr algn="ctr"/>
            <a:r>
              <a:rPr lang="en-US" b="1" dirty="0"/>
              <a:t>Transactions</a:t>
            </a:r>
          </a:p>
        </p:txBody>
      </p:sp>
      <p:sp>
        <p:nvSpPr>
          <p:cNvPr id="13" name="TextBox 12"/>
          <p:cNvSpPr txBox="1"/>
          <p:nvPr/>
        </p:nvSpPr>
        <p:spPr>
          <a:xfrm>
            <a:off x="1829922" y="5090129"/>
            <a:ext cx="2896532" cy="646331"/>
          </a:xfrm>
          <a:prstGeom prst="rect">
            <a:avLst/>
          </a:prstGeom>
          <a:noFill/>
        </p:spPr>
        <p:txBody>
          <a:bodyPr wrap="square" rtlCol="0">
            <a:spAutoFit/>
          </a:bodyPr>
          <a:lstStyle/>
          <a:p>
            <a:pPr algn="ctr"/>
            <a:r>
              <a:rPr lang="en-US" b="1" dirty="0"/>
              <a:t>Sends Code to the Processor</a:t>
            </a:r>
          </a:p>
        </p:txBody>
      </p:sp>
      <p:sp>
        <p:nvSpPr>
          <p:cNvPr id="14" name="TextBox 13"/>
          <p:cNvSpPr txBox="1"/>
          <p:nvPr/>
        </p:nvSpPr>
        <p:spPr>
          <a:xfrm>
            <a:off x="7437212" y="5090128"/>
            <a:ext cx="2896532" cy="646331"/>
          </a:xfrm>
          <a:prstGeom prst="rect">
            <a:avLst/>
          </a:prstGeom>
          <a:noFill/>
        </p:spPr>
        <p:txBody>
          <a:bodyPr wrap="square" rtlCol="0">
            <a:spAutoFit/>
          </a:bodyPr>
          <a:lstStyle/>
          <a:p>
            <a:pPr algn="ctr"/>
            <a:r>
              <a:rPr lang="en-US" b="1" dirty="0"/>
              <a:t>Modifies Data in the Database</a:t>
            </a:r>
          </a:p>
        </p:txBody>
      </p:sp>
      <p:sp>
        <p:nvSpPr>
          <p:cNvPr id="15" name="Rectangle 14"/>
          <p:cNvSpPr/>
          <p:nvPr/>
        </p:nvSpPr>
        <p:spPr>
          <a:xfrm>
            <a:off x="5462875" y="2990195"/>
            <a:ext cx="1027525" cy="923330"/>
          </a:xfrm>
          <a:prstGeom prst="rect">
            <a:avLst/>
          </a:prstGeom>
          <a:noFill/>
          <a:ln>
            <a:noFill/>
          </a:ln>
        </p:spPr>
        <p:txBody>
          <a:bodyPr wrap="none" lIns="91440" tIns="45720" rIns="91440" bIns="45720">
            <a:spAutoFit/>
          </a:bodyPr>
          <a:lstStyle/>
          <a:p>
            <a:pPr algn="ctr"/>
            <a:r>
              <a:rPr lang="en-US" sz="5400" b="1" cap="none" spc="0" dirty="0">
                <a:ln w="9525">
                  <a:solidFill>
                    <a:schemeClr val="bg1"/>
                  </a:solidFill>
                  <a:prstDash val="solid"/>
                </a:ln>
                <a:solidFill>
                  <a:schemeClr val="tx2"/>
                </a:solidFill>
                <a:effectLst>
                  <a:outerShdw blurRad="12700" dist="38100" dir="2700000" algn="tl" rotWithShape="0">
                    <a:schemeClr val="accent5">
                      <a:lumMod val="60000"/>
                      <a:lumOff val="40000"/>
                    </a:schemeClr>
                  </a:outerShdw>
                </a:effectLst>
              </a:rPr>
              <a:t>VS</a:t>
            </a:r>
          </a:p>
        </p:txBody>
      </p:sp>
      <p:sp>
        <p:nvSpPr>
          <p:cNvPr id="2" name="AutoShape 2" descr="Image result for blue datab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blue databas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3786" y="2095483"/>
            <a:ext cx="2347440" cy="2347440"/>
          </a:xfrm>
          <a:prstGeom prst="rect">
            <a:avLst/>
          </a:prstGeom>
        </p:spPr>
      </p:pic>
      <p:sp>
        <p:nvSpPr>
          <p:cNvPr id="7" name="TextBox 6"/>
          <p:cNvSpPr txBox="1"/>
          <p:nvPr/>
        </p:nvSpPr>
        <p:spPr>
          <a:xfrm>
            <a:off x="8034652" y="4316872"/>
            <a:ext cx="1752600" cy="369332"/>
          </a:xfrm>
          <a:prstGeom prst="rect">
            <a:avLst/>
          </a:prstGeom>
          <a:noFill/>
        </p:spPr>
        <p:txBody>
          <a:bodyPr wrap="square" rtlCol="0">
            <a:spAutoFit/>
          </a:bodyPr>
          <a:lstStyle/>
          <a:p>
            <a:r>
              <a:rPr lang="en-US" dirty="0"/>
              <a:t>TSQL2012.mdf</a:t>
            </a:r>
          </a:p>
        </p:txBody>
      </p:sp>
      <p:sp>
        <p:nvSpPr>
          <p:cNvPr id="16"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Batches vs Transactions</a:t>
            </a:r>
          </a:p>
        </p:txBody>
      </p:sp>
    </p:spTree>
    <p:extLst>
      <p:ext uri="{BB962C8B-B14F-4D97-AF65-F5344CB8AC3E}">
        <p14:creationId xmlns:p14="http://schemas.microsoft.com/office/powerpoint/2010/main" val="25877571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88182" y="3833856"/>
            <a:ext cx="3352800" cy="116498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ounded Rectangle 7"/>
          <p:cNvSpPr/>
          <p:nvPr/>
        </p:nvSpPr>
        <p:spPr>
          <a:xfrm>
            <a:off x="1588182" y="2330851"/>
            <a:ext cx="3352800" cy="14302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ounded Rectangle 8"/>
          <p:cNvSpPr/>
          <p:nvPr/>
        </p:nvSpPr>
        <p:spPr>
          <a:xfrm>
            <a:off x="1588182" y="904047"/>
            <a:ext cx="3352800" cy="13540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ight Arrow 9"/>
          <p:cNvSpPr/>
          <p:nvPr/>
        </p:nvSpPr>
        <p:spPr>
          <a:xfrm>
            <a:off x="5044074" y="2639128"/>
            <a:ext cx="2286000" cy="751755"/>
          </a:xfrm>
          <a:prstGeom prst="rightArrow">
            <a:avLst/>
          </a:prstGeom>
          <a:solidFill>
            <a:schemeClr val="accent4">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11" name="Rectangle 10"/>
          <p:cNvSpPr/>
          <p:nvPr/>
        </p:nvSpPr>
        <p:spPr>
          <a:xfrm>
            <a:off x="2377074" y="1110663"/>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P</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arse</a:t>
            </a:r>
          </a:p>
        </p:txBody>
      </p:sp>
      <p:sp>
        <p:nvSpPr>
          <p:cNvPr id="12" name="Rectangle 11"/>
          <p:cNvSpPr/>
          <p:nvPr/>
        </p:nvSpPr>
        <p:spPr>
          <a:xfrm>
            <a:off x="2377074" y="1648528"/>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R</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esolve</a:t>
            </a:r>
          </a:p>
        </p:txBody>
      </p:sp>
      <p:sp>
        <p:nvSpPr>
          <p:cNvPr id="13" name="Rectangle 12"/>
          <p:cNvSpPr/>
          <p:nvPr/>
        </p:nvSpPr>
        <p:spPr>
          <a:xfrm>
            <a:off x="2377074" y="2558463"/>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O</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ptimize</a:t>
            </a:r>
          </a:p>
        </p:txBody>
      </p:sp>
      <p:sp>
        <p:nvSpPr>
          <p:cNvPr id="14" name="Rectangle 13"/>
          <p:cNvSpPr/>
          <p:nvPr/>
        </p:nvSpPr>
        <p:spPr>
          <a:xfrm>
            <a:off x="2377074" y="3096328"/>
            <a:ext cx="2133600" cy="461665"/>
          </a:xfrm>
          <a:prstGeom prst="rect">
            <a:avLst/>
          </a:prstGeom>
          <a:ln w="28575">
            <a:solidFill>
              <a:schemeClr val="accent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C</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ompile</a:t>
            </a:r>
          </a:p>
        </p:txBody>
      </p:sp>
      <p:sp>
        <p:nvSpPr>
          <p:cNvPr id="15" name="Rectangle 14"/>
          <p:cNvSpPr/>
          <p:nvPr/>
        </p:nvSpPr>
        <p:spPr>
          <a:xfrm>
            <a:off x="2377074" y="4163128"/>
            <a:ext cx="2133600" cy="461665"/>
          </a:xfrm>
          <a:prstGeom prst="rect">
            <a:avLst/>
          </a:prstGeom>
          <a:ln w="28575">
            <a:solidFill>
              <a:schemeClr val="accent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xecute</a:t>
            </a:r>
          </a:p>
        </p:txBody>
      </p:sp>
      <p:sp>
        <p:nvSpPr>
          <p:cNvPr id="16" name="Rectangle 15"/>
          <p:cNvSpPr/>
          <p:nvPr/>
        </p:nvSpPr>
        <p:spPr>
          <a:xfrm>
            <a:off x="2377074" y="5242983"/>
            <a:ext cx="2133600" cy="461665"/>
          </a:xfrm>
          <a:prstGeom prst="rect">
            <a:avLst/>
          </a:prstGeom>
          <a:ln w="28575"/>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QL</a:t>
            </a:r>
          </a:p>
        </p:txBody>
      </p:sp>
      <p:sp>
        <p:nvSpPr>
          <p:cNvPr id="17" name="Rectangle 16"/>
          <p:cNvSpPr/>
          <p:nvPr/>
        </p:nvSpPr>
        <p:spPr>
          <a:xfrm>
            <a:off x="2377074" y="5835063"/>
            <a:ext cx="2133600" cy="461665"/>
          </a:xfrm>
          <a:prstGeom prst="rect">
            <a:avLst/>
          </a:prstGeom>
          <a:ln w="28575"/>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ets</a:t>
            </a:r>
          </a:p>
        </p:txBody>
      </p:sp>
      <p:sp>
        <p:nvSpPr>
          <p:cNvPr id="18" name="Rectangle 17"/>
          <p:cNvSpPr/>
          <p:nvPr/>
        </p:nvSpPr>
        <p:spPr>
          <a:xfrm>
            <a:off x="5196474" y="2854433"/>
            <a:ext cx="1981200" cy="351849"/>
          </a:xfrm>
          <a:prstGeom prst="rect">
            <a:avLst/>
          </a:prstGeom>
          <a:noFill/>
        </p:spPr>
        <p:txBody>
          <a:bodyPr wrap="square" lIns="91440" tIns="45720" rIns="91440" bIns="45720">
            <a:spAutoFit/>
          </a:bodyPr>
          <a:lstStyle/>
          <a:p>
            <a:r>
              <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rPr>
              <a:t>Execution Plan</a:t>
            </a:r>
          </a:p>
        </p:txBody>
      </p:sp>
      <p:sp>
        <p:nvSpPr>
          <p:cNvPr id="19" name="Rectangle 18"/>
          <p:cNvSpPr/>
          <p:nvPr/>
        </p:nvSpPr>
        <p:spPr>
          <a:xfrm>
            <a:off x="7406274" y="124226"/>
            <a:ext cx="2743200" cy="338554"/>
          </a:xfrm>
          <a:prstGeom prst="rect">
            <a:avLst/>
          </a:prstGeom>
          <a:solidFill>
            <a:schemeClr val="accent6">
              <a:lumMod val="60000"/>
              <a:lumOff val="40000"/>
            </a:schemeClr>
          </a:solidFill>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Stored Procedure</a:t>
            </a:r>
          </a:p>
        </p:txBody>
      </p:sp>
      <p:sp>
        <p:nvSpPr>
          <p:cNvPr id="20" name="Rectangle 19"/>
          <p:cNvSpPr/>
          <p:nvPr/>
        </p:nvSpPr>
        <p:spPr>
          <a:xfrm>
            <a:off x="7401151" y="2854432"/>
            <a:ext cx="2743200" cy="338554"/>
          </a:xfrm>
          <a:prstGeom prst="rect">
            <a:avLst/>
          </a:prstGeom>
          <a:solidFill>
            <a:schemeClr val="accent6">
              <a:lumMod val="60000"/>
              <a:lumOff val="40000"/>
            </a:schemeClr>
          </a:solidFill>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Procedure Cache</a:t>
            </a:r>
          </a:p>
        </p:txBody>
      </p:sp>
      <p:sp>
        <p:nvSpPr>
          <p:cNvPr id="21" name="Rectangle 20"/>
          <p:cNvSpPr/>
          <p:nvPr/>
        </p:nvSpPr>
        <p:spPr>
          <a:xfrm>
            <a:off x="1837757" y="1115128"/>
            <a:ext cx="369332" cy="995065"/>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Syntax</a:t>
            </a:r>
          </a:p>
        </p:txBody>
      </p:sp>
      <p:cxnSp>
        <p:nvCxnSpPr>
          <p:cNvPr id="22" name="Straight Connector 21"/>
          <p:cNvCxnSpPr/>
          <p:nvPr/>
        </p:nvCxnSpPr>
        <p:spPr>
          <a:xfrm>
            <a:off x="1234074" y="5073062"/>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406274" y="4387263"/>
            <a:ext cx="2743200" cy="461665"/>
          </a:xfrm>
          <a:prstGeom prst="rect">
            <a:avLst/>
          </a:prstGeom>
          <a:ln w="28575"/>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Execute</a:t>
            </a:r>
          </a:p>
        </p:txBody>
      </p:sp>
      <p:sp>
        <p:nvSpPr>
          <p:cNvPr id="24" name="Right Arrow 23"/>
          <p:cNvSpPr/>
          <p:nvPr/>
        </p:nvSpPr>
        <p:spPr>
          <a:xfrm rot="5400000">
            <a:off x="7608768" y="1298020"/>
            <a:ext cx="2327965" cy="751755"/>
          </a:xfrm>
          <a:prstGeom prst="rightArrow">
            <a:avLst/>
          </a:prstGeom>
          <a:solidFill>
            <a:schemeClr val="accent4">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25" name="Right Arrow 24"/>
          <p:cNvSpPr/>
          <p:nvPr/>
        </p:nvSpPr>
        <p:spPr>
          <a:xfrm rot="5400000">
            <a:off x="8295603" y="3426199"/>
            <a:ext cx="954296" cy="751755"/>
          </a:xfrm>
          <a:prstGeom prst="rightArrow">
            <a:avLst/>
          </a:prstGeom>
          <a:solidFill>
            <a:schemeClr val="accent4">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26" name="Right Arrow 25"/>
          <p:cNvSpPr/>
          <p:nvPr/>
        </p:nvSpPr>
        <p:spPr>
          <a:xfrm rot="5400000">
            <a:off x="3042376" y="407080"/>
            <a:ext cx="410651" cy="522052"/>
          </a:xfrm>
          <a:prstGeom prst="rightArrow">
            <a:avLst/>
          </a:prstGeom>
          <a:solidFill>
            <a:schemeClr val="accent4">
              <a:lumMod val="75000"/>
            </a:schemeClr>
          </a:solidFill>
          <a:ln>
            <a:solidFill>
              <a:schemeClr val="accent4">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27" name="Rectangle 26"/>
          <p:cNvSpPr/>
          <p:nvPr/>
        </p:nvSpPr>
        <p:spPr>
          <a:xfrm>
            <a:off x="1837757" y="2558463"/>
            <a:ext cx="369332" cy="995065"/>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Compile</a:t>
            </a:r>
          </a:p>
        </p:txBody>
      </p:sp>
      <p:sp>
        <p:nvSpPr>
          <p:cNvPr id="28" name="Rectangle 27"/>
          <p:cNvSpPr/>
          <p:nvPr/>
        </p:nvSpPr>
        <p:spPr>
          <a:xfrm>
            <a:off x="1837757" y="3930063"/>
            <a:ext cx="369332" cy="995065"/>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Run Time</a:t>
            </a:r>
          </a:p>
        </p:txBody>
      </p:sp>
      <p:sp>
        <p:nvSpPr>
          <p:cNvPr id="29" name="Rectangle 28"/>
          <p:cNvSpPr/>
          <p:nvPr/>
        </p:nvSpPr>
        <p:spPr>
          <a:xfrm>
            <a:off x="1837757" y="124226"/>
            <a:ext cx="2743200" cy="338554"/>
          </a:xfrm>
          <a:prstGeom prst="rect">
            <a:avLst/>
          </a:prstGeom>
          <a:solidFill>
            <a:schemeClr val="accent6">
              <a:lumMod val="60000"/>
              <a:lumOff val="40000"/>
            </a:schemeClr>
          </a:solidFill>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Ad Hoc Query</a:t>
            </a:r>
          </a:p>
        </p:txBody>
      </p:sp>
      <p:pic>
        <p:nvPicPr>
          <p:cNvPr id="30" name="Picture 29"/>
          <p:cNvPicPr>
            <a:picLocks noChangeAspect="1"/>
          </p:cNvPicPr>
          <p:nvPr/>
        </p:nvPicPr>
        <p:blipFill>
          <a:blip r:embed="rId2"/>
          <a:stretch>
            <a:fillRect/>
          </a:stretch>
        </p:blipFill>
        <p:spPr>
          <a:xfrm>
            <a:off x="4815474" y="5168287"/>
            <a:ext cx="5328878" cy="1295400"/>
          </a:xfrm>
          <a:prstGeom prst="rect">
            <a:avLst/>
          </a:prstGeom>
        </p:spPr>
      </p:pic>
      <p:sp>
        <p:nvSpPr>
          <p:cNvPr id="31" name="Rectangle 30"/>
          <p:cNvSpPr/>
          <p:nvPr/>
        </p:nvSpPr>
        <p:spPr>
          <a:xfrm rot="16200000">
            <a:off x="7636670" y="1456322"/>
            <a:ext cx="2253307" cy="338554"/>
          </a:xfrm>
          <a:prstGeom prst="rect">
            <a:avLst/>
          </a:prstGeom>
          <a:noFill/>
        </p:spPr>
        <p:txBody>
          <a:bodyPr wrap="square" lIns="91440" tIns="45720" rIns="91440" bIns="45720">
            <a:spAutoFit/>
          </a:bodyPr>
          <a:lstStyle/>
          <a:p>
            <a:r>
              <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rPr>
              <a:t>Execution Context</a:t>
            </a:r>
          </a:p>
        </p:txBody>
      </p:sp>
      <p:sp>
        <p:nvSpPr>
          <p:cNvPr id="32" name="Rectangle 31"/>
          <p:cNvSpPr/>
          <p:nvPr/>
        </p:nvSpPr>
        <p:spPr>
          <a:xfrm>
            <a:off x="2377074" y="3094095"/>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C</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ompile</a:t>
            </a:r>
          </a:p>
        </p:txBody>
      </p:sp>
      <p:sp>
        <p:nvSpPr>
          <p:cNvPr id="33" name="Rectangle 32"/>
          <p:cNvSpPr/>
          <p:nvPr/>
        </p:nvSpPr>
        <p:spPr>
          <a:xfrm>
            <a:off x="2377074" y="4160895"/>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xecute</a:t>
            </a:r>
          </a:p>
        </p:txBody>
      </p:sp>
      <p:sp>
        <p:nvSpPr>
          <p:cNvPr id="34" name="Rectangle 33"/>
          <p:cNvSpPr/>
          <p:nvPr/>
        </p:nvSpPr>
        <p:spPr>
          <a:xfrm>
            <a:off x="2377074" y="5240750"/>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QL</a:t>
            </a:r>
          </a:p>
        </p:txBody>
      </p:sp>
      <p:sp>
        <p:nvSpPr>
          <p:cNvPr id="35" name="Rectangle 34"/>
          <p:cNvSpPr/>
          <p:nvPr/>
        </p:nvSpPr>
        <p:spPr>
          <a:xfrm>
            <a:off x="2377074" y="5832830"/>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ets</a:t>
            </a:r>
          </a:p>
        </p:txBody>
      </p:sp>
      <p:sp>
        <p:nvSpPr>
          <p:cNvPr id="36" name="Rectangle 35"/>
          <p:cNvSpPr/>
          <p:nvPr/>
        </p:nvSpPr>
        <p:spPr>
          <a:xfrm>
            <a:off x="7406274" y="4385030"/>
            <a:ext cx="27432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Execute</a:t>
            </a:r>
          </a:p>
        </p:txBody>
      </p:sp>
      <p:cxnSp>
        <p:nvCxnSpPr>
          <p:cNvPr id="6" name="Straight Arrow Connector 5">
            <a:extLst>
              <a:ext uri="{FF2B5EF4-FFF2-40B4-BE49-F238E27FC236}">
                <a16:creationId xmlns:a16="http://schemas.microsoft.com/office/drawing/2014/main" id="{9753D3E2-FE82-48BD-A71F-9774BEC78794}"/>
              </a:ext>
            </a:extLst>
          </p:cNvPr>
          <p:cNvCxnSpPr/>
          <p:nvPr/>
        </p:nvCxnSpPr>
        <p:spPr>
          <a:xfrm flipH="1">
            <a:off x="5196474" y="462780"/>
            <a:ext cx="1981200" cy="752834"/>
          </a:xfrm>
          <a:prstGeom prst="straightConnector1">
            <a:avLst/>
          </a:prstGeom>
          <a:ln w="57150">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D14DE54-1DC7-47C4-8016-7AD18950BFB1}"/>
              </a:ext>
            </a:extLst>
          </p:cNvPr>
          <p:cNvSpPr txBox="1"/>
          <p:nvPr/>
        </p:nvSpPr>
        <p:spPr>
          <a:xfrm rot="20295453">
            <a:off x="5421340" y="182889"/>
            <a:ext cx="2484486" cy="369332"/>
          </a:xfrm>
          <a:prstGeom prst="rect">
            <a:avLst/>
          </a:prstGeom>
          <a:noFill/>
        </p:spPr>
        <p:txBody>
          <a:bodyPr wrap="square" rtlCol="0">
            <a:spAutoFit/>
          </a:bodyPr>
          <a:lstStyle/>
          <a:p>
            <a:r>
              <a:rPr lang="en-US" dirty="0">
                <a:solidFill>
                  <a:schemeClr val="accent5"/>
                </a:solidFill>
              </a:rPr>
              <a:t>First Time</a:t>
            </a:r>
          </a:p>
        </p:txBody>
      </p:sp>
    </p:spTree>
    <p:extLst>
      <p:ext uri="{BB962C8B-B14F-4D97-AF65-F5344CB8AC3E}">
        <p14:creationId xmlns:p14="http://schemas.microsoft.com/office/powerpoint/2010/main" val="1077059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C4015B-A8F9-44E7-BAAF-6B823D3EA68C}"/>
              </a:ext>
            </a:extLst>
          </p:cNvPr>
          <p:cNvPicPr>
            <a:picLocks noChangeAspect="1"/>
          </p:cNvPicPr>
          <p:nvPr/>
        </p:nvPicPr>
        <p:blipFill>
          <a:blip r:embed="rId2"/>
          <a:stretch>
            <a:fillRect/>
          </a:stretch>
        </p:blipFill>
        <p:spPr>
          <a:xfrm>
            <a:off x="414528" y="1002464"/>
            <a:ext cx="6495030" cy="5234730"/>
          </a:xfrm>
          <a:prstGeom prst="rect">
            <a:avLst/>
          </a:prstGeom>
        </p:spPr>
      </p:pic>
      <p:pic>
        <p:nvPicPr>
          <p:cNvPr id="6" name="Picture 5" descr="BatchError"/>
          <p:cNvPicPr/>
          <p:nvPr/>
        </p:nvPicPr>
        <p:blipFill>
          <a:blip r:embed="rId3">
            <a:extLst>
              <a:ext uri="{28A0092B-C50C-407E-A947-70E740481C1C}">
                <a14:useLocalDpi xmlns:a14="http://schemas.microsoft.com/office/drawing/2010/main" val="0"/>
              </a:ext>
            </a:extLst>
          </a:blip>
          <a:srcRect/>
          <a:stretch>
            <a:fillRect/>
          </a:stretch>
        </p:blipFill>
        <p:spPr bwMode="auto">
          <a:xfrm>
            <a:off x="6279603" y="2187954"/>
            <a:ext cx="4916411" cy="2863750"/>
          </a:xfrm>
          <a:prstGeom prst="rect">
            <a:avLst/>
          </a:prstGeom>
          <a:noFill/>
          <a:ln>
            <a:solidFill>
              <a:schemeClr val="accent1"/>
            </a:solidFill>
          </a:ln>
        </p:spPr>
      </p:pic>
      <p:sp>
        <p:nvSpPr>
          <p:cNvPr id="8" name="Title 1">
            <a:extLst>
              <a:ext uri="{FF2B5EF4-FFF2-40B4-BE49-F238E27FC236}">
                <a16:creationId xmlns:a16="http://schemas.microsoft.com/office/drawing/2014/main" id="{BC1AB25F-AF63-4E53-88D5-F2AF6C4F522A}"/>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Working with Batches</a:t>
            </a:r>
          </a:p>
        </p:txBody>
      </p:sp>
    </p:spTree>
    <p:extLst>
      <p:ext uri="{BB962C8B-B14F-4D97-AF65-F5344CB8AC3E}">
        <p14:creationId xmlns:p14="http://schemas.microsoft.com/office/powerpoint/2010/main" val="406859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varbatch">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984917" y="1276049"/>
            <a:ext cx="7324028" cy="2527292"/>
          </a:xfrm>
          <a:prstGeom prst="rect">
            <a:avLst/>
          </a:prstGeom>
          <a:noFill/>
          <a:ln>
            <a:noFill/>
          </a:ln>
        </p:spPr>
      </p:pic>
      <p:pic>
        <p:nvPicPr>
          <p:cNvPr id="6" name="Picture 5" descr="5var">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735981" y="4094448"/>
            <a:ext cx="3223399" cy="2133029"/>
          </a:xfrm>
          <a:prstGeom prst="rect">
            <a:avLst/>
          </a:prstGeom>
          <a:noFill/>
          <a:ln>
            <a:solidFill>
              <a:schemeClr val="accent1"/>
            </a:solidFill>
          </a:ln>
        </p:spPr>
      </p:pic>
      <p:pic>
        <p:nvPicPr>
          <p:cNvPr id="7" name="Picture 6" descr="5msg">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5962766" y="4094448"/>
            <a:ext cx="5534142" cy="2133029"/>
          </a:xfrm>
          <a:prstGeom prst="rect">
            <a:avLst/>
          </a:prstGeom>
          <a:noFill/>
          <a:ln>
            <a:solidFill>
              <a:schemeClr val="accent1"/>
            </a:solidFill>
          </a:ln>
        </p:spPr>
      </p:pic>
      <p:sp>
        <p:nvSpPr>
          <p:cNvPr id="8" name="TextBox 7"/>
          <p:cNvSpPr txBox="1"/>
          <p:nvPr/>
        </p:nvSpPr>
        <p:spPr>
          <a:xfrm>
            <a:off x="1126273" y="3726459"/>
            <a:ext cx="28331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First Batch Successful</a:t>
            </a:r>
          </a:p>
        </p:txBody>
      </p:sp>
      <p:sp>
        <p:nvSpPr>
          <p:cNvPr id="9" name="TextBox 8"/>
          <p:cNvSpPr txBox="1"/>
          <p:nvPr/>
        </p:nvSpPr>
        <p:spPr>
          <a:xfrm>
            <a:off x="7567952" y="3725116"/>
            <a:ext cx="28331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Second Batch Fails</a:t>
            </a:r>
          </a:p>
        </p:txBody>
      </p:sp>
      <p:sp>
        <p:nvSpPr>
          <p:cNvPr id="11" name="Title 1">
            <a:extLst>
              <a:ext uri="{FF2B5EF4-FFF2-40B4-BE49-F238E27FC236}">
                <a16:creationId xmlns:a16="http://schemas.microsoft.com/office/drawing/2014/main" id="{7CF7B186-3A95-4570-8F90-28F260A79D37}"/>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Batches and Variables</a:t>
            </a:r>
          </a:p>
        </p:txBody>
      </p:sp>
    </p:spTree>
    <p:extLst>
      <p:ext uri="{BB962C8B-B14F-4D97-AF65-F5344CB8AC3E}">
        <p14:creationId xmlns:p14="http://schemas.microsoft.com/office/powerpoint/2010/main" val="161837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1967" y="1892481"/>
            <a:ext cx="10417082" cy="3890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27F47B36-1FA9-4287-9E3B-065A3F629491}"/>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Creating Synonyms</a:t>
            </a:r>
          </a:p>
        </p:txBody>
      </p:sp>
    </p:spTree>
    <p:extLst>
      <p:ext uri="{BB962C8B-B14F-4D97-AF65-F5344CB8AC3E}">
        <p14:creationId xmlns:p14="http://schemas.microsoft.com/office/powerpoint/2010/main" val="62142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5460" y="1154005"/>
            <a:ext cx="8641079" cy="5004132"/>
          </a:xfrm>
          <a:prstGeom prst="rect">
            <a:avLst/>
          </a:prstGeom>
        </p:spPr>
      </p:pic>
      <p:sp>
        <p:nvSpPr>
          <p:cNvPr id="6" name="Title 1">
            <a:extLst>
              <a:ext uri="{FF2B5EF4-FFF2-40B4-BE49-F238E27FC236}">
                <a16:creationId xmlns:a16="http://schemas.microsoft.com/office/drawing/2014/main" id="{BE35B95A-ABB6-4735-B21E-7E68A89470A2}"/>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Inserting Records into an IDENTITY field</a:t>
            </a:r>
          </a:p>
        </p:txBody>
      </p:sp>
    </p:spTree>
    <p:extLst>
      <p:ext uri="{BB962C8B-B14F-4D97-AF65-F5344CB8AC3E}">
        <p14:creationId xmlns:p14="http://schemas.microsoft.com/office/powerpoint/2010/main" val="76210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66787" y="1156839"/>
            <a:ext cx="10258425" cy="4962525"/>
          </a:xfrm>
          <a:prstGeom prst="rect">
            <a:avLst/>
          </a:prstGeom>
        </p:spPr>
      </p:pic>
      <p:sp>
        <p:nvSpPr>
          <p:cNvPr id="7" name="Title 1">
            <a:extLst>
              <a:ext uri="{FF2B5EF4-FFF2-40B4-BE49-F238E27FC236}">
                <a16:creationId xmlns:a16="http://schemas.microsoft.com/office/drawing/2014/main" id="{153E0574-C5ED-4C29-8E03-F96DDBE59D0D}"/>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Adding Records using a WHILE loop</a:t>
            </a:r>
          </a:p>
        </p:txBody>
      </p:sp>
    </p:spTree>
    <p:extLst>
      <p:ext uri="{BB962C8B-B14F-4D97-AF65-F5344CB8AC3E}">
        <p14:creationId xmlns:p14="http://schemas.microsoft.com/office/powerpoint/2010/main" val="790128451"/>
      </p:ext>
    </p:extLst>
  </p:cSld>
  <p:clrMapOvr>
    <a:masterClrMapping/>
  </p:clrMapOvr>
</p:sld>
</file>

<file path=ppt/theme/theme1.xml><?xml version="1.0" encoding="utf-8"?>
<a:theme xmlns:a="http://schemas.openxmlformats.org/drawingml/2006/main" name="3_MSVID_White_16x9_2012-08-18">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3.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MSVID_White_16x9_2012-08-18">
  <a:themeElements>
    <a:clrScheme name="MSL">
      <a:dk1>
        <a:srgbClr val="505050"/>
      </a:dk1>
      <a:lt1>
        <a:srgbClr val="FFFFFF"/>
      </a:lt1>
      <a:dk2>
        <a:srgbClr val="00188F"/>
      </a:dk2>
      <a:lt2>
        <a:srgbClr val="D2D2D2"/>
      </a:lt2>
      <a:accent1>
        <a:srgbClr val="FF8C00"/>
      </a:accent1>
      <a:accent2>
        <a:srgbClr val="DD5900"/>
      </a:accent2>
      <a:accent3>
        <a:srgbClr val="B4009E"/>
      </a:accent3>
      <a:accent4>
        <a:srgbClr val="008272"/>
      </a:accent4>
      <a:accent5>
        <a:srgbClr val="0072C6"/>
      </a:accent5>
      <a:accent6>
        <a:srgbClr val="7FBA00"/>
      </a:accent6>
      <a:hlink>
        <a:srgbClr val="00BCF2"/>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5_MSVID_White_16x9_2012-08-18">
  <a:themeElements>
    <a:clrScheme name="MSL">
      <a:dk1>
        <a:srgbClr val="505050"/>
      </a:dk1>
      <a:lt1>
        <a:srgbClr val="FFFFFF"/>
      </a:lt1>
      <a:dk2>
        <a:srgbClr val="00188F"/>
      </a:dk2>
      <a:lt2>
        <a:srgbClr val="D2D2D2"/>
      </a:lt2>
      <a:accent1>
        <a:srgbClr val="FF8C00"/>
      </a:accent1>
      <a:accent2>
        <a:srgbClr val="DD5900"/>
      </a:accent2>
      <a:accent3>
        <a:srgbClr val="B4009E"/>
      </a:accent3>
      <a:accent4>
        <a:srgbClr val="008272"/>
      </a:accent4>
      <a:accent5>
        <a:srgbClr val="0072C6"/>
      </a:accent5>
      <a:accent6>
        <a:srgbClr val="7FBA00"/>
      </a:accent6>
      <a:hlink>
        <a:srgbClr val="00BCF2"/>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1713</TotalTime>
  <Words>835</Words>
  <Application>Microsoft Office PowerPoint</Application>
  <PresentationFormat>Widescreen</PresentationFormat>
  <Paragraphs>193</Paragraphs>
  <Slides>25</Slides>
  <Notes>2</Notes>
  <HiddenSlides>4</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25</vt:i4>
      </vt:variant>
    </vt:vector>
  </HeadingPairs>
  <TitlesOfParts>
    <vt:vector size="40" baseType="lpstr">
      <vt:lpstr>Arial</vt:lpstr>
      <vt:lpstr>Arial Black</vt:lpstr>
      <vt:lpstr>Arial Narrow</vt:lpstr>
      <vt:lpstr>Calibri</vt:lpstr>
      <vt:lpstr>Century Gothic</vt:lpstr>
      <vt:lpstr>Segoe UI</vt:lpstr>
      <vt:lpstr>Segoe UI Light</vt:lpstr>
      <vt:lpstr>Times New Roman</vt:lpstr>
      <vt:lpstr>Verdana</vt:lpstr>
      <vt:lpstr>Wingdings</vt:lpstr>
      <vt:lpstr>3_MSVID_White_16x9_2012-08-18</vt:lpstr>
      <vt:lpstr>PASS 2013_SpeakerTemplate_Final</vt:lpstr>
      <vt:lpstr>NG_MOC_Core_ModuleNew2</vt:lpstr>
      <vt:lpstr>4_MSVID_White_16x9_2012-08-18</vt:lpstr>
      <vt:lpstr>5_MSVID_White_16x9_2012-08-18</vt:lpstr>
      <vt:lpstr>The Vocabulary of Performance Tuning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Data Is Stored in SQL Server</vt:lpstr>
      <vt:lpstr>Data Modification</vt:lpstr>
      <vt:lpstr>PowerPoint Presentation</vt:lpstr>
      <vt:lpstr>PowerPoint Presentation</vt:lpstr>
      <vt:lpstr>PowerPoint Presentation</vt:lpstr>
      <vt:lpstr>PowerPoint Presentation</vt:lpstr>
      <vt:lpstr>DBCC IND</vt:lpstr>
      <vt:lpstr>DBCC PAGE</vt:lpstr>
      <vt:lpstr>Index Allocation Map Pages</vt:lpstr>
      <vt:lpstr>Transactions must pass the ACID test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JDSQLHandout</dc:title>
  <dc:creator>John Deardurff</dc:creator>
  <cp:keywords>SQL</cp:keywords>
  <cp:lastModifiedBy>John Deardurff</cp:lastModifiedBy>
  <cp:revision>205</cp:revision>
  <dcterms:created xsi:type="dcterms:W3CDTF">2015-01-18T17:57:52Z</dcterms:created>
  <dcterms:modified xsi:type="dcterms:W3CDTF">2018-02-03T13:13:55Z</dcterms:modified>
</cp:coreProperties>
</file>