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8" r:id="rId2"/>
    <p:sldId id="333" r:id="rId3"/>
    <p:sldId id="385" r:id="rId4"/>
    <p:sldId id="384" r:id="rId5"/>
    <p:sldId id="380" r:id="rId6"/>
    <p:sldId id="376" r:id="rId7"/>
    <p:sldId id="386" r:id="rId8"/>
    <p:sldId id="378" r:id="rId9"/>
    <p:sldId id="383" r:id="rId10"/>
    <p:sldId id="379" r:id="rId11"/>
    <p:sldId id="389" r:id="rId12"/>
    <p:sldId id="279" r:id="rId13"/>
  </p:sldIdLst>
  <p:sldSz cx="9144000" cy="6858000" type="screen4x3"/>
  <p:notesSz cx="6858000" cy="9083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700"/>
    <a:srgbClr val="D2C800"/>
    <a:srgbClr val="FFDD88"/>
    <a:srgbClr val="5FC17D"/>
    <a:srgbClr val="4DD350"/>
    <a:srgbClr val="EBCD00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29" autoAdjust="0"/>
  </p:normalViewPr>
  <p:slideViewPr>
    <p:cSldViewPr>
      <p:cViewPr varScale="1">
        <p:scale>
          <a:sx n="58" d="100"/>
          <a:sy n="58" d="100"/>
        </p:scale>
        <p:origin x="16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862" y="96"/>
      </p:cViewPr>
      <p:guideLst>
        <p:guide orient="horz" pos="286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9004E-3602-4F17-A112-8B4158D68EA9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7915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EB9D-2C4C-4FF3-87DC-4A04C02E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1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64A7A-DE75-4496-9284-3ED9D373837A}" type="datetimeFigureOut">
              <a:rPr lang="en-US" smtClean="0"/>
              <a:t>2015-05-04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7288" y="681038"/>
            <a:ext cx="4543425" cy="3406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7915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D9726-5BCE-450D-A1DB-BEBCF480D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8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D9726-5BCE-450D-A1DB-BEBCF480D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D9726-5BCE-450D-A1DB-BEBCF480DE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D9726-5BCE-450D-A1DB-BEBCF480DE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6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D9726-5BCE-450D-A1DB-BEBCF480DE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4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D9726-5BCE-450D-A1DB-BEBCF480DE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1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2014-03-29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9" y="5770780"/>
            <a:ext cx="224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2014-05-31</a:t>
            </a:r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2015-05-04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3D04D4D-6844-4D7D-A1E6-6D6967C04D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9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2014-03-29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3D04D4D-6844-4D7D-A1E6-6D6967C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2014-05-31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3D04D4D-6844-4D7D-A1E6-6D6967C04D2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8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2014-05-31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3D04D4D-6844-4D7D-A1E6-6D6967C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2014-05-31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3D04D4D-6844-4D7D-A1E6-6D6967C04D2D}" type="slidenum">
              <a:rPr lang="en-US" smtClean="0"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2014-05-31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3D04D4D-6844-4D7D-A1E6-6D6967C04D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1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2014-05-31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3D04D4D-6844-4D7D-A1E6-6D6967C04D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3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2014-05-31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3D04D4D-6844-4D7D-A1E6-6D6967C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5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2014-05-31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3D04D4D-6844-4D7D-A1E6-6D6967C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7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2014-05-31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3D04D4D-6844-4D7D-A1E6-6D6967C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2014-03-29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G. Vern Rabe - vern@rabe.net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13D04D4D-6844-4D7D-A1E6-6D6967C04D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09" y="6004936"/>
            <a:ext cx="1717214" cy="83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microsoft.com/sqlserverlab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ern@rabe.n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pub/vern-rabe/a/ba3/98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668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Query </a:t>
            </a:r>
            <a:r>
              <a:rPr lang="en-US" b="1" smtClean="0"/>
              <a:t>Tuning Fundamentals</a:t>
            </a:r>
            <a:endParaRPr lang="en-US" sz="3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3D04D4D-6844-4D7D-A1E6-6D6967C04D2D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per se are not a performance problem</a:t>
            </a:r>
          </a:p>
          <a:p>
            <a:pPr lvl="1"/>
            <a:r>
              <a:rPr lang="en-US" dirty="0" smtClean="0"/>
              <a:t>Abuse of views ARE a performance concern</a:t>
            </a:r>
          </a:p>
          <a:p>
            <a:pPr lvl="1"/>
            <a:r>
              <a:rPr lang="en-US" dirty="0" smtClean="0"/>
              <a:t>Views of views – too many joins and obfuscated</a:t>
            </a:r>
          </a:p>
          <a:p>
            <a:pPr lvl="1"/>
            <a:r>
              <a:rPr lang="en-US" dirty="0" smtClean="0"/>
              <a:t>Indexed (materialized) views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D04D4D-6844-4D7D-A1E6-6D6967C04D2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7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386476" y="4716022"/>
            <a:ext cx="2845300" cy="533704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</a:bodyPr>
          <a:lstStyle/>
          <a:p>
            <a:pPr algn="ctr" defTabSz="685983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Segoe Semibold" pitchFamily="34" charset="0"/>
              </a:rPr>
              <a:t>Vern Rabe</a:t>
            </a:r>
            <a:endParaRPr lang="en-US" sz="2800" b="1" dirty="0">
              <a:solidFill>
                <a:schemeClr val="bg1"/>
              </a:solidFill>
              <a:latin typeface="Segoe Semibold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365965" y="1824707"/>
            <a:ext cx="1665961" cy="167443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87" fontAlgn="base">
              <a:spcBef>
                <a:spcPct val="0"/>
              </a:spcBef>
              <a:spcAft>
                <a:spcPct val="0"/>
              </a:spcAft>
            </a:pPr>
            <a:r>
              <a:rPr lang="es-CO" sz="2400" dirty="0" err="1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</a:t>
            </a:r>
            <a:r>
              <a:rPr lang="es-CO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CO" sz="2400" dirty="0" err="1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sure</a:t>
            </a:r>
            <a:r>
              <a:rPr lang="es-CO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CO" sz="2400" dirty="0" err="1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what</a:t>
            </a:r>
            <a:r>
              <a:rPr lang="es-CO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CO" sz="2400" dirty="0" err="1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should</a:t>
            </a:r>
            <a:r>
              <a:rPr lang="es-CO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CO" sz="2400" dirty="0" err="1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</a:t>
            </a:r>
            <a:r>
              <a:rPr lang="es-CO" sz="24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CO" sz="2400" dirty="0" err="1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here</a:t>
            </a:r>
            <a:endParaRPr lang="es-CO" sz="24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57490" y="3573849"/>
            <a:ext cx="1674436" cy="1674436"/>
            <a:chOff x="5737374" y="1315661"/>
            <a:chExt cx="2232000" cy="2232000"/>
          </a:xfrm>
        </p:grpSpPr>
        <p:sp>
          <p:nvSpPr>
            <p:cNvPr id="11" name="Rectangle 10">
              <a:hlinkClick r:id="rId2"/>
            </p:cNvPr>
            <p:cNvSpPr>
              <a:spLocks noChangeAspect="1"/>
            </p:cNvSpPr>
            <p:nvPr/>
          </p:nvSpPr>
          <p:spPr bwMode="auto">
            <a:xfrm>
              <a:off x="5737374" y="1315661"/>
              <a:ext cx="2232000" cy="223200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3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vern@rabedata.com</a:t>
              </a:r>
              <a:endParaRPr lang="en-US" sz="1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057641" y="1818516"/>
              <a:ext cx="1577969" cy="1080033"/>
              <a:chOff x="6490667" y="1905000"/>
              <a:chExt cx="1360852" cy="907878"/>
            </a:xfrm>
          </p:grpSpPr>
          <p:sp>
            <p:nvSpPr>
              <p:cNvPr id="13" name="Freeform 11"/>
              <p:cNvSpPr>
                <a:spLocks/>
              </p:cNvSpPr>
              <p:nvPr/>
            </p:nvSpPr>
            <p:spPr bwMode="black">
              <a:xfrm>
                <a:off x="6620669" y="2087055"/>
                <a:ext cx="1196262" cy="609644"/>
              </a:xfrm>
              <a:custGeom>
                <a:avLst/>
                <a:gdLst>
                  <a:gd name="T0" fmla="*/ 363 w 422"/>
                  <a:gd name="T1" fmla="*/ 1 h 213"/>
                  <a:gd name="T2" fmla="*/ 346 w 422"/>
                  <a:gd name="T3" fmla="*/ 0 h 213"/>
                  <a:gd name="T4" fmla="*/ 346 w 422"/>
                  <a:gd name="T5" fmla="*/ 0 h 213"/>
                  <a:gd name="T6" fmla="*/ 346 w 422"/>
                  <a:gd name="T7" fmla="*/ 0 h 213"/>
                  <a:gd name="T8" fmla="*/ 346 w 422"/>
                  <a:gd name="T9" fmla="*/ 0 h 213"/>
                  <a:gd name="T10" fmla="*/ 185 w 422"/>
                  <a:gd name="T11" fmla="*/ 98 h 213"/>
                  <a:gd name="T12" fmla="*/ 164 w 422"/>
                  <a:gd name="T13" fmla="*/ 105 h 213"/>
                  <a:gd name="T14" fmla="*/ 141 w 422"/>
                  <a:gd name="T15" fmla="*/ 96 h 213"/>
                  <a:gd name="T16" fmla="*/ 14 w 422"/>
                  <a:gd name="T17" fmla="*/ 2 h 213"/>
                  <a:gd name="T18" fmla="*/ 14 w 422"/>
                  <a:gd name="T19" fmla="*/ 2 h 213"/>
                  <a:gd name="T20" fmla="*/ 0 w 422"/>
                  <a:gd name="T21" fmla="*/ 1 h 213"/>
                  <a:gd name="T22" fmla="*/ 1 w 422"/>
                  <a:gd name="T23" fmla="*/ 100 h 213"/>
                  <a:gd name="T24" fmla="*/ 40 w 422"/>
                  <a:gd name="T25" fmla="*/ 98 h 213"/>
                  <a:gd name="T26" fmla="*/ 181 w 422"/>
                  <a:gd name="T27" fmla="*/ 149 h 213"/>
                  <a:gd name="T28" fmla="*/ 335 w 422"/>
                  <a:gd name="T29" fmla="*/ 211 h 213"/>
                  <a:gd name="T30" fmla="*/ 362 w 422"/>
                  <a:gd name="T31" fmla="*/ 213 h 213"/>
                  <a:gd name="T32" fmla="*/ 362 w 422"/>
                  <a:gd name="T33" fmla="*/ 169 h 213"/>
                  <a:gd name="T34" fmla="*/ 421 w 422"/>
                  <a:gd name="T35" fmla="*/ 114 h 213"/>
                  <a:gd name="T36" fmla="*/ 420 w 422"/>
                  <a:gd name="T37" fmla="*/ 111 h 213"/>
                  <a:gd name="T38" fmla="*/ 418 w 422"/>
                  <a:gd name="T39" fmla="*/ 115 h 213"/>
                  <a:gd name="T40" fmla="*/ 362 w 422"/>
                  <a:gd name="T41" fmla="*/ 155 h 213"/>
                  <a:gd name="T42" fmla="*/ 363 w 422"/>
                  <a:gd name="T43" fmla="*/ 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2" h="213">
                    <a:moveTo>
                      <a:pt x="363" y="1"/>
                    </a:moveTo>
                    <a:cubicBezTo>
                      <a:pt x="363" y="1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99" y="29"/>
                      <a:pt x="203" y="87"/>
                      <a:pt x="185" y="98"/>
                    </a:cubicBezTo>
                    <a:cubicBezTo>
                      <a:pt x="182" y="100"/>
                      <a:pt x="173" y="105"/>
                      <a:pt x="164" y="105"/>
                    </a:cubicBezTo>
                    <a:cubicBezTo>
                      <a:pt x="154" y="105"/>
                      <a:pt x="147" y="101"/>
                      <a:pt x="141" y="96"/>
                    </a:cubicBezTo>
                    <a:cubicBezTo>
                      <a:pt x="126" y="86"/>
                      <a:pt x="59" y="35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0" y="1"/>
                      <a:pt x="0" y="1"/>
                    </a:cubicBezTo>
                    <a:cubicBezTo>
                      <a:pt x="0" y="28"/>
                      <a:pt x="0" y="65"/>
                      <a:pt x="1" y="100"/>
                    </a:cubicBezTo>
                    <a:cubicBezTo>
                      <a:pt x="12" y="98"/>
                      <a:pt x="26" y="97"/>
                      <a:pt x="40" y="98"/>
                    </a:cubicBezTo>
                    <a:cubicBezTo>
                      <a:pt x="91" y="101"/>
                      <a:pt x="139" y="125"/>
                      <a:pt x="181" y="149"/>
                    </a:cubicBezTo>
                    <a:cubicBezTo>
                      <a:pt x="222" y="172"/>
                      <a:pt x="273" y="200"/>
                      <a:pt x="335" y="211"/>
                    </a:cubicBezTo>
                    <a:cubicBezTo>
                      <a:pt x="344" y="212"/>
                      <a:pt x="353" y="213"/>
                      <a:pt x="362" y="213"/>
                    </a:cubicBezTo>
                    <a:cubicBezTo>
                      <a:pt x="362" y="169"/>
                      <a:pt x="362" y="169"/>
                      <a:pt x="362" y="169"/>
                    </a:cubicBezTo>
                    <a:cubicBezTo>
                      <a:pt x="412" y="159"/>
                      <a:pt x="419" y="127"/>
                      <a:pt x="421" y="114"/>
                    </a:cubicBezTo>
                    <a:cubicBezTo>
                      <a:pt x="421" y="113"/>
                      <a:pt x="422" y="111"/>
                      <a:pt x="420" y="111"/>
                    </a:cubicBezTo>
                    <a:cubicBezTo>
                      <a:pt x="418" y="111"/>
                      <a:pt x="418" y="114"/>
                      <a:pt x="418" y="115"/>
                    </a:cubicBezTo>
                    <a:cubicBezTo>
                      <a:pt x="416" y="122"/>
                      <a:pt x="411" y="148"/>
                      <a:pt x="362" y="155"/>
                    </a:cubicBezTo>
                    <a:lnTo>
                      <a:pt x="3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555703"/>
                <a:endParaRPr lang="en-US" sz="1350" spc="-92" dirty="0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14" name="Freeform 12"/>
              <p:cNvSpPr>
                <a:spLocks noEditPoints="1"/>
              </p:cNvSpPr>
              <p:nvPr/>
            </p:nvSpPr>
            <p:spPr bwMode="black">
              <a:xfrm>
                <a:off x="6490667" y="2404452"/>
                <a:ext cx="1360852" cy="408426"/>
              </a:xfrm>
              <a:custGeom>
                <a:avLst/>
                <a:gdLst>
                  <a:gd name="T0" fmla="*/ 480 w 480"/>
                  <a:gd name="T1" fmla="*/ 81 h 143"/>
                  <a:gd name="T2" fmla="*/ 478 w 480"/>
                  <a:gd name="T3" fmla="*/ 81 h 143"/>
                  <a:gd name="T4" fmla="*/ 430 w 480"/>
                  <a:gd name="T5" fmla="*/ 106 h 143"/>
                  <a:gd name="T6" fmla="*/ 390 w 480"/>
                  <a:gd name="T7" fmla="*/ 107 h 143"/>
                  <a:gd name="T8" fmla="*/ 242 w 480"/>
                  <a:gd name="T9" fmla="*/ 62 h 143"/>
                  <a:gd name="T10" fmla="*/ 74 w 480"/>
                  <a:gd name="T11" fmla="*/ 1 h 143"/>
                  <a:gd name="T12" fmla="*/ 11 w 480"/>
                  <a:gd name="T13" fmla="*/ 19 h 143"/>
                  <a:gd name="T14" fmla="*/ 0 w 480"/>
                  <a:gd name="T15" fmla="*/ 53 h 143"/>
                  <a:gd name="T16" fmla="*/ 34 w 480"/>
                  <a:gd name="T17" fmla="*/ 89 h 143"/>
                  <a:gd name="T18" fmla="*/ 47 w 480"/>
                  <a:gd name="T19" fmla="*/ 90 h 143"/>
                  <a:gd name="T20" fmla="*/ 47 w 480"/>
                  <a:gd name="T21" fmla="*/ 102 h 143"/>
                  <a:gd name="T22" fmla="*/ 59 w 480"/>
                  <a:gd name="T23" fmla="*/ 117 h 143"/>
                  <a:gd name="T24" fmla="*/ 375 w 480"/>
                  <a:gd name="T25" fmla="*/ 143 h 143"/>
                  <a:gd name="T26" fmla="*/ 396 w 480"/>
                  <a:gd name="T27" fmla="*/ 139 h 143"/>
                  <a:gd name="T28" fmla="*/ 408 w 480"/>
                  <a:gd name="T29" fmla="*/ 123 h 143"/>
                  <a:gd name="T30" fmla="*/ 408 w 480"/>
                  <a:gd name="T31" fmla="*/ 115 h 143"/>
                  <a:gd name="T32" fmla="*/ 454 w 480"/>
                  <a:gd name="T33" fmla="*/ 105 h 143"/>
                  <a:gd name="T34" fmla="*/ 480 w 480"/>
                  <a:gd name="T35" fmla="*/ 82 h 143"/>
                  <a:gd name="T36" fmla="*/ 480 w 480"/>
                  <a:gd name="T37" fmla="*/ 81 h 143"/>
                  <a:gd name="T38" fmla="*/ 47 w 480"/>
                  <a:gd name="T39" fmla="*/ 73 h 143"/>
                  <a:gd name="T40" fmla="*/ 11 w 480"/>
                  <a:gd name="T41" fmla="*/ 51 h 143"/>
                  <a:gd name="T42" fmla="*/ 21 w 480"/>
                  <a:gd name="T43" fmla="*/ 26 h 143"/>
                  <a:gd name="T44" fmla="*/ 47 w 480"/>
                  <a:gd name="T45" fmla="*/ 18 h 143"/>
                  <a:gd name="T46" fmla="*/ 47 w 480"/>
                  <a:gd name="T47" fmla="*/ 7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80" h="143">
                    <a:moveTo>
                      <a:pt x="480" y="81"/>
                    </a:moveTo>
                    <a:cubicBezTo>
                      <a:pt x="479" y="80"/>
                      <a:pt x="478" y="81"/>
                      <a:pt x="478" y="81"/>
                    </a:cubicBezTo>
                    <a:cubicBezTo>
                      <a:pt x="463" y="97"/>
                      <a:pt x="443" y="103"/>
                      <a:pt x="430" y="106"/>
                    </a:cubicBezTo>
                    <a:cubicBezTo>
                      <a:pt x="420" y="108"/>
                      <a:pt x="408" y="108"/>
                      <a:pt x="390" y="107"/>
                    </a:cubicBezTo>
                    <a:cubicBezTo>
                      <a:pt x="350" y="103"/>
                      <a:pt x="301" y="91"/>
                      <a:pt x="242" y="62"/>
                    </a:cubicBezTo>
                    <a:cubicBezTo>
                      <a:pt x="169" y="25"/>
                      <a:pt x="119" y="3"/>
                      <a:pt x="74" y="1"/>
                    </a:cubicBezTo>
                    <a:cubicBezTo>
                      <a:pt x="54" y="0"/>
                      <a:pt x="26" y="1"/>
                      <a:pt x="11" y="19"/>
                    </a:cubicBezTo>
                    <a:cubicBezTo>
                      <a:pt x="3" y="27"/>
                      <a:pt x="0" y="40"/>
                      <a:pt x="0" y="53"/>
                    </a:cubicBezTo>
                    <a:cubicBezTo>
                      <a:pt x="1" y="80"/>
                      <a:pt x="23" y="88"/>
                      <a:pt x="34" y="89"/>
                    </a:cubicBezTo>
                    <a:cubicBezTo>
                      <a:pt x="38" y="90"/>
                      <a:pt x="43" y="91"/>
                      <a:pt x="47" y="90"/>
                    </a:cubicBezTo>
                    <a:cubicBezTo>
                      <a:pt x="47" y="97"/>
                      <a:pt x="47" y="101"/>
                      <a:pt x="47" y="102"/>
                    </a:cubicBezTo>
                    <a:cubicBezTo>
                      <a:pt x="47" y="112"/>
                      <a:pt x="50" y="116"/>
                      <a:pt x="59" y="117"/>
                    </a:cubicBezTo>
                    <a:cubicBezTo>
                      <a:pt x="68" y="117"/>
                      <a:pt x="371" y="143"/>
                      <a:pt x="375" y="143"/>
                    </a:cubicBezTo>
                    <a:cubicBezTo>
                      <a:pt x="380" y="143"/>
                      <a:pt x="391" y="142"/>
                      <a:pt x="396" y="139"/>
                    </a:cubicBezTo>
                    <a:cubicBezTo>
                      <a:pt x="401" y="136"/>
                      <a:pt x="408" y="133"/>
                      <a:pt x="408" y="123"/>
                    </a:cubicBezTo>
                    <a:cubicBezTo>
                      <a:pt x="408" y="115"/>
                      <a:pt x="408" y="115"/>
                      <a:pt x="408" y="115"/>
                    </a:cubicBezTo>
                    <a:cubicBezTo>
                      <a:pt x="425" y="115"/>
                      <a:pt x="441" y="111"/>
                      <a:pt x="454" y="105"/>
                    </a:cubicBezTo>
                    <a:cubicBezTo>
                      <a:pt x="464" y="100"/>
                      <a:pt x="473" y="92"/>
                      <a:pt x="480" y="82"/>
                    </a:cubicBezTo>
                    <a:cubicBezTo>
                      <a:pt x="480" y="82"/>
                      <a:pt x="480" y="81"/>
                      <a:pt x="480" y="81"/>
                    </a:cubicBezTo>
                    <a:close/>
                    <a:moveTo>
                      <a:pt x="47" y="73"/>
                    </a:moveTo>
                    <a:cubicBezTo>
                      <a:pt x="31" y="73"/>
                      <a:pt x="12" y="69"/>
                      <a:pt x="11" y="51"/>
                    </a:cubicBezTo>
                    <a:cubicBezTo>
                      <a:pt x="10" y="41"/>
                      <a:pt x="13" y="33"/>
                      <a:pt x="21" y="26"/>
                    </a:cubicBezTo>
                    <a:cubicBezTo>
                      <a:pt x="29" y="20"/>
                      <a:pt x="37" y="19"/>
                      <a:pt x="47" y="18"/>
                    </a:cubicBezTo>
                    <a:cubicBezTo>
                      <a:pt x="47" y="39"/>
                      <a:pt x="47" y="58"/>
                      <a:pt x="47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555703"/>
                <a:endParaRPr lang="en-US" sz="1350" spc="-92" dirty="0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black">
              <a:xfrm>
                <a:off x="6620669" y="1905000"/>
                <a:ext cx="1029286" cy="422798"/>
              </a:xfrm>
              <a:custGeom>
                <a:avLst/>
                <a:gdLst>
                  <a:gd name="T0" fmla="*/ 137 w 363"/>
                  <a:gd name="T1" fmla="*/ 138 h 148"/>
                  <a:gd name="T2" fmla="*/ 163 w 363"/>
                  <a:gd name="T3" fmla="*/ 148 h 148"/>
                  <a:gd name="T4" fmla="*/ 189 w 363"/>
                  <a:gd name="T5" fmla="*/ 140 h 148"/>
                  <a:gd name="T6" fmla="*/ 363 w 363"/>
                  <a:gd name="T7" fmla="*/ 32 h 148"/>
                  <a:gd name="T8" fmla="*/ 363 w 363"/>
                  <a:gd name="T9" fmla="*/ 19 h 148"/>
                  <a:gd name="T10" fmla="*/ 348 w 363"/>
                  <a:gd name="T11" fmla="*/ 3 h 148"/>
                  <a:gd name="T12" fmla="*/ 335 w 363"/>
                  <a:gd name="T13" fmla="*/ 0 h 148"/>
                  <a:gd name="T14" fmla="*/ 330 w 363"/>
                  <a:gd name="T15" fmla="*/ 0 h 148"/>
                  <a:gd name="T16" fmla="*/ 13 w 363"/>
                  <a:gd name="T17" fmla="*/ 14 h 148"/>
                  <a:gd name="T18" fmla="*/ 0 w 363"/>
                  <a:gd name="T19" fmla="*/ 27 h 148"/>
                  <a:gd name="T20" fmla="*/ 0 w 363"/>
                  <a:gd name="T21" fmla="*/ 38 h 148"/>
                  <a:gd name="T22" fmla="*/ 137 w 363"/>
                  <a:gd name="T23" fmla="*/ 13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3" h="148">
                    <a:moveTo>
                      <a:pt x="137" y="138"/>
                    </a:moveTo>
                    <a:cubicBezTo>
                      <a:pt x="146" y="145"/>
                      <a:pt x="154" y="148"/>
                      <a:pt x="163" y="148"/>
                    </a:cubicBezTo>
                    <a:cubicBezTo>
                      <a:pt x="172" y="148"/>
                      <a:pt x="181" y="145"/>
                      <a:pt x="189" y="140"/>
                    </a:cubicBezTo>
                    <a:cubicBezTo>
                      <a:pt x="202" y="132"/>
                      <a:pt x="312" y="64"/>
                      <a:pt x="363" y="32"/>
                    </a:cubicBezTo>
                    <a:cubicBezTo>
                      <a:pt x="363" y="19"/>
                      <a:pt x="363" y="19"/>
                      <a:pt x="363" y="19"/>
                    </a:cubicBezTo>
                    <a:cubicBezTo>
                      <a:pt x="363" y="9"/>
                      <a:pt x="355" y="5"/>
                      <a:pt x="348" y="3"/>
                    </a:cubicBezTo>
                    <a:cubicBezTo>
                      <a:pt x="344" y="1"/>
                      <a:pt x="339" y="1"/>
                      <a:pt x="335" y="0"/>
                    </a:cubicBezTo>
                    <a:cubicBezTo>
                      <a:pt x="334" y="0"/>
                      <a:pt x="332" y="0"/>
                      <a:pt x="330" y="0"/>
                    </a:cubicBezTo>
                    <a:cubicBezTo>
                      <a:pt x="328" y="0"/>
                      <a:pt x="22" y="14"/>
                      <a:pt x="13" y="14"/>
                    </a:cubicBezTo>
                    <a:cubicBezTo>
                      <a:pt x="4" y="14"/>
                      <a:pt x="0" y="18"/>
                      <a:pt x="0" y="27"/>
                    </a:cubicBezTo>
                    <a:cubicBezTo>
                      <a:pt x="0" y="28"/>
                      <a:pt x="0" y="30"/>
                      <a:pt x="0" y="38"/>
                    </a:cubicBezTo>
                    <a:cubicBezTo>
                      <a:pt x="40" y="66"/>
                      <a:pt x="126" y="130"/>
                      <a:pt x="137" y="1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555703"/>
                <a:endParaRPr lang="en-US" sz="1350" spc="-92" dirty="0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058287" y="3573849"/>
            <a:ext cx="1674436" cy="1674436"/>
            <a:chOff x="8075612" y="3622082"/>
            <a:chExt cx="2232000" cy="2232000"/>
          </a:xfrm>
        </p:grpSpPr>
        <p:sp>
          <p:nvSpPr>
            <p:cNvPr id="20" name="Rectangle 19">
              <a:hlinkClick r:id="rId2"/>
            </p:cNvPr>
            <p:cNvSpPr/>
            <p:nvPr/>
          </p:nvSpPr>
          <p:spPr bwMode="auto">
            <a:xfrm>
              <a:off x="8075612" y="3622082"/>
              <a:ext cx="2232000" cy="22320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3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@</a:t>
              </a:r>
              <a:r>
                <a:rPr lang="en-US" sz="1400" dirty="0" err="1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VernRabe</a:t>
              </a:r>
              <a:endParaRPr lang="en-US" sz="1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13"/>
            <p:cNvSpPr>
              <a:spLocks noChangeAspect="1" noEditPoints="1"/>
            </p:cNvSpPr>
            <p:nvPr/>
          </p:nvSpPr>
          <p:spPr bwMode="black">
            <a:xfrm>
              <a:off x="8386148" y="3894959"/>
              <a:ext cx="1690145" cy="1439041"/>
            </a:xfrm>
            <a:custGeom>
              <a:avLst/>
              <a:gdLst>
                <a:gd name="T0" fmla="*/ 344 w 414"/>
                <a:gd name="T1" fmla="*/ 55 h 353"/>
                <a:gd name="T2" fmla="*/ 296 w 414"/>
                <a:gd name="T3" fmla="*/ 9 h 353"/>
                <a:gd name="T4" fmla="*/ 206 w 414"/>
                <a:gd name="T5" fmla="*/ 45 h 353"/>
                <a:gd name="T6" fmla="*/ 0 w 414"/>
                <a:gd name="T7" fmla="*/ 174 h 353"/>
                <a:gd name="T8" fmla="*/ 158 w 414"/>
                <a:gd name="T9" fmla="*/ 278 h 353"/>
                <a:gd name="T10" fmla="*/ 160 w 414"/>
                <a:gd name="T11" fmla="*/ 278 h 353"/>
                <a:gd name="T12" fmla="*/ 160 w 414"/>
                <a:gd name="T13" fmla="*/ 332 h 353"/>
                <a:gd name="T14" fmla="*/ 133 w 414"/>
                <a:gd name="T15" fmla="*/ 337 h 353"/>
                <a:gd name="T16" fmla="*/ 128 w 414"/>
                <a:gd name="T17" fmla="*/ 347 h 353"/>
                <a:gd name="T18" fmla="*/ 137 w 414"/>
                <a:gd name="T19" fmla="*/ 352 h 353"/>
                <a:gd name="T20" fmla="*/ 137 w 414"/>
                <a:gd name="T21" fmla="*/ 352 h 353"/>
                <a:gd name="T22" fmla="*/ 176 w 414"/>
                <a:gd name="T23" fmla="*/ 346 h 353"/>
                <a:gd name="T24" fmla="*/ 215 w 414"/>
                <a:gd name="T25" fmla="*/ 352 h 353"/>
                <a:gd name="T26" fmla="*/ 218 w 414"/>
                <a:gd name="T27" fmla="*/ 352 h 353"/>
                <a:gd name="T28" fmla="*/ 224 w 414"/>
                <a:gd name="T29" fmla="*/ 347 h 353"/>
                <a:gd name="T30" fmla="*/ 245 w 414"/>
                <a:gd name="T31" fmla="*/ 352 h 353"/>
                <a:gd name="T32" fmla="*/ 248 w 414"/>
                <a:gd name="T33" fmla="*/ 352 h 353"/>
                <a:gd name="T34" fmla="*/ 255 w 414"/>
                <a:gd name="T35" fmla="*/ 347 h 353"/>
                <a:gd name="T36" fmla="*/ 250 w 414"/>
                <a:gd name="T37" fmla="*/ 337 h 353"/>
                <a:gd name="T38" fmla="*/ 207 w 414"/>
                <a:gd name="T39" fmla="*/ 331 h 353"/>
                <a:gd name="T40" fmla="*/ 207 w 414"/>
                <a:gd name="T41" fmla="*/ 271 h 353"/>
                <a:gd name="T42" fmla="*/ 343 w 414"/>
                <a:gd name="T43" fmla="*/ 112 h 353"/>
                <a:gd name="T44" fmla="*/ 414 w 414"/>
                <a:gd name="T45" fmla="*/ 83 h 353"/>
                <a:gd name="T46" fmla="*/ 344 w 414"/>
                <a:gd name="T47" fmla="*/ 55 h 353"/>
                <a:gd name="T48" fmla="*/ 192 w 414"/>
                <a:gd name="T49" fmla="*/ 332 h 353"/>
                <a:gd name="T50" fmla="*/ 192 w 414"/>
                <a:gd name="T51" fmla="*/ 332 h 353"/>
                <a:gd name="T52" fmla="*/ 191 w 414"/>
                <a:gd name="T53" fmla="*/ 332 h 353"/>
                <a:gd name="T54" fmla="*/ 176 w 414"/>
                <a:gd name="T55" fmla="*/ 331 h 353"/>
                <a:gd name="T56" fmla="*/ 175 w 414"/>
                <a:gd name="T57" fmla="*/ 331 h 353"/>
                <a:gd name="T58" fmla="*/ 175 w 414"/>
                <a:gd name="T59" fmla="*/ 277 h 353"/>
                <a:gd name="T60" fmla="*/ 192 w 414"/>
                <a:gd name="T61" fmla="*/ 275 h 353"/>
                <a:gd name="T62" fmla="*/ 192 w 414"/>
                <a:gd name="T63" fmla="*/ 332 h 353"/>
                <a:gd name="T64" fmla="*/ 286 w 414"/>
                <a:gd name="T65" fmla="*/ 82 h 353"/>
                <a:gd name="T66" fmla="*/ 271 w 414"/>
                <a:gd name="T67" fmla="*/ 67 h 353"/>
                <a:gd name="T68" fmla="*/ 286 w 414"/>
                <a:gd name="T69" fmla="*/ 52 h 353"/>
                <a:gd name="T70" fmla="*/ 301 w 414"/>
                <a:gd name="T71" fmla="*/ 67 h 353"/>
                <a:gd name="T72" fmla="*/ 286 w 414"/>
                <a:gd name="T73" fmla="*/ 8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4" h="353">
                  <a:moveTo>
                    <a:pt x="344" y="55"/>
                  </a:moveTo>
                  <a:cubicBezTo>
                    <a:pt x="336" y="33"/>
                    <a:pt x="319" y="16"/>
                    <a:pt x="296" y="9"/>
                  </a:cubicBezTo>
                  <a:cubicBezTo>
                    <a:pt x="263" y="0"/>
                    <a:pt x="228" y="11"/>
                    <a:pt x="206" y="45"/>
                  </a:cubicBezTo>
                  <a:cubicBezTo>
                    <a:pt x="145" y="140"/>
                    <a:pt x="71" y="200"/>
                    <a:pt x="0" y="174"/>
                  </a:cubicBezTo>
                  <a:cubicBezTo>
                    <a:pt x="0" y="174"/>
                    <a:pt x="50" y="278"/>
                    <a:pt x="158" y="278"/>
                  </a:cubicBezTo>
                  <a:cubicBezTo>
                    <a:pt x="159" y="278"/>
                    <a:pt x="160" y="278"/>
                    <a:pt x="160" y="278"/>
                  </a:cubicBezTo>
                  <a:cubicBezTo>
                    <a:pt x="160" y="332"/>
                    <a:pt x="160" y="332"/>
                    <a:pt x="160" y="332"/>
                  </a:cubicBezTo>
                  <a:cubicBezTo>
                    <a:pt x="150" y="333"/>
                    <a:pt x="140" y="335"/>
                    <a:pt x="133" y="337"/>
                  </a:cubicBezTo>
                  <a:cubicBezTo>
                    <a:pt x="129" y="339"/>
                    <a:pt x="127" y="343"/>
                    <a:pt x="128" y="347"/>
                  </a:cubicBezTo>
                  <a:cubicBezTo>
                    <a:pt x="129" y="351"/>
                    <a:pt x="134" y="353"/>
                    <a:pt x="137" y="352"/>
                  </a:cubicBezTo>
                  <a:cubicBezTo>
                    <a:pt x="137" y="352"/>
                    <a:pt x="137" y="352"/>
                    <a:pt x="137" y="352"/>
                  </a:cubicBezTo>
                  <a:cubicBezTo>
                    <a:pt x="147" y="348"/>
                    <a:pt x="161" y="346"/>
                    <a:pt x="176" y="346"/>
                  </a:cubicBezTo>
                  <a:cubicBezTo>
                    <a:pt x="192" y="346"/>
                    <a:pt x="206" y="348"/>
                    <a:pt x="215" y="352"/>
                  </a:cubicBezTo>
                  <a:cubicBezTo>
                    <a:pt x="216" y="352"/>
                    <a:pt x="217" y="352"/>
                    <a:pt x="218" y="352"/>
                  </a:cubicBezTo>
                  <a:cubicBezTo>
                    <a:pt x="221" y="352"/>
                    <a:pt x="223" y="350"/>
                    <a:pt x="224" y="347"/>
                  </a:cubicBezTo>
                  <a:cubicBezTo>
                    <a:pt x="232" y="348"/>
                    <a:pt x="240" y="350"/>
                    <a:pt x="245" y="352"/>
                  </a:cubicBezTo>
                  <a:cubicBezTo>
                    <a:pt x="246" y="352"/>
                    <a:pt x="247" y="352"/>
                    <a:pt x="248" y="352"/>
                  </a:cubicBezTo>
                  <a:cubicBezTo>
                    <a:pt x="251" y="352"/>
                    <a:pt x="254" y="350"/>
                    <a:pt x="255" y="347"/>
                  </a:cubicBezTo>
                  <a:cubicBezTo>
                    <a:pt x="256" y="343"/>
                    <a:pt x="254" y="339"/>
                    <a:pt x="250" y="337"/>
                  </a:cubicBezTo>
                  <a:cubicBezTo>
                    <a:pt x="239" y="334"/>
                    <a:pt x="224" y="331"/>
                    <a:pt x="207" y="331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83" y="251"/>
                    <a:pt x="323" y="185"/>
                    <a:pt x="343" y="112"/>
                  </a:cubicBezTo>
                  <a:cubicBezTo>
                    <a:pt x="414" y="83"/>
                    <a:pt x="414" y="83"/>
                    <a:pt x="414" y="83"/>
                  </a:cubicBezTo>
                  <a:lnTo>
                    <a:pt x="344" y="55"/>
                  </a:lnTo>
                  <a:close/>
                  <a:moveTo>
                    <a:pt x="192" y="332"/>
                  </a:moveTo>
                  <a:cubicBezTo>
                    <a:pt x="192" y="332"/>
                    <a:pt x="192" y="332"/>
                    <a:pt x="192" y="332"/>
                  </a:cubicBezTo>
                  <a:cubicBezTo>
                    <a:pt x="192" y="332"/>
                    <a:pt x="192" y="332"/>
                    <a:pt x="191" y="332"/>
                  </a:cubicBezTo>
                  <a:cubicBezTo>
                    <a:pt x="187" y="331"/>
                    <a:pt x="181" y="331"/>
                    <a:pt x="176" y="331"/>
                  </a:cubicBezTo>
                  <a:cubicBezTo>
                    <a:pt x="176" y="331"/>
                    <a:pt x="176" y="331"/>
                    <a:pt x="175" y="331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81" y="276"/>
                    <a:pt x="187" y="276"/>
                    <a:pt x="192" y="275"/>
                  </a:cubicBezTo>
                  <a:lnTo>
                    <a:pt x="192" y="332"/>
                  </a:lnTo>
                  <a:close/>
                  <a:moveTo>
                    <a:pt x="286" y="82"/>
                  </a:moveTo>
                  <a:cubicBezTo>
                    <a:pt x="278" y="82"/>
                    <a:pt x="271" y="75"/>
                    <a:pt x="271" y="67"/>
                  </a:cubicBezTo>
                  <a:cubicBezTo>
                    <a:pt x="271" y="59"/>
                    <a:pt x="278" y="52"/>
                    <a:pt x="286" y="52"/>
                  </a:cubicBezTo>
                  <a:cubicBezTo>
                    <a:pt x="294" y="52"/>
                    <a:pt x="301" y="59"/>
                    <a:pt x="301" y="67"/>
                  </a:cubicBezTo>
                  <a:cubicBezTo>
                    <a:pt x="301" y="75"/>
                    <a:pt x="294" y="82"/>
                    <a:pt x="286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61743" tIns="30871" rIns="61743" bIns="30871" numCol="1" rtlCol="0" anchor="ctr" anchorCtr="0" compatLnSpc="1">
              <a:prstTxWarp prst="textNoShape">
                <a:avLst/>
              </a:prstTxWarp>
            </a:bodyPr>
            <a:lstStyle/>
            <a:p>
              <a:pPr defTabSz="555703"/>
              <a:endParaRPr lang="en-US" sz="1050" spc="-92" dirty="0">
                <a:solidFill>
                  <a:schemeClr val="tx1"/>
                </a:solidFill>
                <a:latin typeface="Segoe Light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71983" y="417296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Thanks. Questions?</a:t>
            </a:r>
            <a:endParaRPr lang="es-AR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01" y="1829308"/>
            <a:ext cx="1669835" cy="1669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85" y="1821666"/>
            <a:ext cx="2835974" cy="283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Contact information</a:t>
            </a:r>
          </a:p>
          <a:p>
            <a:pPr lvl="1"/>
            <a:r>
              <a:rPr lang="en-US" dirty="0" smtClean="0">
                <a:hlinkClick r:id="rId3"/>
              </a:rPr>
              <a:t>vern@rabedata.</a:t>
            </a:r>
            <a:r>
              <a:rPr lang="en-US" dirty="0" smtClean="0"/>
              <a:t>com</a:t>
            </a:r>
          </a:p>
          <a:p>
            <a:pPr lvl="1"/>
            <a:r>
              <a:rPr lang="en-US" dirty="0" smtClean="0"/>
              <a:t>LinkedIn</a:t>
            </a:r>
          </a:p>
          <a:p>
            <a:pPr lvl="2"/>
            <a:r>
              <a:rPr lang="en-US" dirty="0" smtClean="0">
                <a:hlinkClick r:id="rId4"/>
              </a:rPr>
              <a:t>www.linkedin.com/pub/vern-rabe/a/ba3/980</a:t>
            </a:r>
            <a:endParaRPr lang="en-US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/>
              <a:t>Join </a:t>
            </a:r>
            <a:r>
              <a:rPr lang="en-US" dirty="0" smtClean="0"/>
              <a:t>operators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://www.madeira.co.il/loop-hash-and-merge-join-types/</a:t>
            </a:r>
          </a:p>
          <a:p>
            <a:pPr lvl="2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D04D4D-6844-4D7D-A1E6-6D6967C04D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Vern Rabe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Portland, OR independent consultant, trainer</a:t>
            </a:r>
          </a:p>
          <a:p>
            <a:r>
              <a:rPr lang="en-US" dirty="0" smtClean="0"/>
              <a:t>MCTA, </a:t>
            </a:r>
            <a:r>
              <a:rPr lang="en-US" dirty="0" smtClean="0"/>
              <a:t>MCDBA, MCSE, MCITP</a:t>
            </a:r>
          </a:p>
          <a:p>
            <a:r>
              <a:rPr lang="en-US" dirty="0" smtClean="0"/>
              <a:t>VP </a:t>
            </a:r>
            <a:r>
              <a:rPr lang="en-US" dirty="0" smtClean="0"/>
              <a:t>Oregon PASS chapter</a:t>
            </a:r>
          </a:p>
          <a:p>
            <a:r>
              <a:rPr lang="en-US" dirty="0" smtClean="0"/>
              <a:t>Working with/focusing on SQL Server since 1993, starting with SQL Server 4.21a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D04D4D-6844-4D7D-A1E6-6D6967C04D2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Optimizer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Query Writing Suggestions</a:t>
            </a:r>
          </a:p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Views</a:t>
            </a:r>
          </a:p>
          <a:p>
            <a:r>
              <a:rPr lang="en-US" strike="sngStrike" dirty="0" smtClean="0"/>
              <a:t>Indexes</a:t>
            </a:r>
            <a:endParaRPr lang="en-US" strike="sngStrike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D04D4D-6844-4D7D-A1E6-6D6967C04D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 What does it do?</a:t>
            </a:r>
          </a:p>
          <a:p>
            <a:r>
              <a:rPr lang="en-US" dirty="0"/>
              <a:t>Not all plans considered </a:t>
            </a:r>
            <a:r>
              <a:rPr lang="en-US" dirty="0" smtClean="0"/>
              <a:t>(Good enough)</a:t>
            </a:r>
          </a:p>
          <a:p>
            <a:pPr lvl="1"/>
            <a:r>
              <a:rPr lang="en-US" dirty="0" smtClean="0"/>
              <a:t>Timeout?</a:t>
            </a:r>
          </a:p>
          <a:p>
            <a:r>
              <a:rPr lang="en-US" dirty="0" smtClean="0"/>
              <a:t>Statistics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 smtClean="0"/>
              <a:t>Auto update statistics</a:t>
            </a:r>
          </a:p>
          <a:p>
            <a:pPr lvl="1"/>
            <a:r>
              <a:rPr lang="en-US" dirty="0" smtClean="0"/>
              <a:t>Auto create 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D04D4D-6844-4D7D-A1E6-6D6967C04D2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Resource (usually) has Most Performance Impact?</a:t>
            </a:r>
          </a:p>
          <a:p>
            <a:pPr lvl="1"/>
            <a:r>
              <a:rPr lang="en-US" dirty="0" smtClean="0"/>
              <a:t>I/O</a:t>
            </a:r>
          </a:p>
          <a:p>
            <a:r>
              <a:rPr lang="en-US" dirty="0"/>
              <a:t>SET </a:t>
            </a:r>
            <a:r>
              <a:rPr lang="en-US" dirty="0" smtClean="0"/>
              <a:t>STATISTICS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/>
          </a:p>
          <a:p>
            <a:pPr lvl="1"/>
            <a:r>
              <a:rPr lang="en-US" dirty="0" smtClean="0"/>
              <a:t>SET STATISTICS IO ON</a:t>
            </a:r>
          </a:p>
          <a:p>
            <a:pPr lvl="1"/>
            <a:r>
              <a:rPr lang="en-US" dirty="0" smtClean="0"/>
              <a:t>SET STATISTICS TIME ON</a:t>
            </a:r>
            <a:endParaRPr lang="en-US" dirty="0"/>
          </a:p>
          <a:p>
            <a:r>
              <a:rPr lang="en-US" dirty="0" smtClean="0"/>
              <a:t>Execution Plan</a:t>
            </a:r>
          </a:p>
          <a:p>
            <a:pPr lvl="1"/>
            <a:r>
              <a:rPr lang="en-US" dirty="0" smtClean="0"/>
              <a:t>Estimated </a:t>
            </a:r>
            <a:r>
              <a:rPr lang="en-US" dirty="0"/>
              <a:t>vs. </a:t>
            </a:r>
            <a:r>
              <a:rPr lang="en-US" dirty="0" smtClean="0"/>
              <a:t>Actual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/>
          </a:p>
          <a:p>
            <a:pPr lvl="1"/>
            <a:r>
              <a:rPr lang="en-US" dirty="0" smtClean="0"/>
              <a:t>Join types: Merge/Nested Loop/Hash Match</a:t>
            </a:r>
          </a:p>
          <a:p>
            <a:pPr lvl="2"/>
            <a:r>
              <a:rPr lang="en-US" dirty="0" smtClean="0"/>
              <a:t>Each has its place</a:t>
            </a:r>
          </a:p>
          <a:p>
            <a:r>
              <a:rPr lang="en-US" dirty="0" smtClean="0"/>
              <a:t>Execution Logging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/>
          </a:p>
          <a:p>
            <a:pPr lvl="1"/>
            <a:r>
              <a:rPr lang="en-US" dirty="0" smtClean="0"/>
              <a:t>“home grown”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D04D4D-6844-4D7D-A1E6-6D6967C04D2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2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Writing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/>
              <a:t>Think set (avoid RBAR)</a:t>
            </a:r>
          </a:p>
          <a:p>
            <a:pPr lvl="1"/>
            <a:r>
              <a:rPr lang="en-US" sz="4000" dirty="0"/>
              <a:t>Sometimes “chunk”</a:t>
            </a:r>
          </a:p>
          <a:p>
            <a:r>
              <a:rPr lang="en-US" sz="4400" dirty="0" smtClean="0"/>
              <a:t>NOLOCK (READUNCOMMITTED)</a:t>
            </a:r>
            <a:r>
              <a:rPr lang="en-US" sz="4400" dirty="0" smtClean="0">
                <a:solidFill>
                  <a:srgbClr val="FF0000"/>
                </a:solidFill>
              </a:rPr>
              <a:t>&gt;</a:t>
            </a:r>
            <a:endParaRPr lang="en-US" sz="4400" dirty="0" smtClean="0"/>
          </a:p>
          <a:p>
            <a:r>
              <a:rPr lang="en-US" sz="4400" dirty="0"/>
              <a:t>Avoid SELECT * in production </a:t>
            </a:r>
            <a:r>
              <a:rPr lang="en-US" sz="4400" dirty="0" smtClean="0"/>
              <a:t>code</a:t>
            </a:r>
            <a:endParaRPr lang="en-US" sz="4000" dirty="0"/>
          </a:p>
          <a:p>
            <a:pPr lvl="1"/>
            <a:r>
              <a:rPr lang="en-US" sz="4000" dirty="0" smtClean="0"/>
              <a:t>Unnecessary bits across the wire</a:t>
            </a:r>
          </a:p>
          <a:p>
            <a:pPr lvl="1"/>
            <a:r>
              <a:rPr lang="en-US" sz="4000" dirty="0" smtClean="0"/>
              <a:t>Plans often not as efficient</a:t>
            </a:r>
            <a:r>
              <a:rPr lang="en-US" sz="4000" dirty="0" smtClean="0">
                <a:solidFill>
                  <a:srgbClr val="FF0000"/>
                </a:solidFill>
              </a:rPr>
              <a:t>&gt;</a:t>
            </a:r>
            <a:endParaRPr lang="en-US" sz="4000" dirty="0" smtClean="0"/>
          </a:p>
          <a:p>
            <a:r>
              <a:rPr lang="en-US" sz="4400" dirty="0" smtClean="0"/>
              <a:t>UNION vs. UNION ALL</a:t>
            </a:r>
            <a:r>
              <a:rPr lang="en-US" sz="4400" dirty="0" smtClean="0">
                <a:solidFill>
                  <a:srgbClr val="FF0000"/>
                </a:solidFill>
              </a:rPr>
              <a:t>&gt;</a:t>
            </a:r>
            <a:endParaRPr lang="en-US" sz="4400" dirty="0" smtClean="0"/>
          </a:p>
          <a:p>
            <a:r>
              <a:rPr lang="en-US" sz="4400" dirty="0" smtClean="0"/>
              <a:t>Always include schema </a:t>
            </a:r>
            <a:r>
              <a:rPr lang="en-US" sz="4400" dirty="0" smtClean="0"/>
              <a:t>name</a:t>
            </a:r>
          </a:p>
          <a:p>
            <a:r>
              <a:rPr lang="en-US" sz="4400" dirty="0" smtClean="0"/>
              <a:t>SET NOCOUNT ON</a:t>
            </a:r>
            <a:endParaRPr lang="en-US" sz="44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D04D4D-6844-4D7D-A1E6-6D6967C04D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Writing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 err="1"/>
              <a:t>SARGable</a:t>
            </a:r>
            <a:r>
              <a:rPr lang="en-US" sz="4400" dirty="0">
                <a:solidFill>
                  <a:srgbClr val="FF0000"/>
                </a:solidFill>
              </a:rPr>
              <a:t>&gt;</a:t>
            </a:r>
            <a:endParaRPr lang="en-US" sz="4400" dirty="0"/>
          </a:p>
          <a:p>
            <a:r>
              <a:rPr lang="en-US" sz="4400" dirty="0"/>
              <a:t>Watch out for Implicit Conversion</a:t>
            </a:r>
            <a:r>
              <a:rPr lang="en-US" sz="4400" dirty="0">
                <a:solidFill>
                  <a:srgbClr val="FF0000"/>
                </a:solidFill>
              </a:rPr>
              <a:t>&gt;</a:t>
            </a:r>
            <a:endParaRPr lang="en-US" sz="4400" dirty="0"/>
          </a:p>
          <a:p>
            <a:r>
              <a:rPr lang="en-US" sz="4400" dirty="0" smtClean="0"/>
              <a:t>Avoid leading wild </a:t>
            </a:r>
            <a:r>
              <a:rPr lang="en-US" sz="4400" dirty="0"/>
              <a:t>card comparisons</a:t>
            </a:r>
            <a:endParaRPr lang="en-US" sz="4400" dirty="0" smtClean="0"/>
          </a:p>
          <a:p>
            <a:r>
              <a:rPr lang="en-US" sz="4400" dirty="0" smtClean="0"/>
              <a:t>Avoid user defined scalar functions in predicates</a:t>
            </a:r>
            <a:r>
              <a:rPr lang="en-US" sz="4400" dirty="0" smtClean="0">
                <a:solidFill>
                  <a:srgbClr val="FF0000"/>
                </a:solidFill>
              </a:rPr>
              <a:t>&gt;</a:t>
            </a:r>
            <a:endParaRPr lang="en-US" sz="4400" dirty="0" smtClean="0"/>
          </a:p>
          <a:p>
            <a:r>
              <a:rPr lang="en-US" sz="4400" dirty="0" smtClean="0"/>
              <a:t>Limit number of JOINs</a:t>
            </a:r>
          </a:p>
          <a:p>
            <a:r>
              <a:rPr lang="en-US" sz="4400" dirty="0" smtClean="0"/>
              <a:t>DISTINCT</a:t>
            </a:r>
          </a:p>
          <a:p>
            <a:r>
              <a:rPr lang="en-US" sz="4400" dirty="0" smtClean="0"/>
              <a:t>Only UPDATE if something changed</a:t>
            </a:r>
            <a:r>
              <a:rPr lang="en-US" sz="4000" dirty="0" smtClean="0">
                <a:solidFill>
                  <a:srgbClr val="FF0000"/>
                </a:solidFill>
              </a:rPr>
              <a:t>&gt;</a:t>
            </a:r>
          </a:p>
          <a:p>
            <a:endParaRPr lang="en-US" sz="4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D04D4D-6844-4D7D-A1E6-6D6967C04D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stored procedures?</a:t>
            </a:r>
          </a:p>
          <a:p>
            <a:pPr lvl="1"/>
            <a:r>
              <a:rPr lang="en-US" dirty="0" smtClean="0"/>
              <a:t>Code modularity</a:t>
            </a:r>
          </a:p>
          <a:p>
            <a:pPr lvl="1"/>
            <a:r>
              <a:rPr lang="en-US" dirty="0" smtClean="0"/>
              <a:t>Pre-compiled</a:t>
            </a:r>
          </a:p>
          <a:p>
            <a:r>
              <a:rPr lang="en-US" dirty="0" smtClean="0"/>
              <a:t>Parameter Sniffing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/>
          </a:p>
          <a:p>
            <a:pPr lvl="1"/>
            <a:r>
              <a:rPr lang="en-US" dirty="0" smtClean="0"/>
              <a:t>WITH RECOMPILE</a:t>
            </a:r>
          </a:p>
          <a:p>
            <a:pPr lvl="1"/>
            <a:r>
              <a:rPr lang="en-US" dirty="0" smtClean="0"/>
              <a:t>OPTION (RECOMPILE)</a:t>
            </a:r>
          </a:p>
          <a:p>
            <a:pPr lvl="1"/>
            <a:r>
              <a:rPr lang="en-US" dirty="0" smtClean="0"/>
              <a:t>Branch</a:t>
            </a:r>
          </a:p>
          <a:p>
            <a:r>
              <a:rPr lang="en-US" dirty="0" smtClean="0"/>
              <a:t>Do not name a stored procedure “</a:t>
            </a:r>
            <a:r>
              <a:rPr lang="en-US" dirty="0" err="1" smtClean="0"/>
              <a:t>sp</a:t>
            </a:r>
            <a:r>
              <a:rPr lang="en-US" dirty="0" smtClean="0"/>
              <a:t>_”…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D04D4D-6844-4D7D-A1E6-6D6967C04D2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6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cause performance issues</a:t>
            </a:r>
          </a:p>
          <a:p>
            <a:pPr lvl="1"/>
            <a:r>
              <a:rPr lang="en-US" dirty="0" smtClean="0"/>
              <a:t>Try to use CONSTRAINT first</a:t>
            </a:r>
          </a:p>
          <a:p>
            <a:pPr lvl="1"/>
            <a:r>
              <a:rPr lang="en-US" dirty="0"/>
              <a:t>Performance issues </a:t>
            </a:r>
            <a:r>
              <a:rPr lang="en-US" dirty="0" smtClean="0"/>
              <a:t>obfuscated</a:t>
            </a:r>
          </a:p>
          <a:p>
            <a:r>
              <a:rPr lang="en-US" dirty="0" smtClean="0"/>
              <a:t>Triggers code is not in Estimated Execution Plan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D04D4D-6844-4D7D-A1E6-6D6967C04D2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0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urday Costa Rica PowerPoint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Costa Rica PowerPoint</Template>
  <TotalTime>32772</TotalTime>
  <Words>335</Words>
  <Application>Microsoft Office PowerPoint</Application>
  <PresentationFormat>On-screen Show (4:3)</PresentationFormat>
  <Paragraphs>102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Light</vt:lpstr>
      <vt:lpstr>Segoe Semibold</vt:lpstr>
      <vt:lpstr>Segoe UI</vt:lpstr>
      <vt:lpstr>Wingdings</vt:lpstr>
      <vt:lpstr>SQLSaturday Costa Rica PowerPoint</vt:lpstr>
      <vt:lpstr>Query Tuning Fundamentals</vt:lpstr>
      <vt:lpstr>Vern Rabe</vt:lpstr>
      <vt:lpstr>What We’ll Cover</vt:lpstr>
      <vt:lpstr>The Optimizer</vt:lpstr>
      <vt:lpstr>Tools</vt:lpstr>
      <vt:lpstr>Query Writing Suggestions</vt:lpstr>
      <vt:lpstr>Query Writing Suggestions</vt:lpstr>
      <vt:lpstr>Stored Procedures</vt:lpstr>
      <vt:lpstr>Triggers</vt:lpstr>
      <vt:lpstr>Views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Denali Columnstore Indexes</dc:title>
  <dc:creator>Vern Rabe</dc:creator>
  <cp:lastModifiedBy>Vern Rabe</cp:lastModifiedBy>
  <cp:revision>534</cp:revision>
  <cp:lastPrinted>2011-10-05T23:44:14Z</cp:lastPrinted>
  <dcterms:created xsi:type="dcterms:W3CDTF">2011-09-20T01:24:58Z</dcterms:created>
  <dcterms:modified xsi:type="dcterms:W3CDTF">2015-05-04T23:42:06Z</dcterms:modified>
</cp:coreProperties>
</file>