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94" r:id="rId3"/>
    <p:sldId id="296" r:id="rId4"/>
    <p:sldId id="266" r:id="rId5"/>
    <p:sldId id="267" r:id="rId6"/>
    <p:sldId id="272" r:id="rId7"/>
    <p:sldId id="273" r:id="rId8"/>
    <p:sldId id="274" r:id="rId9"/>
    <p:sldId id="298" r:id="rId10"/>
    <p:sldId id="279" r:id="rId11"/>
    <p:sldId id="290" r:id="rId12"/>
    <p:sldId id="289" r:id="rId13"/>
    <p:sldId id="291" r:id="rId14"/>
    <p:sldId id="297" r:id="rId15"/>
    <p:sldId id="292" r:id="rId16"/>
    <p:sldId id="293" r:id="rId17"/>
    <p:sldId id="304" r:id="rId18"/>
    <p:sldId id="308" r:id="rId19"/>
    <p:sldId id="300" r:id="rId20"/>
    <p:sldId id="301" r:id="rId21"/>
    <p:sldId id="302" r:id="rId22"/>
    <p:sldId id="299" r:id="rId23"/>
    <p:sldId id="303" r:id="rId24"/>
    <p:sldId id="307" r:id="rId25"/>
    <p:sldId id="311" r:id="rId26"/>
    <p:sldId id="265" r:id="rId27"/>
    <p:sldId id="305" r:id="rId28"/>
    <p:sldId id="306" r:id="rId29"/>
    <p:sldId id="309" r:id="rId30"/>
    <p:sldId id="310" r:id="rId31"/>
    <p:sldId id="288" r:id="rId32"/>
    <p:sldId id="31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89D40-4B39-483C-9303-695C073388F5}" type="datetimeFigureOut">
              <a:rPr lang="en-CA" smtClean="0"/>
              <a:t>25/11/2015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18BFC-C6CC-48C8-93F6-2979949096B9}" type="slidenum">
              <a:rPr lang="en-CA" smtClean="0"/>
              <a:t>‹#›</a:t>
            </a:fld>
            <a:endParaRPr lang="en-CA"/>
          </a:p>
        </p:txBody>
      </p:sp>
    </p:spTree>
    <p:extLst>
      <p:ext uri="{BB962C8B-B14F-4D97-AF65-F5344CB8AC3E}">
        <p14:creationId xmlns:p14="http://schemas.microsoft.com/office/powerpoint/2010/main" val="2341615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fld id="{5942B21B-2ADA-A040-A652-A7305E1B99FE}" type="datetimeFigureOut">
              <a:rPr lang="en-US" smtClean="0"/>
              <a:pPr/>
              <a:t>11/25/2015</a:t>
            </a:fld>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endParaRPr lang="en-US" dirty="0"/>
          </a:p>
        </p:txBody>
      </p:sp>
      <p:pic>
        <p:nvPicPr>
          <p:cNvPr id="9" name="Picture 8" descr="SQLSaturday_Final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4317" y="5675582"/>
            <a:ext cx="1912930" cy="1044064"/>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t>11/25/2015</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11/25/2015</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8"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7"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2"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11/25/2015</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thian.com/"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sdn.microsoft.com/en-us/library/dn818153.aspx" TargetMode="Externa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hyperlink" Target="https://msdn.microsoft.com/en-us/library/dn818149.asp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gif"/><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msdn.microsoft.com/en-CA/library/mt604821.aspx#Configur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hyperlink" Target="mailto:gutzait@Pythian.com"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0"/>
            <a:ext cx="8203153" cy="1470025"/>
          </a:xfrm>
        </p:spPr>
        <p:txBody>
          <a:bodyPr>
            <a:normAutofit fontScale="90000"/>
          </a:bodyPr>
          <a:lstStyle/>
          <a:p>
            <a:r>
              <a:rPr lang="en-CA" dirty="0"/>
              <a:t>Improve query performance with the new SQL Server 2016 query store!!</a:t>
            </a:r>
            <a:endParaRPr lang="en-US" dirty="0"/>
          </a:p>
        </p:txBody>
      </p:sp>
      <p:sp>
        <p:nvSpPr>
          <p:cNvPr id="3" name="Subtitle 2"/>
          <p:cNvSpPr>
            <a:spLocks noGrp="1"/>
          </p:cNvSpPr>
          <p:nvPr>
            <p:ph type="subTitle" idx="1"/>
          </p:nvPr>
        </p:nvSpPr>
        <p:spPr>
          <a:xfrm>
            <a:off x="458408" y="2067525"/>
            <a:ext cx="7925349" cy="1752600"/>
          </a:xfrm>
        </p:spPr>
        <p:txBody>
          <a:bodyPr>
            <a:normAutofit/>
          </a:bodyPr>
          <a:lstStyle/>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2605" y="2067525"/>
            <a:ext cx="1587858" cy="112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25689" y="5615000"/>
            <a:ext cx="4572000" cy="923330"/>
          </a:xfrm>
          <a:prstGeom prst="rect">
            <a:avLst/>
          </a:prstGeom>
        </p:spPr>
        <p:txBody>
          <a:bodyPr>
            <a:spAutoFit/>
          </a:bodyPr>
          <a:lstStyle/>
          <a:p>
            <a:r>
              <a:rPr lang="en-US" dirty="0">
                <a:solidFill>
                  <a:srgbClr val="002060"/>
                </a:solidFill>
              </a:rPr>
              <a:t>Michelle Gutzait</a:t>
            </a:r>
          </a:p>
          <a:p>
            <a:r>
              <a:rPr lang="en-US" dirty="0">
                <a:solidFill>
                  <a:srgbClr val="002060"/>
                </a:solidFill>
              </a:rPr>
              <a:t>Principal Consultant at </a:t>
            </a:r>
            <a:r>
              <a:rPr lang="en-US" dirty="0">
                <a:solidFill>
                  <a:srgbClr val="002060"/>
                </a:solidFill>
                <a:hlinkClick r:id="rId3"/>
              </a:rPr>
              <a:t>www.Pythian.com</a:t>
            </a:r>
            <a:endParaRPr lang="en-US" dirty="0">
              <a:solidFill>
                <a:srgbClr val="002060"/>
              </a:solidFill>
            </a:endParaRPr>
          </a:p>
          <a:p>
            <a:r>
              <a:rPr lang="en-US" dirty="0">
                <a:solidFill>
                  <a:srgbClr val="002060"/>
                </a:solidFill>
              </a:rPr>
              <a:t>gutzait@Pythian.com</a:t>
            </a:r>
          </a:p>
        </p:txBody>
      </p:sp>
      <p:pic>
        <p:nvPicPr>
          <p:cNvPr id="1026" name="Picture 2" descr="Pyth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181" y="3971499"/>
            <a:ext cx="3191513" cy="131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Dynamic Management Views (DMVs)</a:t>
            </a:r>
            <a:endParaRPr lang="en-CA" dirty="0">
              <a:solidFill>
                <a:schemeClr val="accent2"/>
              </a:solidFill>
            </a:endParaRPr>
          </a:p>
        </p:txBody>
      </p:sp>
      <p:sp>
        <p:nvSpPr>
          <p:cNvPr id="5" name="Content Placeholder 18"/>
          <p:cNvSpPr>
            <a:spLocks noGrp="1"/>
          </p:cNvSpPr>
          <p:nvPr>
            <p:ph idx="1"/>
          </p:nvPr>
        </p:nvSpPr>
        <p:spPr>
          <a:xfrm>
            <a:off x="457200" y="1852767"/>
            <a:ext cx="5957248" cy="3347030"/>
          </a:xfrm>
        </p:spPr>
        <p:txBody>
          <a:bodyPr>
            <a:normAutofit/>
          </a:bodyPr>
          <a:lstStyle/>
          <a:p>
            <a:r>
              <a:rPr lang="en-US" dirty="0" smtClean="0"/>
              <a:t>Cleared up from Cache when: </a:t>
            </a:r>
          </a:p>
          <a:p>
            <a:pPr lvl="1"/>
            <a:r>
              <a:rPr lang="en-US" dirty="0" smtClean="0"/>
              <a:t>Manually</a:t>
            </a:r>
          </a:p>
          <a:p>
            <a:pPr lvl="1"/>
            <a:r>
              <a:rPr lang="en-US" dirty="0" smtClean="0"/>
              <a:t>SQL </a:t>
            </a:r>
            <a:r>
              <a:rPr lang="en-US" dirty="0"/>
              <a:t>Server is restarted</a:t>
            </a:r>
          </a:p>
          <a:p>
            <a:pPr lvl="1"/>
            <a:r>
              <a:rPr lang="en-US" dirty="0" smtClean="0"/>
              <a:t>Statistics are updated</a:t>
            </a:r>
          </a:p>
          <a:p>
            <a:pPr lvl="1"/>
            <a:r>
              <a:rPr lang="en-US" dirty="0" smtClean="0"/>
              <a:t>Memory pressure</a:t>
            </a:r>
          </a:p>
          <a:p>
            <a:pPr lvl="1"/>
            <a:r>
              <a:rPr lang="en-US" dirty="0" smtClean="0"/>
              <a:t>…</a:t>
            </a:r>
          </a:p>
        </p:txBody>
      </p:sp>
      <p:pic>
        <p:nvPicPr>
          <p:cNvPr id="9218" name="Picture 2" descr="http://www.pinaldave.com/bimg/dmvnam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067" y="2562450"/>
            <a:ext cx="2545563" cy="284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5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CA" dirty="0" smtClean="0">
                <a:solidFill>
                  <a:schemeClr val="accent2"/>
                </a:solidFill>
              </a:rPr>
              <a:t>Example DMV - </a:t>
            </a:r>
            <a:r>
              <a:rPr lang="en-CA" b="1" dirty="0" err="1"/>
              <a:t>sys.dm_exec_query_plan</a:t>
            </a:r>
            <a:r>
              <a:rPr lang="en-CA" b="1" dirty="0"/>
              <a:t/>
            </a:r>
            <a:br>
              <a:rPr lang="en-CA" b="1" dirty="0"/>
            </a:br>
            <a:r>
              <a:rPr lang="en-CA" dirty="0" smtClean="0">
                <a:solidFill>
                  <a:schemeClr val="accent2"/>
                </a:solidFill>
              </a:rPr>
              <a:t>Execution plans</a:t>
            </a:r>
            <a:endParaRPr lang="en-CA" dirty="0">
              <a:solidFill>
                <a:schemeClr val="accent2"/>
              </a:solidFill>
            </a:endParaRPr>
          </a:p>
        </p:txBody>
      </p:sp>
      <p:sp>
        <p:nvSpPr>
          <p:cNvPr id="5" name="Content Placeholder 18"/>
          <p:cNvSpPr>
            <a:spLocks noGrp="1"/>
          </p:cNvSpPr>
          <p:nvPr>
            <p:ph idx="1"/>
          </p:nvPr>
        </p:nvSpPr>
        <p:spPr>
          <a:xfrm>
            <a:off x="457200" y="1839119"/>
            <a:ext cx="5957248" cy="3347030"/>
          </a:xfrm>
        </p:spPr>
        <p:txBody>
          <a:bodyPr>
            <a:normAutofit/>
          </a:bodyPr>
          <a:lstStyle/>
          <a:p>
            <a:r>
              <a:rPr lang="en-CA" dirty="0" smtClean="0"/>
              <a:t>Query plans </a:t>
            </a:r>
            <a:r>
              <a:rPr lang="en-CA" dirty="0"/>
              <a:t>for </a:t>
            </a:r>
            <a:r>
              <a:rPr lang="en-CA" dirty="0" smtClean="0"/>
              <a:t>cached batches or are </a:t>
            </a:r>
            <a:r>
              <a:rPr lang="en-CA" dirty="0"/>
              <a:t>currently </a:t>
            </a:r>
            <a:r>
              <a:rPr lang="en-CA" dirty="0" smtClean="0"/>
              <a:t>executing</a:t>
            </a:r>
          </a:p>
          <a:p>
            <a:r>
              <a:rPr lang="en-US" dirty="0" smtClean="0"/>
              <a:t>No versioning</a:t>
            </a:r>
          </a:p>
          <a:p>
            <a:r>
              <a:rPr lang="en-US" dirty="0" smtClean="0"/>
              <a:t>No history</a:t>
            </a:r>
          </a:p>
        </p:txBody>
      </p:sp>
      <p:pic>
        <p:nvPicPr>
          <p:cNvPr id="6" name="Picture 2" descr="http://www.pinaldave.com/bimg/execs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448" y="1770879"/>
            <a:ext cx="2373393" cy="255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7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2"/>
                </a:solidFill>
              </a:rPr>
              <a:t>So to get the correct Execution Plan</a:t>
            </a:r>
            <a:endParaRPr lang="en-CA"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CA" dirty="0" smtClean="0"/>
              <a:t>The solution include:</a:t>
            </a:r>
          </a:p>
          <a:p>
            <a:r>
              <a:rPr lang="en-CA" dirty="0" smtClean="0"/>
              <a:t>T-SQL code re-write</a:t>
            </a:r>
          </a:p>
          <a:p>
            <a:pPr lvl="1"/>
            <a:r>
              <a:rPr lang="en-CA" dirty="0" smtClean="0"/>
              <a:t>Example: use #</a:t>
            </a:r>
            <a:r>
              <a:rPr lang="en-CA" dirty="0" err="1" smtClean="0"/>
              <a:t>tmp</a:t>
            </a:r>
            <a:endParaRPr lang="en-CA" dirty="0" smtClean="0"/>
          </a:p>
          <a:p>
            <a:r>
              <a:rPr lang="en-CA" dirty="0" smtClean="0"/>
              <a:t>Query hints</a:t>
            </a:r>
          </a:p>
          <a:p>
            <a:r>
              <a:rPr lang="en-CA" dirty="0" smtClean="0"/>
              <a:t>Plan guides</a:t>
            </a:r>
          </a:p>
          <a:p>
            <a:r>
              <a:rPr lang="en-CA" dirty="0" smtClean="0"/>
              <a:t>Statistics</a:t>
            </a:r>
          </a:p>
          <a:p>
            <a:r>
              <a:rPr lang="en-CA" dirty="0" smtClean="0"/>
              <a:t>Indexes</a:t>
            </a:r>
          </a:p>
          <a:p>
            <a:r>
              <a:rPr lang="en-CA" dirty="0" err="1" smtClean="0"/>
              <a:t>sp_configure</a:t>
            </a:r>
            <a:r>
              <a:rPr lang="en-CA" dirty="0" smtClean="0"/>
              <a:t> settings</a:t>
            </a:r>
          </a:p>
          <a:p>
            <a:r>
              <a:rPr lang="en-CA" dirty="0" smtClean="0"/>
              <a:t>…</a:t>
            </a:r>
            <a:endParaRPr lang="en-CA" dirty="0"/>
          </a:p>
        </p:txBody>
      </p:sp>
      <p:pic>
        <p:nvPicPr>
          <p:cNvPr id="12290" name="Picture 2" descr="http://sqlmag.com/content/content/5450/screen_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670" y="2085265"/>
            <a:ext cx="3424829" cy="256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solidFill>
                  <a:schemeClr val="accent2"/>
                </a:solidFill>
              </a:rPr>
              <a:t>So to get Execution plan history…</a:t>
            </a:r>
            <a:endParaRPr lang="en-CA" dirty="0">
              <a:solidFill>
                <a:schemeClr val="accent2"/>
              </a:solidFill>
            </a:endParaRPr>
          </a:p>
        </p:txBody>
      </p:sp>
      <p:sp>
        <p:nvSpPr>
          <p:cNvPr id="3" name="Content Placeholder 2"/>
          <p:cNvSpPr>
            <a:spLocks noGrp="1"/>
          </p:cNvSpPr>
          <p:nvPr>
            <p:ph idx="1"/>
          </p:nvPr>
        </p:nvSpPr>
        <p:spPr/>
        <p:txBody>
          <a:bodyPr/>
          <a:lstStyle/>
          <a:p>
            <a:r>
              <a:rPr lang="en-CA" dirty="0" smtClean="0"/>
              <a:t>Use </a:t>
            </a:r>
            <a:r>
              <a:rPr lang="en-CA" dirty="0"/>
              <a:t>performance monitoring software </a:t>
            </a:r>
            <a:endParaRPr lang="en-CA" dirty="0" smtClean="0"/>
          </a:p>
          <a:p>
            <a:pPr lvl="1"/>
            <a:r>
              <a:rPr lang="en-CA" dirty="0" smtClean="0"/>
              <a:t>Execution </a:t>
            </a:r>
            <a:r>
              <a:rPr lang="en-CA" dirty="0"/>
              <a:t>plans of all q</a:t>
            </a:r>
            <a:r>
              <a:rPr lang="en-CA" dirty="0" smtClean="0"/>
              <a:t>ueries </a:t>
            </a:r>
          </a:p>
          <a:p>
            <a:pPr lvl="1"/>
            <a:r>
              <a:rPr lang="en-CA" dirty="0" smtClean="0"/>
              <a:t>Keep history</a:t>
            </a:r>
          </a:p>
          <a:p>
            <a:r>
              <a:rPr lang="en-CA" dirty="0" smtClean="0"/>
              <a:t>Use scripts to capture history from DMVs</a:t>
            </a:r>
          </a:p>
          <a:p>
            <a:r>
              <a:rPr lang="en-CA" dirty="0" smtClean="0"/>
              <a:t>SQL Traces</a:t>
            </a:r>
          </a:p>
          <a:p>
            <a:r>
              <a:rPr lang="en-CA" dirty="0" smtClean="0"/>
              <a:t>…</a:t>
            </a:r>
          </a:p>
          <a:p>
            <a:endParaRPr lang="en-CA" dirty="0"/>
          </a:p>
        </p:txBody>
      </p:sp>
      <p:pic>
        <p:nvPicPr>
          <p:cNvPr id="10242" name="Picture 2" descr="http://precisemgmt.net/wp-content/uploads/2015/07/24x7-monitor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15" y="3947137"/>
            <a:ext cx="2157719" cy="177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3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solidFill>
                  <a:schemeClr val="accent2"/>
                </a:solidFill>
              </a:rPr>
              <a:t>New “feature” – Query Store… </a:t>
            </a:r>
            <a:br>
              <a:rPr lang="en-CA" dirty="0" smtClean="0">
                <a:solidFill>
                  <a:schemeClr val="accent2"/>
                </a:solidFill>
              </a:rPr>
            </a:br>
            <a:r>
              <a:rPr lang="en-CA" dirty="0" smtClean="0">
                <a:solidFill>
                  <a:schemeClr val="accent2"/>
                </a:solidFill>
              </a:rPr>
              <a:t>New approach?</a:t>
            </a:r>
            <a:endParaRPr lang="en-CA" dirty="0">
              <a:solidFill>
                <a:schemeClr val="accent2"/>
              </a:solidFill>
            </a:endParaRPr>
          </a:p>
        </p:txBody>
      </p:sp>
      <p:pic>
        <p:nvPicPr>
          <p:cNvPr id="8196" name="Picture 4" descr="http://windowsitpro.com/site-files/windowsitpro.com/files/imagecache/large_img/uploads/2015/05/sql2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04" y="1702581"/>
            <a:ext cx="4175307" cy="2350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19189" y="4537584"/>
            <a:ext cx="4767712" cy="369332"/>
          </a:xfrm>
          <a:prstGeom prst="rect">
            <a:avLst/>
          </a:prstGeom>
          <a:noFill/>
        </p:spPr>
        <p:txBody>
          <a:bodyPr wrap="square" rtlCol="0">
            <a:spAutoFit/>
          </a:bodyPr>
          <a:lstStyle/>
          <a:p>
            <a:r>
              <a:rPr lang="en-CA" i="1" dirty="0"/>
              <a:t>Community Technology </a:t>
            </a:r>
            <a:r>
              <a:rPr lang="en-CA" i="1" dirty="0" smtClean="0"/>
              <a:t>Preview (CTP)</a:t>
            </a:r>
            <a:endParaRPr lang="en-CA" dirty="0"/>
          </a:p>
        </p:txBody>
      </p:sp>
      <p:pic>
        <p:nvPicPr>
          <p:cNvPr id="8200" name="Picture 8" descr="http://blog.extreme-advice.com/wp-content/uploads/2012/10/SQL-Azure_rgb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3625"/>
            <a:ext cx="4171950"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089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This presentation</a:t>
            </a:r>
            <a:endParaRPr lang="en-CA" dirty="0">
              <a:solidFill>
                <a:schemeClr val="accent2"/>
              </a:solidFill>
            </a:endParaRPr>
          </a:p>
        </p:txBody>
      </p:sp>
      <p:sp>
        <p:nvSpPr>
          <p:cNvPr id="3" name="Content Placeholder 2"/>
          <p:cNvSpPr>
            <a:spLocks noGrp="1"/>
          </p:cNvSpPr>
          <p:nvPr>
            <p:ph idx="1"/>
          </p:nvPr>
        </p:nvSpPr>
        <p:spPr>
          <a:xfrm>
            <a:off x="457200" y="1600201"/>
            <a:ext cx="4769893" cy="3312994"/>
          </a:xfrm>
        </p:spPr>
        <p:txBody>
          <a:bodyPr/>
          <a:lstStyle/>
          <a:p>
            <a:r>
              <a:rPr lang="en-CA" dirty="0"/>
              <a:t>Introduces the Query Store</a:t>
            </a:r>
          </a:p>
          <a:p>
            <a:r>
              <a:rPr lang="en-CA" dirty="0"/>
              <a:t>Explains the architecture</a:t>
            </a:r>
          </a:p>
          <a:p>
            <a:r>
              <a:rPr lang="en-CA" dirty="0"/>
              <a:t>Shows how it can be used to solve real-world performance problems</a:t>
            </a:r>
            <a:endParaRPr lang="en-US" dirty="0"/>
          </a:p>
          <a:p>
            <a:endParaRPr lang="en-CA" dirty="0"/>
          </a:p>
        </p:txBody>
      </p:sp>
      <p:pic>
        <p:nvPicPr>
          <p:cNvPr id="17410" name="Picture 2" descr="https://sqlwithmanoj.files.wordpress.com/2015/05/sql-server-2016-query-st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316" y="1600200"/>
            <a:ext cx="3474728" cy="235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122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accent2"/>
                </a:solidFill>
              </a:rPr>
              <a:t>SQL Server’s new Query Store</a:t>
            </a:r>
          </a:p>
        </p:txBody>
      </p:sp>
      <p:sp>
        <p:nvSpPr>
          <p:cNvPr id="3" name="Content Placeholder 2"/>
          <p:cNvSpPr>
            <a:spLocks noGrp="1"/>
          </p:cNvSpPr>
          <p:nvPr>
            <p:ph idx="1"/>
          </p:nvPr>
        </p:nvSpPr>
        <p:spPr/>
        <p:txBody>
          <a:bodyPr>
            <a:normAutofit/>
          </a:bodyPr>
          <a:lstStyle/>
          <a:p>
            <a:r>
              <a:rPr lang="en-CA" dirty="0" smtClean="0"/>
              <a:t>Tracks:</a:t>
            </a:r>
            <a:endParaRPr lang="en-CA" dirty="0"/>
          </a:p>
          <a:p>
            <a:pPr lvl="1"/>
            <a:r>
              <a:rPr lang="en-CA" dirty="0"/>
              <a:t>Query plans</a:t>
            </a:r>
          </a:p>
          <a:p>
            <a:pPr lvl="1"/>
            <a:r>
              <a:rPr lang="en-CA" dirty="0"/>
              <a:t>Runtime statistics </a:t>
            </a:r>
          </a:p>
          <a:p>
            <a:pPr lvl="1"/>
            <a:r>
              <a:rPr lang="en-CA" dirty="0"/>
              <a:t>Queries/plans </a:t>
            </a:r>
            <a:r>
              <a:rPr lang="en-CA" dirty="0" smtClean="0"/>
              <a:t>history</a:t>
            </a:r>
          </a:p>
          <a:p>
            <a:pPr lvl="1"/>
            <a:r>
              <a:rPr lang="en-CA" dirty="0" smtClean="0"/>
              <a:t>Helps find regressing queries</a:t>
            </a:r>
          </a:p>
          <a:p>
            <a:pPr lvl="2"/>
            <a:r>
              <a:rPr lang="en-CA" dirty="0" smtClean="0"/>
              <a:t>Quickly </a:t>
            </a:r>
            <a:r>
              <a:rPr lang="en-CA" dirty="0"/>
              <a:t>find new queries with multiple </a:t>
            </a:r>
            <a:r>
              <a:rPr lang="en-CA" dirty="0" smtClean="0"/>
              <a:t>plans</a:t>
            </a:r>
          </a:p>
          <a:p>
            <a:pPr lvl="2"/>
            <a:r>
              <a:rPr lang="en-CA" dirty="0"/>
              <a:t>I</a:t>
            </a:r>
            <a:r>
              <a:rPr lang="en-CA" dirty="0" smtClean="0"/>
              <a:t>dentify </a:t>
            </a:r>
            <a:r>
              <a:rPr lang="en-CA" dirty="0"/>
              <a:t>un-efficient plans </a:t>
            </a:r>
            <a:r>
              <a:rPr lang="en-CA" dirty="0" smtClean="0"/>
              <a:t>so you can force </a:t>
            </a:r>
            <a:r>
              <a:rPr lang="en-CA" dirty="0"/>
              <a:t>a better </a:t>
            </a:r>
            <a:r>
              <a:rPr lang="en-CA" dirty="0" smtClean="0"/>
              <a:t>plan</a:t>
            </a:r>
            <a:endParaRPr lang="en-CA" dirty="0"/>
          </a:p>
        </p:txBody>
      </p:sp>
      <p:pic>
        <p:nvPicPr>
          <p:cNvPr id="18434" name="Picture 2" descr="https://www.mssqltips.com/tipimages2/4048_SGolovko_TIP26_QueryStorePan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716" y="1600200"/>
            <a:ext cx="2581275"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63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CA" dirty="0">
                <a:solidFill>
                  <a:schemeClr val="accent2"/>
                </a:solidFill>
              </a:rPr>
              <a:t>SQL Server’s new Query Store</a:t>
            </a:r>
          </a:p>
        </p:txBody>
      </p:sp>
      <p:sp>
        <p:nvSpPr>
          <p:cNvPr id="5" name="Content Placeholder 2"/>
          <p:cNvSpPr>
            <a:spLocks noGrp="1"/>
          </p:cNvSpPr>
          <p:nvPr>
            <p:ph idx="1"/>
          </p:nvPr>
        </p:nvSpPr>
        <p:spPr>
          <a:xfrm>
            <a:off x="457200" y="1600200"/>
            <a:ext cx="5029200" cy="4525963"/>
          </a:xfrm>
        </p:spPr>
        <p:txBody>
          <a:bodyPr>
            <a:normAutofit/>
          </a:bodyPr>
          <a:lstStyle/>
          <a:p>
            <a:r>
              <a:rPr lang="en-CA" dirty="0" smtClean="0"/>
              <a:t>Saves history of queries </a:t>
            </a:r>
            <a:r>
              <a:rPr lang="en-CA" dirty="0"/>
              <a:t>and execution plans </a:t>
            </a:r>
            <a:endParaRPr lang="en-CA" dirty="0" smtClean="0"/>
          </a:p>
          <a:p>
            <a:pPr lvl="1"/>
            <a:r>
              <a:rPr lang="en-CA" dirty="0" smtClean="0"/>
              <a:t>Even after SQL </a:t>
            </a:r>
            <a:r>
              <a:rPr lang="en-CA" dirty="0"/>
              <a:t>Server restart </a:t>
            </a:r>
            <a:endParaRPr lang="en-CA" dirty="0" smtClean="0"/>
          </a:p>
          <a:p>
            <a:r>
              <a:rPr lang="en-CA" dirty="0" smtClean="0"/>
              <a:t>The </a:t>
            </a:r>
            <a:r>
              <a:rPr lang="en-CA" dirty="0"/>
              <a:t>current and </a:t>
            </a:r>
            <a:r>
              <a:rPr lang="en-CA" dirty="0" smtClean="0"/>
              <a:t>previous </a:t>
            </a:r>
            <a:r>
              <a:rPr lang="en-CA" dirty="0"/>
              <a:t>plans will be exposed in </a:t>
            </a:r>
            <a:r>
              <a:rPr lang="en-CA" dirty="0" smtClean="0"/>
              <a:t>a DMV</a:t>
            </a:r>
            <a:endParaRPr lang="en-CA" dirty="0"/>
          </a:p>
        </p:txBody>
      </p:sp>
      <p:pic>
        <p:nvPicPr>
          <p:cNvPr id="19458" name="Picture 2" descr="https://sqlactions.files.wordpress.com/2015/07/20.png?w=1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303" y="2018660"/>
            <a:ext cx="382905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08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How to use</a:t>
            </a:r>
            <a:endParaRPr lang="en-CA" dirty="0">
              <a:solidFill>
                <a:schemeClr val="accent2"/>
              </a:solidFill>
            </a:endParaRPr>
          </a:p>
        </p:txBody>
      </p:sp>
      <p:pic>
        <p:nvPicPr>
          <p:cNvPr id="21506" name="Picture 2" descr="query-store-troubleshoo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961564"/>
            <a:ext cx="8414467" cy="13161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4747" y="3702572"/>
            <a:ext cx="1351128" cy="369332"/>
          </a:xfrm>
          <a:prstGeom prst="rect">
            <a:avLst/>
          </a:prstGeom>
          <a:noFill/>
        </p:spPr>
        <p:txBody>
          <a:bodyPr wrap="square" rtlCol="0">
            <a:spAutoFit/>
          </a:bodyPr>
          <a:lstStyle/>
          <a:p>
            <a:r>
              <a:rPr lang="en-CA" dirty="0" smtClean="0">
                <a:solidFill>
                  <a:schemeClr val="bg1"/>
                </a:solidFill>
              </a:rPr>
              <a:t>Configure</a:t>
            </a:r>
            <a:endParaRPr lang="en-CA" dirty="0">
              <a:solidFill>
                <a:schemeClr val="bg1"/>
              </a:solidFill>
            </a:endParaRPr>
          </a:p>
        </p:txBody>
      </p:sp>
    </p:spTree>
    <p:extLst>
      <p:ext uri="{BB962C8B-B14F-4D97-AF65-F5344CB8AC3E}">
        <p14:creationId xmlns:p14="http://schemas.microsoft.com/office/powerpoint/2010/main" val="6495833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Enable Query </a:t>
            </a:r>
            <a:r>
              <a:rPr lang="en-CA" dirty="0">
                <a:solidFill>
                  <a:schemeClr val="accent2"/>
                </a:solidFill>
              </a:rPr>
              <a:t>S</a:t>
            </a:r>
            <a:r>
              <a:rPr lang="en-CA" dirty="0" smtClean="0">
                <a:solidFill>
                  <a:schemeClr val="accent2"/>
                </a:solidFill>
              </a:rPr>
              <a:t>tore</a:t>
            </a:r>
            <a:endParaRPr lang="en-CA" dirty="0">
              <a:solidFill>
                <a:schemeClr val="accent2"/>
              </a:solidFill>
            </a:endParaRPr>
          </a:p>
        </p:txBody>
      </p:sp>
      <p:pic>
        <p:nvPicPr>
          <p:cNvPr id="13314" name="Picture 2" descr="New Database 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603" y="1417638"/>
            <a:ext cx="4566549" cy="439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40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T-SQL performance analysis and tuning</a:t>
            </a:r>
            <a:endParaRPr lang="en-CA" dirty="0">
              <a:solidFill>
                <a:schemeClr val="accent2"/>
              </a:solidFill>
            </a:endParaRPr>
          </a:p>
        </p:txBody>
      </p:sp>
      <p:pic>
        <p:nvPicPr>
          <p:cNvPr id="1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950" y="2221770"/>
            <a:ext cx="1507362" cy="122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059" y="2317273"/>
            <a:ext cx="1883327" cy="118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a:spLocks/>
          </p:cNvSpPr>
          <p:nvPr/>
        </p:nvSpPr>
        <p:spPr>
          <a:xfrm>
            <a:off x="5936520" y="3536343"/>
            <a:ext cx="1684752" cy="363230"/>
          </a:xfrm>
          <a:prstGeom prst="rect">
            <a:avLst/>
          </a:prstGeom>
        </p:spPr>
        <p:txBody>
          <a:bodyPr/>
          <a:lstStyle/>
          <a:p>
            <a:pPr fontAlgn="auto">
              <a:spcAft>
                <a:spcPts val="0"/>
              </a:spcAft>
              <a:defRPr/>
            </a:pPr>
            <a:r>
              <a:rPr lang="en-US" sz="1600" b="1" dirty="0" smtClean="0">
                <a:ln w="6350">
                  <a:noFill/>
                </a:ln>
                <a:effectLst>
                  <a:outerShdw blurRad="114300" dist="101600" dir="2700000" algn="tl" rotWithShape="0">
                    <a:srgbClr val="000000">
                      <a:alpha val="40000"/>
                    </a:srgbClr>
                  </a:outerShdw>
                </a:effectLst>
                <a:latin typeface="+mj-lt"/>
                <a:ea typeface="+mj-ea"/>
                <a:cs typeface="+mj-cs"/>
              </a:rPr>
              <a:t>DB is </a:t>
            </a:r>
            <a:r>
              <a:rPr lang="en-US" sz="1600" b="1" dirty="0">
                <a:ln w="6350">
                  <a:noFill/>
                </a:ln>
                <a:effectLst>
                  <a:outerShdw blurRad="114300" dist="101600" dir="2700000" algn="tl" rotWithShape="0">
                    <a:srgbClr val="000000">
                      <a:alpha val="40000"/>
                    </a:srgbClr>
                  </a:outerShdw>
                </a:effectLst>
                <a:latin typeface="+mj-lt"/>
                <a:ea typeface="+mj-ea"/>
                <a:cs typeface="+mj-cs"/>
              </a:rPr>
              <a:t>too slow</a:t>
            </a:r>
          </a:p>
        </p:txBody>
      </p:sp>
      <p:sp>
        <p:nvSpPr>
          <p:cNvPr id="17" name="Title 1"/>
          <p:cNvSpPr txBox="1">
            <a:spLocks/>
          </p:cNvSpPr>
          <p:nvPr/>
        </p:nvSpPr>
        <p:spPr>
          <a:xfrm>
            <a:off x="810850" y="3470662"/>
            <a:ext cx="1857829" cy="565143"/>
          </a:xfrm>
          <a:prstGeom prst="rect">
            <a:avLst/>
          </a:prstGeom>
        </p:spPr>
        <p:txBody>
          <a:bodyPr/>
          <a:lstStyle/>
          <a:p>
            <a:pPr algn="ctr" fontAlgn="auto">
              <a:spcAft>
                <a:spcPts val="0"/>
              </a:spcAft>
              <a:defRPr/>
            </a:pPr>
            <a:r>
              <a:rPr lang="en-US" sz="1600" b="1" dirty="0" smtClean="0">
                <a:ln w="6350">
                  <a:noFill/>
                </a:ln>
                <a:effectLst>
                  <a:outerShdw blurRad="114300" dist="101600" dir="2700000" algn="tl" rotWithShape="0">
                    <a:srgbClr val="000000">
                      <a:alpha val="40000"/>
                    </a:srgbClr>
                  </a:outerShdw>
                </a:effectLst>
                <a:latin typeface="+mj-lt"/>
                <a:ea typeface="+mj-ea"/>
                <a:cs typeface="+mj-cs"/>
              </a:rPr>
              <a:t>Something is broken</a:t>
            </a:r>
            <a:endParaRPr lang="en-US" sz="1600" b="1" dirty="0">
              <a:ln w="6350">
                <a:noFill/>
              </a:ln>
              <a:effectLst>
                <a:outerShdw blurRad="114300" dist="101600" dir="2700000" algn="tl" rotWithShape="0">
                  <a:srgbClr val="000000">
                    <a:alpha val="40000"/>
                  </a:srgbClr>
                </a:outerShdw>
              </a:effectLst>
              <a:latin typeface="+mj-lt"/>
              <a:ea typeface="+mj-ea"/>
              <a:cs typeface="+mj-cs"/>
            </a:endParaRPr>
          </a:p>
        </p:txBody>
      </p:sp>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760" y="4277037"/>
            <a:ext cx="1500343" cy="112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7324" y="4328610"/>
            <a:ext cx="1360796" cy="10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6804" y="2687120"/>
            <a:ext cx="975615" cy="103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3475059" y="3766315"/>
            <a:ext cx="1257721" cy="330434"/>
          </a:xfrm>
          <a:prstGeom prst="rect">
            <a:avLst/>
          </a:prstGeom>
        </p:spPr>
        <p:txBody>
          <a:bodyPr/>
          <a:lstStyle/>
          <a:p>
            <a:pPr fontAlgn="auto">
              <a:spcAft>
                <a:spcPts val="0"/>
              </a:spcAft>
              <a:defRPr/>
            </a:pPr>
            <a:r>
              <a:rPr lang="en-US" sz="1600" b="1" dirty="0" smtClean="0">
                <a:ln w="6350">
                  <a:noFill/>
                </a:ln>
                <a:effectLst>
                  <a:outerShdw blurRad="114300" dist="101600" dir="2700000" algn="tl" rotWithShape="0">
                    <a:srgbClr val="000000">
                      <a:alpha val="40000"/>
                    </a:srgbClr>
                  </a:outerShdw>
                </a:effectLst>
                <a:latin typeface="+mj-lt"/>
                <a:ea typeface="+mj-ea"/>
                <a:cs typeface="+mj-cs"/>
              </a:rPr>
              <a:t>Timeouts</a:t>
            </a:r>
            <a:endParaRPr lang="en-US" sz="1600" b="1" dirty="0">
              <a:ln w="6350">
                <a:noFill/>
              </a:ln>
              <a:effectLst>
                <a:outerShdw blurRad="114300" dist="101600" dir="2700000" algn="tl" rotWithShape="0">
                  <a:srgbClr val="000000">
                    <a:alpha val="40000"/>
                  </a:srgbClr>
                </a:outerShdw>
              </a:effectLst>
              <a:latin typeface="+mj-lt"/>
              <a:ea typeface="+mj-ea"/>
              <a:cs typeface="+mj-cs"/>
            </a:endParaRPr>
          </a:p>
        </p:txBody>
      </p:sp>
      <p:sp>
        <p:nvSpPr>
          <p:cNvPr id="22" name="Title 1"/>
          <p:cNvSpPr txBox="1">
            <a:spLocks/>
          </p:cNvSpPr>
          <p:nvPr/>
        </p:nvSpPr>
        <p:spPr>
          <a:xfrm>
            <a:off x="5932479" y="5402294"/>
            <a:ext cx="1706907" cy="352865"/>
          </a:xfrm>
          <a:prstGeom prst="rect">
            <a:avLst/>
          </a:prstGeom>
        </p:spPr>
        <p:txBody>
          <a:bodyPr/>
          <a:lstStyle/>
          <a:p>
            <a:pPr fontAlgn="auto">
              <a:spcAft>
                <a:spcPts val="0"/>
              </a:spcAft>
              <a:defRPr/>
            </a:pPr>
            <a:r>
              <a:rPr lang="en-US" sz="1600" b="1" dirty="0" smtClean="0">
                <a:ln w="6350">
                  <a:noFill/>
                </a:ln>
                <a:effectLst>
                  <a:outerShdw blurRad="114300" dist="101600" dir="2700000" algn="tl" rotWithShape="0">
                    <a:srgbClr val="000000">
                      <a:alpha val="40000"/>
                    </a:srgbClr>
                  </a:outerShdw>
                </a:effectLst>
                <a:latin typeface="+mj-lt"/>
                <a:ea typeface="+mj-ea"/>
                <a:cs typeface="+mj-cs"/>
              </a:rPr>
              <a:t>Weird behavior</a:t>
            </a:r>
            <a:endParaRPr lang="en-US" sz="1600" b="1" dirty="0">
              <a:ln w="6350">
                <a:noFill/>
              </a:ln>
              <a:effectLst>
                <a:outerShdw blurRad="114300" dist="101600" dir="2700000" algn="tl" rotWithShape="0">
                  <a:srgbClr val="000000">
                    <a:alpha val="40000"/>
                  </a:srgbClr>
                </a:outerShdw>
              </a:effectLst>
              <a:latin typeface="+mj-lt"/>
              <a:ea typeface="+mj-ea"/>
              <a:cs typeface="+mj-cs"/>
            </a:endParaRPr>
          </a:p>
        </p:txBody>
      </p:sp>
      <p:sp>
        <p:nvSpPr>
          <p:cNvPr id="23" name="Title 1"/>
          <p:cNvSpPr txBox="1">
            <a:spLocks/>
          </p:cNvSpPr>
          <p:nvPr/>
        </p:nvSpPr>
        <p:spPr>
          <a:xfrm>
            <a:off x="810850" y="5382440"/>
            <a:ext cx="2518725" cy="372719"/>
          </a:xfrm>
          <a:prstGeom prst="rect">
            <a:avLst/>
          </a:prstGeom>
        </p:spPr>
        <p:txBody>
          <a:bodyPr/>
          <a:lstStyle/>
          <a:p>
            <a:pPr fontAlgn="auto">
              <a:spcAft>
                <a:spcPts val="0"/>
              </a:spcAft>
              <a:defRPr/>
            </a:pPr>
            <a:r>
              <a:rPr lang="en-US" sz="1600" b="1" dirty="0" smtClean="0">
                <a:ln w="6350">
                  <a:noFill/>
                </a:ln>
                <a:effectLst>
                  <a:outerShdw blurRad="114300" dist="101600" dir="2700000" algn="tl" rotWithShape="0">
                    <a:srgbClr val="000000">
                      <a:alpha val="40000"/>
                    </a:srgbClr>
                  </a:outerShdw>
                </a:effectLst>
                <a:latin typeface="+mj-lt"/>
                <a:ea typeface="+mj-ea"/>
                <a:cs typeface="+mj-cs"/>
              </a:rPr>
              <a:t>Application crashes</a:t>
            </a:r>
            <a:endParaRPr lang="en-US" sz="1600" b="1" dirty="0">
              <a:ln w="6350">
                <a:noFill/>
              </a:ln>
              <a:effectLst>
                <a:outerShdw blurRad="114300" dist="101600" dir="2700000" algn="tl" rotWithShape="0">
                  <a:srgbClr val="000000">
                    <a:alpha val="40000"/>
                  </a:srgbClr>
                </a:outerShdw>
              </a:effectLst>
              <a:latin typeface="+mj-lt"/>
              <a:ea typeface="+mj-ea"/>
              <a:cs typeface="+mj-cs"/>
            </a:endParaRPr>
          </a:p>
        </p:txBody>
      </p:sp>
    </p:spTree>
    <p:extLst>
      <p:ext uri="{BB962C8B-B14F-4D97-AF65-F5344CB8AC3E}">
        <p14:creationId xmlns:p14="http://schemas.microsoft.com/office/powerpoint/2010/main" val="170589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8"/>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nodeType="afterEffect">
                                  <p:stCondLst>
                                    <p:cond delay="100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Configure Query Store</a:t>
            </a:r>
            <a:endParaRPr lang="en-CA" dirty="0">
              <a:solidFill>
                <a:schemeClr val="accent2"/>
              </a:solidFill>
            </a:endParaRPr>
          </a:p>
        </p:txBody>
      </p:sp>
      <p:pic>
        <p:nvPicPr>
          <p:cNvPr id="14338" name="Picture 2" descr="Query Store configu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791" y="1417638"/>
            <a:ext cx="4060209" cy="24537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883408" y="4140962"/>
            <a:ext cx="4838700" cy="1419225"/>
          </a:xfrm>
          <a:prstGeom prst="rect">
            <a:avLst/>
          </a:prstGeom>
        </p:spPr>
      </p:pic>
      <p:sp>
        <p:nvSpPr>
          <p:cNvPr id="9" name="Content Placeholder 2"/>
          <p:cNvSpPr>
            <a:spLocks noGrp="1"/>
          </p:cNvSpPr>
          <p:nvPr>
            <p:ph idx="1"/>
          </p:nvPr>
        </p:nvSpPr>
        <p:spPr>
          <a:xfrm>
            <a:off x="5722108" y="1796478"/>
            <a:ext cx="3316407" cy="512655"/>
          </a:xfrm>
        </p:spPr>
        <p:txBody>
          <a:bodyPr>
            <a:normAutofit/>
          </a:bodyPr>
          <a:lstStyle/>
          <a:p>
            <a:pPr marL="0" indent="0">
              <a:buNone/>
            </a:pPr>
            <a:r>
              <a:rPr lang="en-CA" sz="2000" dirty="0" err="1" smtClean="0"/>
              <a:t>Read_only</a:t>
            </a:r>
            <a:r>
              <a:rPr lang="en-CA" sz="2000" dirty="0" smtClean="0"/>
              <a:t> vs. </a:t>
            </a:r>
            <a:r>
              <a:rPr lang="en-CA" sz="2000" dirty="0" err="1" smtClean="0"/>
              <a:t>Read_Write</a:t>
            </a:r>
            <a:endParaRPr lang="en-CA" sz="2000" dirty="0" smtClean="0"/>
          </a:p>
        </p:txBody>
      </p:sp>
      <p:sp>
        <p:nvSpPr>
          <p:cNvPr id="11" name="Content Placeholder 2"/>
          <p:cNvSpPr txBox="1">
            <a:spLocks/>
          </p:cNvSpPr>
          <p:nvPr/>
        </p:nvSpPr>
        <p:spPr>
          <a:xfrm>
            <a:off x="5722107" y="2644493"/>
            <a:ext cx="3316407" cy="4395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rgbClr val="474947"/>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rgbClr val="474947"/>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rgbClr val="474947"/>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rgbClr val="47494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err="1" smtClean="0"/>
              <a:t>Max_Storage_size</a:t>
            </a:r>
            <a:endParaRPr lang="en-CA" sz="2000" dirty="0"/>
          </a:p>
        </p:txBody>
      </p:sp>
      <p:cxnSp>
        <p:nvCxnSpPr>
          <p:cNvPr id="12" name="Straight Arrow Connector 11"/>
          <p:cNvCxnSpPr>
            <a:stCxn id="9" idx="1"/>
          </p:cNvCxnSpPr>
          <p:nvPr/>
        </p:nvCxnSpPr>
        <p:spPr>
          <a:xfrm flipH="1">
            <a:off x="4572000" y="2052806"/>
            <a:ext cx="1150108" cy="1444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1"/>
          </p:cNvCxnSpPr>
          <p:nvPr/>
        </p:nvCxnSpPr>
        <p:spPr>
          <a:xfrm flipH="1" flipV="1">
            <a:off x="4571999" y="2806474"/>
            <a:ext cx="1150108" cy="5781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4571999" y="2052806"/>
            <a:ext cx="1150108" cy="1444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571998" y="2806474"/>
            <a:ext cx="1150108" cy="5781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33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View disk usage space</a:t>
            </a:r>
            <a:endParaRPr lang="en-CA" dirty="0">
              <a:solidFill>
                <a:schemeClr val="accent2"/>
              </a:solidFill>
            </a:endParaRPr>
          </a:p>
        </p:txBody>
      </p:sp>
      <p:pic>
        <p:nvPicPr>
          <p:cNvPr id="5" name="Picture 4"/>
          <p:cNvPicPr>
            <a:picLocks noChangeAspect="1"/>
          </p:cNvPicPr>
          <p:nvPr/>
        </p:nvPicPr>
        <p:blipFill>
          <a:blip r:embed="rId2"/>
          <a:stretch>
            <a:fillRect/>
          </a:stretch>
        </p:blipFill>
        <p:spPr>
          <a:xfrm>
            <a:off x="581610" y="1417638"/>
            <a:ext cx="5143940" cy="4213341"/>
          </a:xfrm>
          <a:prstGeom prst="rect">
            <a:avLst/>
          </a:prstGeom>
        </p:spPr>
      </p:pic>
      <p:cxnSp>
        <p:nvCxnSpPr>
          <p:cNvPr id="8" name="Straight Arrow Connector 7"/>
          <p:cNvCxnSpPr>
            <a:endCxn id="11" idx="1"/>
          </p:cNvCxnSpPr>
          <p:nvPr/>
        </p:nvCxnSpPr>
        <p:spPr>
          <a:xfrm flipV="1">
            <a:off x="5401994" y="5143709"/>
            <a:ext cx="489527" cy="2723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Rectangle 10"/>
          <p:cNvSpPr/>
          <p:nvPr/>
        </p:nvSpPr>
        <p:spPr>
          <a:xfrm>
            <a:off x="5891521" y="4423151"/>
            <a:ext cx="2909071" cy="1441116"/>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a:stretch>
            <a:fillRect/>
          </a:stretch>
        </p:blipFill>
        <p:spPr>
          <a:xfrm>
            <a:off x="6115767" y="4544704"/>
            <a:ext cx="2684826" cy="1198010"/>
          </a:xfrm>
          <a:prstGeom prst="rect">
            <a:avLst/>
          </a:prstGeom>
        </p:spPr>
      </p:pic>
    </p:spTree>
    <p:extLst>
      <p:ext uri="{BB962C8B-B14F-4D97-AF65-F5344CB8AC3E}">
        <p14:creationId xmlns:p14="http://schemas.microsoft.com/office/powerpoint/2010/main" val="1564602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solidFill>
                  <a:schemeClr val="accent2"/>
                </a:solidFill>
              </a:rPr>
              <a:t>Query Store System Objects and New Extended </a:t>
            </a:r>
            <a:r>
              <a:rPr lang="en-CA" dirty="0" smtClean="0">
                <a:solidFill>
                  <a:schemeClr val="accent2"/>
                </a:solidFill>
              </a:rPr>
              <a:t>Events</a:t>
            </a:r>
            <a:endParaRPr lang="en-CA" dirty="0">
              <a:solidFill>
                <a:schemeClr val="accent2"/>
              </a:solidFill>
            </a:endParaRPr>
          </a:p>
        </p:txBody>
      </p:sp>
      <p:pic>
        <p:nvPicPr>
          <p:cNvPr id="4" name="Picture 3"/>
          <p:cNvPicPr>
            <a:picLocks noChangeAspect="1"/>
          </p:cNvPicPr>
          <p:nvPr/>
        </p:nvPicPr>
        <p:blipFill>
          <a:blip r:embed="rId2"/>
          <a:stretch>
            <a:fillRect/>
          </a:stretch>
        </p:blipFill>
        <p:spPr>
          <a:xfrm>
            <a:off x="614149" y="1417638"/>
            <a:ext cx="3816184" cy="2953981"/>
          </a:xfrm>
          <a:prstGeom prst="rect">
            <a:avLst/>
          </a:prstGeom>
        </p:spPr>
      </p:pic>
      <p:sp>
        <p:nvSpPr>
          <p:cNvPr id="9" name="Rectangle 8"/>
          <p:cNvSpPr/>
          <p:nvPr/>
        </p:nvSpPr>
        <p:spPr>
          <a:xfrm>
            <a:off x="588487" y="4740119"/>
            <a:ext cx="7327213" cy="584775"/>
          </a:xfrm>
          <a:prstGeom prst="rect">
            <a:avLst/>
          </a:prstGeom>
        </p:spPr>
        <p:txBody>
          <a:bodyPr wrap="square">
            <a:spAutoFit/>
          </a:bodyPr>
          <a:lstStyle/>
          <a:p>
            <a:pPr marL="285750" indent="-285750">
              <a:buFont typeface="Arial" panose="020B0604020202020204" pitchFamily="34" charset="0"/>
              <a:buChar char="•"/>
            </a:pPr>
            <a:r>
              <a:rPr lang="en-CA" sz="1600" dirty="0" smtClean="0"/>
              <a:t>SPs: </a:t>
            </a:r>
            <a:r>
              <a:rPr lang="en-CA" sz="1600" dirty="0" smtClean="0">
                <a:hlinkClick r:id="rId3"/>
              </a:rPr>
              <a:t>https</a:t>
            </a:r>
            <a:r>
              <a:rPr lang="en-CA" sz="1600" dirty="0">
                <a:hlinkClick r:id="rId3"/>
              </a:rPr>
              <a:t>://msdn.microsoft.com/en-us/library/dn818153.aspx</a:t>
            </a:r>
            <a:r>
              <a:rPr lang="en-CA" sz="1600" dirty="0"/>
              <a:t> </a:t>
            </a:r>
            <a:endParaRPr lang="en-CA" sz="1600" dirty="0" smtClean="0"/>
          </a:p>
          <a:p>
            <a:pPr marL="285750" indent="-285750">
              <a:buFont typeface="Arial" panose="020B0604020202020204" pitchFamily="34" charset="0"/>
              <a:buChar char="•"/>
            </a:pPr>
            <a:r>
              <a:rPr lang="en-CA" sz="1600" dirty="0"/>
              <a:t>C</a:t>
            </a:r>
            <a:r>
              <a:rPr lang="en-CA" sz="1600" dirty="0" smtClean="0"/>
              <a:t>atalog views: </a:t>
            </a:r>
            <a:r>
              <a:rPr lang="en-CA" sz="1600" dirty="0">
                <a:hlinkClick r:id="rId4"/>
              </a:rPr>
              <a:t>https://msdn.microsoft.com/en-us/library/dn818149.aspx</a:t>
            </a:r>
            <a:r>
              <a:rPr lang="en-CA" sz="1600" dirty="0"/>
              <a:t>.</a:t>
            </a:r>
          </a:p>
        </p:txBody>
      </p:sp>
    </p:spTree>
    <p:extLst>
      <p:ext uri="{BB962C8B-B14F-4D97-AF65-F5344CB8AC3E}">
        <p14:creationId xmlns:p14="http://schemas.microsoft.com/office/powerpoint/2010/main" val="272393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Query Store container in SSMS</a:t>
            </a:r>
            <a:endParaRPr lang="en-CA" dirty="0">
              <a:solidFill>
                <a:schemeClr val="accent2"/>
              </a:solidFill>
            </a:endParaRPr>
          </a:p>
        </p:txBody>
      </p:sp>
      <p:pic>
        <p:nvPicPr>
          <p:cNvPr id="4" name="Picture 3"/>
          <p:cNvPicPr>
            <a:picLocks noChangeAspect="1"/>
          </p:cNvPicPr>
          <p:nvPr/>
        </p:nvPicPr>
        <p:blipFill>
          <a:blip r:embed="rId2"/>
          <a:stretch>
            <a:fillRect/>
          </a:stretch>
        </p:blipFill>
        <p:spPr>
          <a:xfrm>
            <a:off x="457200" y="1868415"/>
            <a:ext cx="3781425" cy="1800225"/>
          </a:xfrm>
          <a:prstGeom prst="rect">
            <a:avLst/>
          </a:prstGeom>
        </p:spPr>
      </p:pic>
      <p:pic>
        <p:nvPicPr>
          <p:cNvPr id="16386" name="Picture 2" descr="SSMS Query Store Pa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0405" y="4084021"/>
            <a:ext cx="24765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625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Query Store “reports”</a:t>
            </a:r>
            <a:endParaRPr lang="en-CA" dirty="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60417046"/>
              </p:ext>
            </p:extLst>
          </p:nvPr>
        </p:nvGraphicFramePr>
        <p:xfrm>
          <a:off x="457200" y="1737664"/>
          <a:ext cx="8536674" cy="3723640"/>
        </p:xfrm>
        <a:graphic>
          <a:graphicData uri="http://schemas.openxmlformats.org/drawingml/2006/table">
            <a:tbl>
              <a:tblPr firstRow="1" bandRow="1">
                <a:tableStyleId>{5C22544A-7EE6-4342-B048-85BDC9FD1C3A}</a:tableStyleId>
              </a:tblPr>
              <a:tblGrid>
                <a:gridCol w="2709081"/>
                <a:gridCol w="5827593"/>
              </a:tblGrid>
              <a:tr h="370840">
                <a:tc>
                  <a:txBody>
                    <a:bodyPr/>
                    <a:lstStyle/>
                    <a:p>
                      <a:r>
                        <a:rPr lang="en-CA" dirty="0"/>
                        <a:t>SSMS view</a:t>
                      </a:r>
                    </a:p>
                  </a:txBody>
                  <a:tcPr anchor="ctr"/>
                </a:tc>
                <a:tc>
                  <a:txBody>
                    <a:bodyPr/>
                    <a:lstStyle/>
                    <a:p>
                      <a:r>
                        <a:rPr lang="en-CA"/>
                        <a:t>Scenario</a:t>
                      </a:r>
                    </a:p>
                  </a:txBody>
                  <a:tcPr anchor="ctr"/>
                </a:tc>
              </a:tr>
              <a:tr h="370840">
                <a:tc>
                  <a:txBody>
                    <a:bodyPr/>
                    <a:lstStyle/>
                    <a:p>
                      <a:r>
                        <a:rPr lang="en-CA"/>
                        <a:t>Regressed Queries</a:t>
                      </a:r>
                    </a:p>
                  </a:txBody>
                  <a:tcPr anchor="ctr"/>
                </a:tc>
                <a:tc>
                  <a:txBody>
                    <a:bodyPr/>
                    <a:lstStyle/>
                    <a:p>
                      <a:r>
                        <a:rPr lang="en-CA" sz="1400" dirty="0"/>
                        <a:t>Pinpoint queries for which execution metrics have recently regressed (i.e. changed to worse). Use this view to correlate observed performance problems in your application with the actual queries that needs to be fixed or improved.</a:t>
                      </a:r>
                    </a:p>
                  </a:txBody>
                  <a:tcPr anchor="ctr"/>
                </a:tc>
              </a:tr>
              <a:tr h="370840">
                <a:tc>
                  <a:txBody>
                    <a:bodyPr/>
                    <a:lstStyle/>
                    <a:p>
                      <a:r>
                        <a:rPr lang="en-CA" dirty="0"/>
                        <a:t>Top Resource Consuming Queries</a:t>
                      </a:r>
                    </a:p>
                  </a:txBody>
                  <a:tcPr anchor="ctr"/>
                </a:tc>
                <a:tc>
                  <a:txBody>
                    <a:bodyPr/>
                    <a:lstStyle/>
                    <a:p>
                      <a:r>
                        <a:rPr lang="en-CA" sz="1400"/>
                        <a:t>Choose an execution metric of interest and identify queries that had the most extreme values for a provided time interval. Use this view to focus your attention on the most relevant queries which have the biggest impact to database resource consumption. </a:t>
                      </a:r>
                    </a:p>
                  </a:txBody>
                  <a:tcPr anchor="ctr"/>
                </a:tc>
              </a:tr>
              <a:tr h="370840">
                <a:tc>
                  <a:txBody>
                    <a:bodyPr/>
                    <a:lstStyle/>
                    <a:p>
                      <a:r>
                        <a:rPr lang="en-CA"/>
                        <a:t>Tracked Queries</a:t>
                      </a:r>
                    </a:p>
                  </a:txBody>
                  <a:tcPr anchor="ctr"/>
                </a:tc>
                <a:tc>
                  <a:txBody>
                    <a:bodyPr/>
                    <a:lstStyle/>
                    <a:p>
                      <a:r>
                        <a:rPr lang="en-CA" sz="1400"/>
                        <a:t>Track the execution of the most important queries in real-time. Typically, you use this view when you have queries with forced plans and you want to make sure that query performance is stable.</a:t>
                      </a:r>
                    </a:p>
                  </a:txBody>
                  <a:tcPr anchor="ctr"/>
                </a:tc>
              </a:tr>
              <a:tr h="0">
                <a:tc>
                  <a:txBody>
                    <a:bodyPr/>
                    <a:lstStyle/>
                    <a:p>
                      <a:r>
                        <a:rPr lang="en-CA"/>
                        <a:t>Overall Resource Consumption</a:t>
                      </a:r>
                    </a:p>
                  </a:txBody>
                  <a:tcPr anchor="ctr"/>
                </a:tc>
                <a:tc>
                  <a:txBody>
                    <a:bodyPr/>
                    <a:lstStyle/>
                    <a:p>
                      <a:r>
                        <a:rPr lang="en-CA" sz="1400" dirty="0"/>
                        <a:t>Analyze the total resource consumption for the database for any of the execution metrics. Use this view to identify resource patterns (daily vs. nightly workloads) and optimize overall consumption for your database.</a:t>
                      </a:r>
                    </a:p>
                  </a:txBody>
                  <a:tcPr anchor="ctr"/>
                </a:tc>
              </a:tr>
            </a:tbl>
          </a:graphicData>
        </a:graphic>
      </p:graphicFrame>
    </p:spTree>
    <p:extLst>
      <p:ext uri="{BB962C8B-B14F-4D97-AF65-F5344CB8AC3E}">
        <p14:creationId xmlns:p14="http://schemas.microsoft.com/office/powerpoint/2010/main" val="1106484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Regressed Queries</a:t>
            </a:r>
            <a:endParaRPr lang="en-CA" dirty="0">
              <a:solidFill>
                <a:schemeClr val="accent2"/>
              </a:solidFill>
            </a:endParaRPr>
          </a:p>
        </p:txBody>
      </p:sp>
      <p:pic>
        <p:nvPicPr>
          <p:cNvPr id="24584" name="Picture 8" descr="TOP Resource Consumers P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951" y="1368795"/>
            <a:ext cx="6316680" cy="47454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310185" y="1514901"/>
            <a:ext cx="436728" cy="259308"/>
          </a:xfrm>
          <a:prstGeom prst="roundRect">
            <a:avLst/>
          </a:prstGeom>
          <a:noFill/>
          <a:ln w="4762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ounded Rectangle 8"/>
          <p:cNvSpPr/>
          <p:nvPr/>
        </p:nvSpPr>
        <p:spPr>
          <a:xfrm>
            <a:off x="3632579" y="1514901"/>
            <a:ext cx="680114" cy="259308"/>
          </a:xfrm>
          <a:prstGeom prst="roundRect">
            <a:avLst/>
          </a:prstGeom>
          <a:noFill/>
          <a:ln w="4762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ounded Rectangle 9"/>
          <p:cNvSpPr/>
          <p:nvPr/>
        </p:nvSpPr>
        <p:spPr>
          <a:xfrm>
            <a:off x="5100831" y="1537647"/>
            <a:ext cx="767706" cy="259308"/>
          </a:xfrm>
          <a:prstGeom prst="roundRect">
            <a:avLst/>
          </a:prstGeom>
          <a:noFill/>
          <a:ln w="4762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4578" name="Picture 2" descr="Regressed queries in object 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51" y="1514901"/>
            <a:ext cx="6889885" cy="44030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5835443" y="682059"/>
            <a:ext cx="3000375" cy="390525"/>
          </a:xfrm>
          <a:prstGeom prst="rect">
            <a:avLst/>
          </a:prstGeom>
        </p:spPr>
      </p:pic>
    </p:spTree>
    <p:extLst>
      <p:ext uri="{BB962C8B-B14F-4D97-AF65-F5344CB8AC3E}">
        <p14:creationId xmlns:p14="http://schemas.microsoft.com/office/powerpoint/2010/main" val="284083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seycheshire.com/wp-content/uploads/line-graph-dow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7392" y="1764310"/>
            <a:ext cx="4276987" cy="32077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en-CA" dirty="0" smtClean="0">
                <a:solidFill>
                  <a:schemeClr val="accent2"/>
                </a:solidFill>
              </a:rPr>
              <a:t>Demo</a:t>
            </a:r>
            <a:endParaRPr lang="en-CA" dirty="0">
              <a:solidFill>
                <a:schemeClr val="accent2"/>
              </a:solidFill>
            </a:endParaRPr>
          </a:p>
        </p:txBody>
      </p:sp>
    </p:spTree>
    <p:extLst>
      <p:ext uri="{BB962C8B-B14F-4D97-AF65-F5344CB8AC3E}">
        <p14:creationId xmlns:p14="http://schemas.microsoft.com/office/powerpoint/2010/main" val="1088116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2"/>
                </a:solidFill>
              </a:rPr>
              <a:t>Best Practices</a:t>
            </a:r>
            <a:endParaRPr lang="en-CA" dirty="0">
              <a:solidFill>
                <a:schemeClr val="accent2"/>
              </a:solidFill>
            </a:endParaRPr>
          </a:p>
        </p:txBody>
      </p:sp>
      <p:sp>
        <p:nvSpPr>
          <p:cNvPr id="3" name="Content Placeholder 2"/>
          <p:cNvSpPr>
            <a:spLocks noGrp="1"/>
          </p:cNvSpPr>
          <p:nvPr>
            <p:ph idx="1"/>
          </p:nvPr>
        </p:nvSpPr>
        <p:spPr>
          <a:xfrm>
            <a:off x="457200" y="1600200"/>
            <a:ext cx="8359254" cy="4241041"/>
          </a:xfrm>
        </p:spPr>
        <p:txBody>
          <a:bodyPr>
            <a:normAutofit lnSpcReduction="10000"/>
          </a:bodyPr>
          <a:lstStyle/>
          <a:p>
            <a:pPr marL="0" indent="0">
              <a:buNone/>
            </a:pPr>
            <a:r>
              <a:rPr lang="en-CA" dirty="0">
                <a:hlinkClick r:id="rId2"/>
              </a:rPr>
              <a:t>https://</a:t>
            </a:r>
            <a:r>
              <a:rPr lang="en-CA" dirty="0" smtClean="0">
                <a:hlinkClick r:id="rId2"/>
              </a:rPr>
              <a:t>msdn.microsoft.com/en-CA/library/mt604821.aspx#Configure</a:t>
            </a:r>
            <a:r>
              <a:rPr lang="en-CA" dirty="0" smtClean="0"/>
              <a:t> </a:t>
            </a:r>
            <a:endParaRPr lang="en-CA" dirty="0"/>
          </a:p>
          <a:p>
            <a:r>
              <a:rPr lang="en-CA" sz="2800" dirty="0" smtClean="0"/>
              <a:t>Use latest SSMS</a:t>
            </a:r>
          </a:p>
          <a:p>
            <a:r>
              <a:rPr lang="en-CA" sz="2800" dirty="0"/>
              <a:t>Use Query Performance Insight in Azure SQL </a:t>
            </a:r>
            <a:r>
              <a:rPr lang="en-CA" sz="2800" dirty="0" smtClean="0"/>
              <a:t>Database</a:t>
            </a:r>
          </a:p>
          <a:p>
            <a:r>
              <a:rPr lang="en-CA" sz="2800" dirty="0"/>
              <a:t>Keep Query Store Adjusted to your </a:t>
            </a:r>
            <a:r>
              <a:rPr lang="en-CA" sz="2800" dirty="0" smtClean="0"/>
              <a:t>Workload</a:t>
            </a:r>
          </a:p>
          <a:p>
            <a:pPr lvl="1"/>
            <a:r>
              <a:rPr lang="en-CA" sz="2400" dirty="0" smtClean="0"/>
              <a:t>Max size</a:t>
            </a:r>
          </a:p>
          <a:p>
            <a:pPr lvl="1"/>
            <a:r>
              <a:rPr lang="en-CA" sz="2400" dirty="0" smtClean="0"/>
              <a:t>Collection interval</a:t>
            </a:r>
          </a:p>
          <a:p>
            <a:pPr lvl="1"/>
            <a:r>
              <a:rPr lang="en-CA" sz="2400" dirty="0" smtClean="0"/>
              <a:t>Retention period (per query and overall)</a:t>
            </a:r>
          </a:p>
          <a:p>
            <a:endParaRPr lang="en-CA" dirty="0"/>
          </a:p>
          <a:p>
            <a:endParaRPr lang="en-CA" dirty="0" smtClean="0"/>
          </a:p>
          <a:p>
            <a:endParaRPr lang="en-CA" dirty="0"/>
          </a:p>
          <a:p>
            <a:endParaRPr lang="en-CA" dirty="0"/>
          </a:p>
        </p:txBody>
      </p:sp>
      <p:pic>
        <p:nvPicPr>
          <p:cNvPr id="20482" name="Picture 2" descr="top que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157" y="176545"/>
            <a:ext cx="2148894" cy="21435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7519916" y="2210937"/>
            <a:ext cx="341194" cy="764275"/>
          </a:xfrm>
          <a:prstGeom prst="straightConnector1">
            <a:avLst/>
          </a:prstGeom>
          <a:ln>
            <a:solidFill>
              <a:srgbClr val="C00000"/>
            </a:solidFill>
            <a:tailEnd type="triangle"/>
          </a:ln>
          <a:effectLst>
            <a:outerShdw blurRad="40000" dist="20000" dir="5400000" rotWithShape="0">
              <a:srgbClr val="C00000">
                <a:alpha val="38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CA" dirty="0" smtClean="0">
                <a:solidFill>
                  <a:schemeClr val="accent2"/>
                </a:solidFill>
              </a:rPr>
              <a:t>Best Practices (2)</a:t>
            </a:r>
            <a:endParaRPr lang="en-CA" dirty="0">
              <a:solidFill>
                <a:schemeClr val="accent2"/>
              </a:solidFill>
            </a:endParaRPr>
          </a:p>
        </p:txBody>
      </p:sp>
      <p:sp>
        <p:nvSpPr>
          <p:cNvPr id="6" name="Content Placeholder 2"/>
          <p:cNvSpPr>
            <a:spLocks noGrp="1"/>
          </p:cNvSpPr>
          <p:nvPr>
            <p:ph idx="1"/>
          </p:nvPr>
        </p:nvSpPr>
        <p:spPr>
          <a:xfrm>
            <a:off x="457200" y="1600200"/>
            <a:ext cx="5902657" cy="4241041"/>
          </a:xfrm>
        </p:spPr>
        <p:txBody>
          <a:bodyPr>
            <a:normAutofit/>
          </a:bodyPr>
          <a:lstStyle/>
          <a:p>
            <a:r>
              <a:rPr lang="en-CA" sz="2800" dirty="0" smtClean="0"/>
              <a:t>Verify </a:t>
            </a:r>
            <a:r>
              <a:rPr lang="en-CA" sz="2800" dirty="0"/>
              <a:t>Query Store is Collecting Query Data </a:t>
            </a:r>
            <a:r>
              <a:rPr lang="en-CA" sz="2800" dirty="0" smtClean="0"/>
              <a:t>Continuously</a:t>
            </a:r>
          </a:p>
          <a:p>
            <a:pPr lvl="1"/>
            <a:r>
              <a:rPr lang="en-CA" sz="2400" dirty="0" smtClean="0"/>
              <a:t>Silent mode change</a:t>
            </a:r>
          </a:p>
          <a:p>
            <a:r>
              <a:rPr lang="en-CA" sz="2800" dirty="0" smtClean="0"/>
              <a:t>Avoid using Non-parameterized queries</a:t>
            </a:r>
          </a:p>
          <a:p>
            <a:pPr lvl="1"/>
            <a:r>
              <a:rPr lang="en-CA" sz="2400" dirty="0" smtClean="0"/>
              <a:t>To avoid frequent recompiles</a:t>
            </a:r>
            <a:endParaRPr lang="en-CA" sz="2400" dirty="0"/>
          </a:p>
          <a:p>
            <a:endParaRPr lang="en-CA" dirty="0"/>
          </a:p>
          <a:p>
            <a:endParaRPr lang="en-CA" dirty="0" smtClean="0"/>
          </a:p>
          <a:p>
            <a:endParaRPr lang="en-CA" dirty="0"/>
          </a:p>
          <a:p>
            <a:endParaRPr lang="en-CA" dirty="0"/>
          </a:p>
        </p:txBody>
      </p:sp>
      <p:pic>
        <p:nvPicPr>
          <p:cNvPr id="22534" name="Picture 6" descr="http://www.supplychaindigital.com/public/uploads/large/large_article_im2222_best_pract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880" y="2284657"/>
            <a:ext cx="2614920" cy="143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4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Non-Parameterized Queries</a:t>
            </a:r>
            <a:endParaRPr lang="en-CA" dirty="0"/>
          </a:p>
        </p:txBody>
      </p:sp>
      <p:sp>
        <p:nvSpPr>
          <p:cNvPr id="3" name="Content Placeholder 2"/>
          <p:cNvSpPr>
            <a:spLocks noGrp="1"/>
          </p:cNvSpPr>
          <p:nvPr>
            <p:ph idx="1"/>
          </p:nvPr>
        </p:nvSpPr>
        <p:spPr/>
        <p:txBody>
          <a:bodyPr>
            <a:normAutofit fontScale="62500" lnSpcReduction="20000"/>
          </a:bodyPr>
          <a:lstStyle/>
          <a:p>
            <a:r>
              <a:rPr lang="en-CA" dirty="0"/>
              <a:t>Parameterize queries where applicable, for example wrap queries inside a stored procedure.</a:t>
            </a:r>
          </a:p>
          <a:p>
            <a:r>
              <a:rPr lang="en-CA" dirty="0"/>
              <a:t>Use the </a:t>
            </a:r>
            <a:r>
              <a:rPr lang="en-CA" b="1" dirty="0"/>
              <a:t>Optimize for Ad Hoc Workloads</a:t>
            </a:r>
            <a:r>
              <a:rPr lang="en-CA" dirty="0"/>
              <a:t> option if your workload contains many single use ad-hoc batches with different query plans.</a:t>
            </a:r>
          </a:p>
          <a:p>
            <a:pPr lvl="1"/>
            <a:r>
              <a:rPr lang="en-CA" dirty="0"/>
              <a:t>Compare the number of distinct </a:t>
            </a:r>
            <a:r>
              <a:rPr lang="en-CA" dirty="0" err="1"/>
              <a:t>query_hash</a:t>
            </a:r>
            <a:r>
              <a:rPr lang="en-CA" dirty="0"/>
              <a:t> values with the total number of entries in </a:t>
            </a:r>
            <a:r>
              <a:rPr lang="en-CA" dirty="0" err="1"/>
              <a:t>sys.query_store_query</a:t>
            </a:r>
            <a:r>
              <a:rPr lang="en-CA" dirty="0"/>
              <a:t>. If the ratio is close to 1 your ad-hoc workload generates different queries.</a:t>
            </a:r>
          </a:p>
          <a:p>
            <a:r>
              <a:rPr lang="en-CA" dirty="0"/>
              <a:t>Apply FORCED PARAMETERIZATION, for the database or for a subset of queries if the number of different query plans is not large.</a:t>
            </a:r>
          </a:p>
          <a:p>
            <a:pPr lvl="1"/>
            <a:r>
              <a:rPr lang="en-CA" dirty="0"/>
              <a:t>Use plan guide to force parameterization only for the selected query.</a:t>
            </a:r>
          </a:p>
          <a:p>
            <a:pPr lvl="1"/>
            <a:r>
              <a:rPr lang="en-CA" dirty="0"/>
              <a:t>Configure FORCED PARAMETERIZATION for the database, if there are a small number of different query plans in your workload. (When the ratio between the count of distinct </a:t>
            </a:r>
            <a:r>
              <a:rPr lang="en-CA" dirty="0" err="1"/>
              <a:t>query_hash</a:t>
            </a:r>
            <a:r>
              <a:rPr lang="en-CA" dirty="0"/>
              <a:t> and the total number of entries in </a:t>
            </a:r>
            <a:r>
              <a:rPr lang="en-CA" dirty="0" err="1"/>
              <a:t>sys.query_store_query</a:t>
            </a:r>
            <a:r>
              <a:rPr lang="en-CA" dirty="0"/>
              <a:t> is much less than 1.)</a:t>
            </a:r>
          </a:p>
          <a:p>
            <a:r>
              <a:rPr lang="en-CA" dirty="0"/>
              <a:t>Set the </a:t>
            </a:r>
            <a:r>
              <a:rPr lang="en-CA" b="1" dirty="0"/>
              <a:t>Query Capture Mode</a:t>
            </a:r>
            <a:r>
              <a:rPr lang="en-CA" dirty="0"/>
              <a:t> to AUTO to automatically filter out ad-hoc queries with small resource consumption.</a:t>
            </a:r>
          </a:p>
          <a:p>
            <a:endParaRPr lang="en-CA" dirty="0"/>
          </a:p>
        </p:txBody>
      </p:sp>
    </p:spTree>
    <p:extLst>
      <p:ext uri="{BB962C8B-B14F-4D97-AF65-F5344CB8AC3E}">
        <p14:creationId xmlns:p14="http://schemas.microsoft.com/office/powerpoint/2010/main" val="2703116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CA" dirty="0" smtClean="0">
                <a:solidFill>
                  <a:schemeClr val="accent2"/>
                </a:solidFill>
              </a:rPr>
              <a:t>The approach</a:t>
            </a:r>
            <a:endParaRPr lang="en-CA" dirty="0">
              <a:solidFill>
                <a:schemeClr val="accent2"/>
              </a:solidFill>
            </a:endParaRPr>
          </a:p>
        </p:txBody>
      </p:sp>
      <p:pic>
        <p:nvPicPr>
          <p:cNvPr id="5" name="Picture 4" descr="http://pac.org/images/blog/clue_blo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31" y="1825472"/>
            <a:ext cx="3200822" cy="213814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8"/>
          <p:cNvSpPr>
            <a:spLocks noGrp="1"/>
          </p:cNvSpPr>
          <p:nvPr>
            <p:ph idx="1"/>
          </p:nvPr>
        </p:nvSpPr>
        <p:spPr>
          <a:xfrm>
            <a:off x="3985146" y="1839119"/>
            <a:ext cx="4954138" cy="3347030"/>
          </a:xfrm>
        </p:spPr>
        <p:txBody>
          <a:bodyPr>
            <a:normAutofit/>
          </a:bodyPr>
          <a:lstStyle/>
          <a:p>
            <a:r>
              <a:rPr lang="en-US" dirty="0" smtClean="0"/>
              <a:t>Where to start?</a:t>
            </a:r>
          </a:p>
          <a:p>
            <a:r>
              <a:rPr lang="en-US" dirty="0" smtClean="0"/>
              <a:t>Which tools to use?</a:t>
            </a:r>
          </a:p>
          <a:p>
            <a:r>
              <a:rPr lang="en-US" dirty="0" smtClean="0"/>
              <a:t>How to identify heavy T-SQL?</a:t>
            </a:r>
          </a:p>
        </p:txBody>
      </p:sp>
    </p:spTree>
    <p:extLst>
      <p:ext uri="{BB962C8B-B14F-4D97-AF65-F5344CB8AC3E}">
        <p14:creationId xmlns:p14="http://schemas.microsoft.com/office/powerpoint/2010/main" val="347833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CA" dirty="0" smtClean="0">
                <a:solidFill>
                  <a:schemeClr val="accent2"/>
                </a:solidFill>
              </a:rPr>
              <a:t>Best Practices (3)</a:t>
            </a:r>
            <a:endParaRPr lang="en-CA" dirty="0">
              <a:solidFill>
                <a:schemeClr val="accent2"/>
              </a:solidFill>
            </a:endParaRPr>
          </a:p>
        </p:txBody>
      </p:sp>
      <p:sp>
        <p:nvSpPr>
          <p:cNvPr id="5" name="Content Placeholder 2"/>
          <p:cNvSpPr>
            <a:spLocks noGrp="1"/>
          </p:cNvSpPr>
          <p:nvPr>
            <p:ph idx="1"/>
          </p:nvPr>
        </p:nvSpPr>
        <p:spPr>
          <a:xfrm>
            <a:off x="566382" y="1856095"/>
            <a:ext cx="5684293" cy="3207225"/>
          </a:xfrm>
        </p:spPr>
        <p:txBody>
          <a:bodyPr>
            <a:normAutofit/>
          </a:bodyPr>
          <a:lstStyle/>
          <a:p>
            <a:r>
              <a:rPr lang="en-CA" sz="2800" dirty="0" smtClean="0"/>
              <a:t>Avoid </a:t>
            </a:r>
            <a:r>
              <a:rPr lang="en-CA" sz="2800" dirty="0"/>
              <a:t>recreating</a:t>
            </a:r>
            <a:r>
              <a:rPr lang="en-CA" sz="2800" dirty="0" smtClean="0"/>
              <a:t> </a:t>
            </a:r>
            <a:r>
              <a:rPr lang="en-CA" sz="2800" dirty="0"/>
              <a:t>stored procedure, function, and </a:t>
            </a:r>
            <a:r>
              <a:rPr lang="en-CA" sz="2800" dirty="0" smtClean="0"/>
              <a:t>trigger or renaming databases</a:t>
            </a:r>
            <a:endParaRPr lang="en-CA" sz="2800" dirty="0"/>
          </a:p>
          <a:p>
            <a:r>
              <a:rPr lang="en-CA" sz="2800" dirty="0"/>
              <a:t>Check the Status of Forced Plans Regularly</a:t>
            </a:r>
          </a:p>
          <a:p>
            <a:endParaRPr lang="en-CA" dirty="0" smtClean="0"/>
          </a:p>
          <a:p>
            <a:endParaRPr lang="en-CA" dirty="0"/>
          </a:p>
          <a:p>
            <a:endParaRPr lang="en-CA" dirty="0"/>
          </a:p>
        </p:txBody>
      </p:sp>
      <p:pic>
        <p:nvPicPr>
          <p:cNvPr id="7" name="Picture 6" descr="http://www.supplychaindigital.com/public/uploads/large/large_article_im2222_best_pract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880" y="2284657"/>
            <a:ext cx="2614920" cy="143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7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9748" y="1541539"/>
            <a:ext cx="7772400" cy="391756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CA" sz="6600" dirty="0" smtClean="0"/>
              <a:t>Thank you!</a:t>
            </a:r>
            <a:r>
              <a:rPr lang="en-CA" dirty="0" smtClean="0"/>
              <a:t/>
            </a:r>
            <a:br>
              <a:rPr lang="en-CA" dirty="0" smtClean="0"/>
            </a:br>
            <a:r>
              <a:rPr lang="en-CA" dirty="0" smtClean="0"/>
              <a:t/>
            </a:r>
            <a:br>
              <a:rPr lang="en-CA" dirty="0" smtClean="0"/>
            </a:br>
            <a:r>
              <a:rPr lang="en-CA" dirty="0" smtClean="0"/>
              <a:t/>
            </a:r>
            <a:br>
              <a:rPr lang="en-CA" dirty="0" smtClean="0"/>
            </a:br>
            <a:r>
              <a:rPr lang="en-CA" dirty="0" smtClean="0">
                <a:hlinkClick r:id="rId2"/>
              </a:rPr>
              <a:t>gutzait@Pythian.com</a:t>
            </a:r>
            <a:r>
              <a:rPr lang="en-CA" dirty="0" smtClean="0"/>
              <a:t> </a:t>
            </a:r>
            <a:endParaRPr lang="en-CA" dirty="0"/>
          </a:p>
        </p:txBody>
      </p:sp>
      <p:pic>
        <p:nvPicPr>
          <p:cNvPr id="6" name="Picture 2" descr="http://www.socialmediamasteryformula.com/wp-content/uploads/2010/03/seo-fa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571" y="321896"/>
            <a:ext cx="3187610" cy="317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69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Answers to questions raised during </a:t>
            </a:r>
            <a:r>
              <a:rPr lang="en-CA" smtClean="0"/>
              <a:t>the session</a:t>
            </a:r>
            <a:endParaRPr lang="en-CA" dirty="0"/>
          </a:p>
        </p:txBody>
      </p:sp>
      <p:sp>
        <p:nvSpPr>
          <p:cNvPr id="3" name="Content Placeholder 2"/>
          <p:cNvSpPr>
            <a:spLocks noGrp="1"/>
          </p:cNvSpPr>
          <p:nvPr>
            <p:ph sz="half" idx="1"/>
          </p:nvPr>
        </p:nvSpPr>
        <p:spPr>
          <a:xfrm>
            <a:off x="457200" y="1600200"/>
            <a:ext cx="8229600" cy="4525963"/>
          </a:xfrm>
        </p:spPr>
        <p:txBody>
          <a:bodyPr/>
          <a:lstStyle/>
          <a:p>
            <a:r>
              <a:rPr lang="en-CA" dirty="0" smtClean="0"/>
              <a:t>Q: Permissions </a:t>
            </a:r>
            <a:r>
              <a:rPr lang="en-CA" dirty="0" smtClean="0"/>
              <a:t>to view only query store (for developers</a:t>
            </a:r>
            <a:r>
              <a:rPr lang="en-CA" dirty="0" smtClean="0"/>
              <a:t>)</a:t>
            </a:r>
          </a:p>
          <a:p>
            <a:r>
              <a:rPr lang="en-CA" dirty="0" smtClean="0"/>
              <a:t>A: I could not find any answer to this question but for sure if you are </a:t>
            </a:r>
            <a:r>
              <a:rPr lang="en-CA" dirty="0" err="1" smtClean="0"/>
              <a:t>dbo</a:t>
            </a:r>
            <a:r>
              <a:rPr lang="en-CA" dirty="0" smtClean="0"/>
              <a:t> in the database you can do anything with the query store. I will need to play around with permissions for more details. I will publish such </a:t>
            </a:r>
            <a:r>
              <a:rPr lang="en-CA" smtClean="0"/>
              <a:t>an article on </a:t>
            </a:r>
            <a:r>
              <a:rPr lang="en-CA" dirty="0" smtClean="0"/>
              <a:t>the Pythian site. Stay tuned!</a:t>
            </a:r>
            <a:endParaRPr lang="en-CA" dirty="0"/>
          </a:p>
        </p:txBody>
      </p:sp>
    </p:spTree>
    <p:extLst>
      <p:ext uri="{BB962C8B-B14F-4D97-AF65-F5344CB8AC3E}">
        <p14:creationId xmlns:p14="http://schemas.microsoft.com/office/powerpoint/2010/main" val="142156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156977776"/>
              </p:ext>
            </p:extLst>
          </p:nvPr>
        </p:nvGraphicFramePr>
        <p:xfrm>
          <a:off x="401781" y="1734676"/>
          <a:ext cx="2438400" cy="1476103"/>
        </p:xfrm>
        <a:graphic>
          <a:graphicData uri="http://schemas.openxmlformats.org/presentationml/2006/ole">
            <mc:AlternateContent xmlns:mc="http://schemas.openxmlformats.org/markup-compatibility/2006">
              <mc:Choice xmlns:v="urn:schemas-microsoft-com:vml" Requires="v">
                <p:oleObj spid="_x0000_s7453" name="Bitmap Image" r:id="rId3" imgW="6542857" imgH="3533333" progId="PBrush">
                  <p:embed/>
                </p:oleObj>
              </mc:Choice>
              <mc:Fallback>
                <p:oleObj name="Bitmap Image" r:id="rId3" imgW="6542857" imgH="353333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81" y="1734676"/>
                        <a:ext cx="2438400" cy="1476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3418694" y="1735793"/>
            <a:ext cx="5397759" cy="1474986"/>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SQL Server Profiler &amp; </a:t>
            </a:r>
          </a:p>
          <a:p>
            <a:pPr marL="342900" indent="-342900">
              <a:spcBef>
                <a:spcPct val="20000"/>
              </a:spcBef>
              <a:buClr>
                <a:schemeClr val="hlink"/>
              </a:buClr>
              <a:buSzPct val="80000"/>
              <a:defRPr/>
            </a:pPr>
            <a:r>
              <a:rPr lang="en-US" sz="2400" dirty="0">
                <a:solidFill>
                  <a:schemeClr val="tx2"/>
                </a:solidFill>
                <a:latin typeface="Arial" charset="0"/>
                <a:cs typeface="Arial" charset="0"/>
              </a:rPr>
              <a:t>SQL Traces</a:t>
            </a:r>
          </a:p>
          <a:p>
            <a:pPr marL="342900" indent="-342900">
              <a:spcBef>
                <a:spcPct val="20000"/>
              </a:spcBef>
              <a:buClr>
                <a:schemeClr val="hlink"/>
              </a:buClr>
              <a:buSzPct val="80000"/>
              <a:defRPr/>
            </a:pPr>
            <a:r>
              <a:rPr lang="en-US" sz="2400" dirty="0" err="1">
                <a:solidFill>
                  <a:schemeClr val="bg1">
                    <a:lumMod val="75000"/>
                  </a:schemeClr>
                </a:solidFill>
                <a:latin typeface="Arial" charset="0"/>
                <a:cs typeface="Arial" charset="0"/>
              </a:rPr>
              <a:t>ReadTrace</a:t>
            </a:r>
            <a:r>
              <a:rPr lang="en-US" sz="2400" dirty="0">
                <a:solidFill>
                  <a:schemeClr val="bg1">
                    <a:lumMod val="75000"/>
                  </a:schemeClr>
                </a:solidFill>
                <a:latin typeface="Arial" charset="0"/>
                <a:cs typeface="Arial" charset="0"/>
              </a:rPr>
              <a:t> (RML utility</a:t>
            </a:r>
            <a:r>
              <a:rPr lang="en-US" sz="2400" dirty="0" smtClean="0">
                <a:solidFill>
                  <a:schemeClr val="bg1">
                    <a:lumMod val="75000"/>
                  </a:schemeClr>
                </a:solidFill>
                <a:latin typeface="Arial" charset="0"/>
                <a:cs typeface="Arial" charset="0"/>
              </a:rPr>
              <a:t>) – </a:t>
            </a:r>
            <a:r>
              <a:rPr lang="en-US" dirty="0" smtClean="0">
                <a:solidFill>
                  <a:schemeClr val="bg1">
                    <a:lumMod val="75000"/>
                  </a:schemeClr>
                </a:solidFill>
                <a:latin typeface="Arial" charset="0"/>
                <a:cs typeface="Arial" charset="0"/>
              </a:rPr>
              <a:t>command line</a:t>
            </a:r>
            <a:endParaRPr lang="en-US" dirty="0">
              <a:solidFill>
                <a:schemeClr val="bg1">
                  <a:lumMod val="75000"/>
                </a:schemeClr>
              </a:solidFill>
              <a:latin typeface="Arial" charset="0"/>
              <a:cs typeface="Arial" charset="0"/>
            </a:endParaRPr>
          </a:p>
          <a:p>
            <a:pPr marL="342900" indent="-342900">
              <a:spcBef>
                <a:spcPct val="20000"/>
              </a:spcBef>
              <a:buClr>
                <a:schemeClr val="hlink"/>
              </a:buClr>
              <a:buSzPct val="80000"/>
              <a:defRPr/>
            </a:pPr>
            <a:endParaRPr lang="en-US" sz="2400" dirty="0">
              <a:solidFill>
                <a:schemeClr val="tx2"/>
              </a:solidFill>
              <a:latin typeface="Arial" charset="0"/>
              <a:cs typeface="Arial" charset="0"/>
            </a:endParaRPr>
          </a:p>
        </p:txBody>
      </p:sp>
      <p:sp>
        <p:nvSpPr>
          <p:cNvPr id="7" name="Rectangle 3"/>
          <p:cNvSpPr>
            <a:spLocks noChangeArrowheads="1"/>
          </p:cNvSpPr>
          <p:nvPr/>
        </p:nvSpPr>
        <p:spPr bwMode="auto">
          <a:xfrm>
            <a:off x="3418695" y="4671458"/>
            <a:ext cx="56388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SQL Server Management </a:t>
            </a:r>
            <a:r>
              <a:rPr lang="en-US" sz="2400" dirty="0" smtClean="0">
                <a:solidFill>
                  <a:schemeClr val="tx2"/>
                </a:solidFill>
                <a:latin typeface="Arial" charset="0"/>
                <a:cs typeface="Arial" charset="0"/>
              </a:rPr>
              <a:t>Studio</a:t>
            </a:r>
          </a:p>
          <a:p>
            <a:pPr marL="342900" indent="-342900">
              <a:spcBef>
                <a:spcPct val="20000"/>
              </a:spcBef>
              <a:buClr>
                <a:schemeClr val="hlink"/>
              </a:buClr>
              <a:buSzPct val="80000"/>
              <a:buFont typeface="Arial" panose="020B0604020202020204" pitchFamily="34" charset="0"/>
              <a:buChar char="•"/>
              <a:defRPr/>
            </a:pPr>
            <a:r>
              <a:rPr lang="en-US" dirty="0" smtClean="0">
                <a:solidFill>
                  <a:schemeClr val="tx2"/>
                </a:solidFill>
                <a:latin typeface="Arial" charset="0"/>
                <a:cs typeface="Arial" charset="0"/>
              </a:rPr>
              <a:t>Sp_who2 and </a:t>
            </a:r>
            <a:r>
              <a:rPr lang="en-US" dirty="0" err="1" smtClean="0">
                <a:solidFill>
                  <a:schemeClr val="tx2"/>
                </a:solidFill>
                <a:latin typeface="Arial" charset="0"/>
                <a:cs typeface="Arial" charset="0"/>
              </a:rPr>
              <a:t>Dbcc</a:t>
            </a:r>
            <a:r>
              <a:rPr lang="en-US" dirty="0" smtClean="0">
                <a:solidFill>
                  <a:schemeClr val="tx2"/>
                </a:solidFill>
                <a:latin typeface="Arial" charset="0"/>
                <a:cs typeface="Arial" charset="0"/>
              </a:rPr>
              <a:t> </a:t>
            </a:r>
            <a:r>
              <a:rPr lang="en-US" dirty="0" err="1" smtClean="0">
                <a:solidFill>
                  <a:schemeClr val="tx2"/>
                </a:solidFill>
                <a:latin typeface="Arial" charset="0"/>
                <a:cs typeface="Arial" charset="0"/>
              </a:rPr>
              <a:t>inputbuffer</a:t>
            </a:r>
            <a:r>
              <a:rPr lang="en-US" dirty="0" smtClean="0">
                <a:solidFill>
                  <a:schemeClr val="tx2"/>
                </a:solidFill>
                <a:latin typeface="Arial" charset="0"/>
                <a:cs typeface="Arial" charset="0"/>
              </a:rPr>
              <a:t> (&lt;</a:t>
            </a:r>
            <a:r>
              <a:rPr lang="en-US" dirty="0" err="1" smtClean="0">
                <a:solidFill>
                  <a:schemeClr val="tx2"/>
                </a:solidFill>
                <a:latin typeface="Arial" charset="0"/>
                <a:cs typeface="Arial" charset="0"/>
              </a:rPr>
              <a:t>spid</a:t>
            </a:r>
            <a:r>
              <a:rPr lang="en-US" dirty="0" smtClean="0">
                <a:solidFill>
                  <a:schemeClr val="tx2"/>
                </a:solidFill>
                <a:latin typeface="Arial" charset="0"/>
                <a:cs typeface="Arial" charset="0"/>
              </a:rPr>
              <a:t>&gt;)</a:t>
            </a:r>
          </a:p>
          <a:p>
            <a:pPr marL="342900" indent="-342900">
              <a:spcBef>
                <a:spcPct val="20000"/>
              </a:spcBef>
              <a:buClr>
                <a:schemeClr val="hlink"/>
              </a:buClr>
              <a:buSzPct val="80000"/>
              <a:buFont typeface="Arial" panose="020B0604020202020204" pitchFamily="34" charset="0"/>
              <a:buChar char="•"/>
              <a:defRPr/>
            </a:pPr>
            <a:r>
              <a:rPr lang="en-US" dirty="0" smtClean="0">
                <a:solidFill>
                  <a:schemeClr val="tx2"/>
                </a:solidFill>
                <a:latin typeface="Arial" charset="0"/>
                <a:cs typeface="Arial" charset="0"/>
              </a:rPr>
              <a:t>Scripts</a:t>
            </a:r>
            <a:endParaRPr lang="en-US" dirty="0">
              <a:solidFill>
                <a:schemeClr val="tx2"/>
              </a:solidFill>
              <a:latin typeface="Arial" charset="0"/>
              <a:cs typeface="Arial" charset="0"/>
            </a:endParaRPr>
          </a:p>
        </p:txBody>
      </p:sp>
      <p:pic>
        <p:nvPicPr>
          <p:cNvPr id="8" name="Picture 10"/>
          <p:cNvPicPr>
            <a:picLocks noChangeAspect="1" noChangeArrowheads="1"/>
          </p:cNvPicPr>
          <p:nvPr/>
        </p:nvPicPr>
        <p:blipFill>
          <a:blip r:embed="rId5" cstate="print"/>
          <a:srcRect/>
          <a:stretch>
            <a:fillRect/>
          </a:stretch>
        </p:blipFill>
        <p:spPr bwMode="auto">
          <a:xfrm>
            <a:off x="428173" y="3496237"/>
            <a:ext cx="2438400" cy="1445765"/>
          </a:xfrm>
          <a:prstGeom prst="rect">
            <a:avLst/>
          </a:prstGeom>
          <a:ln>
            <a:headEnd/>
            <a:tailEnd/>
          </a:ln>
        </p:spPr>
        <p:style>
          <a:lnRef idx="0">
            <a:schemeClr val="dk1"/>
          </a:lnRef>
          <a:fillRef idx="3">
            <a:schemeClr val="dk1"/>
          </a:fillRef>
          <a:effectRef idx="3">
            <a:schemeClr val="dk1"/>
          </a:effectRef>
          <a:fontRef idx="minor">
            <a:schemeClr val="lt1"/>
          </a:fontRef>
        </p:style>
      </p:pic>
      <p:pic>
        <p:nvPicPr>
          <p:cNvPr id="9" name="Picture 4"/>
          <p:cNvPicPr>
            <a:picLocks noChangeAspect="1" noChangeArrowheads="1"/>
          </p:cNvPicPr>
          <p:nvPr/>
        </p:nvPicPr>
        <p:blipFill>
          <a:blip r:embed="rId6" cstate="print"/>
          <a:srcRect/>
          <a:stretch>
            <a:fillRect/>
          </a:stretch>
        </p:blipFill>
        <p:spPr bwMode="auto">
          <a:xfrm>
            <a:off x="980295" y="3990520"/>
            <a:ext cx="2232781" cy="1371600"/>
          </a:xfrm>
          <a:prstGeom prst="rect">
            <a:avLst/>
          </a:prstGeom>
          <a:noFill/>
          <a:ln w="9525">
            <a:noFill/>
            <a:miter lim="800000"/>
            <a:headEnd/>
            <a:tailEnd/>
          </a:ln>
        </p:spPr>
      </p:pic>
      <p:pic>
        <p:nvPicPr>
          <p:cNvPr id="11" name="Picture 10"/>
          <p:cNvPicPr>
            <a:picLocks noChangeAspect="1"/>
          </p:cNvPicPr>
          <p:nvPr/>
        </p:nvPicPr>
        <p:blipFill>
          <a:blip r:embed="rId7"/>
          <a:stretch>
            <a:fillRect/>
          </a:stretch>
        </p:blipFill>
        <p:spPr>
          <a:xfrm>
            <a:off x="3284870" y="3580945"/>
            <a:ext cx="1657350" cy="819150"/>
          </a:xfrm>
          <a:prstGeom prst="rect">
            <a:avLst/>
          </a:prstGeom>
        </p:spPr>
      </p:pic>
      <p:sp>
        <p:nvSpPr>
          <p:cNvPr id="12" name="Title 1"/>
          <p:cNvSpPr>
            <a:spLocks noGrp="1"/>
          </p:cNvSpPr>
          <p:nvPr>
            <p:ph type="title"/>
          </p:nvPr>
        </p:nvSpPr>
        <p:spPr>
          <a:xfrm>
            <a:off x="457200" y="290288"/>
            <a:ext cx="8229600" cy="1143000"/>
          </a:xfrm>
        </p:spPr>
        <p:txBody>
          <a:bodyPr>
            <a:normAutofit/>
          </a:bodyPr>
          <a:lstStyle/>
          <a:p>
            <a:r>
              <a:rPr lang="en-CA" dirty="0" smtClean="0">
                <a:solidFill>
                  <a:schemeClr val="accent2"/>
                </a:solidFill>
              </a:rPr>
              <a:t>Tools – </a:t>
            </a:r>
            <a:r>
              <a:rPr lang="en-CA" dirty="0" smtClean="0">
                <a:solidFill>
                  <a:schemeClr val="accent1">
                    <a:lumMod val="75000"/>
                  </a:schemeClr>
                </a:solidFill>
              </a:rPr>
              <a:t>SQL Server</a:t>
            </a:r>
            <a:endParaRPr lang="es-CR" dirty="0">
              <a:solidFill>
                <a:schemeClr val="accent1">
                  <a:lumMod val="75000"/>
                </a:schemeClr>
              </a:solidFill>
            </a:endParaRPr>
          </a:p>
        </p:txBody>
      </p:sp>
    </p:spTree>
    <p:extLst>
      <p:ext uri="{BB962C8B-B14F-4D97-AF65-F5344CB8AC3E}">
        <p14:creationId xmlns:p14="http://schemas.microsoft.com/office/powerpoint/2010/main" val="1640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581400" y="1743638"/>
            <a:ext cx="55626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Database Engine Tuning Advisor</a:t>
            </a:r>
          </a:p>
        </p:txBody>
      </p:sp>
      <p:sp>
        <p:nvSpPr>
          <p:cNvPr id="6" name="Rectangle 3"/>
          <p:cNvSpPr>
            <a:spLocks noChangeArrowheads="1"/>
          </p:cNvSpPr>
          <p:nvPr/>
        </p:nvSpPr>
        <p:spPr bwMode="auto">
          <a:xfrm>
            <a:off x="3581400" y="3359692"/>
            <a:ext cx="49530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DMVs and statistics</a:t>
            </a:r>
          </a:p>
        </p:txBody>
      </p:sp>
      <p:pic>
        <p:nvPicPr>
          <p:cNvPr id="7" name="Picture 4"/>
          <p:cNvPicPr>
            <a:picLocks noChangeAspect="1" noChangeArrowheads="1"/>
          </p:cNvPicPr>
          <p:nvPr/>
        </p:nvPicPr>
        <p:blipFill>
          <a:blip r:embed="rId2" cstate="print"/>
          <a:srcRect/>
          <a:stretch>
            <a:fillRect/>
          </a:stretch>
        </p:blipFill>
        <p:spPr bwMode="auto">
          <a:xfrm>
            <a:off x="552735" y="1554844"/>
            <a:ext cx="2590800" cy="1295400"/>
          </a:xfrm>
          <a:prstGeom prst="rect">
            <a:avLst/>
          </a:prstGeom>
          <a:noFill/>
          <a:ln w="9525">
            <a:noFill/>
            <a:miter lim="800000"/>
            <a:headEnd/>
            <a:tailEnd/>
          </a:ln>
        </p:spPr>
      </p:pic>
      <p:pic>
        <p:nvPicPr>
          <p:cNvPr id="8" name="Picture 6"/>
          <p:cNvPicPr>
            <a:picLocks noChangeAspect="1" noChangeArrowheads="1"/>
          </p:cNvPicPr>
          <p:nvPr/>
        </p:nvPicPr>
        <p:blipFill>
          <a:blip r:embed="rId3" cstate="print"/>
          <a:srcRect/>
          <a:stretch>
            <a:fillRect/>
          </a:stretch>
        </p:blipFill>
        <p:spPr bwMode="auto">
          <a:xfrm>
            <a:off x="552734" y="3120788"/>
            <a:ext cx="2590801" cy="1371600"/>
          </a:xfrm>
          <a:prstGeom prst="rect">
            <a:avLst/>
          </a:prstGeom>
          <a:noFill/>
          <a:ln w="9525">
            <a:noFill/>
            <a:miter lim="800000"/>
            <a:headEnd/>
            <a:tailEnd/>
          </a:ln>
        </p:spPr>
      </p:pic>
      <p:sp>
        <p:nvSpPr>
          <p:cNvPr id="10" name="Rectangle 3"/>
          <p:cNvSpPr>
            <a:spLocks noChangeArrowheads="1"/>
          </p:cNvSpPr>
          <p:nvPr/>
        </p:nvSpPr>
        <p:spPr bwMode="auto">
          <a:xfrm>
            <a:off x="3581400" y="4979158"/>
            <a:ext cx="58674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SQL Server Activity Monitor</a:t>
            </a:r>
          </a:p>
        </p:txBody>
      </p:sp>
      <p:pic>
        <p:nvPicPr>
          <p:cNvPr id="11" name="Picture 5"/>
          <p:cNvPicPr>
            <a:picLocks noChangeAspect="1" noChangeArrowheads="1"/>
          </p:cNvPicPr>
          <p:nvPr/>
        </p:nvPicPr>
        <p:blipFill>
          <a:blip r:embed="rId4" cstate="print"/>
          <a:srcRect/>
          <a:stretch>
            <a:fillRect/>
          </a:stretch>
        </p:blipFill>
        <p:spPr bwMode="auto">
          <a:xfrm>
            <a:off x="552734" y="4762932"/>
            <a:ext cx="2097206" cy="1179292"/>
          </a:xfrm>
          <a:prstGeom prst="rect">
            <a:avLst/>
          </a:prstGeom>
          <a:noFill/>
          <a:ln w="9525">
            <a:noFill/>
            <a:miter lim="800000"/>
            <a:headEnd/>
            <a:tailEnd/>
          </a:ln>
        </p:spPr>
      </p:pic>
      <p:sp>
        <p:nvSpPr>
          <p:cNvPr id="12" name="Title 1"/>
          <p:cNvSpPr>
            <a:spLocks noGrp="1"/>
          </p:cNvSpPr>
          <p:nvPr>
            <p:ph type="title"/>
          </p:nvPr>
        </p:nvSpPr>
        <p:spPr>
          <a:xfrm>
            <a:off x="457200" y="290288"/>
            <a:ext cx="8229600" cy="1143000"/>
          </a:xfrm>
        </p:spPr>
        <p:txBody>
          <a:bodyPr>
            <a:normAutofit/>
          </a:bodyPr>
          <a:lstStyle/>
          <a:p>
            <a:r>
              <a:rPr lang="en-CA" dirty="0" smtClean="0">
                <a:solidFill>
                  <a:schemeClr val="accent2"/>
                </a:solidFill>
              </a:rPr>
              <a:t>Tools –</a:t>
            </a:r>
            <a:r>
              <a:rPr lang="en-CA" dirty="0" smtClean="0">
                <a:solidFill>
                  <a:srgbClr val="92D050"/>
                </a:solidFill>
              </a:rPr>
              <a:t> </a:t>
            </a:r>
            <a:r>
              <a:rPr lang="en-CA" dirty="0" smtClean="0">
                <a:solidFill>
                  <a:schemeClr val="accent1">
                    <a:lumMod val="75000"/>
                  </a:schemeClr>
                </a:solidFill>
              </a:rPr>
              <a:t>SQL Server (2)</a:t>
            </a:r>
            <a:endParaRPr lang="es-CR" dirty="0">
              <a:solidFill>
                <a:schemeClr val="accent1">
                  <a:lumMod val="75000"/>
                </a:schemeClr>
              </a:solidFill>
            </a:endParaRPr>
          </a:p>
        </p:txBody>
      </p:sp>
    </p:spTree>
    <p:extLst>
      <p:ext uri="{BB962C8B-B14F-4D97-AF65-F5344CB8AC3E}">
        <p14:creationId xmlns:p14="http://schemas.microsoft.com/office/powerpoint/2010/main" val="189479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50619"/>
            <a:ext cx="1849902" cy="135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733800" y="1750961"/>
            <a:ext cx="55626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err="1">
                <a:solidFill>
                  <a:schemeClr val="tx2"/>
                </a:solidFill>
                <a:latin typeface="Arial" charset="0"/>
                <a:cs typeface="Arial" charset="0"/>
              </a:rPr>
              <a:t>PSSDiag</a:t>
            </a:r>
            <a:endParaRPr lang="en-US" sz="2400" dirty="0">
              <a:solidFill>
                <a:schemeClr val="tx2"/>
              </a:solidFill>
              <a:latin typeface="Arial" charset="0"/>
              <a:cs typeface="Arial" charset="0"/>
            </a:endParaRPr>
          </a:p>
        </p:txBody>
      </p:sp>
      <p:sp>
        <p:nvSpPr>
          <p:cNvPr id="7" name="Rectangle 3"/>
          <p:cNvSpPr>
            <a:spLocks noChangeArrowheads="1"/>
          </p:cNvSpPr>
          <p:nvPr/>
        </p:nvSpPr>
        <p:spPr bwMode="auto">
          <a:xfrm>
            <a:off x="3810000" y="3503561"/>
            <a:ext cx="4953000"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err="1">
                <a:solidFill>
                  <a:schemeClr val="tx2"/>
                </a:solidFill>
                <a:latin typeface="Arial" charset="0"/>
                <a:cs typeface="Arial" charset="0"/>
              </a:rPr>
              <a:t>SQLDiag</a:t>
            </a:r>
            <a:r>
              <a:rPr lang="en-US" sz="2400" dirty="0">
                <a:solidFill>
                  <a:schemeClr val="tx2"/>
                </a:solidFill>
                <a:latin typeface="Arial" charset="0"/>
                <a:cs typeface="Arial" charset="0"/>
              </a:rPr>
              <a:t> and </a:t>
            </a:r>
            <a:r>
              <a:rPr lang="en-US" sz="2400" dirty="0" err="1">
                <a:solidFill>
                  <a:schemeClr val="tx2"/>
                </a:solidFill>
                <a:latin typeface="Arial" charset="0"/>
                <a:cs typeface="Arial" charset="0"/>
              </a:rPr>
              <a:t>PerfStats</a:t>
            </a:r>
            <a:endParaRPr lang="en-US" sz="2400" dirty="0">
              <a:solidFill>
                <a:schemeClr val="tx2"/>
              </a:solidFill>
              <a:latin typeface="Arial" charset="0"/>
              <a:cs typeface="Arial" charset="0"/>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042121"/>
            <a:ext cx="2159391" cy="127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4607855"/>
            <a:ext cx="1864526" cy="1337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auto">
          <a:xfrm>
            <a:off x="3810000" y="4989461"/>
            <a:ext cx="2088232"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SQL Nexus</a:t>
            </a:r>
          </a:p>
        </p:txBody>
      </p:sp>
      <p:sp>
        <p:nvSpPr>
          <p:cNvPr id="13" name="Title 1"/>
          <p:cNvSpPr>
            <a:spLocks noGrp="1"/>
          </p:cNvSpPr>
          <p:nvPr>
            <p:ph type="title"/>
          </p:nvPr>
        </p:nvSpPr>
        <p:spPr>
          <a:xfrm>
            <a:off x="457200" y="290288"/>
            <a:ext cx="8229600" cy="1143000"/>
          </a:xfrm>
        </p:spPr>
        <p:txBody>
          <a:bodyPr>
            <a:normAutofit/>
          </a:bodyPr>
          <a:lstStyle/>
          <a:p>
            <a:r>
              <a:rPr lang="en-CA" dirty="0" smtClean="0">
                <a:solidFill>
                  <a:schemeClr val="accent2"/>
                </a:solidFill>
              </a:rPr>
              <a:t>Tools –</a:t>
            </a:r>
            <a:r>
              <a:rPr lang="en-CA" dirty="0" smtClean="0">
                <a:solidFill>
                  <a:srgbClr val="92D050"/>
                </a:solidFill>
              </a:rPr>
              <a:t> </a:t>
            </a:r>
            <a:r>
              <a:rPr lang="en-CA" dirty="0" smtClean="0">
                <a:solidFill>
                  <a:schemeClr val="accent1">
                    <a:lumMod val="75000"/>
                  </a:schemeClr>
                </a:solidFill>
              </a:rPr>
              <a:t>SQL Server (3)</a:t>
            </a:r>
            <a:endParaRPr lang="es-CR" dirty="0">
              <a:solidFill>
                <a:schemeClr val="accent1">
                  <a:lumMod val="75000"/>
                </a:schemeClr>
              </a:solidFill>
            </a:endParaRPr>
          </a:p>
        </p:txBody>
      </p:sp>
    </p:spTree>
    <p:extLst>
      <p:ext uri="{BB962C8B-B14F-4D97-AF65-F5344CB8AC3E}">
        <p14:creationId xmlns:p14="http://schemas.microsoft.com/office/powerpoint/2010/main" val="123247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www.mssqltips.com/tipimages/1553_fi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9" y="1709230"/>
            <a:ext cx="2430998" cy="1835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blogs.msdn.com/blogfiles/blogdoezequiel/WindowsLiveWriter/SQLServer2005PerformanceDashboardinstall_F971/image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5" y="2065552"/>
            <a:ext cx="2238067" cy="16400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4860032" y="2584227"/>
            <a:ext cx="3903919"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Performance Dashboard</a:t>
            </a:r>
          </a:p>
        </p:txBody>
      </p:sp>
      <p:sp>
        <p:nvSpPr>
          <p:cNvPr id="8" name="Title 1"/>
          <p:cNvSpPr>
            <a:spLocks noGrp="1"/>
          </p:cNvSpPr>
          <p:nvPr>
            <p:ph type="title"/>
          </p:nvPr>
        </p:nvSpPr>
        <p:spPr>
          <a:xfrm>
            <a:off x="457200" y="290288"/>
            <a:ext cx="8229600" cy="1143000"/>
          </a:xfrm>
        </p:spPr>
        <p:txBody>
          <a:bodyPr>
            <a:normAutofit/>
          </a:bodyPr>
          <a:lstStyle/>
          <a:p>
            <a:r>
              <a:rPr lang="en-CA" dirty="0" smtClean="0">
                <a:solidFill>
                  <a:schemeClr val="accent2"/>
                </a:solidFill>
              </a:rPr>
              <a:t>Tools –</a:t>
            </a:r>
            <a:r>
              <a:rPr lang="en-CA" dirty="0" smtClean="0">
                <a:solidFill>
                  <a:srgbClr val="92D050"/>
                </a:solidFill>
              </a:rPr>
              <a:t> </a:t>
            </a:r>
            <a:r>
              <a:rPr lang="en-CA" dirty="0" smtClean="0">
                <a:solidFill>
                  <a:schemeClr val="accent1">
                    <a:lumMod val="75000"/>
                  </a:schemeClr>
                </a:solidFill>
              </a:rPr>
              <a:t>SQL Server (4)</a:t>
            </a:r>
            <a:endParaRPr lang="es-CR" dirty="0">
              <a:solidFill>
                <a:schemeClr val="accent1">
                  <a:lumMod val="75000"/>
                </a:schemeClr>
              </a:solidFill>
            </a:endParaRPr>
          </a:p>
        </p:txBody>
      </p:sp>
      <p:pic>
        <p:nvPicPr>
          <p:cNvPr id="9" name="Picture 8"/>
          <p:cNvPicPr>
            <a:picLocks noChangeAspect="1"/>
          </p:cNvPicPr>
          <p:nvPr/>
        </p:nvPicPr>
        <p:blipFill>
          <a:blip r:embed="rId4"/>
          <a:stretch>
            <a:fillRect/>
          </a:stretch>
        </p:blipFill>
        <p:spPr>
          <a:xfrm>
            <a:off x="571509" y="4176898"/>
            <a:ext cx="2063490" cy="1646368"/>
          </a:xfrm>
          <a:prstGeom prst="rect">
            <a:avLst/>
          </a:prstGeom>
        </p:spPr>
      </p:pic>
      <p:sp>
        <p:nvSpPr>
          <p:cNvPr id="10" name="Rectangle 3"/>
          <p:cNvSpPr>
            <a:spLocks noChangeArrowheads="1"/>
          </p:cNvSpPr>
          <p:nvPr/>
        </p:nvSpPr>
        <p:spPr bwMode="auto">
          <a:xfrm>
            <a:off x="4782881" y="4487405"/>
            <a:ext cx="3903919" cy="533400"/>
          </a:xfrm>
          <a:prstGeom prst="rect">
            <a:avLst/>
          </a:prstGeom>
          <a:noFill/>
          <a:ln w="9525">
            <a:noFill/>
            <a:miter lim="800000"/>
            <a:headEnd/>
            <a:tailEnd/>
          </a:ln>
          <a:effectLst/>
        </p:spPr>
        <p:txBody>
          <a:bodyPr/>
          <a:lstStyle/>
          <a:p>
            <a:pPr marL="342900" indent="-342900">
              <a:spcBef>
                <a:spcPct val="20000"/>
              </a:spcBef>
              <a:buClr>
                <a:schemeClr val="hlink"/>
              </a:buClr>
              <a:buSzPct val="80000"/>
              <a:defRPr/>
            </a:pPr>
            <a:r>
              <a:rPr lang="en-US" sz="2400" dirty="0">
                <a:solidFill>
                  <a:schemeClr val="tx2"/>
                </a:solidFill>
                <a:latin typeface="Arial" charset="0"/>
                <a:cs typeface="Arial" charset="0"/>
              </a:rPr>
              <a:t>Performance </a:t>
            </a:r>
            <a:r>
              <a:rPr lang="en-US" sz="2400" dirty="0" smtClean="0">
                <a:solidFill>
                  <a:schemeClr val="tx2"/>
                </a:solidFill>
                <a:latin typeface="Arial" charset="0"/>
                <a:cs typeface="Arial" charset="0"/>
              </a:rPr>
              <a:t>Analysis of Logs (PAL)</a:t>
            </a:r>
            <a:endParaRPr lang="en-US" sz="2400" dirty="0">
              <a:solidFill>
                <a:schemeClr val="tx2"/>
              </a:solidFill>
              <a:latin typeface="Arial" charset="0"/>
              <a:cs typeface="Arial" charset="0"/>
            </a:endParaRPr>
          </a:p>
        </p:txBody>
      </p:sp>
    </p:spTree>
    <p:extLst>
      <p:ext uri="{BB962C8B-B14F-4D97-AF65-F5344CB8AC3E}">
        <p14:creationId xmlns:p14="http://schemas.microsoft.com/office/powerpoint/2010/main" val="34913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623887" y="1656544"/>
            <a:ext cx="2209800" cy="165735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3417570" y="1627462"/>
            <a:ext cx="2057401" cy="1545063"/>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3895411" y="3284762"/>
            <a:ext cx="1200150" cy="276225"/>
          </a:xfrm>
          <a:prstGeom prst="rect">
            <a:avLst/>
          </a:prstGeom>
          <a:noFill/>
          <a:ln w="9525">
            <a:noFill/>
            <a:miter lim="800000"/>
            <a:headEnd/>
            <a:tailEnd/>
          </a:ln>
        </p:spPr>
      </p:pic>
      <p:pic>
        <p:nvPicPr>
          <p:cNvPr id="8" name="Picture 7"/>
          <p:cNvPicPr>
            <a:picLocks noChangeAspect="1" noChangeArrowheads="1"/>
          </p:cNvPicPr>
          <p:nvPr/>
        </p:nvPicPr>
        <p:blipFill>
          <a:blip r:embed="rId5" cstate="print"/>
          <a:srcRect/>
          <a:stretch>
            <a:fillRect/>
          </a:stretch>
        </p:blipFill>
        <p:spPr bwMode="auto">
          <a:xfrm>
            <a:off x="533400" y="4419600"/>
            <a:ext cx="2171700" cy="1498473"/>
          </a:xfrm>
          <a:prstGeom prst="rect">
            <a:avLst/>
          </a:prstGeom>
          <a:noFill/>
          <a:ln w="9525">
            <a:noFill/>
            <a:miter lim="800000"/>
            <a:headEnd/>
            <a:tailEnd/>
          </a:ln>
        </p:spPr>
      </p:pic>
      <p:pic>
        <p:nvPicPr>
          <p:cNvPr id="9" name="Picture 9"/>
          <p:cNvPicPr>
            <a:picLocks noChangeAspect="1" noChangeArrowheads="1"/>
          </p:cNvPicPr>
          <p:nvPr/>
        </p:nvPicPr>
        <p:blipFill>
          <a:blip r:embed="rId6" cstate="print"/>
          <a:srcRect/>
          <a:stretch>
            <a:fillRect/>
          </a:stretch>
        </p:blipFill>
        <p:spPr bwMode="auto">
          <a:xfrm>
            <a:off x="804862" y="3366765"/>
            <a:ext cx="1628775" cy="428625"/>
          </a:xfrm>
          <a:prstGeom prst="rect">
            <a:avLst/>
          </a:prstGeom>
          <a:noFill/>
          <a:ln w="9525">
            <a:noFill/>
            <a:miter lim="800000"/>
            <a:headEnd/>
            <a:tailEnd/>
          </a:ln>
        </p:spPr>
      </p:pic>
      <p:pic>
        <p:nvPicPr>
          <p:cNvPr id="10" name="Picture 10"/>
          <p:cNvPicPr>
            <a:picLocks noChangeAspect="1" noChangeArrowheads="1"/>
          </p:cNvPicPr>
          <p:nvPr/>
        </p:nvPicPr>
        <p:blipFill>
          <a:blip r:embed="rId7" cstate="print"/>
          <a:srcRect/>
          <a:stretch>
            <a:fillRect/>
          </a:stretch>
        </p:blipFill>
        <p:spPr bwMode="auto">
          <a:xfrm>
            <a:off x="990600" y="5943600"/>
            <a:ext cx="1257300" cy="238125"/>
          </a:xfrm>
          <a:prstGeom prst="rect">
            <a:avLst/>
          </a:prstGeom>
          <a:noFill/>
          <a:ln w="9525">
            <a:noFill/>
            <a:miter lim="800000"/>
            <a:headEnd/>
            <a:tailEnd/>
          </a:ln>
        </p:spPr>
      </p:pic>
      <p:pic>
        <p:nvPicPr>
          <p:cNvPr id="11" name="Picture 11"/>
          <p:cNvPicPr>
            <a:picLocks noChangeAspect="1" noChangeArrowheads="1"/>
          </p:cNvPicPr>
          <p:nvPr/>
        </p:nvPicPr>
        <p:blipFill>
          <a:blip r:embed="rId8" cstate="print"/>
          <a:srcRect/>
          <a:stretch>
            <a:fillRect/>
          </a:stretch>
        </p:blipFill>
        <p:spPr bwMode="auto">
          <a:xfrm>
            <a:off x="3352800" y="4419600"/>
            <a:ext cx="2286000" cy="1385316"/>
          </a:xfrm>
          <a:prstGeom prst="rect">
            <a:avLst/>
          </a:prstGeom>
          <a:noFill/>
          <a:ln w="9525">
            <a:noFill/>
            <a:miter lim="800000"/>
            <a:headEnd/>
            <a:tailEnd/>
          </a:ln>
        </p:spPr>
      </p:pic>
      <p:pic>
        <p:nvPicPr>
          <p:cNvPr id="12" name="Picture 13"/>
          <p:cNvPicPr>
            <a:picLocks noChangeAspect="1" noChangeArrowheads="1"/>
          </p:cNvPicPr>
          <p:nvPr/>
        </p:nvPicPr>
        <p:blipFill>
          <a:blip r:embed="rId9" cstate="print"/>
          <a:srcRect/>
          <a:stretch>
            <a:fillRect/>
          </a:stretch>
        </p:blipFill>
        <p:spPr bwMode="auto">
          <a:xfrm>
            <a:off x="3810000" y="5791200"/>
            <a:ext cx="1209675" cy="457200"/>
          </a:xfrm>
          <a:prstGeom prst="rect">
            <a:avLst/>
          </a:prstGeom>
          <a:noFill/>
          <a:ln w="9525">
            <a:noFill/>
            <a:miter lim="800000"/>
            <a:headEnd/>
            <a:tailEnd/>
          </a:ln>
        </p:spPr>
      </p:pic>
      <p:pic>
        <p:nvPicPr>
          <p:cNvPr id="13" name="Picture 14"/>
          <p:cNvPicPr>
            <a:picLocks noChangeAspect="1" noChangeArrowheads="1"/>
          </p:cNvPicPr>
          <p:nvPr/>
        </p:nvPicPr>
        <p:blipFill>
          <a:blip r:embed="rId10" cstate="print"/>
          <a:srcRect/>
          <a:stretch>
            <a:fillRect/>
          </a:stretch>
        </p:blipFill>
        <p:spPr bwMode="auto">
          <a:xfrm>
            <a:off x="6372200" y="1615127"/>
            <a:ext cx="1828800" cy="2286000"/>
          </a:xfrm>
          <a:prstGeom prst="rect">
            <a:avLst/>
          </a:prstGeom>
          <a:noFill/>
          <a:ln w="9525">
            <a:noFill/>
            <a:miter lim="800000"/>
            <a:headEnd/>
            <a:tailEnd/>
          </a:ln>
        </p:spPr>
      </p:pic>
      <p:sp>
        <p:nvSpPr>
          <p:cNvPr id="15" name="Title 1"/>
          <p:cNvSpPr>
            <a:spLocks noGrp="1"/>
          </p:cNvSpPr>
          <p:nvPr>
            <p:ph type="title"/>
          </p:nvPr>
        </p:nvSpPr>
        <p:spPr>
          <a:xfrm>
            <a:off x="457200" y="357827"/>
            <a:ext cx="8229600" cy="1143000"/>
          </a:xfrm>
        </p:spPr>
        <p:txBody>
          <a:bodyPr>
            <a:normAutofit/>
          </a:bodyPr>
          <a:lstStyle/>
          <a:p>
            <a:r>
              <a:rPr lang="en-CA" dirty="0" smtClean="0">
                <a:solidFill>
                  <a:schemeClr val="accent2"/>
                </a:solidFill>
              </a:rPr>
              <a:t>3-rd party tools</a:t>
            </a:r>
            <a:endParaRPr lang="es-CR" dirty="0">
              <a:solidFill>
                <a:schemeClr val="accent2"/>
              </a:solidFill>
            </a:endParaRPr>
          </a:p>
        </p:txBody>
      </p:sp>
    </p:spTree>
    <p:extLst>
      <p:ext uri="{BB962C8B-B14F-4D97-AF65-F5344CB8AC3E}">
        <p14:creationId xmlns:p14="http://schemas.microsoft.com/office/powerpoint/2010/main" val="421059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9"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0-#ppt_h/2"/>
                                          </p:val>
                                        </p:tav>
                                        <p:tav tm="100000">
                                          <p:val>
                                            <p:strVal val="#ppt_y"/>
                                          </p:val>
                                        </p:tav>
                                      </p:tavLst>
                                    </p:anim>
                                  </p:childTnLst>
                                </p:cTn>
                              </p:par>
                              <p:par>
                                <p:cTn id="32" presetID="2" presetClass="entr" presetSubtype="9"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0-#ppt_h/2"/>
                                          </p:val>
                                        </p:tav>
                                        <p:tav tm="100000">
                                          <p:val>
                                            <p:strVal val="#ppt_y"/>
                                          </p:val>
                                        </p:tav>
                                      </p:tavLst>
                                    </p:anim>
                                  </p:childTnLst>
                                </p:cTn>
                              </p:par>
                            </p:childTnLst>
                          </p:cTn>
                        </p:par>
                        <p:par>
                          <p:cTn id="36" fill="hold">
                            <p:stCondLst>
                              <p:cond delay="2000"/>
                            </p:stCondLst>
                            <p:childTnLst>
                              <p:par>
                                <p:cTn id="37" presetID="2" presetClass="entr" presetSubtype="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1+#ppt_w/2"/>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6"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solidFill>
                  <a:schemeClr val="accent2"/>
                </a:solidFill>
              </a:rPr>
              <a:t>Retroactive T-SQL </a:t>
            </a:r>
            <a:r>
              <a:rPr lang="en-CA" dirty="0" smtClean="0">
                <a:solidFill>
                  <a:schemeClr val="accent2"/>
                </a:solidFill>
              </a:rPr>
              <a:t>analysis before SQL Server 2016…</a:t>
            </a:r>
            <a:endParaRPr lang="en-CA" dirty="0">
              <a:solidFill>
                <a:schemeClr val="accent2"/>
              </a:solidFill>
            </a:endParaRPr>
          </a:p>
        </p:txBody>
      </p:sp>
      <p:pic>
        <p:nvPicPr>
          <p:cNvPr id="11268" name="Picture 4" descr="http://windowsitpro.com/site-files/windowsitpro.com/files/imagecache/large_img/uploads/2015/05/sql2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999" y="2002832"/>
            <a:ext cx="5667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93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10987</TotalTime>
  <Words>882</Words>
  <Application>Microsoft Office PowerPoint</Application>
  <PresentationFormat>On-screen Show (4:3)</PresentationFormat>
  <Paragraphs>137</Paragraphs>
  <Slides>32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Wingdings</vt:lpstr>
      <vt:lpstr>Office Theme</vt:lpstr>
      <vt:lpstr>Bitmap Image</vt:lpstr>
      <vt:lpstr>Improve query performance with the new SQL Server 2016 query store!!</vt:lpstr>
      <vt:lpstr>T-SQL performance analysis and tuning</vt:lpstr>
      <vt:lpstr>The approach</vt:lpstr>
      <vt:lpstr>Tools – SQL Server</vt:lpstr>
      <vt:lpstr>Tools – SQL Server (2)</vt:lpstr>
      <vt:lpstr>Tools – SQL Server (3)</vt:lpstr>
      <vt:lpstr>Tools – SQL Server (4)</vt:lpstr>
      <vt:lpstr>3-rd party tools</vt:lpstr>
      <vt:lpstr>Retroactive T-SQL analysis before SQL Server 2016…</vt:lpstr>
      <vt:lpstr>Dynamic Management Views (DMVs)</vt:lpstr>
      <vt:lpstr>Example DMV - sys.dm_exec_query_plan Execution plans</vt:lpstr>
      <vt:lpstr>So to get the correct Execution Plan</vt:lpstr>
      <vt:lpstr>So to get Execution plan history…</vt:lpstr>
      <vt:lpstr>New “feature” – Query Store…  New approach?</vt:lpstr>
      <vt:lpstr>This presentation</vt:lpstr>
      <vt:lpstr>SQL Server’s new Query Store</vt:lpstr>
      <vt:lpstr>SQL Server’s new Query Store</vt:lpstr>
      <vt:lpstr>How to use</vt:lpstr>
      <vt:lpstr>Enable Query Store</vt:lpstr>
      <vt:lpstr>Configure Query Store</vt:lpstr>
      <vt:lpstr>View disk usage space</vt:lpstr>
      <vt:lpstr>Query Store System Objects and New Extended Events</vt:lpstr>
      <vt:lpstr>Query Store container in SSMS</vt:lpstr>
      <vt:lpstr>Query Store “reports”</vt:lpstr>
      <vt:lpstr>Regressed Queries</vt:lpstr>
      <vt:lpstr>Demo</vt:lpstr>
      <vt:lpstr>Best Practices</vt:lpstr>
      <vt:lpstr>Best Practices (2)</vt:lpstr>
      <vt:lpstr>Non-Parameterized Queries</vt:lpstr>
      <vt:lpstr>Best Practices (3)</vt:lpstr>
      <vt:lpstr>PowerPoint Presentation</vt:lpstr>
      <vt:lpstr>Answers to questions raised during the session</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gutzait</cp:lastModifiedBy>
  <cp:revision>296</cp:revision>
  <dcterms:created xsi:type="dcterms:W3CDTF">2011-08-19T20:30:49Z</dcterms:created>
  <dcterms:modified xsi:type="dcterms:W3CDTF">2015-11-26T03:23:12Z</dcterms:modified>
</cp:coreProperties>
</file>