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69" r:id="rId1"/>
  </p:sldMasterIdLst>
  <p:notesMasterIdLst>
    <p:notesMasterId r:id="rId43"/>
  </p:notesMasterIdLst>
  <p:sldIdLst>
    <p:sldId id="275" r:id="rId2"/>
    <p:sldId id="358" r:id="rId3"/>
    <p:sldId id="359" r:id="rId4"/>
    <p:sldId id="369" r:id="rId5"/>
    <p:sldId id="372" r:id="rId6"/>
    <p:sldId id="373" r:id="rId7"/>
    <p:sldId id="368" r:id="rId8"/>
    <p:sldId id="363" r:id="rId9"/>
    <p:sldId id="362" r:id="rId10"/>
    <p:sldId id="364" r:id="rId11"/>
    <p:sldId id="374" r:id="rId12"/>
    <p:sldId id="343" r:id="rId13"/>
    <p:sldId id="344" r:id="rId14"/>
    <p:sldId id="345" r:id="rId15"/>
    <p:sldId id="346" r:id="rId16"/>
    <p:sldId id="381" r:id="rId17"/>
    <p:sldId id="382" r:id="rId18"/>
    <p:sldId id="357" r:id="rId19"/>
    <p:sldId id="383" r:id="rId20"/>
    <p:sldId id="384" r:id="rId21"/>
    <p:sldId id="385" r:id="rId22"/>
    <p:sldId id="387" r:id="rId23"/>
    <p:sldId id="342" r:id="rId24"/>
    <p:sldId id="349" r:id="rId25"/>
    <p:sldId id="350" r:id="rId26"/>
    <p:sldId id="351" r:id="rId27"/>
    <p:sldId id="352" r:id="rId28"/>
    <p:sldId id="353" r:id="rId29"/>
    <p:sldId id="380" r:id="rId30"/>
    <p:sldId id="386" r:id="rId31"/>
    <p:sldId id="375" r:id="rId32"/>
    <p:sldId id="376" r:id="rId33"/>
    <p:sldId id="377" r:id="rId34"/>
    <p:sldId id="378" r:id="rId35"/>
    <p:sldId id="355" r:id="rId36"/>
    <p:sldId id="356" r:id="rId37"/>
    <p:sldId id="335" r:id="rId38"/>
    <p:sldId id="365" r:id="rId39"/>
    <p:sldId id="371" r:id="rId40"/>
    <p:sldId id="366" r:id="rId41"/>
    <p:sldId id="361" r:id="rId4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896" autoAdjust="0"/>
    <p:restoredTop sz="85943" autoAdjust="0"/>
  </p:normalViewPr>
  <p:slideViewPr>
    <p:cSldViewPr>
      <p:cViewPr>
        <p:scale>
          <a:sx n="70" d="100"/>
          <a:sy n="70" d="100"/>
        </p:scale>
        <p:origin x="-50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1B0075-80F8-4F82-9D23-F2E1D5AF18C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7725A4B-9A7D-44D4-A060-F30F1EF49238}">
      <dgm:prSet/>
      <dgm:spPr/>
      <dgm:t>
        <a:bodyPr/>
        <a:lstStyle/>
        <a:p>
          <a:pPr rtl="0"/>
          <a:r>
            <a:rPr lang="en-US" dirty="0" smtClean="0"/>
            <a:t>My first book</a:t>
          </a:r>
          <a:endParaRPr lang="en-US" dirty="0"/>
        </a:p>
      </dgm:t>
    </dgm:pt>
    <dgm:pt modelId="{B7D141F2-5977-4670-84F7-40339467D357}" type="parTrans" cxnId="{0B88B352-6387-4539-9D51-CB65BD7150C5}">
      <dgm:prSet/>
      <dgm:spPr/>
      <dgm:t>
        <a:bodyPr/>
        <a:lstStyle/>
        <a:p>
          <a:endParaRPr lang="en-US"/>
        </a:p>
      </dgm:t>
    </dgm:pt>
    <dgm:pt modelId="{0ED54A41-EB43-4DEE-B420-D0D7D2A0C892}" type="sibTrans" cxnId="{0B88B352-6387-4539-9D51-CB65BD7150C5}">
      <dgm:prSet/>
      <dgm:spPr/>
      <dgm:t>
        <a:bodyPr/>
        <a:lstStyle/>
        <a:p>
          <a:endParaRPr lang="en-US"/>
        </a:p>
      </dgm:t>
    </dgm:pt>
    <dgm:pt modelId="{DFE4D3B4-4A6B-4692-B162-216448DF7F65}" type="pres">
      <dgm:prSet presAssocID="{891B0075-80F8-4F82-9D23-F2E1D5AF18C5}" presName="linear" presStyleCnt="0">
        <dgm:presLayoutVars>
          <dgm:animLvl val="lvl"/>
          <dgm:resizeHandles val="exact"/>
        </dgm:presLayoutVars>
      </dgm:prSet>
      <dgm:spPr/>
      <dgm:t>
        <a:bodyPr/>
        <a:lstStyle/>
        <a:p>
          <a:endParaRPr lang="en-US"/>
        </a:p>
      </dgm:t>
    </dgm:pt>
    <dgm:pt modelId="{DE996AA6-E914-4039-B1CE-7AD3141DF171}" type="pres">
      <dgm:prSet presAssocID="{B7725A4B-9A7D-44D4-A060-F30F1EF49238}" presName="parentText" presStyleLbl="node1" presStyleIdx="0" presStyleCnt="1">
        <dgm:presLayoutVars>
          <dgm:chMax val="0"/>
          <dgm:bulletEnabled val="1"/>
        </dgm:presLayoutVars>
      </dgm:prSet>
      <dgm:spPr/>
      <dgm:t>
        <a:bodyPr/>
        <a:lstStyle/>
        <a:p>
          <a:endParaRPr lang="en-US"/>
        </a:p>
      </dgm:t>
    </dgm:pt>
  </dgm:ptLst>
  <dgm:cxnLst>
    <dgm:cxn modelId="{0B88B352-6387-4539-9D51-CB65BD7150C5}" srcId="{891B0075-80F8-4F82-9D23-F2E1D5AF18C5}" destId="{B7725A4B-9A7D-44D4-A060-F30F1EF49238}" srcOrd="0" destOrd="0" parTransId="{B7D141F2-5977-4670-84F7-40339467D357}" sibTransId="{0ED54A41-EB43-4DEE-B420-D0D7D2A0C892}"/>
    <dgm:cxn modelId="{E6B7ED4C-27E7-4251-97E6-A7F374ADE79C}" type="presOf" srcId="{891B0075-80F8-4F82-9D23-F2E1D5AF18C5}" destId="{DFE4D3B4-4A6B-4692-B162-216448DF7F65}" srcOrd="0" destOrd="0" presId="urn:microsoft.com/office/officeart/2005/8/layout/vList2"/>
    <dgm:cxn modelId="{E42A3097-75B5-4851-99D1-80050302242C}" type="presOf" srcId="{B7725A4B-9A7D-44D4-A060-F30F1EF49238}" destId="{DE996AA6-E914-4039-B1CE-7AD3141DF171}" srcOrd="0" destOrd="0" presId="urn:microsoft.com/office/officeart/2005/8/layout/vList2"/>
    <dgm:cxn modelId="{E93908FE-5237-4AA0-B12F-F7209F86EADD}" type="presParOf" srcId="{DFE4D3B4-4A6B-4692-B162-216448DF7F65}" destId="{DE996AA6-E914-4039-B1CE-7AD3141DF171}" srcOrd="0" destOrd="0" presId="urn:microsoft.com/office/officeart/2005/8/layout/vLis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1B0075-80F8-4F82-9D23-F2E1D5AF18C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7725A4B-9A7D-44D4-A060-F30F1EF49238}">
      <dgm:prSet/>
      <dgm:spPr/>
      <dgm:t>
        <a:bodyPr/>
        <a:lstStyle/>
        <a:p>
          <a:pPr rtl="0"/>
          <a:r>
            <a:rPr lang="en-US" dirty="0" smtClean="0"/>
            <a:t>Founding PASS</a:t>
          </a:r>
          <a:endParaRPr lang="en-US" dirty="0"/>
        </a:p>
      </dgm:t>
    </dgm:pt>
    <dgm:pt modelId="{B7D141F2-5977-4670-84F7-40339467D357}" type="parTrans" cxnId="{0B88B352-6387-4539-9D51-CB65BD7150C5}">
      <dgm:prSet/>
      <dgm:spPr/>
      <dgm:t>
        <a:bodyPr/>
        <a:lstStyle/>
        <a:p>
          <a:endParaRPr lang="en-US"/>
        </a:p>
      </dgm:t>
    </dgm:pt>
    <dgm:pt modelId="{0ED54A41-EB43-4DEE-B420-D0D7D2A0C892}" type="sibTrans" cxnId="{0B88B352-6387-4539-9D51-CB65BD7150C5}">
      <dgm:prSet/>
      <dgm:spPr/>
      <dgm:t>
        <a:bodyPr/>
        <a:lstStyle/>
        <a:p>
          <a:endParaRPr lang="en-US"/>
        </a:p>
      </dgm:t>
    </dgm:pt>
    <dgm:pt modelId="{DFE4D3B4-4A6B-4692-B162-216448DF7F65}" type="pres">
      <dgm:prSet presAssocID="{891B0075-80F8-4F82-9D23-F2E1D5AF18C5}" presName="linear" presStyleCnt="0">
        <dgm:presLayoutVars>
          <dgm:animLvl val="lvl"/>
          <dgm:resizeHandles val="exact"/>
        </dgm:presLayoutVars>
      </dgm:prSet>
      <dgm:spPr/>
      <dgm:t>
        <a:bodyPr/>
        <a:lstStyle/>
        <a:p>
          <a:endParaRPr lang="en-US"/>
        </a:p>
      </dgm:t>
    </dgm:pt>
    <dgm:pt modelId="{DE996AA6-E914-4039-B1CE-7AD3141DF171}" type="pres">
      <dgm:prSet presAssocID="{B7725A4B-9A7D-44D4-A060-F30F1EF49238}" presName="parentText" presStyleLbl="node1" presStyleIdx="0" presStyleCnt="1">
        <dgm:presLayoutVars>
          <dgm:chMax val="0"/>
          <dgm:bulletEnabled val="1"/>
        </dgm:presLayoutVars>
      </dgm:prSet>
      <dgm:spPr/>
      <dgm:t>
        <a:bodyPr/>
        <a:lstStyle/>
        <a:p>
          <a:endParaRPr lang="en-US"/>
        </a:p>
      </dgm:t>
    </dgm:pt>
  </dgm:ptLst>
  <dgm:cxnLst>
    <dgm:cxn modelId="{6947A15A-7084-417F-8328-E6884EFF042D}" type="presOf" srcId="{B7725A4B-9A7D-44D4-A060-F30F1EF49238}" destId="{DE996AA6-E914-4039-B1CE-7AD3141DF171}" srcOrd="0" destOrd="0" presId="urn:microsoft.com/office/officeart/2005/8/layout/vList2"/>
    <dgm:cxn modelId="{0B88B352-6387-4539-9D51-CB65BD7150C5}" srcId="{891B0075-80F8-4F82-9D23-F2E1D5AF18C5}" destId="{B7725A4B-9A7D-44D4-A060-F30F1EF49238}" srcOrd="0" destOrd="0" parTransId="{B7D141F2-5977-4670-84F7-40339467D357}" sibTransId="{0ED54A41-EB43-4DEE-B420-D0D7D2A0C892}"/>
    <dgm:cxn modelId="{C0042538-072D-4CA8-B056-3388C2A87473}" type="presOf" srcId="{891B0075-80F8-4F82-9D23-F2E1D5AF18C5}" destId="{DFE4D3B4-4A6B-4692-B162-216448DF7F65}" srcOrd="0" destOrd="0" presId="urn:microsoft.com/office/officeart/2005/8/layout/vList2"/>
    <dgm:cxn modelId="{A2E6E321-F9CB-4303-A510-0AF5647A4727}" type="presParOf" srcId="{DFE4D3B4-4A6B-4692-B162-216448DF7F65}" destId="{DE996AA6-E914-4039-B1CE-7AD3141DF171}" srcOrd="0" destOrd="0" presId="urn:microsoft.com/office/officeart/2005/8/layout/vList2"/>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1B0075-80F8-4F82-9D23-F2E1D5AF18C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7725A4B-9A7D-44D4-A060-F30F1EF49238}">
      <dgm:prSet/>
      <dgm:spPr/>
      <dgm:t>
        <a:bodyPr/>
        <a:lstStyle/>
        <a:p>
          <a:pPr rtl="0"/>
          <a:r>
            <a:rPr lang="en-US" dirty="0" smtClean="0"/>
            <a:t>MVP Status</a:t>
          </a:r>
          <a:endParaRPr lang="en-US" dirty="0"/>
        </a:p>
      </dgm:t>
    </dgm:pt>
    <dgm:pt modelId="{B7D141F2-5977-4670-84F7-40339467D357}" type="parTrans" cxnId="{0B88B352-6387-4539-9D51-CB65BD7150C5}">
      <dgm:prSet/>
      <dgm:spPr/>
      <dgm:t>
        <a:bodyPr/>
        <a:lstStyle/>
        <a:p>
          <a:endParaRPr lang="en-US"/>
        </a:p>
      </dgm:t>
    </dgm:pt>
    <dgm:pt modelId="{0ED54A41-EB43-4DEE-B420-D0D7D2A0C892}" type="sibTrans" cxnId="{0B88B352-6387-4539-9D51-CB65BD7150C5}">
      <dgm:prSet/>
      <dgm:spPr/>
      <dgm:t>
        <a:bodyPr/>
        <a:lstStyle/>
        <a:p>
          <a:endParaRPr lang="en-US"/>
        </a:p>
      </dgm:t>
    </dgm:pt>
    <dgm:pt modelId="{DFE4D3B4-4A6B-4692-B162-216448DF7F65}" type="pres">
      <dgm:prSet presAssocID="{891B0075-80F8-4F82-9D23-F2E1D5AF18C5}" presName="linear" presStyleCnt="0">
        <dgm:presLayoutVars>
          <dgm:animLvl val="lvl"/>
          <dgm:resizeHandles val="exact"/>
        </dgm:presLayoutVars>
      </dgm:prSet>
      <dgm:spPr/>
      <dgm:t>
        <a:bodyPr/>
        <a:lstStyle/>
        <a:p>
          <a:endParaRPr lang="en-US"/>
        </a:p>
      </dgm:t>
    </dgm:pt>
    <dgm:pt modelId="{DE996AA6-E914-4039-B1CE-7AD3141DF171}" type="pres">
      <dgm:prSet presAssocID="{B7725A4B-9A7D-44D4-A060-F30F1EF49238}" presName="parentText" presStyleLbl="node1" presStyleIdx="0" presStyleCnt="1">
        <dgm:presLayoutVars>
          <dgm:chMax val="0"/>
          <dgm:bulletEnabled val="1"/>
        </dgm:presLayoutVars>
      </dgm:prSet>
      <dgm:spPr/>
      <dgm:t>
        <a:bodyPr/>
        <a:lstStyle/>
        <a:p>
          <a:endParaRPr lang="en-US"/>
        </a:p>
      </dgm:t>
    </dgm:pt>
  </dgm:ptLst>
  <dgm:cxnLst>
    <dgm:cxn modelId="{0B88B352-6387-4539-9D51-CB65BD7150C5}" srcId="{891B0075-80F8-4F82-9D23-F2E1D5AF18C5}" destId="{B7725A4B-9A7D-44D4-A060-F30F1EF49238}" srcOrd="0" destOrd="0" parTransId="{B7D141F2-5977-4670-84F7-40339467D357}" sibTransId="{0ED54A41-EB43-4DEE-B420-D0D7D2A0C892}"/>
    <dgm:cxn modelId="{EA674682-82F1-448D-8E14-F8926FA9459B}" type="presOf" srcId="{B7725A4B-9A7D-44D4-A060-F30F1EF49238}" destId="{DE996AA6-E914-4039-B1CE-7AD3141DF171}" srcOrd="0" destOrd="0" presId="urn:microsoft.com/office/officeart/2005/8/layout/vList2"/>
    <dgm:cxn modelId="{60D49D6F-6F65-45B0-B1B6-92D85887161F}" type="presOf" srcId="{891B0075-80F8-4F82-9D23-F2E1D5AF18C5}" destId="{DFE4D3B4-4A6B-4692-B162-216448DF7F65}" srcOrd="0" destOrd="0" presId="urn:microsoft.com/office/officeart/2005/8/layout/vList2"/>
    <dgm:cxn modelId="{6D97D87A-2FE4-469A-9C81-04C690CD1466}" type="presParOf" srcId="{DFE4D3B4-4A6B-4692-B162-216448DF7F65}" destId="{DE996AA6-E914-4039-B1CE-7AD3141DF171}" srcOrd="0" destOrd="0" presId="urn:microsoft.com/office/officeart/2005/8/layout/vList2"/>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3C712E-1721-4444-9FEA-DCE6EB5ECDA5}"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CB69AA70-E104-4228-9FA5-DE0689059DE6}">
      <dgm:prSet/>
      <dgm:spPr/>
      <dgm:t>
        <a:bodyPr/>
        <a:lstStyle/>
        <a:p>
          <a:pPr rtl="0"/>
          <a:r>
            <a:rPr lang="en-US" dirty="0" smtClean="0"/>
            <a:t>Within SQL Server:</a:t>
          </a:r>
          <a:endParaRPr lang="en-US" dirty="0"/>
        </a:p>
      </dgm:t>
    </dgm:pt>
    <dgm:pt modelId="{6AABCC9F-299A-4ECE-B714-803E8553933E}" type="parTrans" cxnId="{475118FF-F6CC-4763-BF5D-026C0D3F845C}">
      <dgm:prSet/>
      <dgm:spPr/>
      <dgm:t>
        <a:bodyPr/>
        <a:lstStyle/>
        <a:p>
          <a:endParaRPr lang="en-US"/>
        </a:p>
      </dgm:t>
    </dgm:pt>
    <dgm:pt modelId="{6A152D13-755E-46E8-9445-CA3659FB3CDD}" type="sibTrans" cxnId="{475118FF-F6CC-4763-BF5D-026C0D3F845C}">
      <dgm:prSet/>
      <dgm:spPr/>
      <dgm:t>
        <a:bodyPr/>
        <a:lstStyle/>
        <a:p>
          <a:endParaRPr lang="en-US"/>
        </a:p>
      </dgm:t>
    </dgm:pt>
    <dgm:pt modelId="{3CCD7549-76C7-46FB-8B63-1F2AC5A50A3C}">
      <dgm:prSet/>
      <dgm:spPr/>
      <dgm:t>
        <a:bodyPr/>
        <a:lstStyle/>
        <a:p>
          <a:pPr rtl="0"/>
          <a:r>
            <a:rPr lang="en-US" dirty="0" smtClean="0"/>
            <a:t>Tuning queries (reads) or transactions (writes)</a:t>
          </a:r>
          <a:endParaRPr lang="en-US" dirty="0"/>
        </a:p>
      </dgm:t>
    </dgm:pt>
    <dgm:pt modelId="{F764E595-CB6E-4C2B-A1B6-53CFFB5D7F9D}" type="parTrans" cxnId="{3A4389C1-0212-4EF4-9DA0-387FD5CD229C}">
      <dgm:prSet/>
      <dgm:spPr/>
      <dgm:t>
        <a:bodyPr/>
        <a:lstStyle/>
        <a:p>
          <a:endParaRPr lang="en-US"/>
        </a:p>
      </dgm:t>
    </dgm:pt>
    <dgm:pt modelId="{26E815AC-ED05-4A13-B246-2C430B12F59F}" type="sibTrans" cxnId="{3A4389C1-0212-4EF4-9DA0-387FD5CD229C}">
      <dgm:prSet/>
      <dgm:spPr/>
      <dgm:t>
        <a:bodyPr/>
        <a:lstStyle/>
        <a:p>
          <a:endParaRPr lang="en-US"/>
        </a:p>
      </dgm:t>
    </dgm:pt>
    <dgm:pt modelId="{2AAB8C4F-B07F-4FA5-808E-AA0DF16B5A7D}">
      <dgm:prSet/>
      <dgm:spPr/>
      <dgm:t>
        <a:bodyPr/>
        <a:lstStyle/>
        <a:p>
          <a:pPr rtl="0"/>
          <a:r>
            <a:rPr lang="en-US" dirty="0" smtClean="0"/>
            <a:t>Tuning or adding indexes, fill factor</a:t>
          </a:r>
          <a:endParaRPr lang="en-US" dirty="0"/>
        </a:p>
      </dgm:t>
    </dgm:pt>
    <dgm:pt modelId="{6BC400D4-CBA3-4EA8-A59C-39FA88ECF32A}" type="parTrans" cxnId="{9407F237-BA0D-454C-AE03-AEB620CA43B8}">
      <dgm:prSet/>
      <dgm:spPr/>
      <dgm:t>
        <a:bodyPr/>
        <a:lstStyle/>
        <a:p>
          <a:endParaRPr lang="en-US"/>
        </a:p>
      </dgm:t>
    </dgm:pt>
    <dgm:pt modelId="{EC0AF2E0-4F18-4205-980E-55A89FD9B6E6}" type="sibTrans" cxnId="{9407F237-BA0D-454C-AE03-AEB620CA43B8}">
      <dgm:prSet/>
      <dgm:spPr/>
      <dgm:t>
        <a:bodyPr/>
        <a:lstStyle/>
        <a:p>
          <a:endParaRPr lang="en-US"/>
        </a:p>
      </dgm:t>
    </dgm:pt>
    <dgm:pt modelId="{18E41D01-A2FF-40B7-9DEE-04047C4E5944}">
      <dgm:prSet/>
      <dgm:spPr/>
      <dgm:t>
        <a:bodyPr/>
        <a:lstStyle/>
        <a:p>
          <a:pPr rtl="0"/>
          <a:r>
            <a:rPr lang="en-US" dirty="0" smtClean="0"/>
            <a:t>Segregate busy tables and indexes using file/</a:t>
          </a:r>
          <a:r>
            <a:rPr lang="en-US" dirty="0" err="1" smtClean="0"/>
            <a:t>filegroups</a:t>
          </a:r>
          <a:endParaRPr lang="en-US" dirty="0"/>
        </a:p>
      </dgm:t>
    </dgm:pt>
    <dgm:pt modelId="{FEA4498E-8130-4B84-B33E-6144F36F68CA}" type="parTrans" cxnId="{8F6DB105-F130-4857-95E3-80DB1A5C57E1}">
      <dgm:prSet/>
      <dgm:spPr/>
      <dgm:t>
        <a:bodyPr/>
        <a:lstStyle/>
        <a:p>
          <a:endParaRPr lang="en-US"/>
        </a:p>
      </dgm:t>
    </dgm:pt>
    <dgm:pt modelId="{AEA14F4F-8F4B-4746-8828-26BDEBF9F5E7}" type="sibTrans" cxnId="{8F6DB105-F130-4857-95E3-80DB1A5C57E1}">
      <dgm:prSet/>
      <dgm:spPr/>
      <dgm:t>
        <a:bodyPr/>
        <a:lstStyle/>
        <a:p>
          <a:endParaRPr lang="en-US"/>
        </a:p>
      </dgm:t>
    </dgm:pt>
    <dgm:pt modelId="{56F5FBC8-674F-4823-893C-68910BE94A80}">
      <dgm:prSet/>
      <dgm:spPr/>
      <dgm:t>
        <a:bodyPr/>
        <a:lstStyle/>
        <a:p>
          <a:pPr rtl="0"/>
          <a:r>
            <a:rPr lang="en-US" dirty="0" smtClean="0"/>
            <a:t>Partitioning tables</a:t>
          </a:r>
          <a:endParaRPr lang="en-US" dirty="0"/>
        </a:p>
      </dgm:t>
    </dgm:pt>
    <dgm:pt modelId="{31C1BF9D-40FF-4A1C-A8AF-3DF9F0AEBC40}" type="parTrans" cxnId="{D15970BF-2DC3-40A9-97C6-81B42F538DC5}">
      <dgm:prSet/>
      <dgm:spPr/>
      <dgm:t>
        <a:bodyPr/>
        <a:lstStyle/>
        <a:p>
          <a:endParaRPr lang="en-US"/>
        </a:p>
      </dgm:t>
    </dgm:pt>
    <dgm:pt modelId="{3272DE99-1318-4627-B4E0-3561C5C1D265}" type="sibTrans" cxnId="{D15970BF-2DC3-40A9-97C6-81B42F538DC5}">
      <dgm:prSet/>
      <dgm:spPr/>
      <dgm:t>
        <a:bodyPr/>
        <a:lstStyle/>
        <a:p>
          <a:endParaRPr lang="en-US"/>
        </a:p>
      </dgm:t>
    </dgm:pt>
    <dgm:pt modelId="{D3692302-ED63-4183-8D7B-32E75538A734}">
      <dgm:prSet/>
      <dgm:spPr/>
      <dgm:t>
        <a:bodyPr/>
        <a:lstStyle/>
        <a:p>
          <a:pPr rtl="0"/>
          <a:r>
            <a:rPr lang="en-US" dirty="0" smtClean="0"/>
            <a:t>Within hardware:</a:t>
          </a:r>
          <a:endParaRPr lang="en-US" dirty="0"/>
        </a:p>
      </dgm:t>
    </dgm:pt>
    <dgm:pt modelId="{52C11F3B-BD3B-41AF-AA75-047BCCAEE32E}" type="parTrans" cxnId="{ACC58540-C9FD-4DBC-8AC0-BB5EDCB2F8EF}">
      <dgm:prSet/>
      <dgm:spPr/>
      <dgm:t>
        <a:bodyPr/>
        <a:lstStyle/>
        <a:p>
          <a:endParaRPr lang="en-US"/>
        </a:p>
      </dgm:t>
    </dgm:pt>
    <dgm:pt modelId="{DE1585F4-C1AC-4464-A9B4-F7CFEB61CEE1}" type="sibTrans" cxnId="{ACC58540-C9FD-4DBC-8AC0-BB5EDCB2F8EF}">
      <dgm:prSet/>
      <dgm:spPr/>
      <dgm:t>
        <a:bodyPr/>
        <a:lstStyle/>
        <a:p>
          <a:endParaRPr lang="en-US"/>
        </a:p>
      </dgm:t>
    </dgm:pt>
    <dgm:pt modelId="{78A8F917-02CA-41B0-AE28-83E3CAF46C3B}">
      <dgm:prSet/>
      <dgm:spPr/>
      <dgm:t>
        <a:bodyPr/>
        <a:lstStyle/>
        <a:p>
          <a:pPr rtl="0"/>
          <a:r>
            <a:rPr lang="en-US" dirty="0" smtClean="0"/>
            <a:t>Adding spindles (reads) or controllers (writes)</a:t>
          </a:r>
          <a:endParaRPr lang="en-US" dirty="0"/>
        </a:p>
      </dgm:t>
    </dgm:pt>
    <dgm:pt modelId="{4D2A533E-2A22-4D96-8A4C-1C68626A2658}" type="parTrans" cxnId="{6E13BF79-22D9-4C8F-8C6B-BA6F2D3D225D}">
      <dgm:prSet/>
      <dgm:spPr/>
      <dgm:t>
        <a:bodyPr/>
        <a:lstStyle/>
        <a:p>
          <a:endParaRPr lang="en-US"/>
        </a:p>
      </dgm:t>
    </dgm:pt>
    <dgm:pt modelId="{9F9DC172-1E77-4A79-B79B-9F7F89DAD5EF}" type="sibTrans" cxnId="{6E13BF79-22D9-4C8F-8C6B-BA6F2D3D225D}">
      <dgm:prSet/>
      <dgm:spPr/>
      <dgm:t>
        <a:bodyPr/>
        <a:lstStyle/>
        <a:p>
          <a:endParaRPr lang="en-US"/>
        </a:p>
      </dgm:t>
    </dgm:pt>
    <dgm:pt modelId="{252DB321-69E2-4C0B-9E3B-D539B19AD66E}">
      <dgm:prSet/>
      <dgm:spPr/>
      <dgm:t>
        <a:bodyPr/>
        <a:lstStyle/>
        <a:p>
          <a:pPr rtl="0"/>
          <a:r>
            <a:rPr lang="en-US" dirty="0" smtClean="0"/>
            <a:t>Adding or upgrading drive speed</a:t>
          </a:r>
          <a:endParaRPr lang="en-US" dirty="0"/>
        </a:p>
      </dgm:t>
    </dgm:pt>
    <dgm:pt modelId="{B68FA4BC-740D-4239-BB18-108D5F7A6B35}" type="parTrans" cxnId="{B39172C2-353B-40DD-8C48-87B4E9DE966A}">
      <dgm:prSet/>
      <dgm:spPr/>
      <dgm:t>
        <a:bodyPr/>
        <a:lstStyle/>
        <a:p>
          <a:endParaRPr lang="en-US"/>
        </a:p>
      </dgm:t>
    </dgm:pt>
    <dgm:pt modelId="{883940A1-EFD3-437B-B0AA-1B747A877169}" type="sibTrans" cxnId="{B39172C2-353B-40DD-8C48-87B4E9DE966A}">
      <dgm:prSet/>
      <dgm:spPr/>
      <dgm:t>
        <a:bodyPr/>
        <a:lstStyle/>
        <a:p>
          <a:endParaRPr lang="en-US"/>
        </a:p>
      </dgm:t>
    </dgm:pt>
    <dgm:pt modelId="{920982FE-85E6-4EC1-A5BE-E8D73FE7009F}">
      <dgm:prSet/>
      <dgm:spPr/>
      <dgm:t>
        <a:bodyPr/>
        <a:lstStyle/>
        <a:p>
          <a:pPr rtl="0"/>
          <a:r>
            <a:rPr lang="en-US" dirty="0" smtClean="0"/>
            <a:t>Adding or upgrading controller cache.  (However, beware write cache without battery backup.)</a:t>
          </a:r>
          <a:endParaRPr lang="en-US" dirty="0"/>
        </a:p>
      </dgm:t>
    </dgm:pt>
    <dgm:pt modelId="{07B8AC25-A3AC-476E-BE40-6FC91FB9D70F}" type="parTrans" cxnId="{1C6018B4-A187-4826-923E-23A8D1D656FF}">
      <dgm:prSet/>
      <dgm:spPr/>
      <dgm:t>
        <a:bodyPr/>
        <a:lstStyle/>
        <a:p>
          <a:endParaRPr lang="en-US"/>
        </a:p>
      </dgm:t>
    </dgm:pt>
    <dgm:pt modelId="{71232573-13F6-4FB5-B20F-A2ACE4D00A35}" type="sibTrans" cxnId="{1C6018B4-A187-4826-923E-23A8D1D656FF}">
      <dgm:prSet/>
      <dgm:spPr/>
      <dgm:t>
        <a:bodyPr/>
        <a:lstStyle/>
        <a:p>
          <a:endParaRPr lang="en-US"/>
        </a:p>
      </dgm:t>
    </dgm:pt>
    <dgm:pt modelId="{3C22CF6A-56FA-4993-B566-69F1EE806823}">
      <dgm:prSet/>
      <dgm:spPr/>
      <dgm:t>
        <a:bodyPr/>
        <a:lstStyle/>
        <a:p>
          <a:pPr rtl="0"/>
          <a:r>
            <a:rPr lang="en-US" dirty="0" smtClean="0"/>
            <a:t>Adding memory or moving to 64-bit memory.</a:t>
          </a:r>
          <a:endParaRPr lang="en-US" dirty="0"/>
        </a:p>
      </dgm:t>
    </dgm:pt>
    <dgm:pt modelId="{821ED256-FC01-450C-9843-FBEB0B7E7077}" type="parTrans" cxnId="{B6B0E319-1DC3-4776-9E2B-75A7381825D5}">
      <dgm:prSet/>
      <dgm:spPr/>
      <dgm:t>
        <a:bodyPr/>
        <a:lstStyle/>
        <a:p>
          <a:endParaRPr lang="en-US"/>
        </a:p>
      </dgm:t>
    </dgm:pt>
    <dgm:pt modelId="{89D3BC3D-9B77-43D9-AF2F-A6E22DFD2002}" type="sibTrans" cxnId="{B6B0E319-1DC3-4776-9E2B-75A7381825D5}">
      <dgm:prSet/>
      <dgm:spPr/>
      <dgm:t>
        <a:bodyPr/>
        <a:lstStyle/>
        <a:p>
          <a:endParaRPr lang="en-US"/>
        </a:p>
      </dgm:t>
    </dgm:pt>
    <dgm:pt modelId="{17647EC9-E216-4169-BA52-E0D2E66EF9DD}" type="pres">
      <dgm:prSet presAssocID="{563C712E-1721-4444-9FEA-DCE6EB5ECDA5}" presName="linear" presStyleCnt="0">
        <dgm:presLayoutVars>
          <dgm:animLvl val="lvl"/>
          <dgm:resizeHandles val="exact"/>
        </dgm:presLayoutVars>
      </dgm:prSet>
      <dgm:spPr/>
      <dgm:t>
        <a:bodyPr/>
        <a:lstStyle/>
        <a:p>
          <a:endParaRPr lang="en-US"/>
        </a:p>
      </dgm:t>
    </dgm:pt>
    <dgm:pt modelId="{A2E7F730-A68A-46E9-A5B7-5E51971BC2BF}" type="pres">
      <dgm:prSet presAssocID="{CB69AA70-E104-4228-9FA5-DE0689059DE6}" presName="parentText" presStyleLbl="node1" presStyleIdx="0" presStyleCnt="2">
        <dgm:presLayoutVars>
          <dgm:chMax val="0"/>
          <dgm:bulletEnabled val="1"/>
        </dgm:presLayoutVars>
      </dgm:prSet>
      <dgm:spPr/>
      <dgm:t>
        <a:bodyPr/>
        <a:lstStyle/>
        <a:p>
          <a:endParaRPr lang="en-US"/>
        </a:p>
      </dgm:t>
    </dgm:pt>
    <dgm:pt modelId="{A026EE21-2A6D-405B-B958-BE2FD83E584A}" type="pres">
      <dgm:prSet presAssocID="{CB69AA70-E104-4228-9FA5-DE0689059DE6}" presName="childText" presStyleLbl="revTx" presStyleIdx="0" presStyleCnt="2">
        <dgm:presLayoutVars>
          <dgm:bulletEnabled val="1"/>
        </dgm:presLayoutVars>
      </dgm:prSet>
      <dgm:spPr/>
      <dgm:t>
        <a:bodyPr/>
        <a:lstStyle/>
        <a:p>
          <a:endParaRPr lang="en-US"/>
        </a:p>
      </dgm:t>
    </dgm:pt>
    <dgm:pt modelId="{A511A666-B409-4C89-BF9F-956F41BE0825}" type="pres">
      <dgm:prSet presAssocID="{D3692302-ED63-4183-8D7B-32E75538A734}" presName="parentText" presStyleLbl="node1" presStyleIdx="1" presStyleCnt="2">
        <dgm:presLayoutVars>
          <dgm:chMax val="0"/>
          <dgm:bulletEnabled val="1"/>
        </dgm:presLayoutVars>
      </dgm:prSet>
      <dgm:spPr/>
      <dgm:t>
        <a:bodyPr/>
        <a:lstStyle/>
        <a:p>
          <a:endParaRPr lang="en-US"/>
        </a:p>
      </dgm:t>
    </dgm:pt>
    <dgm:pt modelId="{565B7330-3ECF-4748-BCC1-2AF4AD582BD5}" type="pres">
      <dgm:prSet presAssocID="{D3692302-ED63-4183-8D7B-32E75538A734}" presName="childText" presStyleLbl="revTx" presStyleIdx="1" presStyleCnt="2">
        <dgm:presLayoutVars>
          <dgm:bulletEnabled val="1"/>
        </dgm:presLayoutVars>
      </dgm:prSet>
      <dgm:spPr/>
      <dgm:t>
        <a:bodyPr/>
        <a:lstStyle/>
        <a:p>
          <a:endParaRPr lang="en-US"/>
        </a:p>
      </dgm:t>
    </dgm:pt>
  </dgm:ptLst>
  <dgm:cxnLst>
    <dgm:cxn modelId="{1ED8AA94-9762-4683-8D0C-2C2A7C5A8176}" type="presOf" srcId="{18E41D01-A2FF-40B7-9DEE-04047C4E5944}" destId="{A026EE21-2A6D-405B-B958-BE2FD83E584A}" srcOrd="0" destOrd="2" presId="urn:microsoft.com/office/officeart/2005/8/layout/vList2"/>
    <dgm:cxn modelId="{0D16CAFA-A9A9-4738-9EDE-FCF869A2396B}" type="presOf" srcId="{3C22CF6A-56FA-4993-B566-69F1EE806823}" destId="{565B7330-3ECF-4748-BCC1-2AF4AD582BD5}" srcOrd="0" destOrd="3" presId="urn:microsoft.com/office/officeart/2005/8/layout/vList2"/>
    <dgm:cxn modelId="{0E19F097-BB41-4B73-BC4F-270B53E2B04C}" type="presOf" srcId="{CB69AA70-E104-4228-9FA5-DE0689059DE6}" destId="{A2E7F730-A68A-46E9-A5B7-5E51971BC2BF}" srcOrd="0" destOrd="0" presId="urn:microsoft.com/office/officeart/2005/8/layout/vList2"/>
    <dgm:cxn modelId="{9407F237-BA0D-454C-AE03-AEB620CA43B8}" srcId="{CB69AA70-E104-4228-9FA5-DE0689059DE6}" destId="{2AAB8C4F-B07F-4FA5-808E-AA0DF16B5A7D}" srcOrd="1" destOrd="0" parTransId="{6BC400D4-CBA3-4EA8-A59C-39FA88ECF32A}" sibTransId="{EC0AF2E0-4F18-4205-980E-55A89FD9B6E6}"/>
    <dgm:cxn modelId="{475118FF-F6CC-4763-BF5D-026C0D3F845C}" srcId="{563C712E-1721-4444-9FEA-DCE6EB5ECDA5}" destId="{CB69AA70-E104-4228-9FA5-DE0689059DE6}" srcOrd="0" destOrd="0" parTransId="{6AABCC9F-299A-4ECE-B714-803E8553933E}" sibTransId="{6A152D13-755E-46E8-9445-CA3659FB3CDD}"/>
    <dgm:cxn modelId="{B4FD2047-D87A-4A43-A79D-DC49F2B1D4AC}" type="presOf" srcId="{920982FE-85E6-4EC1-A5BE-E8D73FE7009F}" destId="{565B7330-3ECF-4748-BCC1-2AF4AD582BD5}" srcOrd="0" destOrd="2" presId="urn:microsoft.com/office/officeart/2005/8/layout/vList2"/>
    <dgm:cxn modelId="{6E13BF79-22D9-4C8F-8C6B-BA6F2D3D225D}" srcId="{D3692302-ED63-4183-8D7B-32E75538A734}" destId="{78A8F917-02CA-41B0-AE28-83E3CAF46C3B}" srcOrd="0" destOrd="0" parTransId="{4D2A533E-2A22-4D96-8A4C-1C68626A2658}" sibTransId="{9F9DC172-1E77-4A79-B79B-9F7F89DAD5EF}"/>
    <dgm:cxn modelId="{4DA2C2EF-4315-4D04-8693-2792E0CCFD12}" type="presOf" srcId="{3CCD7549-76C7-46FB-8B63-1F2AC5A50A3C}" destId="{A026EE21-2A6D-405B-B958-BE2FD83E584A}" srcOrd="0" destOrd="0" presId="urn:microsoft.com/office/officeart/2005/8/layout/vList2"/>
    <dgm:cxn modelId="{4E56587F-09D0-4C60-AA9C-098A594F74D1}" type="presOf" srcId="{56F5FBC8-674F-4823-893C-68910BE94A80}" destId="{A026EE21-2A6D-405B-B958-BE2FD83E584A}" srcOrd="0" destOrd="3" presId="urn:microsoft.com/office/officeart/2005/8/layout/vList2"/>
    <dgm:cxn modelId="{B39172C2-353B-40DD-8C48-87B4E9DE966A}" srcId="{D3692302-ED63-4183-8D7B-32E75538A734}" destId="{252DB321-69E2-4C0B-9E3B-D539B19AD66E}" srcOrd="1" destOrd="0" parTransId="{B68FA4BC-740D-4239-BB18-108D5F7A6B35}" sibTransId="{883940A1-EFD3-437B-B0AA-1B747A877169}"/>
    <dgm:cxn modelId="{8F6DB105-F130-4857-95E3-80DB1A5C57E1}" srcId="{CB69AA70-E104-4228-9FA5-DE0689059DE6}" destId="{18E41D01-A2FF-40B7-9DEE-04047C4E5944}" srcOrd="2" destOrd="0" parTransId="{FEA4498E-8130-4B84-B33E-6144F36F68CA}" sibTransId="{AEA14F4F-8F4B-4746-8828-26BDEBF9F5E7}"/>
    <dgm:cxn modelId="{598D3715-C196-4FB7-B235-2089E647EBA0}" type="presOf" srcId="{D3692302-ED63-4183-8D7B-32E75538A734}" destId="{A511A666-B409-4C89-BF9F-956F41BE0825}" srcOrd="0" destOrd="0" presId="urn:microsoft.com/office/officeart/2005/8/layout/vList2"/>
    <dgm:cxn modelId="{B6B0E319-1DC3-4776-9E2B-75A7381825D5}" srcId="{D3692302-ED63-4183-8D7B-32E75538A734}" destId="{3C22CF6A-56FA-4993-B566-69F1EE806823}" srcOrd="3" destOrd="0" parTransId="{821ED256-FC01-450C-9843-FBEB0B7E7077}" sibTransId="{89D3BC3D-9B77-43D9-AF2F-A6E22DFD2002}"/>
    <dgm:cxn modelId="{3A4389C1-0212-4EF4-9DA0-387FD5CD229C}" srcId="{CB69AA70-E104-4228-9FA5-DE0689059DE6}" destId="{3CCD7549-76C7-46FB-8B63-1F2AC5A50A3C}" srcOrd="0" destOrd="0" parTransId="{F764E595-CB6E-4C2B-A1B6-53CFFB5D7F9D}" sibTransId="{26E815AC-ED05-4A13-B246-2C430B12F59F}"/>
    <dgm:cxn modelId="{D15970BF-2DC3-40A9-97C6-81B42F538DC5}" srcId="{CB69AA70-E104-4228-9FA5-DE0689059DE6}" destId="{56F5FBC8-674F-4823-893C-68910BE94A80}" srcOrd="3" destOrd="0" parTransId="{31C1BF9D-40FF-4A1C-A8AF-3DF9F0AEBC40}" sibTransId="{3272DE99-1318-4627-B4E0-3561C5C1D265}"/>
    <dgm:cxn modelId="{ACC58540-C9FD-4DBC-8AC0-BB5EDCB2F8EF}" srcId="{563C712E-1721-4444-9FEA-DCE6EB5ECDA5}" destId="{D3692302-ED63-4183-8D7B-32E75538A734}" srcOrd="1" destOrd="0" parTransId="{52C11F3B-BD3B-41AF-AA75-047BCCAEE32E}" sibTransId="{DE1585F4-C1AC-4464-A9B4-F7CFEB61CEE1}"/>
    <dgm:cxn modelId="{1C6018B4-A187-4826-923E-23A8D1D656FF}" srcId="{D3692302-ED63-4183-8D7B-32E75538A734}" destId="{920982FE-85E6-4EC1-A5BE-E8D73FE7009F}" srcOrd="2" destOrd="0" parTransId="{07B8AC25-A3AC-476E-BE40-6FC91FB9D70F}" sibTransId="{71232573-13F6-4FB5-B20F-A2ACE4D00A35}"/>
    <dgm:cxn modelId="{F9B60262-6C4C-4139-ADEA-67489019E44D}" type="presOf" srcId="{2AAB8C4F-B07F-4FA5-808E-AA0DF16B5A7D}" destId="{A026EE21-2A6D-405B-B958-BE2FD83E584A}" srcOrd="0" destOrd="1" presId="urn:microsoft.com/office/officeart/2005/8/layout/vList2"/>
    <dgm:cxn modelId="{B3D5777B-89F7-4284-BBCA-4E7913961969}" type="presOf" srcId="{78A8F917-02CA-41B0-AE28-83E3CAF46C3B}" destId="{565B7330-3ECF-4748-BCC1-2AF4AD582BD5}" srcOrd="0" destOrd="0" presId="urn:microsoft.com/office/officeart/2005/8/layout/vList2"/>
    <dgm:cxn modelId="{B8CBD356-3D38-483C-A24C-E6464B2A1180}" type="presOf" srcId="{563C712E-1721-4444-9FEA-DCE6EB5ECDA5}" destId="{17647EC9-E216-4169-BA52-E0D2E66EF9DD}" srcOrd="0" destOrd="0" presId="urn:microsoft.com/office/officeart/2005/8/layout/vList2"/>
    <dgm:cxn modelId="{EB696CA6-FB46-465E-9ABE-2D9C76B70787}" type="presOf" srcId="{252DB321-69E2-4C0B-9E3B-D539B19AD66E}" destId="{565B7330-3ECF-4748-BCC1-2AF4AD582BD5}" srcOrd="0" destOrd="1" presId="urn:microsoft.com/office/officeart/2005/8/layout/vList2"/>
    <dgm:cxn modelId="{08A08552-7A7F-485B-BDBC-F74E8B539D14}" type="presParOf" srcId="{17647EC9-E216-4169-BA52-E0D2E66EF9DD}" destId="{A2E7F730-A68A-46E9-A5B7-5E51971BC2BF}" srcOrd="0" destOrd="0" presId="urn:microsoft.com/office/officeart/2005/8/layout/vList2"/>
    <dgm:cxn modelId="{02C66DB8-85F3-45D3-917E-8AA95BE7515C}" type="presParOf" srcId="{17647EC9-E216-4169-BA52-E0D2E66EF9DD}" destId="{A026EE21-2A6D-405B-B958-BE2FD83E584A}" srcOrd="1" destOrd="0" presId="urn:microsoft.com/office/officeart/2005/8/layout/vList2"/>
    <dgm:cxn modelId="{334ACA3C-2259-4DF8-B1D1-AB8A3ECF07E0}" type="presParOf" srcId="{17647EC9-E216-4169-BA52-E0D2E66EF9DD}" destId="{A511A666-B409-4C89-BF9F-956F41BE0825}" srcOrd="2" destOrd="0" presId="urn:microsoft.com/office/officeart/2005/8/layout/vList2"/>
    <dgm:cxn modelId="{C94AB62D-CFDB-40BD-AB0E-7ED428ED99E7}" type="presParOf" srcId="{17647EC9-E216-4169-BA52-E0D2E66EF9DD}" destId="{565B7330-3ECF-4748-BCC1-2AF4AD582BD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5CE1D5C-30EF-485D-BEB2-B537A81866AE}" type="doc">
      <dgm:prSet loTypeId="urn:microsoft.com/office/officeart/2005/8/layout/vList2" loCatId="list" qsTypeId="urn:microsoft.com/office/officeart/2005/8/quickstyle/simple5" qsCatId="simple" csTypeId="urn:microsoft.com/office/officeart/2005/8/colors/accent1_2" csCatId="accent1"/>
      <dgm:spPr/>
      <dgm:t>
        <a:bodyPr/>
        <a:lstStyle/>
        <a:p>
          <a:endParaRPr lang="en-US"/>
        </a:p>
      </dgm:t>
    </dgm:pt>
    <dgm:pt modelId="{2D9AD752-B69E-4A96-8EEA-40A4C1F3A35A}">
      <dgm:prSet/>
      <dgm:spPr/>
      <dgm:t>
        <a:bodyPr/>
        <a:lstStyle/>
        <a:p>
          <a:pPr rtl="0"/>
          <a:r>
            <a:rPr lang="en-US" dirty="0" smtClean="0"/>
            <a:t>Understand the IO characteristics of SQL Server and the specific IO requirements / characteristics of your application. </a:t>
          </a:r>
          <a:endParaRPr lang="en-US" dirty="0"/>
        </a:p>
      </dgm:t>
    </dgm:pt>
    <dgm:pt modelId="{CD10FE21-D3CF-4C19-B7E9-079FA86EF6DD}" type="parTrans" cxnId="{AC11CB12-AB4A-4319-A583-3169FB58BE21}">
      <dgm:prSet/>
      <dgm:spPr/>
      <dgm:t>
        <a:bodyPr/>
        <a:lstStyle/>
        <a:p>
          <a:endParaRPr lang="en-US"/>
        </a:p>
      </dgm:t>
    </dgm:pt>
    <dgm:pt modelId="{68E68303-4FDE-44F4-ACC3-4C0B19FA471B}" type="sibTrans" cxnId="{AC11CB12-AB4A-4319-A583-3169FB58BE21}">
      <dgm:prSet/>
      <dgm:spPr/>
      <dgm:t>
        <a:bodyPr/>
        <a:lstStyle/>
        <a:p>
          <a:endParaRPr lang="en-US"/>
        </a:p>
      </dgm:t>
    </dgm:pt>
    <dgm:pt modelId="{3903C26E-67F3-4729-8789-F582F6F8210D}">
      <dgm:prSet/>
      <dgm:spPr/>
      <dgm:t>
        <a:bodyPr/>
        <a:lstStyle/>
        <a:p>
          <a:pPr rtl="0"/>
          <a:r>
            <a:rPr lang="en-US" dirty="0" smtClean="0"/>
            <a:t>More / faster spindles are better for performance</a:t>
          </a:r>
          <a:endParaRPr lang="en-US" dirty="0"/>
        </a:p>
      </dgm:t>
    </dgm:pt>
    <dgm:pt modelId="{85E737D6-7D81-429B-BCFA-A1F95CB47EA3}" type="parTrans" cxnId="{1E26DD28-ECDC-4187-B4CB-8630B204F4AC}">
      <dgm:prSet/>
      <dgm:spPr/>
      <dgm:t>
        <a:bodyPr/>
        <a:lstStyle/>
        <a:p>
          <a:endParaRPr lang="en-US"/>
        </a:p>
      </dgm:t>
    </dgm:pt>
    <dgm:pt modelId="{34D0224B-5232-4C4D-B58E-68C3940F42B4}" type="sibTrans" cxnId="{1E26DD28-ECDC-4187-B4CB-8630B204F4AC}">
      <dgm:prSet/>
      <dgm:spPr/>
      <dgm:t>
        <a:bodyPr/>
        <a:lstStyle/>
        <a:p>
          <a:endParaRPr lang="en-US"/>
        </a:p>
      </dgm:t>
    </dgm:pt>
    <dgm:pt modelId="{9CA068B0-654C-488B-8027-5F956717A66C}">
      <dgm:prSet/>
      <dgm:spPr/>
      <dgm:t>
        <a:bodyPr/>
        <a:lstStyle/>
        <a:p>
          <a:pPr rtl="0"/>
          <a:r>
            <a:rPr lang="en-US" dirty="0" smtClean="0"/>
            <a:t>Ensure that you have an adequate number of spindles to support your IO requirements with an acceptable latency.</a:t>
          </a:r>
          <a:endParaRPr lang="en-US" dirty="0"/>
        </a:p>
      </dgm:t>
    </dgm:pt>
    <dgm:pt modelId="{EABB3C95-FE84-478A-BAC3-C08ED72D34C8}" type="parTrans" cxnId="{268F9F23-7E3A-43C4-810D-9C66B0C0EC42}">
      <dgm:prSet/>
      <dgm:spPr/>
      <dgm:t>
        <a:bodyPr/>
        <a:lstStyle/>
        <a:p>
          <a:endParaRPr lang="en-US"/>
        </a:p>
      </dgm:t>
    </dgm:pt>
    <dgm:pt modelId="{04546D4A-2C7A-4617-AEE4-D56660F3E55C}" type="sibTrans" cxnId="{268F9F23-7E3A-43C4-810D-9C66B0C0EC42}">
      <dgm:prSet/>
      <dgm:spPr/>
      <dgm:t>
        <a:bodyPr/>
        <a:lstStyle/>
        <a:p>
          <a:endParaRPr lang="en-US"/>
        </a:p>
      </dgm:t>
    </dgm:pt>
    <dgm:pt modelId="{32AD4C14-485E-4228-99B3-7EF72CBB4C8C}">
      <dgm:prSet/>
      <dgm:spPr/>
      <dgm:t>
        <a:bodyPr/>
        <a:lstStyle/>
        <a:p>
          <a:pPr rtl="0"/>
          <a:r>
            <a:rPr lang="en-US" dirty="0" smtClean="0"/>
            <a:t>Use </a:t>
          </a:r>
          <a:r>
            <a:rPr lang="en-US" dirty="0" err="1" smtClean="0"/>
            <a:t>filegroups</a:t>
          </a:r>
          <a:r>
            <a:rPr lang="en-US" dirty="0" smtClean="0"/>
            <a:t> for administration requirements such as backup / restore, partial database availability, etc.</a:t>
          </a:r>
          <a:endParaRPr lang="en-US" dirty="0"/>
        </a:p>
      </dgm:t>
    </dgm:pt>
    <dgm:pt modelId="{734BC5CF-ABDF-48CE-AE38-17C70647748D}" type="parTrans" cxnId="{D007C6EB-8BE3-44A1-A21D-ADC6BFD8775F}">
      <dgm:prSet/>
      <dgm:spPr/>
      <dgm:t>
        <a:bodyPr/>
        <a:lstStyle/>
        <a:p>
          <a:endParaRPr lang="en-US"/>
        </a:p>
      </dgm:t>
    </dgm:pt>
    <dgm:pt modelId="{31BCA0F4-4FE2-4C82-9C40-B13861A7E58D}" type="sibTrans" cxnId="{D007C6EB-8BE3-44A1-A21D-ADC6BFD8775F}">
      <dgm:prSet/>
      <dgm:spPr/>
      <dgm:t>
        <a:bodyPr/>
        <a:lstStyle/>
        <a:p>
          <a:endParaRPr lang="en-US"/>
        </a:p>
      </dgm:t>
    </dgm:pt>
    <dgm:pt modelId="{A632C0B7-5F29-4189-BE06-EB70E29945E7}">
      <dgm:prSet/>
      <dgm:spPr/>
      <dgm:t>
        <a:bodyPr/>
        <a:lstStyle/>
        <a:p>
          <a:pPr rtl="0"/>
          <a:r>
            <a:rPr lang="en-US" dirty="0" smtClean="0"/>
            <a:t>Use data files to “stripe” the database across your specific IO configuration (physical disks, LUNs, etc.). </a:t>
          </a:r>
          <a:endParaRPr lang="en-US" dirty="0"/>
        </a:p>
      </dgm:t>
    </dgm:pt>
    <dgm:pt modelId="{769D33CC-9ACF-44C2-BFA0-5028F4F378D6}" type="parTrans" cxnId="{F2FAAA4D-441A-4DAB-B7B2-8C52DDFF6014}">
      <dgm:prSet/>
      <dgm:spPr/>
      <dgm:t>
        <a:bodyPr/>
        <a:lstStyle/>
        <a:p>
          <a:endParaRPr lang="en-US"/>
        </a:p>
      </dgm:t>
    </dgm:pt>
    <dgm:pt modelId="{83F37A83-9CEB-42DD-9940-AA8115033500}" type="sibTrans" cxnId="{F2FAAA4D-441A-4DAB-B7B2-8C52DDFF6014}">
      <dgm:prSet/>
      <dgm:spPr/>
      <dgm:t>
        <a:bodyPr/>
        <a:lstStyle/>
        <a:p>
          <a:endParaRPr lang="en-US"/>
        </a:p>
      </dgm:t>
    </dgm:pt>
    <dgm:pt modelId="{5976CD4F-E062-4204-A589-F3D9EE41EEE2}">
      <dgm:prSet/>
      <dgm:spPr/>
      <dgm:t>
        <a:bodyPr/>
        <a:lstStyle/>
        <a:p>
          <a:pPr rtl="0"/>
          <a:r>
            <a:rPr lang="en-US" dirty="0" smtClean="0"/>
            <a:t>Try not to “over” optimize the design of the storage; simpler designs generally offer good performance and more flexibility.</a:t>
          </a:r>
          <a:endParaRPr lang="en-US" dirty="0"/>
        </a:p>
      </dgm:t>
    </dgm:pt>
    <dgm:pt modelId="{E3B6AFC7-3792-46E3-9444-300BCCA0D2E9}" type="parTrans" cxnId="{209247EB-B98E-49BF-8A3F-DCB70E3DED29}">
      <dgm:prSet/>
      <dgm:spPr/>
      <dgm:t>
        <a:bodyPr/>
        <a:lstStyle/>
        <a:p>
          <a:endParaRPr lang="en-US"/>
        </a:p>
      </dgm:t>
    </dgm:pt>
    <dgm:pt modelId="{33F20896-96E8-4C61-874D-D12F8FAD515A}" type="sibTrans" cxnId="{209247EB-B98E-49BF-8A3F-DCB70E3DED29}">
      <dgm:prSet/>
      <dgm:spPr/>
      <dgm:t>
        <a:bodyPr/>
        <a:lstStyle/>
        <a:p>
          <a:endParaRPr lang="en-US"/>
        </a:p>
      </dgm:t>
    </dgm:pt>
    <dgm:pt modelId="{BF2D2853-50AF-40A4-8FB6-E88F0C96CA5C}">
      <dgm:prSet/>
      <dgm:spPr/>
      <dgm:t>
        <a:bodyPr/>
        <a:lstStyle/>
        <a:p>
          <a:pPr rtl="0"/>
          <a:r>
            <a:rPr lang="en-US" dirty="0" smtClean="0"/>
            <a:t>Unless you understand the application very well avoid trying to over optimize the IO by selectively placing objects on separate spindles. </a:t>
          </a:r>
          <a:endParaRPr lang="en-US" dirty="0"/>
        </a:p>
      </dgm:t>
    </dgm:pt>
    <dgm:pt modelId="{8484077C-C2C4-4ACF-BD92-A589F219FE22}" type="parTrans" cxnId="{E2E4C612-8CD7-4FB6-9876-3E9CA1720321}">
      <dgm:prSet/>
      <dgm:spPr/>
      <dgm:t>
        <a:bodyPr/>
        <a:lstStyle/>
        <a:p>
          <a:endParaRPr lang="en-US"/>
        </a:p>
      </dgm:t>
    </dgm:pt>
    <dgm:pt modelId="{C8C8A5FE-889C-4E80-BE7B-EB065346EEB0}" type="sibTrans" cxnId="{E2E4C612-8CD7-4FB6-9876-3E9CA1720321}">
      <dgm:prSet/>
      <dgm:spPr/>
      <dgm:t>
        <a:bodyPr/>
        <a:lstStyle/>
        <a:p>
          <a:endParaRPr lang="en-US"/>
        </a:p>
      </dgm:t>
    </dgm:pt>
    <dgm:pt modelId="{308A0B08-A269-4B44-8570-48D4448A0A9E}">
      <dgm:prSet/>
      <dgm:spPr/>
      <dgm:t>
        <a:bodyPr/>
        <a:lstStyle/>
        <a:p>
          <a:pPr rtl="0"/>
          <a:r>
            <a:rPr lang="en-US" dirty="0" smtClean="0"/>
            <a:t>Make sure to give thought to the growth strategy up front. As your data size grows, how will you manage growth of data files / LUNs / RAID groups?.</a:t>
          </a:r>
          <a:endParaRPr lang="en-US" dirty="0"/>
        </a:p>
      </dgm:t>
    </dgm:pt>
    <dgm:pt modelId="{1BD0AF08-5BF3-49EB-B45F-D45437066D17}" type="parTrans" cxnId="{1DE1E1BB-A46A-4CBD-92A7-1B75CE0AFFE2}">
      <dgm:prSet/>
      <dgm:spPr/>
      <dgm:t>
        <a:bodyPr/>
        <a:lstStyle/>
        <a:p>
          <a:endParaRPr lang="en-US"/>
        </a:p>
      </dgm:t>
    </dgm:pt>
    <dgm:pt modelId="{9D8DB90C-9574-4C7A-AF5A-5F1688045E30}" type="sibTrans" cxnId="{1DE1E1BB-A46A-4CBD-92A7-1B75CE0AFFE2}">
      <dgm:prSet/>
      <dgm:spPr/>
      <dgm:t>
        <a:bodyPr/>
        <a:lstStyle/>
        <a:p>
          <a:endParaRPr lang="en-US"/>
        </a:p>
      </dgm:t>
    </dgm:pt>
    <dgm:pt modelId="{AA03A2B0-6F65-4E72-B399-93A3B10991F0}">
      <dgm:prSet/>
      <dgm:spPr/>
      <dgm:t>
        <a:bodyPr/>
        <a:lstStyle/>
        <a:p>
          <a:pPr rtl="0"/>
          <a:r>
            <a:rPr lang="en-US" dirty="0" smtClean="0"/>
            <a:t>Validate configurations prior to deployment</a:t>
          </a:r>
          <a:endParaRPr lang="en-US" dirty="0"/>
        </a:p>
      </dgm:t>
    </dgm:pt>
    <dgm:pt modelId="{88A57D95-FDBB-4897-9105-377193B7FAE3}" type="parTrans" cxnId="{06B7A990-CD4C-4FB7-B8BD-99751B588648}">
      <dgm:prSet/>
      <dgm:spPr/>
      <dgm:t>
        <a:bodyPr/>
        <a:lstStyle/>
        <a:p>
          <a:endParaRPr lang="en-US"/>
        </a:p>
      </dgm:t>
    </dgm:pt>
    <dgm:pt modelId="{61353537-14CF-4373-B74E-33F33E5ADBFC}" type="sibTrans" cxnId="{06B7A990-CD4C-4FB7-B8BD-99751B588648}">
      <dgm:prSet/>
      <dgm:spPr/>
      <dgm:t>
        <a:bodyPr/>
        <a:lstStyle/>
        <a:p>
          <a:endParaRPr lang="en-US"/>
        </a:p>
      </dgm:t>
    </dgm:pt>
    <dgm:pt modelId="{AFFC740A-F3B4-480F-8FE8-E0BB865249BE}">
      <dgm:prSet/>
      <dgm:spPr/>
      <dgm:t>
        <a:bodyPr/>
        <a:lstStyle/>
        <a:p>
          <a:pPr rtl="0"/>
          <a:r>
            <a:rPr lang="en-US" dirty="0" smtClean="0"/>
            <a:t>Do basic throughput testing of the IO subsystem prior to deploying SQL Server. Make sure these tests are able to achieve your IO requirements with an acceptable latency. SQLIO is one such tool which can be used for this. A document is included with the tool with basics of testing an IO subsystem. Download the SQLIO Disk Subsystem Benchmark Tool. </a:t>
          </a:r>
          <a:endParaRPr lang="en-US" dirty="0"/>
        </a:p>
      </dgm:t>
    </dgm:pt>
    <dgm:pt modelId="{A50212F3-3A88-4E94-A8D2-A0488341DEBB}" type="parTrans" cxnId="{CD95FDCB-668B-49EC-804D-7EA034683F1A}">
      <dgm:prSet/>
      <dgm:spPr/>
      <dgm:t>
        <a:bodyPr/>
        <a:lstStyle/>
        <a:p>
          <a:endParaRPr lang="en-US"/>
        </a:p>
      </dgm:t>
    </dgm:pt>
    <dgm:pt modelId="{B1FC9572-12B8-4A4C-89D6-14954D16931F}" type="sibTrans" cxnId="{CD95FDCB-668B-49EC-804D-7EA034683F1A}">
      <dgm:prSet/>
      <dgm:spPr/>
      <dgm:t>
        <a:bodyPr/>
        <a:lstStyle/>
        <a:p>
          <a:endParaRPr lang="en-US"/>
        </a:p>
      </dgm:t>
    </dgm:pt>
    <dgm:pt modelId="{A1B60034-7590-4AE9-9968-957FE6DAE468}" type="pres">
      <dgm:prSet presAssocID="{95CE1D5C-30EF-485D-BEB2-B537A81866AE}" presName="linear" presStyleCnt="0">
        <dgm:presLayoutVars>
          <dgm:animLvl val="lvl"/>
          <dgm:resizeHandles val="exact"/>
        </dgm:presLayoutVars>
      </dgm:prSet>
      <dgm:spPr/>
      <dgm:t>
        <a:bodyPr/>
        <a:lstStyle/>
        <a:p>
          <a:endParaRPr lang="en-US"/>
        </a:p>
      </dgm:t>
    </dgm:pt>
    <dgm:pt modelId="{B7F29813-CFE4-42AF-90D4-63A8CD43F083}" type="pres">
      <dgm:prSet presAssocID="{2D9AD752-B69E-4A96-8EEA-40A4C1F3A35A}" presName="parentText" presStyleLbl="node1" presStyleIdx="0" presStyleCnt="4">
        <dgm:presLayoutVars>
          <dgm:chMax val="0"/>
          <dgm:bulletEnabled val="1"/>
        </dgm:presLayoutVars>
      </dgm:prSet>
      <dgm:spPr/>
      <dgm:t>
        <a:bodyPr/>
        <a:lstStyle/>
        <a:p>
          <a:endParaRPr lang="en-US"/>
        </a:p>
      </dgm:t>
    </dgm:pt>
    <dgm:pt modelId="{5C0F9825-E9CA-40C9-8746-1AF8715B5C0C}" type="pres">
      <dgm:prSet presAssocID="{68E68303-4FDE-44F4-ACC3-4C0B19FA471B}" presName="spacer" presStyleCnt="0"/>
      <dgm:spPr/>
    </dgm:pt>
    <dgm:pt modelId="{9A42EDA5-8315-4E4C-91CB-AC9CD55D0C93}" type="pres">
      <dgm:prSet presAssocID="{3903C26E-67F3-4729-8789-F582F6F8210D}" presName="parentText" presStyleLbl="node1" presStyleIdx="1" presStyleCnt="4">
        <dgm:presLayoutVars>
          <dgm:chMax val="0"/>
          <dgm:bulletEnabled val="1"/>
        </dgm:presLayoutVars>
      </dgm:prSet>
      <dgm:spPr/>
      <dgm:t>
        <a:bodyPr/>
        <a:lstStyle/>
        <a:p>
          <a:endParaRPr lang="en-US"/>
        </a:p>
      </dgm:t>
    </dgm:pt>
    <dgm:pt modelId="{C32AE436-3DB7-4A23-B27C-33357EDD0000}" type="pres">
      <dgm:prSet presAssocID="{3903C26E-67F3-4729-8789-F582F6F8210D}" presName="childText" presStyleLbl="revTx" presStyleIdx="0" presStyleCnt="3">
        <dgm:presLayoutVars>
          <dgm:bulletEnabled val="1"/>
        </dgm:presLayoutVars>
      </dgm:prSet>
      <dgm:spPr/>
      <dgm:t>
        <a:bodyPr/>
        <a:lstStyle/>
        <a:p>
          <a:endParaRPr lang="en-US"/>
        </a:p>
      </dgm:t>
    </dgm:pt>
    <dgm:pt modelId="{33150C8F-E026-4893-8492-58F8A8AD84FD}" type="pres">
      <dgm:prSet presAssocID="{5976CD4F-E062-4204-A589-F3D9EE41EEE2}" presName="parentText" presStyleLbl="node1" presStyleIdx="2" presStyleCnt="4">
        <dgm:presLayoutVars>
          <dgm:chMax val="0"/>
          <dgm:bulletEnabled val="1"/>
        </dgm:presLayoutVars>
      </dgm:prSet>
      <dgm:spPr/>
      <dgm:t>
        <a:bodyPr/>
        <a:lstStyle/>
        <a:p>
          <a:endParaRPr lang="en-US"/>
        </a:p>
      </dgm:t>
    </dgm:pt>
    <dgm:pt modelId="{8EC648ED-411D-4809-B269-574951191449}" type="pres">
      <dgm:prSet presAssocID="{5976CD4F-E062-4204-A589-F3D9EE41EEE2}" presName="childText" presStyleLbl="revTx" presStyleIdx="1" presStyleCnt="3">
        <dgm:presLayoutVars>
          <dgm:bulletEnabled val="1"/>
        </dgm:presLayoutVars>
      </dgm:prSet>
      <dgm:spPr/>
      <dgm:t>
        <a:bodyPr/>
        <a:lstStyle/>
        <a:p>
          <a:endParaRPr lang="en-US"/>
        </a:p>
      </dgm:t>
    </dgm:pt>
    <dgm:pt modelId="{EE650EA9-8AFD-41E7-97DB-C9B8ACCE779F}" type="pres">
      <dgm:prSet presAssocID="{AA03A2B0-6F65-4E72-B399-93A3B10991F0}" presName="parentText" presStyleLbl="node1" presStyleIdx="3" presStyleCnt="4">
        <dgm:presLayoutVars>
          <dgm:chMax val="0"/>
          <dgm:bulletEnabled val="1"/>
        </dgm:presLayoutVars>
      </dgm:prSet>
      <dgm:spPr/>
      <dgm:t>
        <a:bodyPr/>
        <a:lstStyle/>
        <a:p>
          <a:endParaRPr lang="en-US"/>
        </a:p>
      </dgm:t>
    </dgm:pt>
    <dgm:pt modelId="{A2C05F3C-C414-435A-BC4D-D6D58ACBEDF0}" type="pres">
      <dgm:prSet presAssocID="{AA03A2B0-6F65-4E72-B399-93A3B10991F0}" presName="childText" presStyleLbl="revTx" presStyleIdx="2" presStyleCnt="3">
        <dgm:presLayoutVars>
          <dgm:bulletEnabled val="1"/>
        </dgm:presLayoutVars>
      </dgm:prSet>
      <dgm:spPr/>
      <dgm:t>
        <a:bodyPr/>
        <a:lstStyle/>
        <a:p>
          <a:endParaRPr lang="en-US"/>
        </a:p>
      </dgm:t>
    </dgm:pt>
  </dgm:ptLst>
  <dgm:cxnLst>
    <dgm:cxn modelId="{F1C2592A-4D6F-46B0-87F0-4998624BE4A3}" type="presOf" srcId="{BF2D2853-50AF-40A4-8FB6-E88F0C96CA5C}" destId="{8EC648ED-411D-4809-B269-574951191449}" srcOrd="0" destOrd="0" presId="urn:microsoft.com/office/officeart/2005/8/layout/vList2"/>
    <dgm:cxn modelId="{B23249D5-0BAA-4DDA-8893-88A9E1463514}" type="presOf" srcId="{2D9AD752-B69E-4A96-8EEA-40A4C1F3A35A}" destId="{B7F29813-CFE4-42AF-90D4-63A8CD43F083}" srcOrd="0" destOrd="0" presId="urn:microsoft.com/office/officeart/2005/8/layout/vList2"/>
    <dgm:cxn modelId="{F2FAAA4D-441A-4DAB-B7B2-8C52DDFF6014}" srcId="{3903C26E-67F3-4729-8789-F582F6F8210D}" destId="{A632C0B7-5F29-4189-BE06-EB70E29945E7}" srcOrd="2" destOrd="0" parTransId="{769D33CC-9ACF-44C2-BFA0-5028F4F378D6}" sibTransId="{83F37A83-9CEB-42DD-9940-AA8115033500}"/>
    <dgm:cxn modelId="{8191A563-DD07-43CC-B0EE-7DECF507A085}" type="presOf" srcId="{308A0B08-A269-4B44-8570-48D4448A0A9E}" destId="{8EC648ED-411D-4809-B269-574951191449}" srcOrd="0" destOrd="1" presId="urn:microsoft.com/office/officeart/2005/8/layout/vList2"/>
    <dgm:cxn modelId="{BA405374-BE7B-433F-818D-B9F0EA25B955}" type="presOf" srcId="{95CE1D5C-30EF-485D-BEB2-B537A81866AE}" destId="{A1B60034-7590-4AE9-9968-957FE6DAE468}" srcOrd="0" destOrd="0" presId="urn:microsoft.com/office/officeart/2005/8/layout/vList2"/>
    <dgm:cxn modelId="{D007C6EB-8BE3-44A1-A21D-ADC6BFD8775F}" srcId="{3903C26E-67F3-4729-8789-F582F6F8210D}" destId="{32AD4C14-485E-4228-99B3-7EF72CBB4C8C}" srcOrd="1" destOrd="0" parTransId="{734BC5CF-ABDF-48CE-AE38-17C70647748D}" sibTransId="{31BCA0F4-4FE2-4C82-9C40-B13861A7E58D}"/>
    <dgm:cxn modelId="{05062C72-D3B9-42AD-BEC3-56EE3058114C}" type="presOf" srcId="{5976CD4F-E062-4204-A589-F3D9EE41EEE2}" destId="{33150C8F-E026-4893-8492-58F8A8AD84FD}" srcOrd="0" destOrd="0" presId="urn:microsoft.com/office/officeart/2005/8/layout/vList2"/>
    <dgm:cxn modelId="{2A009833-27ED-4104-8FC7-BBBDC3AC4AD8}" type="presOf" srcId="{AA03A2B0-6F65-4E72-B399-93A3B10991F0}" destId="{EE650EA9-8AFD-41E7-97DB-C9B8ACCE779F}" srcOrd="0" destOrd="0" presId="urn:microsoft.com/office/officeart/2005/8/layout/vList2"/>
    <dgm:cxn modelId="{60F13914-75B1-409D-9D8D-DBE617FABE5D}" type="presOf" srcId="{AFFC740A-F3B4-480F-8FE8-E0BB865249BE}" destId="{A2C05F3C-C414-435A-BC4D-D6D58ACBEDF0}" srcOrd="0" destOrd="0" presId="urn:microsoft.com/office/officeart/2005/8/layout/vList2"/>
    <dgm:cxn modelId="{E2E4C612-8CD7-4FB6-9876-3E9CA1720321}" srcId="{5976CD4F-E062-4204-A589-F3D9EE41EEE2}" destId="{BF2D2853-50AF-40A4-8FB6-E88F0C96CA5C}" srcOrd="0" destOrd="0" parTransId="{8484077C-C2C4-4ACF-BD92-A589F219FE22}" sibTransId="{C8C8A5FE-889C-4E80-BE7B-EB065346EEB0}"/>
    <dgm:cxn modelId="{06B7A990-CD4C-4FB7-B8BD-99751B588648}" srcId="{95CE1D5C-30EF-485D-BEB2-B537A81866AE}" destId="{AA03A2B0-6F65-4E72-B399-93A3B10991F0}" srcOrd="3" destOrd="0" parTransId="{88A57D95-FDBB-4897-9105-377193B7FAE3}" sibTransId="{61353537-14CF-4373-B74E-33F33E5ADBFC}"/>
    <dgm:cxn modelId="{1DE1E1BB-A46A-4CBD-92A7-1B75CE0AFFE2}" srcId="{5976CD4F-E062-4204-A589-F3D9EE41EEE2}" destId="{308A0B08-A269-4B44-8570-48D4448A0A9E}" srcOrd="1" destOrd="0" parTransId="{1BD0AF08-5BF3-49EB-B45F-D45437066D17}" sibTransId="{9D8DB90C-9574-4C7A-AF5A-5F1688045E30}"/>
    <dgm:cxn modelId="{AC11CB12-AB4A-4319-A583-3169FB58BE21}" srcId="{95CE1D5C-30EF-485D-BEB2-B537A81866AE}" destId="{2D9AD752-B69E-4A96-8EEA-40A4C1F3A35A}" srcOrd="0" destOrd="0" parTransId="{CD10FE21-D3CF-4C19-B7E9-079FA86EF6DD}" sibTransId="{68E68303-4FDE-44F4-ACC3-4C0B19FA471B}"/>
    <dgm:cxn modelId="{1E26DD28-ECDC-4187-B4CB-8630B204F4AC}" srcId="{95CE1D5C-30EF-485D-BEB2-B537A81866AE}" destId="{3903C26E-67F3-4729-8789-F582F6F8210D}" srcOrd="1" destOrd="0" parTransId="{85E737D6-7D81-429B-BCFA-A1F95CB47EA3}" sibTransId="{34D0224B-5232-4C4D-B58E-68C3940F42B4}"/>
    <dgm:cxn modelId="{268F9F23-7E3A-43C4-810D-9C66B0C0EC42}" srcId="{3903C26E-67F3-4729-8789-F582F6F8210D}" destId="{9CA068B0-654C-488B-8027-5F956717A66C}" srcOrd="0" destOrd="0" parTransId="{EABB3C95-FE84-478A-BAC3-C08ED72D34C8}" sibTransId="{04546D4A-2C7A-4617-AEE4-D56660F3E55C}"/>
    <dgm:cxn modelId="{CD95FDCB-668B-49EC-804D-7EA034683F1A}" srcId="{AA03A2B0-6F65-4E72-B399-93A3B10991F0}" destId="{AFFC740A-F3B4-480F-8FE8-E0BB865249BE}" srcOrd="0" destOrd="0" parTransId="{A50212F3-3A88-4E94-A8D2-A0488341DEBB}" sibTransId="{B1FC9572-12B8-4A4C-89D6-14954D16931F}"/>
    <dgm:cxn modelId="{F98DD2F6-0FE9-403D-82DA-53D8E1A6E792}" type="presOf" srcId="{9CA068B0-654C-488B-8027-5F956717A66C}" destId="{C32AE436-3DB7-4A23-B27C-33357EDD0000}" srcOrd="0" destOrd="0" presId="urn:microsoft.com/office/officeart/2005/8/layout/vList2"/>
    <dgm:cxn modelId="{10DC6C0D-2EDA-4727-879E-1E3E0350EA1F}" type="presOf" srcId="{32AD4C14-485E-4228-99B3-7EF72CBB4C8C}" destId="{C32AE436-3DB7-4A23-B27C-33357EDD0000}" srcOrd="0" destOrd="1" presId="urn:microsoft.com/office/officeart/2005/8/layout/vList2"/>
    <dgm:cxn modelId="{209247EB-B98E-49BF-8A3F-DCB70E3DED29}" srcId="{95CE1D5C-30EF-485D-BEB2-B537A81866AE}" destId="{5976CD4F-E062-4204-A589-F3D9EE41EEE2}" srcOrd="2" destOrd="0" parTransId="{E3B6AFC7-3792-46E3-9444-300BCCA0D2E9}" sibTransId="{33F20896-96E8-4C61-874D-D12F8FAD515A}"/>
    <dgm:cxn modelId="{149A0C50-A4DE-4B1E-AE19-3A6BDF7ED1B0}" type="presOf" srcId="{A632C0B7-5F29-4189-BE06-EB70E29945E7}" destId="{C32AE436-3DB7-4A23-B27C-33357EDD0000}" srcOrd="0" destOrd="2" presId="urn:microsoft.com/office/officeart/2005/8/layout/vList2"/>
    <dgm:cxn modelId="{6BA1F995-4549-4961-8091-1EA8D3EDE072}" type="presOf" srcId="{3903C26E-67F3-4729-8789-F582F6F8210D}" destId="{9A42EDA5-8315-4E4C-91CB-AC9CD55D0C93}" srcOrd="0" destOrd="0" presId="urn:microsoft.com/office/officeart/2005/8/layout/vList2"/>
    <dgm:cxn modelId="{894F1CC4-359B-4FD0-9B7F-BC09EC17F66F}" type="presParOf" srcId="{A1B60034-7590-4AE9-9968-957FE6DAE468}" destId="{B7F29813-CFE4-42AF-90D4-63A8CD43F083}" srcOrd="0" destOrd="0" presId="urn:microsoft.com/office/officeart/2005/8/layout/vList2"/>
    <dgm:cxn modelId="{C5D25272-DD86-4FC9-92F4-B510287C8F28}" type="presParOf" srcId="{A1B60034-7590-4AE9-9968-957FE6DAE468}" destId="{5C0F9825-E9CA-40C9-8746-1AF8715B5C0C}" srcOrd="1" destOrd="0" presId="urn:microsoft.com/office/officeart/2005/8/layout/vList2"/>
    <dgm:cxn modelId="{5C34B5B4-1E4F-4F7F-B6A4-94394F86FF7C}" type="presParOf" srcId="{A1B60034-7590-4AE9-9968-957FE6DAE468}" destId="{9A42EDA5-8315-4E4C-91CB-AC9CD55D0C93}" srcOrd="2" destOrd="0" presId="urn:microsoft.com/office/officeart/2005/8/layout/vList2"/>
    <dgm:cxn modelId="{F573A78F-FF2D-49CC-A811-C09FF0C460D0}" type="presParOf" srcId="{A1B60034-7590-4AE9-9968-957FE6DAE468}" destId="{C32AE436-3DB7-4A23-B27C-33357EDD0000}" srcOrd="3" destOrd="0" presId="urn:microsoft.com/office/officeart/2005/8/layout/vList2"/>
    <dgm:cxn modelId="{65C27762-ABAA-4DF1-8E37-DEDF5EBD2AB1}" type="presParOf" srcId="{A1B60034-7590-4AE9-9968-957FE6DAE468}" destId="{33150C8F-E026-4893-8492-58F8A8AD84FD}" srcOrd="4" destOrd="0" presId="urn:microsoft.com/office/officeart/2005/8/layout/vList2"/>
    <dgm:cxn modelId="{58F617C3-4706-4BAE-83EA-A778293BCC12}" type="presParOf" srcId="{A1B60034-7590-4AE9-9968-957FE6DAE468}" destId="{8EC648ED-411D-4809-B269-574951191449}" srcOrd="5" destOrd="0" presId="urn:microsoft.com/office/officeart/2005/8/layout/vList2"/>
    <dgm:cxn modelId="{00AA90E6-4DC9-49FB-81A5-B0C8DD0F2F69}" type="presParOf" srcId="{A1B60034-7590-4AE9-9968-957FE6DAE468}" destId="{EE650EA9-8AFD-41E7-97DB-C9B8ACCE779F}" srcOrd="6" destOrd="0" presId="urn:microsoft.com/office/officeart/2005/8/layout/vList2"/>
    <dgm:cxn modelId="{F61235AD-2E1B-4AFE-A4D2-847B1A92E510}" type="presParOf" srcId="{A1B60034-7590-4AE9-9968-957FE6DAE468}" destId="{A2C05F3C-C414-435A-BC4D-D6D58ACBEDF0}"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6E9D6A4-E7B5-401C-BDD6-9DB13B68EB0E}" type="doc">
      <dgm:prSet loTypeId="urn:microsoft.com/office/officeart/2005/8/layout/vList2" loCatId="list" qsTypeId="urn:microsoft.com/office/officeart/2005/8/quickstyle/simple5" qsCatId="simple" csTypeId="urn:microsoft.com/office/officeart/2005/8/colors/accent1_2" csCatId="accent1"/>
      <dgm:spPr/>
      <dgm:t>
        <a:bodyPr/>
        <a:lstStyle/>
        <a:p>
          <a:endParaRPr lang="en-US"/>
        </a:p>
      </dgm:t>
    </dgm:pt>
    <dgm:pt modelId="{3AD5ED8D-1A94-423B-8F0A-7F27B2B010F4}">
      <dgm:prSet/>
      <dgm:spPr/>
      <dgm:t>
        <a:bodyPr/>
        <a:lstStyle/>
        <a:p>
          <a:pPr rtl="0"/>
          <a:r>
            <a:rPr lang="en-US" dirty="0" smtClean="0"/>
            <a:t>Always place log files on RAID 1+0 (or RAID 1) disks. </a:t>
          </a:r>
          <a:endParaRPr lang="en-US" dirty="0"/>
        </a:p>
      </dgm:t>
    </dgm:pt>
    <dgm:pt modelId="{BEE2B991-4D19-49E5-B003-4556286C6F14}" type="parTrans" cxnId="{A6B86B61-A966-4D47-8890-3154C2571F3B}">
      <dgm:prSet/>
      <dgm:spPr/>
      <dgm:t>
        <a:bodyPr/>
        <a:lstStyle/>
        <a:p>
          <a:endParaRPr lang="en-US"/>
        </a:p>
      </dgm:t>
    </dgm:pt>
    <dgm:pt modelId="{2D7CBBFB-77E4-406E-A8DC-F8D6306CD97C}" type="sibTrans" cxnId="{A6B86B61-A966-4D47-8890-3154C2571F3B}">
      <dgm:prSet/>
      <dgm:spPr/>
      <dgm:t>
        <a:bodyPr/>
        <a:lstStyle/>
        <a:p>
          <a:endParaRPr lang="en-US"/>
        </a:p>
      </dgm:t>
    </dgm:pt>
    <dgm:pt modelId="{F242AFAB-EE86-4A13-AE1F-84489086BECA}">
      <dgm:prSet/>
      <dgm:spPr/>
      <dgm:t>
        <a:bodyPr/>
        <a:lstStyle/>
        <a:p>
          <a:pPr rtl="0"/>
          <a:r>
            <a:rPr lang="en-US" dirty="0" smtClean="0"/>
            <a:t>This provides:</a:t>
          </a:r>
          <a:endParaRPr lang="en-US" dirty="0"/>
        </a:p>
      </dgm:t>
    </dgm:pt>
    <dgm:pt modelId="{499714E4-1CFB-43C4-B3FC-E38517B33706}" type="parTrans" cxnId="{146D7A36-887E-4C70-8833-B03156454EA7}">
      <dgm:prSet/>
      <dgm:spPr/>
      <dgm:t>
        <a:bodyPr/>
        <a:lstStyle/>
        <a:p>
          <a:endParaRPr lang="en-US"/>
        </a:p>
      </dgm:t>
    </dgm:pt>
    <dgm:pt modelId="{6CD317D1-BB35-4E4A-AEB2-193BF445FD32}" type="sibTrans" cxnId="{146D7A36-887E-4C70-8833-B03156454EA7}">
      <dgm:prSet/>
      <dgm:spPr/>
      <dgm:t>
        <a:bodyPr/>
        <a:lstStyle/>
        <a:p>
          <a:endParaRPr lang="en-US"/>
        </a:p>
      </dgm:t>
    </dgm:pt>
    <dgm:pt modelId="{61F0B890-FCFF-47A6-8C4E-B402B0BC2436}">
      <dgm:prSet/>
      <dgm:spPr/>
      <dgm:t>
        <a:bodyPr/>
        <a:lstStyle/>
        <a:p>
          <a:pPr rtl="0"/>
          <a:r>
            <a:rPr lang="en-US" dirty="0" smtClean="0"/>
            <a:t>better protection from hardware failure, and </a:t>
          </a:r>
          <a:endParaRPr lang="en-US" dirty="0"/>
        </a:p>
      </dgm:t>
    </dgm:pt>
    <dgm:pt modelId="{80A5CCB8-2729-4E88-8C43-D8D2FA765ABC}" type="parTrans" cxnId="{D4E7DDBD-3921-4A7A-9C34-85D0910E42E2}">
      <dgm:prSet/>
      <dgm:spPr/>
      <dgm:t>
        <a:bodyPr/>
        <a:lstStyle/>
        <a:p>
          <a:endParaRPr lang="en-US"/>
        </a:p>
      </dgm:t>
    </dgm:pt>
    <dgm:pt modelId="{4E561B1E-0D36-4B89-B925-EC45F9925A4D}" type="sibTrans" cxnId="{D4E7DDBD-3921-4A7A-9C34-85D0910E42E2}">
      <dgm:prSet/>
      <dgm:spPr/>
      <dgm:t>
        <a:bodyPr/>
        <a:lstStyle/>
        <a:p>
          <a:endParaRPr lang="en-US"/>
        </a:p>
      </dgm:t>
    </dgm:pt>
    <dgm:pt modelId="{F8295880-BE95-410A-9246-E1930C5DA8F1}">
      <dgm:prSet/>
      <dgm:spPr/>
      <dgm:t>
        <a:bodyPr/>
        <a:lstStyle/>
        <a:p>
          <a:pPr rtl="0"/>
          <a:r>
            <a:rPr lang="en-US" dirty="0" smtClean="0"/>
            <a:t>better write performance. </a:t>
          </a:r>
          <a:endParaRPr lang="en-US" dirty="0"/>
        </a:p>
      </dgm:t>
    </dgm:pt>
    <dgm:pt modelId="{E9C56890-10DE-4567-AD9B-7949F38B5CEB}" type="parTrans" cxnId="{B231D161-2064-4A71-9969-F137F7E3FAAB}">
      <dgm:prSet/>
      <dgm:spPr/>
      <dgm:t>
        <a:bodyPr/>
        <a:lstStyle/>
        <a:p>
          <a:endParaRPr lang="en-US"/>
        </a:p>
      </dgm:t>
    </dgm:pt>
    <dgm:pt modelId="{E11A2D3F-975F-41CE-BE5B-15294CAFFC16}" type="sibTrans" cxnId="{B231D161-2064-4A71-9969-F137F7E3FAAB}">
      <dgm:prSet/>
      <dgm:spPr/>
      <dgm:t>
        <a:bodyPr/>
        <a:lstStyle/>
        <a:p>
          <a:endParaRPr lang="en-US"/>
        </a:p>
      </dgm:t>
    </dgm:pt>
    <dgm:pt modelId="{19897376-E6FD-44B7-A3B3-0FDC43455E35}">
      <dgm:prSet/>
      <dgm:spPr/>
      <dgm:t>
        <a:bodyPr/>
        <a:lstStyle/>
        <a:p>
          <a:pPr rtl="0"/>
          <a:r>
            <a:rPr lang="en-US" dirty="0" smtClean="0"/>
            <a:t>Note: In general RAID 1+0 will provide better throughput for write-intensive applications. Generally, RAID 1+0 provides better write performance than any other RAID level providing data protection, including RAID 5.</a:t>
          </a:r>
          <a:endParaRPr lang="en-US" dirty="0"/>
        </a:p>
      </dgm:t>
    </dgm:pt>
    <dgm:pt modelId="{7B7EB1AD-BBF8-4C3E-80CB-C97B90ECFE49}" type="parTrans" cxnId="{F4647009-D264-4B48-AB1E-17D974B9332F}">
      <dgm:prSet/>
      <dgm:spPr/>
      <dgm:t>
        <a:bodyPr/>
        <a:lstStyle/>
        <a:p>
          <a:endParaRPr lang="en-US"/>
        </a:p>
      </dgm:t>
    </dgm:pt>
    <dgm:pt modelId="{F1E95A7A-AE4E-4092-9BFC-934BDD781ADD}" type="sibTrans" cxnId="{F4647009-D264-4B48-AB1E-17D974B9332F}">
      <dgm:prSet/>
      <dgm:spPr/>
      <dgm:t>
        <a:bodyPr/>
        <a:lstStyle/>
        <a:p>
          <a:endParaRPr lang="en-US"/>
        </a:p>
      </dgm:t>
    </dgm:pt>
    <dgm:pt modelId="{6DC84922-FDC4-47C2-9B21-1AE36E40B273}">
      <dgm:prSet/>
      <dgm:spPr/>
      <dgm:t>
        <a:bodyPr/>
        <a:lstStyle/>
        <a:p>
          <a:pPr rtl="0"/>
          <a:r>
            <a:rPr lang="en-US" dirty="0" smtClean="0"/>
            <a:t>Isolate log from data at the physical disk level</a:t>
          </a:r>
          <a:endParaRPr lang="en-US" dirty="0"/>
        </a:p>
      </dgm:t>
    </dgm:pt>
    <dgm:pt modelId="{BFEECB52-CDE5-4568-AEFF-01486AB901AF}" type="parTrans" cxnId="{22DC645C-14B2-47D7-8C21-881574B35110}">
      <dgm:prSet/>
      <dgm:spPr/>
      <dgm:t>
        <a:bodyPr/>
        <a:lstStyle/>
        <a:p>
          <a:endParaRPr lang="en-US"/>
        </a:p>
      </dgm:t>
    </dgm:pt>
    <dgm:pt modelId="{DF7A1145-BAF4-481A-B1DD-E847CFCCD7AC}" type="sibTrans" cxnId="{22DC645C-14B2-47D7-8C21-881574B35110}">
      <dgm:prSet/>
      <dgm:spPr/>
      <dgm:t>
        <a:bodyPr/>
        <a:lstStyle/>
        <a:p>
          <a:endParaRPr lang="en-US"/>
        </a:p>
      </dgm:t>
    </dgm:pt>
    <dgm:pt modelId="{4CB950F6-22BD-4E15-AD9D-BCAE8A179C92}">
      <dgm:prSet/>
      <dgm:spPr/>
      <dgm:t>
        <a:bodyPr/>
        <a:lstStyle/>
        <a:p>
          <a:pPr rtl="0"/>
          <a:r>
            <a:rPr lang="en-US" dirty="0" smtClean="0"/>
            <a:t>When this is not possible (e.g., consolidated SQL environments) consider I/O characteristics and group similar I/O characteristics (i.e. all logs) on common spindles. Combining heterogeneous workloads (workloads with very different IO and latency characteristics) can have negative effects on overall performance (e.g., placing Exchange and SQL data on the same physical spindles).</a:t>
          </a:r>
          <a:endParaRPr lang="en-US" dirty="0"/>
        </a:p>
      </dgm:t>
    </dgm:pt>
    <dgm:pt modelId="{E0C0FE8C-DD8B-40A5-9DF4-B69E68A8152D}" type="parTrans" cxnId="{13D29CB2-8443-408A-AA9C-59D44F7E3D79}">
      <dgm:prSet/>
      <dgm:spPr/>
      <dgm:t>
        <a:bodyPr/>
        <a:lstStyle/>
        <a:p>
          <a:endParaRPr lang="en-US"/>
        </a:p>
      </dgm:t>
    </dgm:pt>
    <dgm:pt modelId="{4CC1FCD0-A8C9-4039-8DC5-0493582F886F}" type="sibTrans" cxnId="{13D29CB2-8443-408A-AA9C-59D44F7E3D79}">
      <dgm:prSet/>
      <dgm:spPr/>
      <dgm:t>
        <a:bodyPr/>
        <a:lstStyle/>
        <a:p>
          <a:endParaRPr lang="en-US"/>
        </a:p>
      </dgm:t>
    </dgm:pt>
    <dgm:pt modelId="{136D4ED2-E6D2-410E-A2AA-766144152B5E}">
      <dgm:prSet/>
      <dgm:spPr/>
      <dgm:t>
        <a:bodyPr/>
        <a:lstStyle/>
        <a:p>
          <a:pPr rtl="0"/>
          <a:r>
            <a:rPr lang="en-US" dirty="0" smtClean="0"/>
            <a:t>Consider configuration of TEMPDB database </a:t>
          </a:r>
          <a:endParaRPr lang="en-US" dirty="0"/>
        </a:p>
      </dgm:t>
    </dgm:pt>
    <dgm:pt modelId="{79472CB0-D0F2-4DB3-9EE7-CD3D73C8178F}" type="parTrans" cxnId="{0D4F0D67-9265-49E1-97B0-4BB7D30FE105}">
      <dgm:prSet/>
      <dgm:spPr/>
      <dgm:t>
        <a:bodyPr/>
        <a:lstStyle/>
        <a:p>
          <a:endParaRPr lang="en-US"/>
        </a:p>
      </dgm:t>
    </dgm:pt>
    <dgm:pt modelId="{9852EA17-0D80-4270-B347-E1C011312F31}" type="sibTrans" cxnId="{0D4F0D67-9265-49E1-97B0-4BB7D30FE105}">
      <dgm:prSet/>
      <dgm:spPr/>
      <dgm:t>
        <a:bodyPr/>
        <a:lstStyle/>
        <a:p>
          <a:endParaRPr lang="en-US"/>
        </a:p>
      </dgm:t>
    </dgm:pt>
    <dgm:pt modelId="{CF29138F-62AC-4183-B953-7AD154D3A305}">
      <dgm:prSet/>
      <dgm:spPr/>
      <dgm:t>
        <a:bodyPr/>
        <a:lstStyle/>
        <a:p>
          <a:pPr rtl="0"/>
          <a:r>
            <a:rPr lang="en-US" dirty="0" smtClean="0"/>
            <a:t>Make sure to move TEMPDB to adequate storage and pre-size after installing SQL Server.</a:t>
          </a:r>
          <a:endParaRPr lang="en-US" dirty="0"/>
        </a:p>
      </dgm:t>
    </dgm:pt>
    <dgm:pt modelId="{D9E52A8E-D996-417C-AA5D-F8908812893A}" type="parTrans" cxnId="{FBECA4BC-5FBD-49ED-AA3A-3550463A7BA8}">
      <dgm:prSet/>
      <dgm:spPr/>
      <dgm:t>
        <a:bodyPr/>
        <a:lstStyle/>
        <a:p>
          <a:endParaRPr lang="en-US"/>
        </a:p>
      </dgm:t>
    </dgm:pt>
    <dgm:pt modelId="{5BCAA764-FD38-4224-8A01-133B0AAD2F71}" type="sibTrans" cxnId="{FBECA4BC-5FBD-49ED-AA3A-3550463A7BA8}">
      <dgm:prSet/>
      <dgm:spPr/>
      <dgm:t>
        <a:bodyPr/>
        <a:lstStyle/>
        <a:p>
          <a:endParaRPr lang="en-US"/>
        </a:p>
      </dgm:t>
    </dgm:pt>
    <dgm:pt modelId="{6488326F-4232-46B8-9AF8-1F7DC78E7FFF}">
      <dgm:prSet/>
      <dgm:spPr/>
      <dgm:t>
        <a:bodyPr/>
        <a:lstStyle/>
        <a:p>
          <a:pPr rtl="0"/>
          <a:r>
            <a:rPr lang="en-US" dirty="0" smtClean="0"/>
            <a:t>Performance may benefit if TEMPDB is placed on RAID 1+0 (dependent on TEMPDB usage). </a:t>
          </a:r>
          <a:endParaRPr lang="en-US" dirty="0"/>
        </a:p>
      </dgm:t>
    </dgm:pt>
    <dgm:pt modelId="{7EFF7BA6-FFCF-4CB1-A85D-3F743113F9F0}" type="parTrans" cxnId="{8F9A8711-F268-4DDD-9480-E8D0ECFC7224}">
      <dgm:prSet/>
      <dgm:spPr/>
      <dgm:t>
        <a:bodyPr/>
        <a:lstStyle/>
        <a:p>
          <a:endParaRPr lang="en-US"/>
        </a:p>
      </dgm:t>
    </dgm:pt>
    <dgm:pt modelId="{9795165B-E42F-4D31-A512-33542A3C9325}" type="sibTrans" cxnId="{8F9A8711-F268-4DDD-9480-E8D0ECFC7224}">
      <dgm:prSet/>
      <dgm:spPr/>
      <dgm:t>
        <a:bodyPr/>
        <a:lstStyle/>
        <a:p>
          <a:endParaRPr lang="en-US"/>
        </a:p>
      </dgm:t>
    </dgm:pt>
    <dgm:pt modelId="{5F42078E-BB78-48CA-8C93-6AB274A6CDAB}">
      <dgm:prSet/>
      <dgm:spPr/>
      <dgm:t>
        <a:bodyPr/>
        <a:lstStyle/>
        <a:p>
          <a:pPr rtl="0"/>
          <a:r>
            <a:rPr lang="en-US" dirty="0" smtClean="0"/>
            <a:t>For the TEMPDB database, create 1 data file per CPU, as described later.</a:t>
          </a:r>
          <a:endParaRPr lang="en-US" dirty="0"/>
        </a:p>
      </dgm:t>
    </dgm:pt>
    <dgm:pt modelId="{84203799-FC80-41D0-9004-1DC9F4478E46}" type="parTrans" cxnId="{63F6E3E2-A6B4-4F2E-8659-16BF8CBC1B26}">
      <dgm:prSet/>
      <dgm:spPr/>
      <dgm:t>
        <a:bodyPr/>
        <a:lstStyle/>
        <a:p>
          <a:endParaRPr lang="en-US"/>
        </a:p>
      </dgm:t>
    </dgm:pt>
    <dgm:pt modelId="{CE5D98F2-33E3-4D3E-9DC6-BEB5581DBFA9}" type="sibTrans" cxnId="{63F6E3E2-A6B4-4F2E-8659-16BF8CBC1B26}">
      <dgm:prSet/>
      <dgm:spPr/>
      <dgm:t>
        <a:bodyPr/>
        <a:lstStyle/>
        <a:p>
          <a:endParaRPr lang="en-US"/>
        </a:p>
      </dgm:t>
    </dgm:pt>
    <dgm:pt modelId="{47797C55-B2CF-4607-B364-974F6B9E2DD3}" type="pres">
      <dgm:prSet presAssocID="{16E9D6A4-E7B5-401C-BDD6-9DB13B68EB0E}" presName="linear" presStyleCnt="0">
        <dgm:presLayoutVars>
          <dgm:animLvl val="lvl"/>
          <dgm:resizeHandles val="exact"/>
        </dgm:presLayoutVars>
      </dgm:prSet>
      <dgm:spPr/>
      <dgm:t>
        <a:bodyPr/>
        <a:lstStyle/>
        <a:p>
          <a:endParaRPr lang="en-US"/>
        </a:p>
      </dgm:t>
    </dgm:pt>
    <dgm:pt modelId="{BB7A0BB4-3561-4E0B-97EA-368AC0D0DED6}" type="pres">
      <dgm:prSet presAssocID="{3AD5ED8D-1A94-423B-8F0A-7F27B2B010F4}" presName="parentText" presStyleLbl="node1" presStyleIdx="0" presStyleCnt="3">
        <dgm:presLayoutVars>
          <dgm:chMax val="0"/>
          <dgm:bulletEnabled val="1"/>
        </dgm:presLayoutVars>
      </dgm:prSet>
      <dgm:spPr/>
      <dgm:t>
        <a:bodyPr/>
        <a:lstStyle/>
        <a:p>
          <a:endParaRPr lang="en-US"/>
        </a:p>
      </dgm:t>
    </dgm:pt>
    <dgm:pt modelId="{26DBEBE1-64AD-467E-8840-45A346E201F5}" type="pres">
      <dgm:prSet presAssocID="{3AD5ED8D-1A94-423B-8F0A-7F27B2B010F4}" presName="childText" presStyleLbl="revTx" presStyleIdx="0" presStyleCnt="3">
        <dgm:presLayoutVars>
          <dgm:bulletEnabled val="1"/>
        </dgm:presLayoutVars>
      </dgm:prSet>
      <dgm:spPr/>
      <dgm:t>
        <a:bodyPr/>
        <a:lstStyle/>
        <a:p>
          <a:endParaRPr lang="en-US"/>
        </a:p>
      </dgm:t>
    </dgm:pt>
    <dgm:pt modelId="{B948C467-01F0-4AB4-8648-1B746857567D}" type="pres">
      <dgm:prSet presAssocID="{6DC84922-FDC4-47C2-9B21-1AE36E40B273}" presName="parentText" presStyleLbl="node1" presStyleIdx="1" presStyleCnt="3">
        <dgm:presLayoutVars>
          <dgm:chMax val="0"/>
          <dgm:bulletEnabled val="1"/>
        </dgm:presLayoutVars>
      </dgm:prSet>
      <dgm:spPr/>
      <dgm:t>
        <a:bodyPr/>
        <a:lstStyle/>
        <a:p>
          <a:endParaRPr lang="en-US"/>
        </a:p>
      </dgm:t>
    </dgm:pt>
    <dgm:pt modelId="{82256DC2-B8DE-47DA-8171-EB41EDBADA71}" type="pres">
      <dgm:prSet presAssocID="{6DC84922-FDC4-47C2-9B21-1AE36E40B273}" presName="childText" presStyleLbl="revTx" presStyleIdx="1" presStyleCnt="3">
        <dgm:presLayoutVars>
          <dgm:bulletEnabled val="1"/>
        </dgm:presLayoutVars>
      </dgm:prSet>
      <dgm:spPr/>
      <dgm:t>
        <a:bodyPr/>
        <a:lstStyle/>
        <a:p>
          <a:endParaRPr lang="en-US"/>
        </a:p>
      </dgm:t>
    </dgm:pt>
    <dgm:pt modelId="{008E9639-FA5E-4E80-9F28-935ABFCCB59A}" type="pres">
      <dgm:prSet presAssocID="{136D4ED2-E6D2-410E-A2AA-766144152B5E}" presName="parentText" presStyleLbl="node1" presStyleIdx="2" presStyleCnt="3">
        <dgm:presLayoutVars>
          <dgm:chMax val="0"/>
          <dgm:bulletEnabled val="1"/>
        </dgm:presLayoutVars>
      </dgm:prSet>
      <dgm:spPr/>
      <dgm:t>
        <a:bodyPr/>
        <a:lstStyle/>
        <a:p>
          <a:endParaRPr lang="en-US"/>
        </a:p>
      </dgm:t>
    </dgm:pt>
    <dgm:pt modelId="{8D825F87-66AA-44A7-B5C4-6825B985D38F}" type="pres">
      <dgm:prSet presAssocID="{136D4ED2-E6D2-410E-A2AA-766144152B5E}" presName="childText" presStyleLbl="revTx" presStyleIdx="2" presStyleCnt="3">
        <dgm:presLayoutVars>
          <dgm:bulletEnabled val="1"/>
        </dgm:presLayoutVars>
      </dgm:prSet>
      <dgm:spPr/>
      <dgm:t>
        <a:bodyPr/>
        <a:lstStyle/>
        <a:p>
          <a:endParaRPr lang="en-US"/>
        </a:p>
      </dgm:t>
    </dgm:pt>
  </dgm:ptLst>
  <dgm:cxnLst>
    <dgm:cxn modelId="{146D7A36-887E-4C70-8833-B03156454EA7}" srcId="{3AD5ED8D-1A94-423B-8F0A-7F27B2B010F4}" destId="{F242AFAB-EE86-4A13-AE1F-84489086BECA}" srcOrd="0" destOrd="0" parTransId="{499714E4-1CFB-43C4-B3FC-E38517B33706}" sibTransId="{6CD317D1-BB35-4E4A-AEB2-193BF445FD32}"/>
    <dgm:cxn modelId="{FBECA4BC-5FBD-49ED-AA3A-3550463A7BA8}" srcId="{136D4ED2-E6D2-410E-A2AA-766144152B5E}" destId="{CF29138F-62AC-4183-B953-7AD154D3A305}" srcOrd="0" destOrd="0" parTransId="{D9E52A8E-D996-417C-AA5D-F8908812893A}" sibTransId="{5BCAA764-FD38-4224-8A01-133B0AAD2F71}"/>
    <dgm:cxn modelId="{11020158-0FE9-4AED-B408-AB846588FE61}" type="presOf" srcId="{3AD5ED8D-1A94-423B-8F0A-7F27B2B010F4}" destId="{BB7A0BB4-3561-4E0B-97EA-368AC0D0DED6}" srcOrd="0" destOrd="0" presId="urn:microsoft.com/office/officeart/2005/8/layout/vList2"/>
    <dgm:cxn modelId="{DDF5AD41-6E06-435D-AC56-DDE59036A3FA}" type="presOf" srcId="{F8295880-BE95-410A-9246-E1930C5DA8F1}" destId="{26DBEBE1-64AD-467E-8840-45A346E201F5}" srcOrd="0" destOrd="2" presId="urn:microsoft.com/office/officeart/2005/8/layout/vList2"/>
    <dgm:cxn modelId="{D4E7DDBD-3921-4A7A-9C34-85D0910E42E2}" srcId="{F242AFAB-EE86-4A13-AE1F-84489086BECA}" destId="{61F0B890-FCFF-47A6-8C4E-B402B0BC2436}" srcOrd="0" destOrd="0" parTransId="{80A5CCB8-2729-4E88-8C43-D8D2FA765ABC}" sibTransId="{4E561B1E-0D36-4B89-B925-EC45F9925A4D}"/>
    <dgm:cxn modelId="{63F6E3E2-A6B4-4F2E-8659-16BF8CBC1B26}" srcId="{136D4ED2-E6D2-410E-A2AA-766144152B5E}" destId="{5F42078E-BB78-48CA-8C93-6AB274A6CDAB}" srcOrd="2" destOrd="0" parTransId="{84203799-FC80-41D0-9004-1DC9F4478E46}" sibTransId="{CE5D98F2-33E3-4D3E-9DC6-BEB5581DBFA9}"/>
    <dgm:cxn modelId="{A84995C9-A77F-4405-9C2B-CCEB25D32FF4}" type="presOf" srcId="{4CB950F6-22BD-4E15-AD9D-BCAE8A179C92}" destId="{82256DC2-B8DE-47DA-8171-EB41EDBADA71}" srcOrd="0" destOrd="0" presId="urn:microsoft.com/office/officeart/2005/8/layout/vList2"/>
    <dgm:cxn modelId="{CBA745F6-51C2-4D3F-BF9E-7600F47DDF7B}" type="presOf" srcId="{5F42078E-BB78-48CA-8C93-6AB274A6CDAB}" destId="{8D825F87-66AA-44A7-B5C4-6825B985D38F}" srcOrd="0" destOrd="2" presId="urn:microsoft.com/office/officeart/2005/8/layout/vList2"/>
    <dgm:cxn modelId="{0E2803E5-F379-4CEE-8D63-BB8EA8BF7B3E}" type="presOf" srcId="{6DC84922-FDC4-47C2-9B21-1AE36E40B273}" destId="{B948C467-01F0-4AB4-8648-1B746857567D}" srcOrd="0" destOrd="0" presId="urn:microsoft.com/office/officeart/2005/8/layout/vList2"/>
    <dgm:cxn modelId="{B9BBDA6A-03CD-42CD-ADE2-83A9DEC2CFCA}" type="presOf" srcId="{CF29138F-62AC-4183-B953-7AD154D3A305}" destId="{8D825F87-66AA-44A7-B5C4-6825B985D38F}" srcOrd="0" destOrd="0" presId="urn:microsoft.com/office/officeart/2005/8/layout/vList2"/>
    <dgm:cxn modelId="{BD1CD7FD-534B-482B-8406-6AE33D191EF9}" type="presOf" srcId="{61F0B890-FCFF-47A6-8C4E-B402B0BC2436}" destId="{26DBEBE1-64AD-467E-8840-45A346E201F5}" srcOrd="0" destOrd="1" presId="urn:microsoft.com/office/officeart/2005/8/layout/vList2"/>
    <dgm:cxn modelId="{2080A960-AD92-4F05-B414-8B304DB2F9C7}" type="presOf" srcId="{F242AFAB-EE86-4A13-AE1F-84489086BECA}" destId="{26DBEBE1-64AD-467E-8840-45A346E201F5}" srcOrd="0" destOrd="0" presId="urn:microsoft.com/office/officeart/2005/8/layout/vList2"/>
    <dgm:cxn modelId="{752EF6E9-7A69-46C5-944C-355E891686D3}" type="presOf" srcId="{136D4ED2-E6D2-410E-A2AA-766144152B5E}" destId="{008E9639-FA5E-4E80-9F28-935ABFCCB59A}" srcOrd="0" destOrd="0" presId="urn:microsoft.com/office/officeart/2005/8/layout/vList2"/>
    <dgm:cxn modelId="{A6B86B61-A966-4D47-8890-3154C2571F3B}" srcId="{16E9D6A4-E7B5-401C-BDD6-9DB13B68EB0E}" destId="{3AD5ED8D-1A94-423B-8F0A-7F27B2B010F4}" srcOrd="0" destOrd="0" parTransId="{BEE2B991-4D19-49E5-B003-4556286C6F14}" sibTransId="{2D7CBBFB-77E4-406E-A8DC-F8D6306CD97C}"/>
    <dgm:cxn modelId="{22DC645C-14B2-47D7-8C21-881574B35110}" srcId="{16E9D6A4-E7B5-401C-BDD6-9DB13B68EB0E}" destId="{6DC84922-FDC4-47C2-9B21-1AE36E40B273}" srcOrd="1" destOrd="0" parTransId="{BFEECB52-CDE5-4568-AEFF-01486AB901AF}" sibTransId="{DF7A1145-BAF4-481A-B1DD-E847CFCCD7AC}"/>
    <dgm:cxn modelId="{F2B62798-B70D-4F04-AE83-BC1A45DF1752}" type="presOf" srcId="{19897376-E6FD-44B7-A3B3-0FDC43455E35}" destId="{26DBEBE1-64AD-467E-8840-45A346E201F5}" srcOrd="0" destOrd="3" presId="urn:microsoft.com/office/officeart/2005/8/layout/vList2"/>
    <dgm:cxn modelId="{1B8BA28F-8564-4B26-BB2E-75D8984482F1}" type="presOf" srcId="{16E9D6A4-E7B5-401C-BDD6-9DB13B68EB0E}" destId="{47797C55-B2CF-4607-B364-974F6B9E2DD3}" srcOrd="0" destOrd="0" presId="urn:microsoft.com/office/officeart/2005/8/layout/vList2"/>
    <dgm:cxn modelId="{0D4F0D67-9265-49E1-97B0-4BB7D30FE105}" srcId="{16E9D6A4-E7B5-401C-BDD6-9DB13B68EB0E}" destId="{136D4ED2-E6D2-410E-A2AA-766144152B5E}" srcOrd="2" destOrd="0" parTransId="{79472CB0-D0F2-4DB3-9EE7-CD3D73C8178F}" sibTransId="{9852EA17-0D80-4270-B347-E1C011312F31}"/>
    <dgm:cxn modelId="{6F180E24-C25D-4ED1-948C-56C935A014CE}" type="presOf" srcId="{6488326F-4232-46B8-9AF8-1F7DC78E7FFF}" destId="{8D825F87-66AA-44A7-B5C4-6825B985D38F}" srcOrd="0" destOrd="1" presId="urn:microsoft.com/office/officeart/2005/8/layout/vList2"/>
    <dgm:cxn modelId="{8F9A8711-F268-4DDD-9480-E8D0ECFC7224}" srcId="{136D4ED2-E6D2-410E-A2AA-766144152B5E}" destId="{6488326F-4232-46B8-9AF8-1F7DC78E7FFF}" srcOrd="1" destOrd="0" parTransId="{7EFF7BA6-FFCF-4CB1-A85D-3F743113F9F0}" sibTransId="{9795165B-E42F-4D31-A512-33542A3C9325}"/>
    <dgm:cxn modelId="{13D29CB2-8443-408A-AA9C-59D44F7E3D79}" srcId="{6DC84922-FDC4-47C2-9B21-1AE36E40B273}" destId="{4CB950F6-22BD-4E15-AD9D-BCAE8A179C92}" srcOrd="0" destOrd="0" parTransId="{E0C0FE8C-DD8B-40A5-9DF4-B69E68A8152D}" sibTransId="{4CC1FCD0-A8C9-4039-8DC5-0493582F886F}"/>
    <dgm:cxn modelId="{F4647009-D264-4B48-AB1E-17D974B9332F}" srcId="{3AD5ED8D-1A94-423B-8F0A-7F27B2B010F4}" destId="{19897376-E6FD-44B7-A3B3-0FDC43455E35}" srcOrd="1" destOrd="0" parTransId="{7B7EB1AD-BBF8-4C3E-80CB-C97B90ECFE49}" sibTransId="{F1E95A7A-AE4E-4092-9BFC-934BDD781ADD}"/>
    <dgm:cxn modelId="{B231D161-2064-4A71-9969-F137F7E3FAAB}" srcId="{F242AFAB-EE86-4A13-AE1F-84489086BECA}" destId="{F8295880-BE95-410A-9246-E1930C5DA8F1}" srcOrd="1" destOrd="0" parTransId="{E9C56890-10DE-4567-AD9B-7949F38B5CEB}" sibTransId="{E11A2D3F-975F-41CE-BE5B-15294CAFFC16}"/>
    <dgm:cxn modelId="{A9993464-B157-491D-9238-9FF14BC68C7E}" type="presParOf" srcId="{47797C55-B2CF-4607-B364-974F6B9E2DD3}" destId="{BB7A0BB4-3561-4E0B-97EA-368AC0D0DED6}" srcOrd="0" destOrd="0" presId="urn:microsoft.com/office/officeart/2005/8/layout/vList2"/>
    <dgm:cxn modelId="{3A4DE197-B0E4-4D43-A068-9585E075861D}" type="presParOf" srcId="{47797C55-B2CF-4607-B364-974F6B9E2DD3}" destId="{26DBEBE1-64AD-467E-8840-45A346E201F5}" srcOrd="1" destOrd="0" presId="urn:microsoft.com/office/officeart/2005/8/layout/vList2"/>
    <dgm:cxn modelId="{ECD1D7FF-9BCE-4A83-9053-2DF5D5E6830A}" type="presParOf" srcId="{47797C55-B2CF-4607-B364-974F6B9E2DD3}" destId="{B948C467-01F0-4AB4-8648-1B746857567D}" srcOrd="2" destOrd="0" presId="urn:microsoft.com/office/officeart/2005/8/layout/vList2"/>
    <dgm:cxn modelId="{D70676FE-FD62-4045-BB86-F831279C99B6}" type="presParOf" srcId="{47797C55-B2CF-4607-B364-974F6B9E2DD3}" destId="{82256DC2-B8DE-47DA-8171-EB41EDBADA71}" srcOrd="3" destOrd="0" presId="urn:microsoft.com/office/officeart/2005/8/layout/vList2"/>
    <dgm:cxn modelId="{D2D1AA2C-C3AB-4EE0-874F-DCFA9A08738E}" type="presParOf" srcId="{47797C55-B2CF-4607-B364-974F6B9E2DD3}" destId="{008E9639-FA5E-4E80-9F28-935ABFCCB59A}" srcOrd="4" destOrd="0" presId="urn:microsoft.com/office/officeart/2005/8/layout/vList2"/>
    <dgm:cxn modelId="{58E46962-870C-4873-AC7D-A7668CB58243}" type="presParOf" srcId="{47797C55-B2CF-4607-B364-974F6B9E2DD3}" destId="{8D825F87-66AA-44A7-B5C4-6825B985D38F}"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225F3EF-AE4C-451A-BE20-3F7E2FDC9B90}" type="doc">
      <dgm:prSet loTypeId="urn:microsoft.com/office/officeart/2005/8/layout/vList2" loCatId="list" qsTypeId="urn:microsoft.com/office/officeart/2005/8/quickstyle/simple5" qsCatId="simple" csTypeId="urn:microsoft.com/office/officeart/2005/8/colors/accent1_2" csCatId="accent1"/>
      <dgm:spPr/>
      <dgm:t>
        <a:bodyPr/>
        <a:lstStyle/>
        <a:p>
          <a:endParaRPr lang="en-US"/>
        </a:p>
      </dgm:t>
    </dgm:pt>
    <dgm:pt modelId="{7D1911AE-6D8F-4979-9716-4A49B91B76E1}">
      <dgm:prSet/>
      <dgm:spPr/>
      <dgm:t>
        <a:bodyPr/>
        <a:lstStyle/>
        <a:p>
          <a:pPr rtl="0"/>
          <a:r>
            <a:rPr lang="en-US" dirty="0" smtClean="0"/>
            <a:t>Lining up the number of data files with CPU’s has scalability advantages for allocation intensive workloads. </a:t>
          </a:r>
          <a:endParaRPr lang="en-US" dirty="0"/>
        </a:p>
      </dgm:t>
    </dgm:pt>
    <dgm:pt modelId="{ECEDA778-DC5E-49D6-8153-B4591A4F245D}" type="parTrans" cxnId="{0E7D80C5-743F-4500-AED5-84382B0179A7}">
      <dgm:prSet/>
      <dgm:spPr/>
      <dgm:t>
        <a:bodyPr/>
        <a:lstStyle/>
        <a:p>
          <a:endParaRPr lang="en-US"/>
        </a:p>
      </dgm:t>
    </dgm:pt>
    <dgm:pt modelId="{FA5595C2-E20F-4E58-9138-585C824CBB2C}" type="sibTrans" cxnId="{0E7D80C5-743F-4500-AED5-84382B0179A7}">
      <dgm:prSet/>
      <dgm:spPr/>
      <dgm:t>
        <a:bodyPr/>
        <a:lstStyle/>
        <a:p>
          <a:endParaRPr lang="en-US"/>
        </a:p>
      </dgm:t>
    </dgm:pt>
    <dgm:pt modelId="{8A3A6F1A-D041-4037-8459-8B9DBDB57F88}">
      <dgm:prSet/>
      <dgm:spPr/>
      <dgm:t>
        <a:bodyPr/>
        <a:lstStyle/>
        <a:p>
          <a:pPr rtl="0"/>
          <a:r>
            <a:rPr lang="en-US" dirty="0" smtClean="0"/>
            <a:t>It is recommended to have .25 to 1 data files (per </a:t>
          </a:r>
          <a:r>
            <a:rPr lang="en-US" dirty="0" err="1" smtClean="0"/>
            <a:t>filegroup</a:t>
          </a:r>
          <a:r>
            <a:rPr lang="en-US" dirty="0" smtClean="0"/>
            <a:t>) for each CPU on the host server. </a:t>
          </a:r>
          <a:endParaRPr lang="en-US" dirty="0"/>
        </a:p>
      </dgm:t>
    </dgm:pt>
    <dgm:pt modelId="{D012DF6E-1020-4F2B-A874-DF35B0D48B85}" type="parTrans" cxnId="{3D97F796-97BF-4376-978A-509D43A235C2}">
      <dgm:prSet/>
      <dgm:spPr/>
      <dgm:t>
        <a:bodyPr/>
        <a:lstStyle/>
        <a:p>
          <a:endParaRPr lang="en-US"/>
        </a:p>
      </dgm:t>
    </dgm:pt>
    <dgm:pt modelId="{8EED4ECC-A16D-46A6-BC5C-F5B2383983F0}" type="sibTrans" cxnId="{3D97F796-97BF-4376-978A-509D43A235C2}">
      <dgm:prSet/>
      <dgm:spPr/>
      <dgm:t>
        <a:bodyPr/>
        <a:lstStyle/>
        <a:p>
          <a:endParaRPr lang="en-US"/>
        </a:p>
      </dgm:t>
    </dgm:pt>
    <dgm:pt modelId="{D3BE5F4B-9671-4829-BA41-FE6522277983}">
      <dgm:prSet/>
      <dgm:spPr/>
      <dgm:t>
        <a:bodyPr/>
        <a:lstStyle/>
        <a:p>
          <a:pPr rtl="0"/>
          <a:r>
            <a:rPr lang="en-US" dirty="0" smtClean="0"/>
            <a:t>This is especially true for TEMPDB where the recommendation is 1 data file per CPU.</a:t>
          </a:r>
          <a:endParaRPr lang="en-US" dirty="0"/>
        </a:p>
      </dgm:t>
    </dgm:pt>
    <dgm:pt modelId="{A227CE4E-F1DA-40CB-9864-2403F7A42DC8}" type="parTrans" cxnId="{6C8B3C38-0EAF-4595-AF7A-99999B7B3F7A}">
      <dgm:prSet/>
      <dgm:spPr/>
      <dgm:t>
        <a:bodyPr/>
        <a:lstStyle/>
        <a:p>
          <a:endParaRPr lang="en-US"/>
        </a:p>
      </dgm:t>
    </dgm:pt>
    <dgm:pt modelId="{3CC5B8B8-6585-4CFB-9576-20E9453B9061}" type="sibTrans" cxnId="{6C8B3C38-0EAF-4595-AF7A-99999B7B3F7A}">
      <dgm:prSet/>
      <dgm:spPr/>
      <dgm:t>
        <a:bodyPr/>
        <a:lstStyle/>
        <a:p>
          <a:endParaRPr lang="en-US"/>
        </a:p>
      </dgm:t>
    </dgm:pt>
    <dgm:pt modelId="{1A3B8EB0-473A-4853-B949-0AF98EA3DFC7}">
      <dgm:prSet/>
      <dgm:spPr/>
      <dgm:t>
        <a:bodyPr/>
        <a:lstStyle/>
        <a:p>
          <a:pPr rtl="0"/>
          <a:r>
            <a:rPr lang="en-US" dirty="0" smtClean="0"/>
            <a:t>Dual core counts as 2 CPUs; logical </a:t>
          </a:r>
          <a:r>
            <a:rPr lang="en-US" dirty="0" err="1" smtClean="0"/>
            <a:t>procs</a:t>
          </a:r>
          <a:r>
            <a:rPr lang="en-US" dirty="0" smtClean="0"/>
            <a:t> (</a:t>
          </a:r>
          <a:r>
            <a:rPr lang="en-US" dirty="0" err="1" smtClean="0"/>
            <a:t>hyperthreading</a:t>
          </a:r>
          <a:r>
            <a:rPr lang="en-US" dirty="0" smtClean="0"/>
            <a:t>) do not. </a:t>
          </a:r>
          <a:endParaRPr lang="en-US" dirty="0"/>
        </a:p>
      </dgm:t>
    </dgm:pt>
    <dgm:pt modelId="{737503AC-3CDE-470E-A862-79BF673CDA27}" type="parTrans" cxnId="{2E332C06-7744-4FF4-89BE-9E962146AB5A}">
      <dgm:prSet/>
      <dgm:spPr/>
      <dgm:t>
        <a:bodyPr/>
        <a:lstStyle/>
        <a:p>
          <a:endParaRPr lang="en-US"/>
        </a:p>
      </dgm:t>
    </dgm:pt>
    <dgm:pt modelId="{63C925CE-7E08-4B95-B039-964C82C842DB}" type="sibTrans" cxnId="{2E332C06-7744-4FF4-89BE-9E962146AB5A}">
      <dgm:prSet/>
      <dgm:spPr/>
      <dgm:t>
        <a:bodyPr/>
        <a:lstStyle/>
        <a:p>
          <a:endParaRPr lang="en-US"/>
        </a:p>
      </dgm:t>
    </dgm:pt>
    <dgm:pt modelId="{618CED84-CB6E-4176-986F-317A5C80D92D}">
      <dgm:prSet/>
      <dgm:spPr/>
      <dgm:t>
        <a:bodyPr/>
        <a:lstStyle/>
        <a:p>
          <a:pPr rtl="0"/>
          <a:r>
            <a:rPr lang="en-US" dirty="0" smtClean="0"/>
            <a:t>Don’t overlook some of SQL Server basics </a:t>
          </a:r>
          <a:endParaRPr lang="en-US" dirty="0"/>
        </a:p>
      </dgm:t>
    </dgm:pt>
    <dgm:pt modelId="{63119728-42F3-407A-9C20-66E368CCBE39}" type="parTrans" cxnId="{B7CF7E5D-234B-46EB-9157-53E664D7C7D8}">
      <dgm:prSet/>
      <dgm:spPr/>
      <dgm:t>
        <a:bodyPr/>
        <a:lstStyle/>
        <a:p>
          <a:endParaRPr lang="en-US"/>
        </a:p>
      </dgm:t>
    </dgm:pt>
    <dgm:pt modelId="{46EFA9DD-BDE8-4C42-8DE3-C05DFE1F2D8C}" type="sibTrans" cxnId="{B7CF7E5D-234B-46EB-9157-53E664D7C7D8}">
      <dgm:prSet/>
      <dgm:spPr/>
      <dgm:t>
        <a:bodyPr/>
        <a:lstStyle/>
        <a:p>
          <a:endParaRPr lang="en-US"/>
        </a:p>
      </dgm:t>
    </dgm:pt>
    <dgm:pt modelId="{71A96028-D679-4AF9-AD00-D604611A8522}">
      <dgm:prSet/>
      <dgm:spPr/>
      <dgm:t>
        <a:bodyPr/>
        <a:lstStyle/>
        <a:p>
          <a:pPr rtl="0"/>
          <a:r>
            <a:rPr lang="en-US" dirty="0" smtClean="0"/>
            <a:t>Data files should be of equal size – SQL Server uses a proportional fill algorithm that favors allocations in files with more free space.</a:t>
          </a:r>
          <a:endParaRPr lang="en-US" dirty="0"/>
        </a:p>
      </dgm:t>
    </dgm:pt>
    <dgm:pt modelId="{88531C6D-A5A8-4555-9FEB-D6D820379145}" type="parTrans" cxnId="{C71DF118-CED0-4689-B184-D9B0FA06B6EB}">
      <dgm:prSet/>
      <dgm:spPr/>
      <dgm:t>
        <a:bodyPr/>
        <a:lstStyle/>
        <a:p>
          <a:endParaRPr lang="en-US"/>
        </a:p>
      </dgm:t>
    </dgm:pt>
    <dgm:pt modelId="{D071F898-6D92-4795-9521-613AA9044BEE}" type="sibTrans" cxnId="{C71DF118-CED0-4689-B184-D9B0FA06B6EB}">
      <dgm:prSet/>
      <dgm:spPr/>
      <dgm:t>
        <a:bodyPr/>
        <a:lstStyle/>
        <a:p>
          <a:endParaRPr lang="en-US"/>
        </a:p>
      </dgm:t>
    </dgm:pt>
    <dgm:pt modelId="{F4F7AA23-019B-4450-A81A-D27249D45F9A}">
      <dgm:prSet/>
      <dgm:spPr/>
      <dgm:t>
        <a:bodyPr/>
        <a:lstStyle/>
        <a:p>
          <a:pPr rtl="0"/>
          <a:r>
            <a:rPr lang="en-US" dirty="0" smtClean="0"/>
            <a:t>Pre-size data and log files.</a:t>
          </a:r>
          <a:endParaRPr lang="en-US" dirty="0"/>
        </a:p>
      </dgm:t>
    </dgm:pt>
    <dgm:pt modelId="{35AF97A0-4DE3-498E-9813-B105E6320BE2}" type="parTrans" cxnId="{62CC5DBB-AAAE-43FB-970A-D5C146944C91}">
      <dgm:prSet/>
      <dgm:spPr/>
      <dgm:t>
        <a:bodyPr/>
        <a:lstStyle/>
        <a:p>
          <a:endParaRPr lang="en-US"/>
        </a:p>
      </dgm:t>
    </dgm:pt>
    <dgm:pt modelId="{93CF553C-92CC-437F-9778-BB230455EA09}" type="sibTrans" cxnId="{62CC5DBB-AAAE-43FB-970A-D5C146944C91}">
      <dgm:prSet/>
      <dgm:spPr/>
      <dgm:t>
        <a:bodyPr/>
        <a:lstStyle/>
        <a:p>
          <a:endParaRPr lang="en-US"/>
        </a:p>
      </dgm:t>
    </dgm:pt>
    <dgm:pt modelId="{E2B942D6-22E1-46F5-AC07-76272C3350D8}">
      <dgm:prSet/>
      <dgm:spPr/>
      <dgm:t>
        <a:bodyPr/>
        <a:lstStyle/>
        <a:p>
          <a:pPr rtl="0"/>
          <a:r>
            <a:rPr lang="en-US" dirty="0" smtClean="0"/>
            <a:t>Do not rely on AUTOGROW, instead manage the growth of these files manually. You may leave AUTOGROW ON for safety reasons, but you should proactively manage the growth of the data files.</a:t>
          </a:r>
          <a:endParaRPr lang="en-US" dirty="0"/>
        </a:p>
      </dgm:t>
    </dgm:pt>
    <dgm:pt modelId="{7934F7E8-7CC0-4470-B7B5-15EAB0B81793}" type="parTrans" cxnId="{E137A8F8-294D-487C-8F13-A6F0F9C7E6B9}">
      <dgm:prSet/>
      <dgm:spPr/>
      <dgm:t>
        <a:bodyPr/>
        <a:lstStyle/>
        <a:p>
          <a:endParaRPr lang="en-US"/>
        </a:p>
      </dgm:t>
    </dgm:pt>
    <dgm:pt modelId="{01316A89-18BD-4EFB-A98E-43334874873D}" type="sibTrans" cxnId="{E137A8F8-294D-487C-8F13-A6F0F9C7E6B9}">
      <dgm:prSet/>
      <dgm:spPr/>
      <dgm:t>
        <a:bodyPr/>
        <a:lstStyle/>
        <a:p>
          <a:endParaRPr lang="en-US"/>
        </a:p>
      </dgm:t>
    </dgm:pt>
    <dgm:pt modelId="{724506DA-1C37-4DE7-8814-227D3D95151A}">
      <dgm:prSet/>
      <dgm:spPr/>
      <dgm:t>
        <a:bodyPr/>
        <a:lstStyle/>
        <a:p>
          <a:pPr rtl="0"/>
          <a:r>
            <a:rPr lang="en-US" dirty="0" smtClean="0"/>
            <a:t>Don’t overlook storage configuration bases </a:t>
          </a:r>
          <a:endParaRPr lang="en-US" dirty="0"/>
        </a:p>
      </dgm:t>
    </dgm:pt>
    <dgm:pt modelId="{AE15B13B-24C5-4C64-96F4-684CAF7251F5}" type="parTrans" cxnId="{9C0846C2-920F-4C2B-8229-C912BDF5A40C}">
      <dgm:prSet/>
      <dgm:spPr/>
      <dgm:t>
        <a:bodyPr/>
        <a:lstStyle/>
        <a:p>
          <a:endParaRPr lang="en-US"/>
        </a:p>
      </dgm:t>
    </dgm:pt>
    <dgm:pt modelId="{A5C17E57-6F04-4F5A-9CEF-6426DC1C463F}" type="sibTrans" cxnId="{9C0846C2-920F-4C2B-8229-C912BDF5A40C}">
      <dgm:prSet/>
      <dgm:spPr/>
      <dgm:t>
        <a:bodyPr/>
        <a:lstStyle/>
        <a:p>
          <a:endParaRPr lang="en-US"/>
        </a:p>
      </dgm:t>
    </dgm:pt>
    <dgm:pt modelId="{6032CC3B-B4BF-4FA1-8969-72C56D2E0BCD}">
      <dgm:prSet/>
      <dgm:spPr/>
      <dgm:t>
        <a:bodyPr/>
        <a:lstStyle/>
        <a:p>
          <a:pPr rtl="0"/>
          <a:r>
            <a:rPr lang="en-US" dirty="0" smtClean="0"/>
            <a:t>Use up-to-date HBA drivers recommended by the storage vendor </a:t>
          </a:r>
          <a:endParaRPr lang="en-US" dirty="0"/>
        </a:p>
      </dgm:t>
    </dgm:pt>
    <dgm:pt modelId="{D287A7B3-E2F1-46A7-9F7B-2343CEE7CBEC}" type="parTrans" cxnId="{DCDBD3DF-E7F1-438A-9CCB-B5763B678EAC}">
      <dgm:prSet/>
      <dgm:spPr/>
      <dgm:t>
        <a:bodyPr/>
        <a:lstStyle/>
        <a:p>
          <a:endParaRPr lang="en-US"/>
        </a:p>
      </dgm:t>
    </dgm:pt>
    <dgm:pt modelId="{B0CE4ACE-5E6B-466F-95D0-A90D98370048}" type="sibTrans" cxnId="{DCDBD3DF-E7F1-438A-9CCB-B5763B678EAC}">
      <dgm:prSet/>
      <dgm:spPr/>
      <dgm:t>
        <a:bodyPr/>
        <a:lstStyle/>
        <a:p>
          <a:endParaRPr lang="en-US"/>
        </a:p>
      </dgm:t>
    </dgm:pt>
    <dgm:pt modelId="{04B00C63-6B67-4889-8EF4-ED3C247FC964}" type="pres">
      <dgm:prSet presAssocID="{F225F3EF-AE4C-451A-BE20-3F7E2FDC9B90}" presName="linear" presStyleCnt="0">
        <dgm:presLayoutVars>
          <dgm:animLvl val="lvl"/>
          <dgm:resizeHandles val="exact"/>
        </dgm:presLayoutVars>
      </dgm:prSet>
      <dgm:spPr/>
      <dgm:t>
        <a:bodyPr/>
        <a:lstStyle/>
        <a:p>
          <a:endParaRPr lang="en-US"/>
        </a:p>
      </dgm:t>
    </dgm:pt>
    <dgm:pt modelId="{54348544-47C1-4BED-8282-95AF7685C834}" type="pres">
      <dgm:prSet presAssocID="{7D1911AE-6D8F-4979-9716-4A49B91B76E1}" presName="parentText" presStyleLbl="node1" presStyleIdx="0" presStyleCnt="3">
        <dgm:presLayoutVars>
          <dgm:chMax val="0"/>
          <dgm:bulletEnabled val="1"/>
        </dgm:presLayoutVars>
      </dgm:prSet>
      <dgm:spPr/>
      <dgm:t>
        <a:bodyPr/>
        <a:lstStyle/>
        <a:p>
          <a:endParaRPr lang="en-US"/>
        </a:p>
      </dgm:t>
    </dgm:pt>
    <dgm:pt modelId="{7F842B4B-3169-42F0-9C72-447B1D7C5DE2}" type="pres">
      <dgm:prSet presAssocID="{7D1911AE-6D8F-4979-9716-4A49B91B76E1}" presName="childText" presStyleLbl="revTx" presStyleIdx="0" presStyleCnt="3">
        <dgm:presLayoutVars>
          <dgm:bulletEnabled val="1"/>
        </dgm:presLayoutVars>
      </dgm:prSet>
      <dgm:spPr/>
      <dgm:t>
        <a:bodyPr/>
        <a:lstStyle/>
        <a:p>
          <a:endParaRPr lang="en-US"/>
        </a:p>
      </dgm:t>
    </dgm:pt>
    <dgm:pt modelId="{2B9FAE83-7BC8-4A8C-A9AB-212A9E25E03D}" type="pres">
      <dgm:prSet presAssocID="{618CED84-CB6E-4176-986F-317A5C80D92D}" presName="parentText" presStyleLbl="node1" presStyleIdx="1" presStyleCnt="3">
        <dgm:presLayoutVars>
          <dgm:chMax val="0"/>
          <dgm:bulletEnabled val="1"/>
        </dgm:presLayoutVars>
      </dgm:prSet>
      <dgm:spPr/>
      <dgm:t>
        <a:bodyPr/>
        <a:lstStyle/>
        <a:p>
          <a:endParaRPr lang="en-US"/>
        </a:p>
      </dgm:t>
    </dgm:pt>
    <dgm:pt modelId="{8E6000A8-EFF4-411E-A202-E8F710DD16E5}" type="pres">
      <dgm:prSet presAssocID="{618CED84-CB6E-4176-986F-317A5C80D92D}" presName="childText" presStyleLbl="revTx" presStyleIdx="1" presStyleCnt="3">
        <dgm:presLayoutVars>
          <dgm:bulletEnabled val="1"/>
        </dgm:presLayoutVars>
      </dgm:prSet>
      <dgm:spPr/>
      <dgm:t>
        <a:bodyPr/>
        <a:lstStyle/>
        <a:p>
          <a:endParaRPr lang="en-US"/>
        </a:p>
      </dgm:t>
    </dgm:pt>
    <dgm:pt modelId="{6B5B8722-8EAC-4B1E-A783-D9E04C78CE4C}" type="pres">
      <dgm:prSet presAssocID="{724506DA-1C37-4DE7-8814-227D3D95151A}" presName="parentText" presStyleLbl="node1" presStyleIdx="2" presStyleCnt="3">
        <dgm:presLayoutVars>
          <dgm:chMax val="0"/>
          <dgm:bulletEnabled val="1"/>
        </dgm:presLayoutVars>
      </dgm:prSet>
      <dgm:spPr/>
      <dgm:t>
        <a:bodyPr/>
        <a:lstStyle/>
        <a:p>
          <a:endParaRPr lang="en-US"/>
        </a:p>
      </dgm:t>
    </dgm:pt>
    <dgm:pt modelId="{AB0EB3F9-67E4-4236-847F-B262BE09CB7B}" type="pres">
      <dgm:prSet presAssocID="{724506DA-1C37-4DE7-8814-227D3D95151A}" presName="childText" presStyleLbl="revTx" presStyleIdx="2" presStyleCnt="3">
        <dgm:presLayoutVars>
          <dgm:bulletEnabled val="1"/>
        </dgm:presLayoutVars>
      </dgm:prSet>
      <dgm:spPr/>
      <dgm:t>
        <a:bodyPr/>
        <a:lstStyle/>
        <a:p>
          <a:endParaRPr lang="en-US"/>
        </a:p>
      </dgm:t>
    </dgm:pt>
  </dgm:ptLst>
  <dgm:cxnLst>
    <dgm:cxn modelId="{C71DF118-CED0-4689-B184-D9B0FA06B6EB}" srcId="{618CED84-CB6E-4176-986F-317A5C80D92D}" destId="{71A96028-D679-4AF9-AD00-D604611A8522}" srcOrd="0" destOrd="0" parTransId="{88531C6D-A5A8-4555-9FEB-D6D820379145}" sibTransId="{D071F898-6D92-4795-9521-613AA9044BEE}"/>
    <dgm:cxn modelId="{4F77DCAF-3077-4C2F-8653-749AC15EE2F2}" type="presOf" srcId="{E2B942D6-22E1-46F5-AC07-76272C3350D8}" destId="{8E6000A8-EFF4-411E-A202-E8F710DD16E5}" srcOrd="0" destOrd="2" presId="urn:microsoft.com/office/officeart/2005/8/layout/vList2"/>
    <dgm:cxn modelId="{E137A8F8-294D-487C-8F13-A6F0F9C7E6B9}" srcId="{618CED84-CB6E-4176-986F-317A5C80D92D}" destId="{E2B942D6-22E1-46F5-AC07-76272C3350D8}" srcOrd="2" destOrd="0" parTransId="{7934F7E8-7CC0-4470-B7B5-15EAB0B81793}" sibTransId="{01316A89-18BD-4EFB-A98E-43334874873D}"/>
    <dgm:cxn modelId="{7D218E58-11C1-41DE-A726-5D5AAB5D3F1F}" type="presOf" srcId="{7D1911AE-6D8F-4979-9716-4A49B91B76E1}" destId="{54348544-47C1-4BED-8282-95AF7685C834}" srcOrd="0" destOrd="0" presId="urn:microsoft.com/office/officeart/2005/8/layout/vList2"/>
    <dgm:cxn modelId="{2E332C06-7744-4FF4-89BE-9E962146AB5A}" srcId="{D3BE5F4B-9671-4829-BA41-FE6522277983}" destId="{1A3B8EB0-473A-4853-B949-0AF98EA3DFC7}" srcOrd="0" destOrd="0" parTransId="{737503AC-3CDE-470E-A862-79BF673CDA27}" sibTransId="{63C925CE-7E08-4B95-B039-964C82C842DB}"/>
    <dgm:cxn modelId="{DD4F4D9D-B6D3-4B57-8AF4-B5E6920709DF}" type="presOf" srcId="{F225F3EF-AE4C-451A-BE20-3F7E2FDC9B90}" destId="{04B00C63-6B67-4889-8EF4-ED3C247FC964}" srcOrd="0" destOrd="0" presId="urn:microsoft.com/office/officeart/2005/8/layout/vList2"/>
    <dgm:cxn modelId="{6C8B3C38-0EAF-4595-AF7A-99999B7B3F7A}" srcId="{7D1911AE-6D8F-4979-9716-4A49B91B76E1}" destId="{D3BE5F4B-9671-4829-BA41-FE6522277983}" srcOrd="1" destOrd="0" parTransId="{A227CE4E-F1DA-40CB-9864-2403F7A42DC8}" sibTransId="{3CC5B8B8-6585-4CFB-9576-20E9453B9061}"/>
    <dgm:cxn modelId="{8E4E0AAF-40A8-4819-A592-839E87037BCD}" type="presOf" srcId="{724506DA-1C37-4DE7-8814-227D3D95151A}" destId="{6B5B8722-8EAC-4B1E-A783-D9E04C78CE4C}" srcOrd="0" destOrd="0" presId="urn:microsoft.com/office/officeart/2005/8/layout/vList2"/>
    <dgm:cxn modelId="{31653AA7-6A90-4E68-84CB-0D2DA84BDB24}" type="presOf" srcId="{6032CC3B-B4BF-4FA1-8969-72C56D2E0BCD}" destId="{AB0EB3F9-67E4-4236-847F-B262BE09CB7B}" srcOrd="0" destOrd="0" presId="urn:microsoft.com/office/officeart/2005/8/layout/vList2"/>
    <dgm:cxn modelId="{90038A11-2B03-4B10-9DF0-C59DE90337A8}" type="presOf" srcId="{D3BE5F4B-9671-4829-BA41-FE6522277983}" destId="{7F842B4B-3169-42F0-9C72-447B1D7C5DE2}" srcOrd="0" destOrd="1" presId="urn:microsoft.com/office/officeart/2005/8/layout/vList2"/>
    <dgm:cxn modelId="{69BC4DB1-DC2E-42C4-A48C-9CD683642D83}" type="presOf" srcId="{71A96028-D679-4AF9-AD00-D604611A8522}" destId="{8E6000A8-EFF4-411E-A202-E8F710DD16E5}" srcOrd="0" destOrd="0" presId="urn:microsoft.com/office/officeart/2005/8/layout/vList2"/>
    <dgm:cxn modelId="{B7CF7E5D-234B-46EB-9157-53E664D7C7D8}" srcId="{F225F3EF-AE4C-451A-BE20-3F7E2FDC9B90}" destId="{618CED84-CB6E-4176-986F-317A5C80D92D}" srcOrd="1" destOrd="0" parTransId="{63119728-42F3-407A-9C20-66E368CCBE39}" sibTransId="{46EFA9DD-BDE8-4C42-8DE3-C05DFE1F2D8C}"/>
    <dgm:cxn modelId="{3E4B1358-96F4-4715-A560-F4457C5C55F2}" type="presOf" srcId="{8A3A6F1A-D041-4037-8459-8B9DBDB57F88}" destId="{7F842B4B-3169-42F0-9C72-447B1D7C5DE2}" srcOrd="0" destOrd="0" presId="urn:microsoft.com/office/officeart/2005/8/layout/vList2"/>
    <dgm:cxn modelId="{8BEC9263-FCFD-46E7-B91C-D5CA27705F0F}" type="presOf" srcId="{1A3B8EB0-473A-4853-B949-0AF98EA3DFC7}" destId="{7F842B4B-3169-42F0-9C72-447B1D7C5DE2}" srcOrd="0" destOrd="2" presId="urn:microsoft.com/office/officeart/2005/8/layout/vList2"/>
    <dgm:cxn modelId="{0E7D80C5-743F-4500-AED5-84382B0179A7}" srcId="{F225F3EF-AE4C-451A-BE20-3F7E2FDC9B90}" destId="{7D1911AE-6D8F-4979-9716-4A49B91B76E1}" srcOrd="0" destOrd="0" parTransId="{ECEDA778-DC5E-49D6-8153-B4591A4F245D}" sibTransId="{FA5595C2-E20F-4E58-9138-585C824CBB2C}"/>
    <dgm:cxn modelId="{9817949F-95A9-4A1F-A6C3-3733E6ACEE6F}" type="presOf" srcId="{F4F7AA23-019B-4450-A81A-D27249D45F9A}" destId="{8E6000A8-EFF4-411E-A202-E8F710DD16E5}" srcOrd="0" destOrd="1" presId="urn:microsoft.com/office/officeart/2005/8/layout/vList2"/>
    <dgm:cxn modelId="{3D97F796-97BF-4376-978A-509D43A235C2}" srcId="{7D1911AE-6D8F-4979-9716-4A49B91B76E1}" destId="{8A3A6F1A-D041-4037-8459-8B9DBDB57F88}" srcOrd="0" destOrd="0" parTransId="{D012DF6E-1020-4F2B-A874-DF35B0D48B85}" sibTransId="{8EED4ECC-A16D-46A6-BC5C-F5B2383983F0}"/>
    <dgm:cxn modelId="{3F610DD8-B9FF-4596-AAB1-246D60B97B44}" type="presOf" srcId="{618CED84-CB6E-4176-986F-317A5C80D92D}" destId="{2B9FAE83-7BC8-4A8C-A9AB-212A9E25E03D}" srcOrd="0" destOrd="0" presId="urn:microsoft.com/office/officeart/2005/8/layout/vList2"/>
    <dgm:cxn modelId="{62CC5DBB-AAAE-43FB-970A-D5C146944C91}" srcId="{618CED84-CB6E-4176-986F-317A5C80D92D}" destId="{F4F7AA23-019B-4450-A81A-D27249D45F9A}" srcOrd="1" destOrd="0" parTransId="{35AF97A0-4DE3-498E-9813-B105E6320BE2}" sibTransId="{93CF553C-92CC-437F-9778-BB230455EA09}"/>
    <dgm:cxn modelId="{DCDBD3DF-E7F1-438A-9CCB-B5763B678EAC}" srcId="{724506DA-1C37-4DE7-8814-227D3D95151A}" destId="{6032CC3B-B4BF-4FA1-8969-72C56D2E0BCD}" srcOrd="0" destOrd="0" parTransId="{D287A7B3-E2F1-46A7-9F7B-2343CEE7CBEC}" sibTransId="{B0CE4ACE-5E6B-466F-95D0-A90D98370048}"/>
    <dgm:cxn modelId="{9C0846C2-920F-4C2B-8229-C912BDF5A40C}" srcId="{F225F3EF-AE4C-451A-BE20-3F7E2FDC9B90}" destId="{724506DA-1C37-4DE7-8814-227D3D95151A}" srcOrd="2" destOrd="0" parTransId="{AE15B13B-24C5-4C64-96F4-684CAF7251F5}" sibTransId="{A5C17E57-6F04-4F5A-9CEF-6426DC1C463F}"/>
    <dgm:cxn modelId="{28C1978A-0D84-4F3A-A0CD-A56018A0D66B}" type="presParOf" srcId="{04B00C63-6B67-4889-8EF4-ED3C247FC964}" destId="{54348544-47C1-4BED-8282-95AF7685C834}" srcOrd="0" destOrd="0" presId="urn:microsoft.com/office/officeart/2005/8/layout/vList2"/>
    <dgm:cxn modelId="{4A4D3363-BA24-4FD7-9D50-170F0A44F374}" type="presParOf" srcId="{04B00C63-6B67-4889-8EF4-ED3C247FC964}" destId="{7F842B4B-3169-42F0-9C72-447B1D7C5DE2}" srcOrd="1" destOrd="0" presId="urn:microsoft.com/office/officeart/2005/8/layout/vList2"/>
    <dgm:cxn modelId="{E9E93B36-72AC-4FC0-888B-C77DB767D10F}" type="presParOf" srcId="{04B00C63-6B67-4889-8EF4-ED3C247FC964}" destId="{2B9FAE83-7BC8-4A8C-A9AB-212A9E25E03D}" srcOrd="2" destOrd="0" presId="urn:microsoft.com/office/officeart/2005/8/layout/vList2"/>
    <dgm:cxn modelId="{60F13A4E-3FAD-465B-AB75-9B8FC6E3FA04}" type="presParOf" srcId="{04B00C63-6B67-4889-8EF4-ED3C247FC964}" destId="{8E6000A8-EFF4-411E-A202-E8F710DD16E5}" srcOrd="3" destOrd="0" presId="urn:microsoft.com/office/officeart/2005/8/layout/vList2"/>
    <dgm:cxn modelId="{2ECD2A0E-7551-4C49-A1FA-FABD1C2F74BF}" type="presParOf" srcId="{04B00C63-6B67-4889-8EF4-ED3C247FC964}" destId="{6B5B8722-8EAC-4B1E-A783-D9E04C78CE4C}" srcOrd="4" destOrd="0" presId="urn:microsoft.com/office/officeart/2005/8/layout/vList2"/>
    <dgm:cxn modelId="{5A35DABC-C0E6-4C36-ADC0-3C1E976361F6}" type="presParOf" srcId="{04B00C63-6B67-4889-8EF4-ED3C247FC964}" destId="{AB0EB3F9-67E4-4236-847F-B262BE09CB7B}"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96AA6-E914-4039-B1CE-7AD3141DF171}">
      <dsp:nvSpPr>
        <dsp:cNvPr id="0" name=""/>
        <dsp:cNvSpPr/>
      </dsp:nvSpPr>
      <dsp:spPr>
        <a:xfrm>
          <a:off x="0" y="9166"/>
          <a:ext cx="1511376" cy="351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My first book</a:t>
          </a:r>
          <a:endParaRPr lang="en-US" sz="1500" kern="1200" dirty="0"/>
        </a:p>
      </dsp:txBody>
      <dsp:txXfrm>
        <a:off x="17134" y="26300"/>
        <a:ext cx="1477108" cy="316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96AA6-E914-4039-B1CE-7AD3141DF171}">
      <dsp:nvSpPr>
        <dsp:cNvPr id="0" name=""/>
        <dsp:cNvSpPr/>
      </dsp:nvSpPr>
      <dsp:spPr>
        <a:xfrm>
          <a:off x="0" y="9166"/>
          <a:ext cx="1511376" cy="351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Founding PASS</a:t>
          </a:r>
          <a:endParaRPr lang="en-US" sz="1500" kern="1200" dirty="0"/>
        </a:p>
      </dsp:txBody>
      <dsp:txXfrm>
        <a:off x="17134" y="26300"/>
        <a:ext cx="1477108" cy="3167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96AA6-E914-4039-B1CE-7AD3141DF171}">
      <dsp:nvSpPr>
        <dsp:cNvPr id="0" name=""/>
        <dsp:cNvSpPr/>
      </dsp:nvSpPr>
      <dsp:spPr>
        <a:xfrm>
          <a:off x="0" y="9166"/>
          <a:ext cx="1511376" cy="351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MVP Status</a:t>
          </a:r>
          <a:endParaRPr lang="en-US" sz="1500" kern="1200" dirty="0"/>
        </a:p>
      </dsp:txBody>
      <dsp:txXfrm>
        <a:off x="17134" y="26300"/>
        <a:ext cx="1477108" cy="3167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7F730-A68A-46E9-A5B7-5E51971BC2BF}">
      <dsp:nvSpPr>
        <dsp:cNvPr id="0" name=""/>
        <dsp:cNvSpPr/>
      </dsp:nvSpPr>
      <dsp:spPr>
        <a:xfrm>
          <a:off x="0" y="128849"/>
          <a:ext cx="8077200" cy="7020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dirty="0" smtClean="0"/>
            <a:t>Within SQL Server:</a:t>
          </a:r>
          <a:endParaRPr lang="en-US" sz="3000" kern="1200" dirty="0"/>
        </a:p>
      </dsp:txBody>
      <dsp:txXfrm>
        <a:off x="34269" y="163118"/>
        <a:ext cx="8008662" cy="633462"/>
      </dsp:txXfrm>
    </dsp:sp>
    <dsp:sp modelId="{A026EE21-2A6D-405B-B958-BE2FD83E584A}">
      <dsp:nvSpPr>
        <dsp:cNvPr id="0" name=""/>
        <dsp:cNvSpPr/>
      </dsp:nvSpPr>
      <dsp:spPr>
        <a:xfrm>
          <a:off x="0" y="830850"/>
          <a:ext cx="8077200" cy="1490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38100" rIns="213360" bIns="38100" numCol="1" spcCol="1270" anchor="t" anchorCtr="0">
          <a:noAutofit/>
        </a:bodyPr>
        <a:lstStyle/>
        <a:p>
          <a:pPr marL="228600" lvl="1" indent="-228600" algn="l" defTabSz="1022350" rtl="0">
            <a:lnSpc>
              <a:spcPct val="90000"/>
            </a:lnSpc>
            <a:spcBef>
              <a:spcPct val="0"/>
            </a:spcBef>
            <a:spcAft>
              <a:spcPct val="20000"/>
            </a:spcAft>
            <a:buChar char="••"/>
          </a:pPr>
          <a:r>
            <a:rPr lang="en-US" sz="2300" kern="1200" dirty="0" smtClean="0"/>
            <a:t>Tuning queries (reads) or transactions (writes)</a:t>
          </a:r>
          <a:endParaRPr lang="en-US" sz="2300" kern="1200" dirty="0"/>
        </a:p>
        <a:p>
          <a:pPr marL="228600" lvl="1" indent="-228600" algn="l" defTabSz="1022350" rtl="0">
            <a:lnSpc>
              <a:spcPct val="90000"/>
            </a:lnSpc>
            <a:spcBef>
              <a:spcPct val="0"/>
            </a:spcBef>
            <a:spcAft>
              <a:spcPct val="20000"/>
            </a:spcAft>
            <a:buChar char="••"/>
          </a:pPr>
          <a:r>
            <a:rPr lang="en-US" sz="2300" kern="1200" dirty="0" smtClean="0"/>
            <a:t>Tuning or adding indexes, fill factor</a:t>
          </a:r>
          <a:endParaRPr lang="en-US" sz="2300" kern="1200" dirty="0"/>
        </a:p>
        <a:p>
          <a:pPr marL="228600" lvl="1" indent="-228600" algn="l" defTabSz="1022350" rtl="0">
            <a:lnSpc>
              <a:spcPct val="90000"/>
            </a:lnSpc>
            <a:spcBef>
              <a:spcPct val="0"/>
            </a:spcBef>
            <a:spcAft>
              <a:spcPct val="20000"/>
            </a:spcAft>
            <a:buChar char="••"/>
          </a:pPr>
          <a:r>
            <a:rPr lang="en-US" sz="2300" kern="1200" dirty="0" smtClean="0"/>
            <a:t>Segregate busy tables and indexes using file/</a:t>
          </a:r>
          <a:r>
            <a:rPr lang="en-US" sz="2300" kern="1200" dirty="0" err="1" smtClean="0"/>
            <a:t>filegroups</a:t>
          </a:r>
          <a:endParaRPr lang="en-US" sz="2300" kern="1200" dirty="0"/>
        </a:p>
        <a:p>
          <a:pPr marL="228600" lvl="1" indent="-228600" algn="l" defTabSz="1022350" rtl="0">
            <a:lnSpc>
              <a:spcPct val="90000"/>
            </a:lnSpc>
            <a:spcBef>
              <a:spcPct val="0"/>
            </a:spcBef>
            <a:spcAft>
              <a:spcPct val="20000"/>
            </a:spcAft>
            <a:buChar char="••"/>
          </a:pPr>
          <a:r>
            <a:rPr lang="en-US" sz="2300" kern="1200" dirty="0" smtClean="0"/>
            <a:t>Partitioning tables</a:t>
          </a:r>
          <a:endParaRPr lang="en-US" sz="2300" kern="1200" dirty="0"/>
        </a:p>
      </dsp:txBody>
      <dsp:txXfrm>
        <a:off x="0" y="830850"/>
        <a:ext cx="8077200" cy="1490400"/>
      </dsp:txXfrm>
    </dsp:sp>
    <dsp:sp modelId="{A511A666-B409-4C89-BF9F-956F41BE0825}">
      <dsp:nvSpPr>
        <dsp:cNvPr id="0" name=""/>
        <dsp:cNvSpPr/>
      </dsp:nvSpPr>
      <dsp:spPr>
        <a:xfrm>
          <a:off x="0" y="2321250"/>
          <a:ext cx="8077200" cy="7020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dirty="0" smtClean="0"/>
            <a:t>Within hardware:</a:t>
          </a:r>
          <a:endParaRPr lang="en-US" sz="3000" kern="1200" dirty="0"/>
        </a:p>
      </dsp:txBody>
      <dsp:txXfrm>
        <a:off x="34269" y="2355519"/>
        <a:ext cx="8008662" cy="633462"/>
      </dsp:txXfrm>
    </dsp:sp>
    <dsp:sp modelId="{565B7330-3ECF-4748-BCC1-2AF4AD582BD5}">
      <dsp:nvSpPr>
        <dsp:cNvPr id="0" name=""/>
        <dsp:cNvSpPr/>
      </dsp:nvSpPr>
      <dsp:spPr>
        <a:xfrm>
          <a:off x="0" y="3023250"/>
          <a:ext cx="8077200" cy="1800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38100" rIns="213360" bIns="38100" numCol="1" spcCol="1270" anchor="t" anchorCtr="0">
          <a:noAutofit/>
        </a:bodyPr>
        <a:lstStyle/>
        <a:p>
          <a:pPr marL="228600" lvl="1" indent="-228600" algn="l" defTabSz="1022350" rtl="0">
            <a:lnSpc>
              <a:spcPct val="90000"/>
            </a:lnSpc>
            <a:spcBef>
              <a:spcPct val="0"/>
            </a:spcBef>
            <a:spcAft>
              <a:spcPct val="20000"/>
            </a:spcAft>
            <a:buChar char="••"/>
          </a:pPr>
          <a:r>
            <a:rPr lang="en-US" sz="2300" kern="1200" dirty="0" smtClean="0"/>
            <a:t>Adding spindles (reads) or controllers (writes)</a:t>
          </a:r>
          <a:endParaRPr lang="en-US" sz="2300" kern="1200" dirty="0"/>
        </a:p>
        <a:p>
          <a:pPr marL="228600" lvl="1" indent="-228600" algn="l" defTabSz="1022350" rtl="0">
            <a:lnSpc>
              <a:spcPct val="90000"/>
            </a:lnSpc>
            <a:spcBef>
              <a:spcPct val="0"/>
            </a:spcBef>
            <a:spcAft>
              <a:spcPct val="20000"/>
            </a:spcAft>
            <a:buChar char="••"/>
          </a:pPr>
          <a:r>
            <a:rPr lang="en-US" sz="2300" kern="1200" dirty="0" smtClean="0"/>
            <a:t>Adding or upgrading drive speed</a:t>
          </a:r>
          <a:endParaRPr lang="en-US" sz="2300" kern="1200" dirty="0"/>
        </a:p>
        <a:p>
          <a:pPr marL="228600" lvl="1" indent="-228600" algn="l" defTabSz="1022350" rtl="0">
            <a:lnSpc>
              <a:spcPct val="90000"/>
            </a:lnSpc>
            <a:spcBef>
              <a:spcPct val="0"/>
            </a:spcBef>
            <a:spcAft>
              <a:spcPct val="20000"/>
            </a:spcAft>
            <a:buChar char="••"/>
          </a:pPr>
          <a:r>
            <a:rPr lang="en-US" sz="2300" kern="1200" dirty="0" smtClean="0"/>
            <a:t>Adding or upgrading controller cache.  (However, beware write cache without battery backup.)</a:t>
          </a:r>
          <a:endParaRPr lang="en-US" sz="2300" kern="1200" dirty="0"/>
        </a:p>
        <a:p>
          <a:pPr marL="228600" lvl="1" indent="-228600" algn="l" defTabSz="1022350" rtl="0">
            <a:lnSpc>
              <a:spcPct val="90000"/>
            </a:lnSpc>
            <a:spcBef>
              <a:spcPct val="0"/>
            </a:spcBef>
            <a:spcAft>
              <a:spcPct val="20000"/>
            </a:spcAft>
            <a:buChar char="••"/>
          </a:pPr>
          <a:r>
            <a:rPr lang="en-US" sz="2300" kern="1200" dirty="0" smtClean="0"/>
            <a:t>Adding memory or moving to 64-bit memory.</a:t>
          </a:r>
          <a:endParaRPr lang="en-US" sz="2300" kern="1200" dirty="0"/>
        </a:p>
      </dsp:txBody>
      <dsp:txXfrm>
        <a:off x="0" y="3023250"/>
        <a:ext cx="8077200" cy="18009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29813-CFE4-42AF-90D4-63A8CD43F083}">
      <dsp:nvSpPr>
        <dsp:cNvPr id="0" name=""/>
        <dsp:cNvSpPr/>
      </dsp:nvSpPr>
      <dsp:spPr>
        <a:xfrm>
          <a:off x="0" y="13295"/>
          <a:ext cx="7788275" cy="6177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Understand the IO characteristics of SQL Server and the specific IO requirements / characteristics of your application. </a:t>
          </a:r>
          <a:endParaRPr lang="en-US" sz="1600" kern="1200" dirty="0"/>
        </a:p>
      </dsp:txBody>
      <dsp:txXfrm>
        <a:off x="30157" y="43452"/>
        <a:ext cx="7727961" cy="557446"/>
      </dsp:txXfrm>
    </dsp:sp>
    <dsp:sp modelId="{9A42EDA5-8315-4E4C-91CB-AC9CD55D0C93}">
      <dsp:nvSpPr>
        <dsp:cNvPr id="0" name=""/>
        <dsp:cNvSpPr/>
      </dsp:nvSpPr>
      <dsp:spPr>
        <a:xfrm>
          <a:off x="0" y="677135"/>
          <a:ext cx="7788275" cy="6177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More / faster spindles are better for performance</a:t>
          </a:r>
          <a:endParaRPr lang="en-US" sz="1600" kern="1200" dirty="0"/>
        </a:p>
      </dsp:txBody>
      <dsp:txXfrm>
        <a:off x="30157" y="707292"/>
        <a:ext cx="7727961" cy="557446"/>
      </dsp:txXfrm>
    </dsp:sp>
    <dsp:sp modelId="{C32AE436-3DB7-4A23-B27C-33357EDD0000}">
      <dsp:nvSpPr>
        <dsp:cNvPr id="0" name=""/>
        <dsp:cNvSpPr/>
      </dsp:nvSpPr>
      <dsp:spPr>
        <a:xfrm>
          <a:off x="0" y="1294895"/>
          <a:ext cx="7788275" cy="74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278"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n-US" sz="1200" kern="1200" dirty="0" smtClean="0"/>
            <a:t>Ensure that you have an adequate number of spindles to support your IO requirements with an acceptable latency.</a:t>
          </a:r>
          <a:endParaRPr lang="en-US" sz="1200" kern="1200" dirty="0"/>
        </a:p>
        <a:p>
          <a:pPr marL="114300" lvl="1" indent="-114300" algn="l" defTabSz="533400" rtl="0">
            <a:lnSpc>
              <a:spcPct val="90000"/>
            </a:lnSpc>
            <a:spcBef>
              <a:spcPct val="0"/>
            </a:spcBef>
            <a:spcAft>
              <a:spcPct val="20000"/>
            </a:spcAft>
            <a:buChar char="••"/>
          </a:pPr>
          <a:r>
            <a:rPr lang="en-US" sz="1200" kern="1200" dirty="0" smtClean="0"/>
            <a:t>Use </a:t>
          </a:r>
          <a:r>
            <a:rPr lang="en-US" sz="1200" kern="1200" dirty="0" err="1" smtClean="0"/>
            <a:t>filegroups</a:t>
          </a:r>
          <a:r>
            <a:rPr lang="en-US" sz="1200" kern="1200" dirty="0" smtClean="0"/>
            <a:t> for administration requirements such as backup / restore, partial database availability, etc.</a:t>
          </a:r>
          <a:endParaRPr lang="en-US" sz="1200" kern="1200" dirty="0"/>
        </a:p>
        <a:p>
          <a:pPr marL="114300" lvl="1" indent="-114300" algn="l" defTabSz="533400" rtl="0">
            <a:lnSpc>
              <a:spcPct val="90000"/>
            </a:lnSpc>
            <a:spcBef>
              <a:spcPct val="0"/>
            </a:spcBef>
            <a:spcAft>
              <a:spcPct val="20000"/>
            </a:spcAft>
            <a:buChar char="••"/>
          </a:pPr>
          <a:r>
            <a:rPr lang="en-US" sz="1200" kern="1200" dirty="0" smtClean="0"/>
            <a:t>Use data files to “stripe” the database across your specific IO configuration (physical disks, LUNs, etc.). </a:t>
          </a:r>
          <a:endParaRPr lang="en-US" sz="1200" kern="1200" dirty="0"/>
        </a:p>
      </dsp:txBody>
      <dsp:txXfrm>
        <a:off x="0" y="1294895"/>
        <a:ext cx="7788275" cy="745200"/>
      </dsp:txXfrm>
    </dsp:sp>
    <dsp:sp modelId="{33150C8F-E026-4893-8492-58F8A8AD84FD}">
      <dsp:nvSpPr>
        <dsp:cNvPr id="0" name=""/>
        <dsp:cNvSpPr/>
      </dsp:nvSpPr>
      <dsp:spPr>
        <a:xfrm>
          <a:off x="0" y="2040095"/>
          <a:ext cx="7788275" cy="6177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Try not to “over” optimize the design of the storage; simpler designs generally offer good performance and more flexibility.</a:t>
          </a:r>
          <a:endParaRPr lang="en-US" sz="1600" kern="1200" dirty="0"/>
        </a:p>
      </dsp:txBody>
      <dsp:txXfrm>
        <a:off x="30157" y="2070252"/>
        <a:ext cx="7727961" cy="557446"/>
      </dsp:txXfrm>
    </dsp:sp>
    <dsp:sp modelId="{8EC648ED-411D-4809-B269-574951191449}">
      <dsp:nvSpPr>
        <dsp:cNvPr id="0" name=""/>
        <dsp:cNvSpPr/>
      </dsp:nvSpPr>
      <dsp:spPr>
        <a:xfrm>
          <a:off x="0" y="2657855"/>
          <a:ext cx="7788275" cy="71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278"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n-US" sz="1200" kern="1200" dirty="0" smtClean="0"/>
            <a:t>Unless you understand the application very well avoid trying to over optimize the IO by selectively placing objects on separate spindles. </a:t>
          </a:r>
          <a:endParaRPr lang="en-US" sz="1200" kern="1200" dirty="0"/>
        </a:p>
        <a:p>
          <a:pPr marL="114300" lvl="1" indent="-114300" algn="l" defTabSz="533400" rtl="0">
            <a:lnSpc>
              <a:spcPct val="90000"/>
            </a:lnSpc>
            <a:spcBef>
              <a:spcPct val="0"/>
            </a:spcBef>
            <a:spcAft>
              <a:spcPct val="20000"/>
            </a:spcAft>
            <a:buChar char="••"/>
          </a:pPr>
          <a:r>
            <a:rPr lang="en-US" sz="1200" kern="1200" dirty="0" smtClean="0"/>
            <a:t>Make sure to give thought to the growth strategy up front. As your data size grows, how will you manage growth of data files / LUNs / RAID groups?.</a:t>
          </a:r>
          <a:endParaRPr lang="en-US" sz="1200" kern="1200" dirty="0"/>
        </a:p>
      </dsp:txBody>
      <dsp:txXfrm>
        <a:off x="0" y="2657855"/>
        <a:ext cx="7788275" cy="712080"/>
      </dsp:txXfrm>
    </dsp:sp>
    <dsp:sp modelId="{EE650EA9-8AFD-41E7-97DB-C9B8ACCE779F}">
      <dsp:nvSpPr>
        <dsp:cNvPr id="0" name=""/>
        <dsp:cNvSpPr/>
      </dsp:nvSpPr>
      <dsp:spPr>
        <a:xfrm>
          <a:off x="0" y="3369935"/>
          <a:ext cx="7788275" cy="6177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Validate configurations prior to deployment</a:t>
          </a:r>
          <a:endParaRPr lang="en-US" sz="1600" kern="1200" dirty="0"/>
        </a:p>
      </dsp:txBody>
      <dsp:txXfrm>
        <a:off x="30157" y="3400092"/>
        <a:ext cx="7727961" cy="557446"/>
      </dsp:txXfrm>
    </dsp:sp>
    <dsp:sp modelId="{A2C05F3C-C414-435A-BC4D-D6D58ACBEDF0}">
      <dsp:nvSpPr>
        <dsp:cNvPr id="0" name=""/>
        <dsp:cNvSpPr/>
      </dsp:nvSpPr>
      <dsp:spPr>
        <a:xfrm>
          <a:off x="0" y="3987695"/>
          <a:ext cx="7788275" cy="678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278"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n-US" sz="1200" kern="1200" dirty="0" smtClean="0"/>
            <a:t>Do basic throughput testing of the IO subsystem prior to deploying SQL Server. Make sure these tests are able to achieve your IO requirements with an acceptable latency. SQLIO is one such tool which can be used for this. A document is included with the tool with basics of testing an IO subsystem. Download the SQLIO Disk Subsystem Benchmark Tool. </a:t>
          </a:r>
          <a:endParaRPr lang="en-US" sz="1200" kern="1200" dirty="0"/>
        </a:p>
      </dsp:txBody>
      <dsp:txXfrm>
        <a:off x="0" y="3987695"/>
        <a:ext cx="7788275" cy="6789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7A0BB4-3561-4E0B-97EA-368AC0D0DED6}">
      <dsp:nvSpPr>
        <dsp:cNvPr id="0" name=""/>
        <dsp:cNvSpPr/>
      </dsp:nvSpPr>
      <dsp:spPr>
        <a:xfrm>
          <a:off x="0" y="133939"/>
          <a:ext cx="7788275" cy="421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Always place log files on RAID 1+0 (or RAID 1) disks. </a:t>
          </a:r>
          <a:endParaRPr lang="en-US" sz="1800" kern="1200" dirty="0"/>
        </a:p>
      </dsp:txBody>
      <dsp:txXfrm>
        <a:off x="20561" y="154500"/>
        <a:ext cx="7747153" cy="380078"/>
      </dsp:txXfrm>
    </dsp:sp>
    <dsp:sp modelId="{26DBEBE1-64AD-467E-8840-45A346E201F5}">
      <dsp:nvSpPr>
        <dsp:cNvPr id="0" name=""/>
        <dsp:cNvSpPr/>
      </dsp:nvSpPr>
      <dsp:spPr>
        <a:xfrm>
          <a:off x="0" y="555139"/>
          <a:ext cx="7788275" cy="130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278" tIns="22860" rIns="128016" bIns="22860" numCol="1" spcCol="1270" anchor="t" anchorCtr="0">
          <a:noAutofit/>
        </a:bodyPr>
        <a:lstStyle/>
        <a:p>
          <a:pPr marL="114300" lvl="1" indent="-114300" algn="l" defTabSz="622300" rtl="0">
            <a:lnSpc>
              <a:spcPct val="90000"/>
            </a:lnSpc>
            <a:spcBef>
              <a:spcPct val="0"/>
            </a:spcBef>
            <a:spcAft>
              <a:spcPct val="20000"/>
            </a:spcAft>
            <a:buChar char="••"/>
          </a:pPr>
          <a:r>
            <a:rPr lang="en-US" sz="1400" kern="1200" dirty="0" smtClean="0"/>
            <a:t>This provides:</a:t>
          </a:r>
          <a:endParaRPr lang="en-US" sz="1400" kern="1200" dirty="0"/>
        </a:p>
        <a:p>
          <a:pPr marL="228600" lvl="2" indent="-114300" algn="l" defTabSz="622300" rtl="0">
            <a:lnSpc>
              <a:spcPct val="90000"/>
            </a:lnSpc>
            <a:spcBef>
              <a:spcPct val="0"/>
            </a:spcBef>
            <a:spcAft>
              <a:spcPct val="20000"/>
            </a:spcAft>
            <a:buChar char="••"/>
          </a:pPr>
          <a:r>
            <a:rPr lang="en-US" sz="1400" kern="1200" dirty="0" smtClean="0"/>
            <a:t>better protection from hardware failure, and </a:t>
          </a:r>
          <a:endParaRPr lang="en-US" sz="1400" kern="1200" dirty="0"/>
        </a:p>
        <a:p>
          <a:pPr marL="228600" lvl="2" indent="-114300" algn="l" defTabSz="622300" rtl="0">
            <a:lnSpc>
              <a:spcPct val="90000"/>
            </a:lnSpc>
            <a:spcBef>
              <a:spcPct val="0"/>
            </a:spcBef>
            <a:spcAft>
              <a:spcPct val="20000"/>
            </a:spcAft>
            <a:buChar char="••"/>
          </a:pPr>
          <a:r>
            <a:rPr lang="en-US" sz="1400" kern="1200" dirty="0" smtClean="0"/>
            <a:t>better write performance. </a:t>
          </a:r>
          <a:endParaRPr lang="en-US" sz="1400" kern="1200" dirty="0"/>
        </a:p>
        <a:p>
          <a:pPr marL="114300" lvl="1" indent="-114300" algn="l" defTabSz="622300" rtl="0">
            <a:lnSpc>
              <a:spcPct val="90000"/>
            </a:lnSpc>
            <a:spcBef>
              <a:spcPct val="0"/>
            </a:spcBef>
            <a:spcAft>
              <a:spcPct val="20000"/>
            </a:spcAft>
            <a:buChar char="••"/>
          </a:pPr>
          <a:r>
            <a:rPr lang="en-US" sz="1400" kern="1200" dirty="0" smtClean="0"/>
            <a:t>Note: In general RAID 1+0 will provide better throughput for write-intensive applications. Generally, RAID 1+0 provides better write performance than any other RAID level providing data protection, including RAID 5.</a:t>
          </a:r>
          <a:endParaRPr lang="en-US" sz="1400" kern="1200" dirty="0"/>
        </a:p>
      </dsp:txBody>
      <dsp:txXfrm>
        <a:off x="0" y="555139"/>
        <a:ext cx="7788275" cy="1304100"/>
      </dsp:txXfrm>
    </dsp:sp>
    <dsp:sp modelId="{B948C467-01F0-4AB4-8648-1B746857567D}">
      <dsp:nvSpPr>
        <dsp:cNvPr id="0" name=""/>
        <dsp:cNvSpPr/>
      </dsp:nvSpPr>
      <dsp:spPr>
        <a:xfrm>
          <a:off x="0" y="1859239"/>
          <a:ext cx="7788275" cy="421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Isolate log from data at the physical disk level</a:t>
          </a:r>
          <a:endParaRPr lang="en-US" sz="1800" kern="1200" dirty="0"/>
        </a:p>
      </dsp:txBody>
      <dsp:txXfrm>
        <a:off x="20561" y="1879800"/>
        <a:ext cx="7747153" cy="380078"/>
      </dsp:txXfrm>
    </dsp:sp>
    <dsp:sp modelId="{82256DC2-B8DE-47DA-8171-EB41EDBADA71}">
      <dsp:nvSpPr>
        <dsp:cNvPr id="0" name=""/>
        <dsp:cNvSpPr/>
      </dsp:nvSpPr>
      <dsp:spPr>
        <a:xfrm>
          <a:off x="0" y="2280439"/>
          <a:ext cx="7788275" cy="9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278" tIns="22860" rIns="128016" bIns="22860" numCol="1" spcCol="1270" anchor="t" anchorCtr="0">
          <a:noAutofit/>
        </a:bodyPr>
        <a:lstStyle/>
        <a:p>
          <a:pPr marL="114300" lvl="1" indent="-114300" algn="l" defTabSz="622300" rtl="0">
            <a:lnSpc>
              <a:spcPct val="90000"/>
            </a:lnSpc>
            <a:spcBef>
              <a:spcPct val="0"/>
            </a:spcBef>
            <a:spcAft>
              <a:spcPct val="20000"/>
            </a:spcAft>
            <a:buChar char="••"/>
          </a:pPr>
          <a:r>
            <a:rPr lang="en-US" sz="1400" kern="1200" dirty="0" smtClean="0"/>
            <a:t>When this is not possible (e.g., consolidated SQL environments) consider I/O characteristics and group similar I/O characteristics (i.e. all logs) on common spindles. Combining heterogeneous workloads (workloads with very different IO and latency characteristics) can have negative effects on overall performance (e.g., placing Exchange and SQL data on the same physical spindles).</a:t>
          </a:r>
          <a:endParaRPr lang="en-US" sz="1400" kern="1200" dirty="0"/>
        </a:p>
      </dsp:txBody>
      <dsp:txXfrm>
        <a:off x="0" y="2280439"/>
        <a:ext cx="7788275" cy="968760"/>
      </dsp:txXfrm>
    </dsp:sp>
    <dsp:sp modelId="{008E9639-FA5E-4E80-9F28-935ABFCCB59A}">
      <dsp:nvSpPr>
        <dsp:cNvPr id="0" name=""/>
        <dsp:cNvSpPr/>
      </dsp:nvSpPr>
      <dsp:spPr>
        <a:xfrm>
          <a:off x="0" y="3249200"/>
          <a:ext cx="7788275" cy="421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Consider configuration of TEMPDB database </a:t>
          </a:r>
          <a:endParaRPr lang="en-US" sz="1800" kern="1200" dirty="0"/>
        </a:p>
      </dsp:txBody>
      <dsp:txXfrm>
        <a:off x="20561" y="3269761"/>
        <a:ext cx="7747153" cy="380078"/>
      </dsp:txXfrm>
    </dsp:sp>
    <dsp:sp modelId="{8D825F87-66AA-44A7-B5C4-6825B985D38F}">
      <dsp:nvSpPr>
        <dsp:cNvPr id="0" name=""/>
        <dsp:cNvSpPr/>
      </dsp:nvSpPr>
      <dsp:spPr>
        <a:xfrm>
          <a:off x="0" y="3670400"/>
          <a:ext cx="7788275" cy="875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278" tIns="22860" rIns="128016" bIns="22860" numCol="1" spcCol="1270" anchor="t" anchorCtr="0">
          <a:noAutofit/>
        </a:bodyPr>
        <a:lstStyle/>
        <a:p>
          <a:pPr marL="114300" lvl="1" indent="-114300" algn="l" defTabSz="622300" rtl="0">
            <a:lnSpc>
              <a:spcPct val="90000"/>
            </a:lnSpc>
            <a:spcBef>
              <a:spcPct val="0"/>
            </a:spcBef>
            <a:spcAft>
              <a:spcPct val="20000"/>
            </a:spcAft>
            <a:buChar char="••"/>
          </a:pPr>
          <a:r>
            <a:rPr lang="en-US" sz="1400" kern="1200" dirty="0" smtClean="0"/>
            <a:t>Make sure to move TEMPDB to adequate storage and pre-size after installing SQL Server.</a:t>
          </a:r>
          <a:endParaRPr lang="en-US" sz="1400" kern="1200" dirty="0"/>
        </a:p>
        <a:p>
          <a:pPr marL="114300" lvl="1" indent="-114300" algn="l" defTabSz="622300" rtl="0">
            <a:lnSpc>
              <a:spcPct val="90000"/>
            </a:lnSpc>
            <a:spcBef>
              <a:spcPct val="0"/>
            </a:spcBef>
            <a:spcAft>
              <a:spcPct val="20000"/>
            </a:spcAft>
            <a:buChar char="••"/>
          </a:pPr>
          <a:r>
            <a:rPr lang="en-US" sz="1400" kern="1200" dirty="0" smtClean="0"/>
            <a:t>Performance may benefit if TEMPDB is placed on RAID 1+0 (dependent on TEMPDB usage). </a:t>
          </a:r>
          <a:endParaRPr lang="en-US" sz="1400" kern="1200" dirty="0"/>
        </a:p>
        <a:p>
          <a:pPr marL="114300" lvl="1" indent="-114300" algn="l" defTabSz="622300" rtl="0">
            <a:lnSpc>
              <a:spcPct val="90000"/>
            </a:lnSpc>
            <a:spcBef>
              <a:spcPct val="0"/>
            </a:spcBef>
            <a:spcAft>
              <a:spcPct val="20000"/>
            </a:spcAft>
            <a:buChar char="••"/>
          </a:pPr>
          <a:r>
            <a:rPr lang="en-US" sz="1400" kern="1200" dirty="0" smtClean="0"/>
            <a:t>For the TEMPDB database, create 1 data file per CPU, as described later.</a:t>
          </a:r>
          <a:endParaRPr lang="en-US" sz="1400" kern="1200" dirty="0"/>
        </a:p>
      </dsp:txBody>
      <dsp:txXfrm>
        <a:off x="0" y="3670400"/>
        <a:ext cx="7788275" cy="8756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348544-47C1-4BED-8282-95AF7685C834}">
      <dsp:nvSpPr>
        <dsp:cNvPr id="0" name=""/>
        <dsp:cNvSpPr/>
      </dsp:nvSpPr>
      <dsp:spPr>
        <a:xfrm>
          <a:off x="0" y="170389"/>
          <a:ext cx="7788275" cy="6949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Lining up the number of data files with CPU’s has scalability advantages for allocation intensive workloads. </a:t>
          </a:r>
          <a:endParaRPr lang="en-US" sz="1800" kern="1200" dirty="0"/>
        </a:p>
      </dsp:txBody>
      <dsp:txXfrm>
        <a:off x="33926" y="204315"/>
        <a:ext cx="7720423" cy="627128"/>
      </dsp:txXfrm>
    </dsp:sp>
    <dsp:sp modelId="{7F842B4B-3169-42F0-9C72-447B1D7C5DE2}">
      <dsp:nvSpPr>
        <dsp:cNvPr id="0" name=""/>
        <dsp:cNvSpPr/>
      </dsp:nvSpPr>
      <dsp:spPr>
        <a:xfrm>
          <a:off x="0" y="865369"/>
          <a:ext cx="7788275" cy="68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278" tIns="22860" rIns="128016" bIns="22860" numCol="1" spcCol="1270" anchor="t" anchorCtr="0">
          <a:noAutofit/>
        </a:bodyPr>
        <a:lstStyle/>
        <a:p>
          <a:pPr marL="114300" lvl="1" indent="-114300" algn="l" defTabSz="622300" rtl="0">
            <a:lnSpc>
              <a:spcPct val="90000"/>
            </a:lnSpc>
            <a:spcBef>
              <a:spcPct val="0"/>
            </a:spcBef>
            <a:spcAft>
              <a:spcPct val="20000"/>
            </a:spcAft>
            <a:buChar char="••"/>
          </a:pPr>
          <a:r>
            <a:rPr lang="en-US" sz="1400" kern="1200" dirty="0" smtClean="0"/>
            <a:t>It is recommended to have .25 to 1 data files (per </a:t>
          </a:r>
          <a:r>
            <a:rPr lang="en-US" sz="1400" kern="1200" dirty="0" err="1" smtClean="0"/>
            <a:t>filegroup</a:t>
          </a:r>
          <a:r>
            <a:rPr lang="en-US" sz="1400" kern="1200" dirty="0" smtClean="0"/>
            <a:t>) for each CPU on the host server. </a:t>
          </a:r>
          <a:endParaRPr lang="en-US" sz="1400" kern="1200" dirty="0"/>
        </a:p>
        <a:p>
          <a:pPr marL="114300" lvl="1" indent="-114300" algn="l" defTabSz="622300" rtl="0">
            <a:lnSpc>
              <a:spcPct val="90000"/>
            </a:lnSpc>
            <a:spcBef>
              <a:spcPct val="0"/>
            </a:spcBef>
            <a:spcAft>
              <a:spcPct val="20000"/>
            </a:spcAft>
            <a:buChar char="••"/>
          </a:pPr>
          <a:r>
            <a:rPr lang="en-US" sz="1400" kern="1200" dirty="0" smtClean="0"/>
            <a:t>This is especially true for TEMPDB where the recommendation is 1 data file per CPU.</a:t>
          </a:r>
          <a:endParaRPr lang="en-US" sz="1400" kern="1200" dirty="0"/>
        </a:p>
        <a:p>
          <a:pPr marL="228600" lvl="2" indent="-114300" algn="l" defTabSz="622300" rtl="0">
            <a:lnSpc>
              <a:spcPct val="90000"/>
            </a:lnSpc>
            <a:spcBef>
              <a:spcPct val="0"/>
            </a:spcBef>
            <a:spcAft>
              <a:spcPct val="20000"/>
            </a:spcAft>
            <a:buChar char="••"/>
          </a:pPr>
          <a:r>
            <a:rPr lang="en-US" sz="1400" kern="1200" dirty="0" smtClean="0"/>
            <a:t>Dual core counts as 2 CPUs; logical </a:t>
          </a:r>
          <a:r>
            <a:rPr lang="en-US" sz="1400" kern="1200" dirty="0" err="1" smtClean="0"/>
            <a:t>procs</a:t>
          </a:r>
          <a:r>
            <a:rPr lang="en-US" sz="1400" kern="1200" dirty="0" smtClean="0"/>
            <a:t> (</a:t>
          </a:r>
          <a:r>
            <a:rPr lang="en-US" sz="1400" kern="1200" dirty="0" err="1" smtClean="0"/>
            <a:t>hyperthreading</a:t>
          </a:r>
          <a:r>
            <a:rPr lang="en-US" sz="1400" kern="1200" dirty="0" smtClean="0"/>
            <a:t>) do not. </a:t>
          </a:r>
          <a:endParaRPr lang="en-US" sz="1400" kern="1200" dirty="0"/>
        </a:p>
      </dsp:txBody>
      <dsp:txXfrm>
        <a:off x="0" y="865369"/>
        <a:ext cx="7788275" cy="689310"/>
      </dsp:txXfrm>
    </dsp:sp>
    <dsp:sp modelId="{2B9FAE83-7BC8-4A8C-A9AB-212A9E25E03D}">
      <dsp:nvSpPr>
        <dsp:cNvPr id="0" name=""/>
        <dsp:cNvSpPr/>
      </dsp:nvSpPr>
      <dsp:spPr>
        <a:xfrm>
          <a:off x="0" y="1554679"/>
          <a:ext cx="7788275" cy="6949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Don’t overlook some of SQL Server basics </a:t>
          </a:r>
          <a:endParaRPr lang="en-US" sz="1800" kern="1200" dirty="0"/>
        </a:p>
      </dsp:txBody>
      <dsp:txXfrm>
        <a:off x="33926" y="1588605"/>
        <a:ext cx="7720423" cy="627128"/>
      </dsp:txXfrm>
    </dsp:sp>
    <dsp:sp modelId="{8E6000A8-EFF4-411E-A202-E8F710DD16E5}">
      <dsp:nvSpPr>
        <dsp:cNvPr id="0" name=""/>
        <dsp:cNvSpPr/>
      </dsp:nvSpPr>
      <dsp:spPr>
        <a:xfrm>
          <a:off x="0" y="2249660"/>
          <a:ext cx="7788275" cy="1266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278" tIns="22860" rIns="128016" bIns="22860" numCol="1" spcCol="1270" anchor="t" anchorCtr="0">
          <a:noAutofit/>
        </a:bodyPr>
        <a:lstStyle/>
        <a:p>
          <a:pPr marL="114300" lvl="1" indent="-114300" algn="l" defTabSz="622300" rtl="0">
            <a:lnSpc>
              <a:spcPct val="90000"/>
            </a:lnSpc>
            <a:spcBef>
              <a:spcPct val="0"/>
            </a:spcBef>
            <a:spcAft>
              <a:spcPct val="20000"/>
            </a:spcAft>
            <a:buChar char="••"/>
          </a:pPr>
          <a:r>
            <a:rPr lang="en-US" sz="1400" kern="1200" dirty="0" smtClean="0"/>
            <a:t>Data files should be of equal size – SQL Server uses a proportional fill algorithm that favors allocations in files with more free space.</a:t>
          </a:r>
          <a:endParaRPr lang="en-US" sz="1400" kern="1200" dirty="0"/>
        </a:p>
        <a:p>
          <a:pPr marL="114300" lvl="1" indent="-114300" algn="l" defTabSz="622300" rtl="0">
            <a:lnSpc>
              <a:spcPct val="90000"/>
            </a:lnSpc>
            <a:spcBef>
              <a:spcPct val="0"/>
            </a:spcBef>
            <a:spcAft>
              <a:spcPct val="20000"/>
            </a:spcAft>
            <a:buChar char="••"/>
          </a:pPr>
          <a:r>
            <a:rPr lang="en-US" sz="1400" kern="1200" dirty="0" smtClean="0"/>
            <a:t>Pre-size data and log files.</a:t>
          </a:r>
          <a:endParaRPr lang="en-US" sz="1400" kern="1200" dirty="0"/>
        </a:p>
        <a:p>
          <a:pPr marL="114300" lvl="1" indent="-114300" algn="l" defTabSz="622300" rtl="0">
            <a:lnSpc>
              <a:spcPct val="90000"/>
            </a:lnSpc>
            <a:spcBef>
              <a:spcPct val="0"/>
            </a:spcBef>
            <a:spcAft>
              <a:spcPct val="20000"/>
            </a:spcAft>
            <a:buChar char="••"/>
          </a:pPr>
          <a:r>
            <a:rPr lang="en-US" sz="1400" kern="1200" dirty="0" smtClean="0"/>
            <a:t>Do not rely on AUTOGROW, instead manage the growth of these files manually. You may leave AUTOGROW ON for safety reasons, but you should proactively manage the growth of the data files.</a:t>
          </a:r>
          <a:endParaRPr lang="en-US" sz="1400" kern="1200" dirty="0"/>
        </a:p>
      </dsp:txBody>
      <dsp:txXfrm>
        <a:off x="0" y="2249660"/>
        <a:ext cx="7788275" cy="1266840"/>
      </dsp:txXfrm>
    </dsp:sp>
    <dsp:sp modelId="{6B5B8722-8EAC-4B1E-A783-D9E04C78CE4C}">
      <dsp:nvSpPr>
        <dsp:cNvPr id="0" name=""/>
        <dsp:cNvSpPr/>
      </dsp:nvSpPr>
      <dsp:spPr>
        <a:xfrm>
          <a:off x="0" y="3516500"/>
          <a:ext cx="7788275" cy="6949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Don’t overlook storage configuration bases </a:t>
          </a:r>
          <a:endParaRPr lang="en-US" sz="1800" kern="1200" dirty="0"/>
        </a:p>
      </dsp:txBody>
      <dsp:txXfrm>
        <a:off x="33926" y="3550426"/>
        <a:ext cx="7720423" cy="627128"/>
      </dsp:txXfrm>
    </dsp:sp>
    <dsp:sp modelId="{AB0EB3F9-67E4-4236-847F-B262BE09CB7B}">
      <dsp:nvSpPr>
        <dsp:cNvPr id="0" name=""/>
        <dsp:cNvSpPr/>
      </dsp:nvSpPr>
      <dsp:spPr>
        <a:xfrm>
          <a:off x="0" y="4211480"/>
          <a:ext cx="7788275"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278" tIns="22860" rIns="128016" bIns="22860" numCol="1" spcCol="1270" anchor="t" anchorCtr="0">
          <a:noAutofit/>
        </a:bodyPr>
        <a:lstStyle/>
        <a:p>
          <a:pPr marL="114300" lvl="1" indent="-114300" algn="l" defTabSz="622300" rtl="0">
            <a:lnSpc>
              <a:spcPct val="90000"/>
            </a:lnSpc>
            <a:spcBef>
              <a:spcPct val="0"/>
            </a:spcBef>
            <a:spcAft>
              <a:spcPct val="20000"/>
            </a:spcAft>
            <a:buChar char="••"/>
          </a:pPr>
          <a:r>
            <a:rPr lang="en-US" sz="1400" kern="1200" dirty="0" smtClean="0"/>
            <a:t>Use up-to-date HBA drivers recommended by the storage vendor </a:t>
          </a:r>
          <a:endParaRPr lang="en-US" sz="1400" kern="1200" dirty="0"/>
        </a:p>
      </dsp:txBody>
      <dsp:txXfrm>
        <a:off x="0" y="4211480"/>
        <a:ext cx="7788275" cy="2980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4E61739E-BD7C-4CCA-A380-1BC2E78AA52B}" type="slidenum">
              <a:rPr lang="en-US"/>
              <a:pPr/>
              <a:t>‹#›</a:t>
            </a:fld>
            <a:endParaRPr lang="en-US"/>
          </a:p>
        </p:txBody>
      </p:sp>
    </p:spTree>
    <p:extLst>
      <p:ext uri="{BB962C8B-B14F-4D97-AF65-F5344CB8AC3E}">
        <p14:creationId xmlns:p14="http://schemas.microsoft.com/office/powerpoint/2010/main" val="308152422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pitchFamily="34"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kevinekline.co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B8980C-8482-4ECE-B7E9-BA14D75A9250}" type="slidenum">
              <a:rPr lang="en-US"/>
              <a:pPr/>
              <a:t>0</a:t>
            </a:fld>
            <a:endParaRPr lang="en-US"/>
          </a:p>
        </p:txBody>
      </p:sp>
      <p:sp>
        <p:nvSpPr>
          <p:cNvPr id="51202" name="Rectangle 2"/>
          <p:cNvSpPr>
            <a:spLocks noGrp="1" noRot="1" noChangeAspect="1" noChangeArrowheads="1" noTextEdit="1"/>
          </p:cNvSpPr>
          <p:nvPr>
            <p:ph type="sldImg"/>
          </p:nvPr>
        </p:nvSpPr>
        <p:spPr>
          <a:xfrm>
            <a:off x="2908300" y="225425"/>
            <a:ext cx="3644900" cy="2733675"/>
          </a:xfrm>
          <a:ln/>
        </p:spPr>
      </p:sp>
      <p:sp>
        <p:nvSpPr>
          <p:cNvPr id="51203" name="Rectangle 3"/>
          <p:cNvSpPr>
            <a:spLocks noGrp="1" noChangeArrowheads="1"/>
          </p:cNvSpPr>
          <p:nvPr>
            <p:ph type="body" idx="1"/>
          </p:nvPr>
        </p:nvSpPr>
        <p:spPr>
          <a:xfrm>
            <a:off x="250825" y="3200400"/>
            <a:ext cx="6292850" cy="5622925"/>
          </a:xfrm>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61739E-BD7C-4CCA-A380-1BC2E78AA52B}" type="slidenum">
              <a:rPr lang="en-US" smtClean="0"/>
              <a:pPr/>
              <a:t>9</a:t>
            </a:fld>
            <a:endParaRPr lang="en-US"/>
          </a:p>
        </p:txBody>
      </p:sp>
    </p:spTree>
    <p:extLst>
      <p:ext uri="{BB962C8B-B14F-4D97-AF65-F5344CB8AC3E}">
        <p14:creationId xmlns:p14="http://schemas.microsoft.com/office/powerpoint/2010/main" val="1964779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61739E-BD7C-4CCA-A380-1BC2E78AA52B}" type="slidenum">
              <a:rPr lang="en-US" smtClean="0"/>
              <a:pPr/>
              <a:t>10</a:t>
            </a:fld>
            <a:endParaRPr lang="en-US"/>
          </a:p>
        </p:txBody>
      </p:sp>
    </p:spTree>
    <p:extLst>
      <p:ext uri="{BB962C8B-B14F-4D97-AF65-F5344CB8AC3E}">
        <p14:creationId xmlns:p14="http://schemas.microsoft.com/office/powerpoint/2010/main" val="373606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B378BF-2BEA-4FB5-B58D-ADE5969B67F9}" type="slidenum">
              <a:rPr lang="en-US"/>
              <a:pPr/>
              <a:t>11</a:t>
            </a:fld>
            <a:endParaRPr lang="en-US"/>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r>
              <a:rPr lang="en-US"/>
              <a:t>Each entire data block is written on a data disk; parity for blocks in the same rank is generated on Writes, recorded in a distributed location and checked on Reads.</a:t>
            </a:r>
            <a:br>
              <a:rPr lang="en-US"/>
            </a:br>
            <a:endParaRPr lang="en-US"/>
          </a:p>
          <a:p>
            <a:r>
              <a:rPr lang="en-US"/>
              <a:t>RAID Level 5 requires a minimum of 3 drives to implement</a:t>
            </a:r>
          </a:p>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6FF966-E4AD-4120-9348-6600F22ECBE8}" type="slidenum">
              <a:rPr lang="en-US"/>
              <a:pPr/>
              <a:t>12</a:t>
            </a:fld>
            <a:endParaRPr lang="en-US"/>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pPr marL="228600" indent="-228600"/>
            <a:r>
              <a:rPr lang="en-US" sz="1400"/>
              <a:t>For Highest performance, the controller must be able to perform two concurrent separate Reads per mirrored pair or two duplicate Writes per mirrored pair.</a:t>
            </a:r>
            <a:br>
              <a:rPr lang="en-US" sz="1400"/>
            </a:br>
            <a:endParaRPr lang="en-US" sz="1400"/>
          </a:p>
          <a:p>
            <a:pPr marL="228600" indent="-228600"/>
            <a:r>
              <a:rPr lang="en-US" sz="1400"/>
              <a:t>RAID Level 1 requires a minimum of 2 drives to implement</a:t>
            </a:r>
            <a:br>
              <a:rPr lang="en-US" sz="1400"/>
            </a:br>
            <a:endParaRPr lang="en-US" sz="1400"/>
          </a:p>
          <a:p>
            <a:pPr marL="228600" indent="-228600"/>
            <a:r>
              <a:rPr lang="en-US" sz="1400"/>
              <a:t>Other Pros:</a:t>
            </a:r>
          </a:p>
          <a:p>
            <a:pPr marL="685800" lvl="1" indent="-228600">
              <a:buFontTx/>
              <a:buAutoNum type="arabicPeriod"/>
            </a:pPr>
            <a:r>
              <a:rPr lang="en-US" sz="1000"/>
              <a:t> Twice the Read transaction rate of single disks, same Write transaction rate as single disks; Transfer rate per block is equal to that of a single disk</a:t>
            </a:r>
          </a:p>
          <a:p>
            <a:pPr marL="685800" lvl="1" indent="-228600">
              <a:buFontTx/>
              <a:buAutoNum type="arabicPeriod"/>
            </a:pPr>
            <a:r>
              <a:rPr lang="en-US" sz="1000"/>
              <a:t> 100% redundancy of data means no rebuild is necessary in case of a disk failure, just a copy to the replacement disk</a:t>
            </a:r>
          </a:p>
          <a:p>
            <a:pPr marL="228600" indent="-228600"/>
            <a:r>
              <a:rPr lang="en-US" sz="1400"/>
              <a:t> </a:t>
            </a:r>
          </a:p>
          <a:p>
            <a:pPr marL="228600" indent="-228600"/>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D8A597-A25F-43BF-9B70-35EECDA1D5DC}" type="slidenum">
              <a:rPr lang="en-US"/>
              <a:pPr/>
              <a:t>13</a:t>
            </a:fld>
            <a:endParaRPr lang="en-US"/>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r>
              <a:rPr lang="en-US"/>
              <a:t>RAID Level 10 requires a minimum of 4 drives to implement.</a:t>
            </a:r>
          </a:p>
          <a:p>
            <a:endParaRPr lang="en-US"/>
          </a:p>
          <a:p>
            <a:r>
              <a:rPr lang="en-US"/>
              <a:t>Cons</a:t>
            </a:r>
          </a:p>
          <a:p>
            <a:pPr>
              <a:buFontTx/>
              <a:buChar char="•"/>
            </a:pPr>
            <a:r>
              <a:rPr lang="en-US"/>
              <a:t>Very expensive / High overhead</a:t>
            </a:r>
          </a:p>
          <a:p>
            <a:pPr>
              <a:buFontTx/>
              <a:buChar char="•"/>
            </a:pPr>
            <a:r>
              <a:rPr lang="en-US"/>
              <a:t>All drives must move in parallel to properly track, lowering sustained performance</a:t>
            </a:r>
          </a:p>
          <a:p>
            <a:pPr>
              <a:buFontTx/>
              <a:buChar char="•"/>
            </a:pPr>
            <a:r>
              <a:rPr lang="en-US"/>
              <a:t>Very limited scalability at a very high inherent cost</a:t>
            </a:r>
          </a:p>
          <a:p>
            <a:pPr>
              <a:buFontTx/>
              <a:buChar char="•"/>
            </a:pPr>
            <a:endParaRPr lang="en-US"/>
          </a:p>
          <a:p>
            <a:r>
              <a:rPr lang="en-US"/>
              <a:t>Note that RAID 0 + 1 is this diagram turned on its side.  RAID 0 + 1 is excellent for logs.</a:t>
            </a:r>
          </a:p>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2C6F22-4011-4EDF-8809-E4BC46A1DE74}" type="slidenum">
              <a:rPr lang="en-US"/>
              <a:pPr/>
              <a:t>14</a:t>
            </a:fld>
            <a:endParaRPr lang="en-US"/>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you can use </a:t>
            </a:r>
            <a:r>
              <a:rPr lang="en-US" dirty="0" err="1" smtClean="0"/>
              <a:t>diskpart</a:t>
            </a:r>
            <a:r>
              <a:rPr lang="en-US" baseline="0" dirty="0" smtClean="0"/>
              <a:t> </a:t>
            </a:r>
            <a:r>
              <a:rPr lang="en-US" dirty="0" smtClean="0"/>
              <a:t>for most</a:t>
            </a:r>
            <a:r>
              <a:rPr lang="en-US" baseline="0" dirty="0" smtClean="0"/>
              <a:t> operations now. However, you still need diskpar.exe, dmdiag.exe, or diskdiag.exe to get the geometry of the drives and manage dynamic disks</a:t>
            </a:r>
            <a:endParaRPr lang="da-DK" dirty="0"/>
          </a:p>
        </p:txBody>
      </p:sp>
      <p:sp>
        <p:nvSpPr>
          <p:cNvPr id="4" name="Slide Number Placeholder 3"/>
          <p:cNvSpPr>
            <a:spLocks noGrp="1"/>
          </p:cNvSpPr>
          <p:nvPr>
            <p:ph type="sldNum" sz="quarter" idx="10"/>
          </p:nvPr>
        </p:nvSpPr>
        <p:spPr/>
        <p:txBody>
          <a:bodyPr/>
          <a:lstStyle/>
          <a:p>
            <a:fld id="{38A147FA-3FD6-4031-95DE-04146A18DB50}" type="slidenum">
              <a:rPr lang="en-CA" smtClean="0"/>
              <a:pPr/>
              <a:t>15</a:t>
            </a:fld>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i="1" dirty="0" smtClean="0">
              <a:latin typeface="Arial" pitchFamily="34" charset="0"/>
            </a:endParaRPr>
          </a:p>
        </p:txBody>
      </p:sp>
      <p:sp>
        <p:nvSpPr>
          <p:cNvPr id="66564" name="Header Placeholder 3"/>
          <p:cNvSpPr>
            <a:spLocks noGrp="1"/>
          </p:cNvSpPr>
          <p:nvPr>
            <p:ph type="hdr" sz="quarter"/>
          </p:nvPr>
        </p:nvSpPr>
        <p:spPr/>
        <p:txBody>
          <a:bodyPr/>
          <a:lstStyle/>
          <a:p>
            <a:pPr>
              <a:defRPr/>
            </a:pPr>
            <a:r>
              <a:rPr lang="en-US" smtClean="0">
                <a:latin typeface="Arial" pitchFamily="34" charset="0"/>
              </a:rPr>
              <a:t>Brand Transformation Presentation</a:t>
            </a:r>
          </a:p>
        </p:txBody>
      </p:sp>
      <p:sp>
        <p:nvSpPr>
          <p:cNvPr id="66565" name="Slide Number Placeholder 4"/>
          <p:cNvSpPr>
            <a:spLocks noGrp="1"/>
          </p:cNvSpPr>
          <p:nvPr>
            <p:ph type="sldNum" sz="quarter" idx="5"/>
          </p:nvPr>
        </p:nvSpPr>
        <p:spPr/>
        <p:txBody>
          <a:bodyPr/>
          <a:lstStyle/>
          <a:p>
            <a:pPr>
              <a:defRPr/>
            </a:pPr>
            <a:fld id="{61797FBA-8B16-4792-8CA4-E5528E26D9A5}" type="slidenum">
              <a:rPr lang="en-US" smtClean="0">
                <a:latin typeface="Arial" pitchFamily="34" charset="0"/>
              </a:rPr>
              <a:pPr>
                <a:defRPr/>
              </a:pPr>
              <a:t>16</a:t>
            </a:fld>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66CD96-8440-4D17-82FD-B903FC4870ED}" type="slidenum">
              <a:rPr lang="en-US"/>
              <a:pPr/>
              <a:t>17</a:t>
            </a:fld>
            <a:endParaRPr lang="en-US"/>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61739E-BD7C-4CCA-A380-1BC2E78AA52B}" type="slidenum">
              <a:rPr lang="en-US" smtClean="0"/>
              <a:pPr/>
              <a:t>18</a:t>
            </a:fld>
            <a:endParaRPr lang="en-US"/>
          </a:p>
        </p:txBody>
      </p:sp>
    </p:spTree>
    <p:extLst>
      <p:ext uri="{BB962C8B-B14F-4D97-AF65-F5344CB8AC3E}">
        <p14:creationId xmlns:p14="http://schemas.microsoft.com/office/powerpoint/2010/main" val="1135221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61739E-BD7C-4CCA-A380-1BC2E78AA52B}" type="slidenum">
              <a:rPr lang="en-US" smtClean="0"/>
              <a:pPr/>
              <a:t>1</a:t>
            </a:fld>
            <a:endParaRPr lang="en-US"/>
          </a:p>
        </p:txBody>
      </p:sp>
    </p:spTree>
    <p:extLst>
      <p:ext uri="{BB962C8B-B14F-4D97-AF65-F5344CB8AC3E}">
        <p14:creationId xmlns:p14="http://schemas.microsoft.com/office/powerpoint/2010/main" val="25145765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p:txBody>
          <a:bodyPr/>
          <a:lstStyle/>
          <a:p>
            <a:pPr>
              <a:defRPr/>
            </a:pPr>
            <a:fld id="{D4A8EF18-EA22-45BA-8718-430E66B9613A}" type="slidenum">
              <a:rPr lang="en-US" smtClean="0">
                <a:latin typeface="Arial" pitchFamily="34" charset="0"/>
              </a:rPr>
              <a:pPr>
                <a:defRPr/>
              </a:pPr>
              <a:t>19</a:t>
            </a:fld>
            <a:endParaRPr lang="en-US" smtClean="0">
              <a:latin typeface="Arial" pitchFamily="34" charset="0"/>
            </a:endParaRPr>
          </a:p>
        </p:txBody>
      </p:sp>
      <p:sp>
        <p:nvSpPr>
          <p:cNvPr id="77827" name="Shape 3"/>
          <p:cNvSpPr txBox="1">
            <a:spLocks noGrp="1" noChangeArrowheads="1"/>
          </p:cNvSpPr>
          <p:nvPr/>
        </p:nvSpPr>
        <p:spPr bwMode="auto">
          <a:xfrm>
            <a:off x="3884122" y="0"/>
            <a:ext cx="2972320" cy="457200"/>
          </a:xfrm>
          <a:prstGeom prst="rect">
            <a:avLst/>
          </a:prstGeom>
          <a:noFill/>
          <a:ln w="9525" algn="ctr">
            <a:noFill/>
            <a:miter lim="800000"/>
            <a:headEnd/>
            <a:tailEnd/>
          </a:ln>
        </p:spPr>
        <p:txBody>
          <a:bodyPr lIns="91416" tIns="45708" rIns="91416" bIns="45708"/>
          <a:lstStyle/>
          <a:p>
            <a:pPr algn="r"/>
            <a:fld id="{17C7891B-A57D-4CEC-9A58-2AACCF350AC9}" type="datetime8">
              <a:rPr lang="en-US" sz="1200">
                <a:latin typeface="Times New Roman" pitchFamily="18" charset="0"/>
              </a:rPr>
              <a:pPr algn="r"/>
              <a:t>7/25/2012 2:57 PM</a:t>
            </a:fld>
            <a:endParaRPr lang="en-US" sz="1200" dirty="0">
              <a:latin typeface="Times New Roman" pitchFamily="18" charset="0"/>
            </a:endParaRPr>
          </a:p>
        </p:txBody>
      </p:sp>
      <p:sp>
        <p:nvSpPr>
          <p:cNvPr id="77828" name="Shape 4"/>
          <p:cNvSpPr txBox="1">
            <a:spLocks noGrp="1" noChangeArrowheads="1"/>
          </p:cNvSpPr>
          <p:nvPr/>
        </p:nvSpPr>
        <p:spPr bwMode="auto">
          <a:xfrm>
            <a:off x="5583036" y="8685236"/>
            <a:ext cx="1273406" cy="457200"/>
          </a:xfrm>
          <a:prstGeom prst="rect">
            <a:avLst/>
          </a:prstGeom>
          <a:noFill/>
          <a:ln w="9525" algn="ctr">
            <a:noFill/>
            <a:miter lim="800000"/>
            <a:headEnd/>
            <a:tailEnd/>
          </a:ln>
        </p:spPr>
        <p:txBody>
          <a:bodyPr lIns="91416" tIns="45708" rIns="91416" bIns="45708" anchor="b"/>
          <a:lstStyle/>
          <a:p>
            <a:pPr algn="r"/>
            <a:fld id="{A182567E-6F70-4596-BB2D-899C4C5C2825}" type="slidenum">
              <a:rPr lang="en-US" sz="1200">
                <a:latin typeface="Times New Roman" pitchFamily="18" charset="0"/>
              </a:rPr>
              <a:pPr algn="r"/>
              <a:t>19</a:t>
            </a:fld>
            <a:endParaRPr lang="en-US" sz="1200" dirty="0">
              <a:latin typeface="Times New Roman" pitchFamily="18" charset="0"/>
            </a:endParaRPr>
          </a:p>
        </p:txBody>
      </p:sp>
      <p:sp>
        <p:nvSpPr>
          <p:cNvPr id="77829" name="Shape 5"/>
          <p:cNvSpPr txBox="1">
            <a:spLocks noGrp="1" noChangeArrowheads="1"/>
          </p:cNvSpPr>
          <p:nvPr/>
        </p:nvSpPr>
        <p:spPr bwMode="auto">
          <a:xfrm>
            <a:off x="1" y="8791706"/>
            <a:ext cx="5667202" cy="350729"/>
          </a:xfrm>
          <a:prstGeom prst="rect">
            <a:avLst/>
          </a:prstGeom>
          <a:noFill/>
          <a:ln w="9525" algn="ctr">
            <a:noFill/>
            <a:miter lim="800000"/>
            <a:headEnd/>
            <a:tailEnd/>
          </a:ln>
        </p:spPr>
        <p:txBody>
          <a:bodyPr lIns="91416" tIns="45708" rIns="91416" bIns="45708" anchor="b"/>
          <a:lstStyle/>
          <a:p>
            <a:pPr>
              <a:lnSpc>
                <a:spcPct val="85000"/>
              </a:lnSpc>
              <a:spcBef>
                <a:spcPct val="20000"/>
              </a:spcBef>
            </a:pPr>
            <a:r>
              <a:rPr lang="en-US" sz="700" dirty="0">
                <a:latin typeface="Segoe Semibold"/>
              </a:rPr>
              <a:t>© 2006 Microsoft Corporation. All rights reserved. Microsoft, Windows, Windows Vista and other product names are or may be registered trademarks and/or trademarks in the U.S. and/or other countries.</a:t>
            </a:r>
          </a:p>
          <a:p>
            <a:pPr>
              <a:lnSpc>
                <a:spcPct val="85000"/>
              </a:lnSpc>
              <a:spcBef>
                <a:spcPct val="20000"/>
              </a:spcBef>
            </a:pPr>
            <a:r>
              <a:rPr lang="en-US" sz="700" dirty="0">
                <a:latin typeface="Segoe Semibold"/>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latin typeface="Segoe Semibold"/>
              </a:rPr>
            </a:br>
            <a:r>
              <a:rPr lang="en-US" sz="700" dirty="0">
                <a:latin typeface="Segoe Semibold"/>
              </a:rPr>
              <a:t>MICROSOFT MAKES NO WARRANTIES, EXPRESS, IMPLIED OR STATUTORY, AS TO THE INFORMATION IN THIS PRESENTATION.</a:t>
            </a:r>
          </a:p>
        </p:txBody>
      </p:sp>
      <p:sp>
        <p:nvSpPr>
          <p:cNvPr id="77830" name="Rectangle 727041"/>
          <p:cNvSpPr>
            <a:spLocks noGrp="1" noRot="1" noChangeAspect="1" noChangeArrowheads="1" noTextEdit="1"/>
          </p:cNvSpPr>
          <p:nvPr>
            <p:ph type="sldImg"/>
          </p:nvPr>
        </p:nvSpPr>
        <p:spPr>
          <a:ln cap="flat" algn="ctr">
            <a:headEnd type="none" w="med" len="med"/>
            <a:tailEnd type="none" w="med" len="med"/>
          </a:ln>
        </p:spPr>
      </p:sp>
      <p:sp>
        <p:nvSpPr>
          <p:cNvPr id="77831" name="Rectangle 727042"/>
          <p:cNvSpPr>
            <a:spLocks noGrp="1" noChangeArrowheads="1"/>
          </p:cNvSpPr>
          <p:nvPr>
            <p:ph type="body" idx="1"/>
          </p:nvPr>
        </p:nvSpPr>
        <p:spPr>
          <a:noFill/>
          <a:ln/>
        </p:spPr>
        <p:txBody>
          <a:bodyPr/>
          <a:lstStyle/>
          <a:p>
            <a:pPr eaLnBrk="1" hangingPunct="1"/>
            <a:r>
              <a:rPr lang="en-US" dirty="0" smtClean="0">
                <a:latin typeface="Times New Roman" pitchFamily="18" charset="0"/>
              </a:rPr>
              <a:t>A</a:t>
            </a:r>
            <a:r>
              <a:rPr lang="en-US" baseline="0" dirty="0" smtClean="0">
                <a:latin typeface="Times New Roman" pitchFamily="18" charset="0"/>
              </a:rPr>
              <a:t> common SQL Server myth is the high Avg. Disk Queue length is an indicator of bad performance. See the next slide</a:t>
            </a:r>
            <a:endParaRPr lang="en-US" dirty="0"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pPr eaLnBrk="1" hangingPunct="1"/>
            <a:endParaRPr lang="en-US" dirty="0" smtClean="0">
              <a:latin typeface="Arial" pitchFamily="34" charset="0"/>
            </a:endParaRPr>
          </a:p>
        </p:txBody>
      </p:sp>
      <p:sp>
        <p:nvSpPr>
          <p:cNvPr id="73732" name="Slide Number Placeholder 3"/>
          <p:cNvSpPr>
            <a:spLocks noGrp="1"/>
          </p:cNvSpPr>
          <p:nvPr>
            <p:ph type="sldNum" sz="quarter" idx="5"/>
          </p:nvPr>
        </p:nvSpPr>
        <p:spPr/>
        <p:txBody>
          <a:bodyPr/>
          <a:lstStyle/>
          <a:p>
            <a:pPr>
              <a:defRPr/>
            </a:pPr>
            <a:fld id="{DE9EADD0-009E-4811-B5BF-4E8A6D932FEB}" type="slidenum">
              <a:rPr lang="en-US" smtClean="0">
                <a:latin typeface="Arial" pitchFamily="34" charset="0"/>
              </a:rPr>
              <a:pPr>
                <a:defRPr/>
              </a:pPr>
              <a:t>20</a:t>
            </a:fld>
            <a:endParaRPr 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pPr eaLnBrk="1" hangingPunct="1"/>
            <a:endParaRPr lang="en-US" dirty="0" smtClean="0">
              <a:latin typeface="Arial" pitchFamily="34" charset="0"/>
            </a:endParaRPr>
          </a:p>
        </p:txBody>
      </p:sp>
      <p:sp>
        <p:nvSpPr>
          <p:cNvPr id="73732" name="Slide Number Placeholder 3"/>
          <p:cNvSpPr>
            <a:spLocks noGrp="1"/>
          </p:cNvSpPr>
          <p:nvPr>
            <p:ph type="sldNum" sz="quarter" idx="5"/>
          </p:nvPr>
        </p:nvSpPr>
        <p:spPr/>
        <p:txBody>
          <a:bodyPr/>
          <a:lstStyle/>
          <a:p>
            <a:pPr>
              <a:defRPr/>
            </a:pPr>
            <a:fld id="{DE9EADD0-009E-4811-B5BF-4E8A6D932FEB}" type="slidenum">
              <a:rPr lang="en-US" smtClean="0">
                <a:latin typeface="Arial" pitchFamily="34" charset="0"/>
              </a:rPr>
              <a:pPr>
                <a:defRPr/>
              </a:pPr>
              <a:t>21</a:t>
            </a:fld>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6D9A20-49A0-411F-9105-03AA50CD649F}" type="slidenum">
              <a:rPr lang="en-US"/>
              <a:pPr/>
              <a:t>22</a:t>
            </a:fld>
            <a:endParaRPr lang="en-US"/>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p:txBody>
          <a:bodyPr/>
          <a:lstStyle/>
          <a:p>
            <a:r>
              <a:rPr lang="en-US"/>
              <a:t>The </a:t>
            </a:r>
            <a:r>
              <a:rPr lang="en-US" i="1"/>
              <a:t>Avg. Disk sec/Read </a:t>
            </a:r>
            <a:r>
              <a:rPr lang="en-US"/>
              <a:t>and </a:t>
            </a:r>
            <a:r>
              <a:rPr lang="en-US" i="1"/>
              <a:t>Avg. Disk sec/Write </a:t>
            </a:r>
            <a:r>
              <a:rPr lang="en-US"/>
              <a:t>counters monitor the average number of seconds for read or write operations from or to a disk, respectively.</a:t>
            </a:r>
          </a:p>
          <a:p>
            <a:endParaRPr lang="en-US"/>
          </a:p>
          <a:p>
            <a:r>
              <a:rPr lang="en-US"/>
              <a:t>If your values significantly exceed those listed above for database access, you may want to increase the speed of your disk subsystem by either using faster drives or adding more drives to the system. </a:t>
            </a:r>
          </a:p>
          <a:p>
            <a:endParaRPr lang="en-US"/>
          </a:p>
          <a:p>
            <a:r>
              <a:rPr lang="en-US"/>
              <a:t>Checkpointing note:  The above values will temporarily increase during periods of heavy I/O activity, such as during the checkpoint. When monitoring these values, take an average over a longer period of time, and/or monitor periods that do not contain a checkpoint.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24798F-0D1D-451C-B51E-37AD7838D384}" type="slidenum">
              <a:rPr lang="en-US"/>
              <a:pPr/>
              <a:t>23</a:t>
            </a:fld>
            <a:endParaRPr lang="en-US"/>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r>
              <a:rPr lang="en-US"/>
              <a:t>Monitors the rate of i/o operations handled by the disk subsystem.  Remember that with several drives allocated to a logical disk volume, the counters monitor the </a:t>
            </a:r>
            <a:r>
              <a:rPr lang="en-US" i="1"/>
              <a:t>total </a:t>
            </a:r>
            <a:r>
              <a:rPr lang="en-US"/>
              <a:t>number of disk transfers for the entire volume.</a:t>
            </a:r>
          </a:p>
          <a:p>
            <a:endParaRPr lang="en-US"/>
          </a:p>
          <a:p>
            <a:r>
              <a:rPr lang="en-US" b="1"/>
              <a:t>Note: </a:t>
            </a:r>
            <a:r>
              <a:rPr lang="en-US"/>
              <a:t>With the array accelerator enabled, you may actually see substantially higher I/O per second per drive rates than those suggested in the table above. This is due to the array controller caching some of these I/Os.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1F3466-3C10-48C4-B059-4950AD46493B}" type="slidenum">
              <a:rPr lang="en-US"/>
              <a:pPr/>
              <a:t>24</a:t>
            </a:fld>
            <a:endParaRPr lang="en-US"/>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r>
              <a:rPr lang="en-US"/>
              <a:t>This slide details how to estimate the average number of I/O requests per second for each disk drive.</a:t>
            </a:r>
          </a:p>
          <a:p>
            <a:endParaRPr lang="en-US"/>
          </a:p>
          <a:p>
            <a:r>
              <a:rPr lang="en-US"/>
              <a:t>With RAID 1, each write is duplicated onto a mirrored drive. Hence there are two-disk writes/sec.</a:t>
            </a:r>
          </a:p>
          <a:p>
            <a:r>
              <a:rPr lang="en-US"/>
              <a:t>With RAID 5, each write generates four I/O operations3: reading the data block, reading the parity block, writing the data block, and writing the parity block. Hence there are four disk writes/sec. </a:t>
            </a:r>
          </a:p>
          <a:p>
            <a:endParaRPr lang="en-US"/>
          </a:p>
          <a:p>
            <a:r>
              <a:rPr lang="en-US"/>
              <a:t>Repeat these steps for each logical volume. If the values significantly exceed those suggested above, increase the speed of your disk subsystem by adding more or using faster drives. As the equations illustrate, RAID 0 has the lowest impact on performance but offers no data protection. RAID 5, on the other hand, slows performance but offers low-cost data protection. </a:t>
            </a:r>
            <a:r>
              <a:rPr lang="en-US" i="1"/>
              <a:t>Disk Reads/sec </a:t>
            </a:r>
            <a:r>
              <a:rPr lang="en-US"/>
              <a:t>and </a:t>
            </a:r>
            <a:r>
              <a:rPr lang="en-US" i="1"/>
              <a:t>Disk Writes/sec </a:t>
            </a:r>
            <a:r>
              <a:rPr lang="en-US"/>
              <a:t>counters can be used to determine an application’s read-to-write ratio. They can also be used to profile disk I/O at a lower level. The sum of these two counters should equal the </a:t>
            </a:r>
            <a:r>
              <a:rPr lang="en-US" i="1"/>
              <a:t>Disk Transfers/sec </a:t>
            </a:r>
            <a:r>
              <a:rPr lang="en-US"/>
              <a:t>value.</a:t>
            </a:r>
          </a:p>
          <a:p>
            <a:endParaRPr lang="en-US"/>
          </a:p>
          <a:p>
            <a:r>
              <a:rPr lang="en-US" b="1"/>
              <a:t>Note</a:t>
            </a:r>
            <a:r>
              <a:rPr lang="en-US"/>
              <a:t>: The above values will temporarily increase during periods of heavy I/O activity, such as during the checkpoint. When monitoring these values, take an average over a longer period of time, and/or monitor periods that do not contain a checkpoint.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B2CE8F-B0A8-4F07-9B18-0A8C82C58179}" type="slidenum">
              <a:rPr lang="en-US"/>
              <a:pPr/>
              <a:t>25</a:t>
            </a:fld>
            <a:endParaRPr lang="en-US"/>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r>
              <a:rPr lang="en-US"/>
              <a:t>The </a:t>
            </a:r>
            <a:r>
              <a:rPr lang="en-US" i="1"/>
              <a:t>Avg. Disk Queue Length </a:t>
            </a:r>
            <a:r>
              <a:rPr lang="en-US"/>
              <a:t>and </a:t>
            </a:r>
            <a:r>
              <a:rPr lang="en-US" i="1"/>
              <a:t>Current Disk Queue Length </a:t>
            </a:r>
            <a:r>
              <a:rPr lang="en-US"/>
              <a:t>counters monitor both the average number and the instantaneous number of reads and writes queued for the selected disk. </a:t>
            </a:r>
          </a:p>
          <a:p>
            <a:endParaRPr lang="en-US"/>
          </a:p>
          <a:p>
            <a:r>
              <a:rPr lang="en-US"/>
              <a:t>Disk devices composed of multiple spindles, such as logical volumes configured on </a:t>
            </a:r>
            <a:r>
              <a:rPr lang="en-US" i="1"/>
              <a:t>Smart Array </a:t>
            </a:r>
            <a:r>
              <a:rPr lang="en-US"/>
              <a:t>controllers, will have several active requests at any point in time and several requests waiting for different disk drives. You therefore need to factor in the number of disks in the logical volume that are servicing the I/O requests.</a:t>
            </a:r>
          </a:p>
          <a:p>
            <a:endParaRPr lang="en-US"/>
          </a:p>
          <a:p>
            <a:r>
              <a:rPr lang="en-US"/>
              <a:t>For example, A twelve-drive array is facing a maximum of 22 queued disk requests and an average of 8.25 queued disk requests. Therefore, the array has 22/12=1.83 queued disk requests per disk drive during the peak, and 8.25/12=0.69 queued disk requests per disk drive on an average.</a:t>
            </a:r>
          </a:p>
          <a:p>
            <a:endParaRPr lang="en-US"/>
          </a:p>
          <a:p>
            <a:r>
              <a:rPr lang="en-US"/>
              <a:t>You should not average more than two queued disk requests per disk drive. The </a:t>
            </a:r>
            <a:r>
              <a:rPr lang="en-US" i="1"/>
              <a:t>Avg. Disk Read Queue Length </a:t>
            </a:r>
            <a:r>
              <a:rPr lang="en-US"/>
              <a:t>and </a:t>
            </a:r>
            <a:r>
              <a:rPr lang="en-US" i="1"/>
              <a:t>Avg. Disk Write Queue Length </a:t>
            </a:r>
            <a:r>
              <a:rPr lang="en-US"/>
              <a:t>counters provide you with more insight into what type of I/O requests are being queued the most. </a:t>
            </a:r>
          </a:p>
          <a:p>
            <a:endParaRPr lang="en-US"/>
          </a:p>
          <a:p>
            <a:r>
              <a:rPr lang="en-US"/>
              <a:t>Remember that these values will temporarily increase under spikes of heavy I/O, such as during the checkpoint.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94199A-DF3B-403D-90F8-F4C2407CBE9F}" type="slidenum">
              <a:rPr lang="en-US"/>
              <a:pPr/>
              <a:t>26</a:t>
            </a:fld>
            <a:endParaRPr lang="en-US"/>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r>
              <a:rPr lang="en-US"/>
              <a:t>The </a:t>
            </a:r>
            <a:r>
              <a:rPr lang="en-US" i="1"/>
              <a:t>% Disk Time</a:t>
            </a:r>
            <a:r>
              <a:rPr lang="en-US"/>
              <a:t>, </a:t>
            </a:r>
            <a:r>
              <a:rPr lang="en-US" i="1"/>
              <a:t>% Disk Read Time</a:t>
            </a:r>
            <a:r>
              <a:rPr lang="en-US"/>
              <a:t>, and </a:t>
            </a:r>
            <a:r>
              <a:rPr lang="en-US" i="1"/>
              <a:t>% Disk Write Time </a:t>
            </a:r>
            <a:r>
              <a:rPr lang="en-US"/>
              <a:t>counters monitor the percentage of time spent servicing particular I/O requests during the sampling interval.</a:t>
            </a:r>
          </a:p>
          <a:p>
            <a:endParaRPr lang="en-US"/>
          </a:p>
          <a:p>
            <a:r>
              <a:rPr lang="en-US"/>
              <a:t>Use the </a:t>
            </a:r>
            <a:r>
              <a:rPr lang="en-US" i="1"/>
              <a:t>% Disk Time </a:t>
            </a:r>
            <a:r>
              <a:rPr lang="en-US"/>
              <a:t>counter in conjunction with the </a:t>
            </a:r>
            <a:r>
              <a:rPr lang="en-US" i="1"/>
              <a:t>% Processor Time </a:t>
            </a:r>
            <a:r>
              <a:rPr lang="en-US"/>
              <a:t>counter to determine the time the system spends executing I/O requests or processing non-idle threads. Use the </a:t>
            </a:r>
            <a:r>
              <a:rPr lang="en-US" i="1"/>
              <a:t>% Disk Read Time </a:t>
            </a:r>
            <a:r>
              <a:rPr lang="en-US"/>
              <a:t>and % </a:t>
            </a:r>
            <a:r>
              <a:rPr lang="en-US" i="1"/>
              <a:t>Disk Write Time </a:t>
            </a:r>
            <a:r>
              <a:rPr lang="en-US"/>
              <a:t>counters to gain a further insight into the type of I/O being performed.</a:t>
            </a:r>
          </a:p>
          <a:p>
            <a:endParaRPr lang="en-US"/>
          </a:p>
          <a:p>
            <a:r>
              <a:rPr lang="en-US"/>
              <a:t>Your goal is to have a high percentage of time being spent executing non-idle threads (</a:t>
            </a:r>
            <a:r>
              <a:rPr lang="en-US" i="1"/>
              <a:t>high % Processor Time</a:t>
            </a:r>
            <a:r>
              <a:rPr lang="en-US"/>
              <a:t>) AND executing I/O (high </a:t>
            </a:r>
            <a:r>
              <a:rPr lang="en-US" i="1"/>
              <a:t>% Disk Time</a:t>
            </a:r>
            <a:r>
              <a:rPr lang="en-US"/>
              <a:t>). On a highly optimized system, these counters consistently measure at over 90 percent.</a:t>
            </a:r>
          </a:p>
          <a:p>
            <a:endParaRPr lang="en-US"/>
          </a:p>
          <a:p>
            <a:r>
              <a:rPr lang="en-US"/>
              <a:t>If one of these counters reads substantially lower than the other, this usually indicates a bottleneck, and further investigation is necessary. With high </a:t>
            </a:r>
            <a:r>
              <a:rPr lang="en-US" i="1"/>
              <a:t>% Disk Time</a:t>
            </a:r>
            <a:r>
              <a:rPr lang="en-US"/>
              <a:t>, use the </a:t>
            </a:r>
            <a:r>
              <a:rPr lang="en-US" i="1"/>
              <a:t>% Disk Read Time </a:t>
            </a:r>
            <a:r>
              <a:rPr lang="en-US"/>
              <a:t>and </a:t>
            </a:r>
            <a:r>
              <a:rPr lang="en-US" i="1"/>
              <a:t>% Disk Write Time </a:t>
            </a:r>
            <a:r>
              <a:rPr lang="en-US"/>
              <a:t>counters to get the I/O breakdown. With high </a:t>
            </a:r>
            <a:r>
              <a:rPr lang="en-US" i="1"/>
              <a:t>% Processor Time</a:t>
            </a:r>
            <a:r>
              <a:rPr lang="en-US"/>
              <a:t>, use the </a:t>
            </a:r>
            <a:r>
              <a:rPr lang="en-US" i="1"/>
              <a:t>% User Time </a:t>
            </a:r>
            <a:r>
              <a:rPr lang="en-US"/>
              <a:t>and </a:t>
            </a:r>
            <a:r>
              <a:rPr lang="en-US" i="1"/>
              <a:t>% Privileged Time </a:t>
            </a:r>
            <a:r>
              <a:rPr lang="en-US"/>
              <a:t>to get further CPU utilization breakdown.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03A22-E930-4B36-B83F-A395EA946FA5}" type="slidenum">
              <a:rPr lang="en-US"/>
              <a:pPr/>
              <a:t>27</a:t>
            </a:fld>
            <a:endParaRPr lang="en-US"/>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r>
              <a:rPr lang="en-US" b="1" i="1"/>
              <a:t>Page Reads/sec</a:t>
            </a:r>
            <a:endParaRPr lang="en-US"/>
          </a:p>
          <a:p>
            <a:r>
              <a:rPr lang="en-US"/>
              <a:t>The </a:t>
            </a:r>
            <a:r>
              <a:rPr lang="en-US" i="1"/>
              <a:t>Page Reads/sec </a:t>
            </a:r>
            <a:r>
              <a:rPr lang="en-US"/>
              <a:t>counter monitors the number of pages read from disk per second.</a:t>
            </a:r>
          </a:p>
          <a:p>
            <a:r>
              <a:rPr lang="en-US"/>
              <a:t>Depending on your environment, this counter may be high before your system reaches a steady state, and then gradually decrease. If your database fits entirely into memory, the counter should be zero. If the counter is consistently high, it may indicate low memory allocation or an insufficient disk drive subsystem. You may be able to reduce the number of </a:t>
            </a:r>
            <a:r>
              <a:rPr lang="en-US" i="1"/>
              <a:t>Reads/sec </a:t>
            </a:r>
            <a:r>
              <a:rPr lang="en-US"/>
              <a:t>by optimizing your queries, using indexes, and/or redesigning your database.</a:t>
            </a:r>
            <a:endParaRPr lang="en-US" i="1"/>
          </a:p>
          <a:p>
            <a:r>
              <a:rPr lang="en-US" i="1"/>
              <a:t>Page Reads/sec </a:t>
            </a:r>
            <a:r>
              <a:rPr lang="en-US"/>
              <a:t>is related to, but not the same as, the </a:t>
            </a:r>
            <a:r>
              <a:rPr lang="en-US" i="1"/>
              <a:t>Reads/sec </a:t>
            </a:r>
            <a:r>
              <a:rPr lang="en-US"/>
              <a:t>reported by the Logical Disk or Physical Disk objects. Multiple pages can be read with a single logical or physical disk read. The number of physical reads and </a:t>
            </a:r>
            <a:r>
              <a:rPr lang="en-US" i="1"/>
              <a:t>Page Reads </a:t>
            </a:r>
            <a:r>
              <a:rPr lang="en-US"/>
              <a:t>should be roughly the same in OLTP environments.</a:t>
            </a:r>
            <a:endParaRPr lang="en-US" b="1" i="1"/>
          </a:p>
          <a:p>
            <a:r>
              <a:rPr lang="en-US" b="1" i="1"/>
              <a:t>Page Requests/sec</a:t>
            </a:r>
            <a:endParaRPr lang="en-US"/>
          </a:p>
          <a:p>
            <a:r>
              <a:rPr lang="en-US"/>
              <a:t>A </a:t>
            </a:r>
            <a:r>
              <a:rPr lang="en-US" i="1"/>
              <a:t>Page Request </a:t>
            </a:r>
            <a:r>
              <a:rPr lang="en-US"/>
              <a:t>occurs when SQL Server looks in the buffer pool for a database page. If the page is in the buffer pool, it can be processed immediately. If the page is not in the buffer pool, a </a:t>
            </a:r>
            <a:r>
              <a:rPr lang="en-US" i="1"/>
              <a:t>Page Read </a:t>
            </a:r>
            <a:r>
              <a:rPr lang="en-US"/>
              <a:t>is issued.</a:t>
            </a:r>
            <a:endParaRPr lang="en-US" b="1" i="1"/>
          </a:p>
          <a:p>
            <a:r>
              <a:rPr lang="en-US" b="1" i="1"/>
              <a:t>Page Writes/sec</a:t>
            </a:r>
            <a:endParaRPr lang="en-US"/>
          </a:p>
          <a:p>
            <a:r>
              <a:rPr lang="en-US"/>
              <a:t>Eventually all modified database pages have to be written back to disk. The </a:t>
            </a:r>
            <a:r>
              <a:rPr lang="en-US" i="1"/>
              <a:t>Page Writes/sec </a:t>
            </a:r>
            <a:r>
              <a:rPr lang="en-US"/>
              <a:t>counter reports the rate at which this occurs. The ratio of Page Reads/sec to </a:t>
            </a:r>
            <a:r>
              <a:rPr lang="en-US" i="1"/>
              <a:t>Page Writes/sec </a:t>
            </a:r>
            <a:r>
              <a:rPr lang="en-US"/>
              <a:t>typically ranges from 2:1 to 5:1 in OLTP environments. Most Business Intelligence applications perform few updates and, as a result, few </a:t>
            </a:r>
            <a:r>
              <a:rPr lang="en-US" i="1"/>
              <a:t>Page Writes</a:t>
            </a:r>
            <a:r>
              <a:rPr lang="en-US"/>
              <a:t>. Excessive </a:t>
            </a:r>
            <a:r>
              <a:rPr lang="en-US" i="1"/>
              <a:t>Page Writes </a:t>
            </a:r>
            <a:r>
              <a:rPr lang="en-US"/>
              <a:t>can be caused by insufficient memory or frequent checkpoints.</a:t>
            </a:r>
            <a:endParaRPr lang="en-US" b="1" i="1"/>
          </a:p>
          <a:p>
            <a:r>
              <a:rPr lang="en-US" b="1" i="1"/>
              <a:t>Readahead Pages/sec</a:t>
            </a:r>
            <a:endParaRPr lang="en-US"/>
          </a:p>
          <a:p>
            <a:r>
              <a:rPr lang="en-US"/>
              <a:t>The SQL Server storage architecture supports optimizations that allow SQL Server to determine in advance which database pages will be requested (read-ahead). </a:t>
            </a:r>
          </a:p>
          <a:p>
            <a:r>
              <a:rPr lang="en-US"/>
              <a:t>A full scan, in which every page of an index or table is read, is the simplest case. </a:t>
            </a:r>
            <a:r>
              <a:rPr lang="en-US" i="1"/>
              <a:t>Read-ahead </a:t>
            </a:r>
            <a:r>
              <a:rPr lang="en-US"/>
              <a:t>occurs when SQL Server issues the read request before the thread that is processing the query or transaction needs the page. </a:t>
            </a:r>
            <a:r>
              <a:rPr lang="en-US" i="1"/>
              <a:t>Readahead Pages/sec</a:t>
            </a:r>
            <a:r>
              <a:rPr lang="en-US"/>
              <a:t> is included in the </a:t>
            </a:r>
            <a:r>
              <a:rPr lang="en-US" i="1"/>
              <a:t>Page Reads/sec </a:t>
            </a:r>
            <a:r>
              <a:rPr lang="en-US"/>
              <a:t>counter. The number of read requests issued due to cache misses (the requested page was not found in the data cache) can be calculated by subtracting </a:t>
            </a:r>
            <a:r>
              <a:rPr lang="en-US" i="1"/>
              <a:t>Readahead Pages/sec </a:t>
            </a:r>
            <a:r>
              <a:rPr lang="en-US"/>
              <a:t>from </a:t>
            </a:r>
            <a:r>
              <a:rPr lang="en-US" i="1"/>
              <a:t>Page Reads/sec</a:t>
            </a:r>
            <a:r>
              <a:rPr lang="en-US"/>
              <a:t>.</a:t>
            </a:r>
          </a:p>
          <a:p>
            <a:r>
              <a:rPr lang="en-US"/>
              <a:t>SQL Server typically reads entire extents when performing </a:t>
            </a:r>
            <a:r>
              <a:rPr lang="en-US" i="1"/>
              <a:t>read-aheads. </a:t>
            </a:r>
            <a:r>
              <a:rPr lang="en-US"/>
              <a:t>All eight pages of an extent will be read with a single 64KB read. </a:t>
            </a:r>
            <a:r>
              <a:rPr lang="en-US" i="1"/>
              <a:t>Read-aheads </a:t>
            </a:r>
            <a:r>
              <a:rPr lang="en-US"/>
              <a:t>will cause the Avg. Disk Bytes/Read reported by the Logical Disk or Physical Disk object to be larger than 8KB. It is important to note that read-aheads are performed in sequential order, allowing much higher throughput than random accesses.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61739E-BD7C-4CCA-A380-1BC2E78AA52B}" type="slidenum">
              <a:rPr lang="en-US" smtClean="0"/>
              <a:pPr/>
              <a:t>28</a:t>
            </a:fld>
            <a:endParaRPr lang="en-US"/>
          </a:p>
        </p:txBody>
      </p:sp>
    </p:spTree>
    <p:extLst>
      <p:ext uri="{BB962C8B-B14F-4D97-AF65-F5344CB8AC3E}">
        <p14:creationId xmlns:p14="http://schemas.microsoft.com/office/powerpoint/2010/main" val="2111025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SQL Server Expert for Quest Software</a:t>
            </a:r>
          </a:p>
          <a:p>
            <a:r>
              <a:rPr lang="en-US" dirty="0" smtClean="0"/>
              <a:t>Former developer, DBA, and enterprise architect since ‘86</a:t>
            </a:r>
          </a:p>
          <a:p>
            <a:r>
              <a:rPr lang="en-US" dirty="0" smtClean="0"/>
              <a:t>Former president of PASS (www.sqlpass.org)</a:t>
            </a:r>
          </a:p>
          <a:p>
            <a:r>
              <a:rPr lang="en-US" dirty="0" smtClean="0"/>
              <a:t>Microsoft MVP since ‘04</a:t>
            </a:r>
          </a:p>
          <a:p>
            <a:r>
              <a:rPr lang="en-US" dirty="0" smtClean="0"/>
              <a:t>Author of SQL in a Nutshell and 9 other books</a:t>
            </a:r>
          </a:p>
          <a:p>
            <a:r>
              <a:rPr lang="en-US" dirty="0" smtClean="0"/>
              <a:t>Twitter @</a:t>
            </a:r>
            <a:r>
              <a:rPr lang="en-US" dirty="0" err="1" smtClean="0"/>
              <a:t>kekline</a:t>
            </a:r>
            <a:endParaRPr lang="en-US" dirty="0" smtClean="0"/>
          </a:p>
          <a:p>
            <a:r>
              <a:rPr lang="en-US" dirty="0" smtClean="0"/>
              <a:t>Blog </a:t>
            </a:r>
            <a:r>
              <a:rPr lang="en-US" dirty="0" smtClean="0">
                <a:hlinkClick r:id="rId3"/>
              </a:rPr>
              <a:t>http://KevinEKline.com</a:t>
            </a:r>
            <a:r>
              <a:rPr lang="en-US" dirty="0" smtClean="0"/>
              <a:t> </a:t>
            </a:r>
          </a:p>
          <a:p>
            <a:endParaRPr lang="en-GB" dirty="0"/>
          </a:p>
        </p:txBody>
      </p:sp>
      <p:sp>
        <p:nvSpPr>
          <p:cNvPr id="4" name="Slide Number Placeholder 3"/>
          <p:cNvSpPr>
            <a:spLocks noGrp="1"/>
          </p:cNvSpPr>
          <p:nvPr>
            <p:ph type="sldNum" sz="quarter" idx="10"/>
          </p:nvPr>
        </p:nvSpPr>
        <p:spPr/>
        <p:txBody>
          <a:bodyPr/>
          <a:lstStyle/>
          <a:p>
            <a:fld id="{370DA090-E72A-4EF7-B3E7-240B549707BB}" type="slidenum">
              <a:rPr lang="en-US" smtClean="0"/>
              <a:pPr/>
              <a:t>2</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fld id="{39526252-E687-4E7F-A4A8-6ADD6EB84DE5}" type="slidenum">
              <a:rPr lang="en-US" sz="1200" smtClean="0"/>
              <a:pPr/>
              <a:t>30</a:t>
            </a:fld>
            <a:endParaRPr lang="en-US" sz="1200"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010AABC-1D47-4110-BF26-1DE8CAB2BF6A}" type="slidenum">
              <a:rPr lang="en-US" smtClean="0"/>
              <a:pPr>
                <a:defRPr/>
              </a:pPr>
              <a:t>31</a:t>
            </a:fld>
            <a:endParaRPr lang="en-US"/>
          </a:p>
        </p:txBody>
      </p:sp>
    </p:spTree>
    <p:extLst>
      <p:ext uri="{BB962C8B-B14F-4D97-AF65-F5344CB8AC3E}">
        <p14:creationId xmlns:p14="http://schemas.microsoft.com/office/powerpoint/2010/main" val="20373775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010AABC-1D47-4110-BF26-1DE8CAB2BF6A}" type="slidenum">
              <a:rPr lang="en-US" smtClean="0"/>
              <a:pPr>
                <a:defRPr/>
              </a:pPr>
              <a:t>32</a:t>
            </a:fld>
            <a:endParaRPr lang="en-US"/>
          </a:p>
        </p:txBody>
      </p:sp>
    </p:spTree>
    <p:extLst>
      <p:ext uri="{BB962C8B-B14F-4D97-AF65-F5344CB8AC3E}">
        <p14:creationId xmlns:p14="http://schemas.microsoft.com/office/powerpoint/2010/main" val="20497131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010AABC-1D47-4110-BF26-1DE8CAB2BF6A}" type="slidenum">
              <a:rPr lang="en-US" smtClean="0"/>
              <a:pPr>
                <a:defRPr/>
              </a:pPr>
              <a:t>33</a:t>
            </a:fld>
            <a:endParaRPr lang="en-US"/>
          </a:p>
        </p:txBody>
      </p:sp>
    </p:spTree>
    <p:extLst>
      <p:ext uri="{BB962C8B-B14F-4D97-AF65-F5344CB8AC3E}">
        <p14:creationId xmlns:p14="http://schemas.microsoft.com/office/powerpoint/2010/main" val="22983868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ABC3BF-FD01-4BF8-9834-78210FD7DB0A}" type="slidenum">
              <a:rPr lang="en-US"/>
              <a:pPr/>
              <a:t>34</a:t>
            </a:fld>
            <a:endParaRPr lang="en-US"/>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a:t>    Do not put SQL Server data devices on the boot disk </a:t>
            </a:r>
          </a:p>
          <a:p>
            <a:r>
              <a:rPr lang="en-US"/>
              <a:t>    Put logs on a RAID 1 on an independent SCSI channel </a:t>
            </a:r>
          </a:p>
          <a:p>
            <a:r>
              <a:rPr lang="en-US"/>
              <a:t>    Put data on a RAID 5 on an independent SCSI channel </a:t>
            </a:r>
          </a:p>
          <a:p>
            <a:r>
              <a:rPr lang="en-US"/>
              <a:t>    If read disk queuing is high on your data device (avg 2 or higher per spindle) put non-clustered indexes in a new filegroup on a RAID 5 on an independent SCSI channel </a:t>
            </a:r>
          </a:p>
          <a:p>
            <a:r>
              <a:rPr lang="en-US"/>
              <a:t>    If tempdb is stressed (consistent blocking in dbid 2 is one common indicator) and you cannot redesign to relieve the stress put tempdb on a RAID 1+0 on an independent SCSI channel and the tempdb log on yet another RAID 1+0 on an independent channel.    </a:t>
            </a:r>
          </a:p>
          <a:p>
            <a:r>
              <a:rPr lang="en-US"/>
              <a:t>    If your database holds highly sensitive data consider RAID 1+0 over RAID 5. </a:t>
            </a:r>
          </a:p>
          <a:p>
            <a:r>
              <a:rPr lang="en-US"/>
              <a:t>    Avoid unnecessary complexity (KISS).</a:t>
            </a:r>
          </a:p>
          <a:p>
            <a:endParaRPr lang="en-US"/>
          </a:p>
          <a:p>
            <a:r>
              <a:rPr lang="en-US"/>
              <a:t>With thanks to Bill Wunder and his article on the SIGs at the PASS website (http://sigs.sqlpass.org/Resources/Articles/tabid/35/ctl/ArticleView/mid/349/articleId/58/Default.aspx).</a:t>
            </a:r>
          </a:p>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B60AF5-29BA-4730-B247-06C568B5283C}" type="slidenum">
              <a:rPr lang="en-US"/>
              <a:pPr/>
              <a:t>35</a:t>
            </a:fld>
            <a:endParaRPr 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61739E-BD7C-4CCA-A380-1BC2E78AA52B}" type="slidenum">
              <a:rPr lang="en-US" smtClean="0"/>
              <a:pPr/>
              <a:t>36</a:t>
            </a:fld>
            <a:endParaRPr lang="en-US"/>
          </a:p>
        </p:txBody>
      </p:sp>
    </p:spTree>
    <p:extLst>
      <p:ext uri="{BB962C8B-B14F-4D97-AF65-F5344CB8AC3E}">
        <p14:creationId xmlns:p14="http://schemas.microsoft.com/office/powerpoint/2010/main" val="7269487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A147FA-3FD6-4031-95DE-04146A18DB50}" type="slidenum">
              <a:rPr lang="en-CA" smtClean="0"/>
              <a:pPr/>
              <a:t>37</a:t>
            </a:fld>
            <a:endParaRPr lang="en-CA"/>
          </a:p>
        </p:txBody>
      </p:sp>
    </p:spTree>
    <p:extLst>
      <p:ext uri="{BB962C8B-B14F-4D97-AF65-F5344CB8AC3E}">
        <p14:creationId xmlns:p14="http://schemas.microsoft.com/office/powerpoint/2010/main" val="21027882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A147FA-3FD6-4031-95DE-04146A18DB50}" type="slidenum">
              <a:rPr lang="en-CA" smtClean="0"/>
              <a:pPr/>
              <a:t>38</a:t>
            </a:fld>
            <a:endParaRPr lang="en-CA"/>
          </a:p>
        </p:txBody>
      </p:sp>
    </p:spTree>
    <p:extLst>
      <p:ext uri="{BB962C8B-B14F-4D97-AF65-F5344CB8AC3E}">
        <p14:creationId xmlns:p14="http://schemas.microsoft.com/office/powerpoint/2010/main" val="1754647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61739E-BD7C-4CCA-A380-1BC2E78AA52B}" type="slidenum">
              <a:rPr lang="en-US" smtClean="0"/>
              <a:pPr/>
              <a:t>3</a:t>
            </a:fld>
            <a:endParaRPr lang="en-US"/>
          </a:p>
        </p:txBody>
      </p:sp>
    </p:spTree>
    <p:extLst>
      <p:ext uri="{BB962C8B-B14F-4D97-AF65-F5344CB8AC3E}">
        <p14:creationId xmlns:p14="http://schemas.microsoft.com/office/powerpoint/2010/main" val="36460312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p:txBody>
          <a:bodyPr/>
          <a:lstStyle/>
          <a:p>
            <a:pPr defTabSz="912459">
              <a:defRPr/>
            </a:pPr>
            <a:fld id="{10831000-0FF7-438B-B280-5B83E467FBB7}" type="slidenum">
              <a:rPr lang="en-US" smtClean="0">
                <a:latin typeface="Arial" pitchFamily="34" charset="0"/>
              </a:rPr>
              <a:pPr defTabSz="912459">
                <a:defRPr/>
              </a:pPr>
              <a:t>39</a:t>
            </a:fld>
            <a:endParaRPr lang="en-US" dirty="0" smtClean="0">
              <a:latin typeface="Arial"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defTabSz="911093">
              <a:spcBef>
                <a:spcPct val="0"/>
              </a:spcBef>
              <a:spcAft>
                <a:spcPts val="332"/>
              </a:spcAft>
            </a:pPr>
            <a:endParaRPr lang="en-US" sz="700" dirty="0"/>
          </a:p>
        </p:txBody>
      </p:sp>
      <p:sp>
        <p:nvSpPr>
          <p:cNvPr id="59397" name="Footer Placeholder 7"/>
          <p:cNvSpPr>
            <a:spLocks noGrp="1"/>
          </p:cNvSpPr>
          <p:nvPr>
            <p:ph type="ftr" sz="quarter" idx="4"/>
          </p:nvPr>
        </p:nvSpPr>
        <p:spPr/>
        <p:txBody>
          <a:bodyPr/>
          <a:lstStyle/>
          <a:p>
            <a:pPr defTabSz="912459">
              <a:defRPr/>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459">
              <a:defRPr/>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59398" name="Date Placeholder 8"/>
          <p:cNvSpPr>
            <a:spLocks noGrp="1"/>
          </p:cNvSpPr>
          <p:nvPr>
            <p:ph type="dt" sz="quarter" idx="1"/>
          </p:nvPr>
        </p:nvSpPr>
        <p:spPr/>
        <p:txBody>
          <a:bodyPr/>
          <a:lstStyle/>
          <a:p>
            <a:pPr defTabSz="912459">
              <a:defRPr/>
            </a:pPr>
            <a:fld id="{56CC1070-F98A-4352-BE5A-ABD8B9BF5F17}" type="datetime1">
              <a:rPr lang="en-US" smtClean="0">
                <a:latin typeface="Arial" pitchFamily="34" charset="0"/>
              </a:rPr>
              <a:pPr defTabSz="912459">
                <a:defRPr/>
              </a:pPr>
              <a:t>7/25/2012</a:t>
            </a:fld>
            <a:endParaRPr lang="en-US" dirty="0" smtClean="0">
              <a:latin typeface="Arial" pitchFamily="34" charset="0"/>
            </a:endParaRPr>
          </a:p>
        </p:txBody>
      </p:sp>
      <p:sp>
        <p:nvSpPr>
          <p:cNvPr id="59399" name="Header Placeholder 9"/>
          <p:cNvSpPr>
            <a:spLocks noGrp="1"/>
          </p:cNvSpPr>
          <p:nvPr>
            <p:ph type="hdr" sz="quarter"/>
          </p:nvPr>
        </p:nvSpPr>
        <p:spPr/>
        <p:txBody>
          <a:bodyPr/>
          <a:lstStyle/>
          <a:p>
            <a:pPr defTabSz="912459">
              <a:defRPr/>
            </a:pPr>
            <a:endParaRPr lang="en-US" dirty="0" smtClean="0">
              <a:latin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9FCF2B-D53B-41CA-A883-21BE22ACBB99}" type="slidenum">
              <a:rPr lang="en-GB"/>
              <a:pPr/>
              <a:t>40</a:t>
            </a:fld>
            <a:endParaRPr lang="en-GB"/>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pPr marL="228600" indent="-228600"/>
            <a:r>
              <a:rPr lang="en-US"/>
              <a:t> </a:t>
            </a:r>
          </a:p>
          <a:p>
            <a:pPr marL="228600" indent="-228600"/>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61739E-BD7C-4CCA-A380-1BC2E78AA52B}" type="slidenum">
              <a:rPr lang="en-US" smtClean="0"/>
              <a:pPr/>
              <a:t>4</a:t>
            </a:fld>
            <a:endParaRPr lang="en-US"/>
          </a:p>
        </p:txBody>
      </p:sp>
    </p:spTree>
    <p:extLst>
      <p:ext uri="{BB962C8B-B14F-4D97-AF65-F5344CB8AC3E}">
        <p14:creationId xmlns:p14="http://schemas.microsoft.com/office/powerpoint/2010/main" val="4168833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smtClean="0"/>
              <a:t>Analysis resulted in the following conclusions:</a:t>
            </a:r>
          </a:p>
          <a:p>
            <a:pPr>
              <a:defRPr/>
            </a:pPr>
            <a:r>
              <a:rPr lang="en-US" i="1" dirty="0" smtClean="0"/>
              <a:t>--Note duration first (close) then latency (improved) for 6 disks vs. 8</a:t>
            </a:r>
          </a:p>
          <a:p>
            <a:pPr>
              <a:defRPr/>
            </a:pPr>
            <a:r>
              <a:rPr lang="en-US" dirty="0" smtClean="0"/>
              <a:t>Partition alignment produced significant improvement compared to non-aligned disks.  The measurements document enhancements in excess of 30% for disk latency &amp; duration.</a:t>
            </a:r>
          </a:p>
          <a:p>
            <a:pPr>
              <a:defRPr/>
            </a:pPr>
            <a:r>
              <a:rPr lang="en-US" dirty="0" smtClean="0"/>
              <a:t>The performance of six aligned disks was comparable to or better than eight non-aligned disks.</a:t>
            </a:r>
          </a:p>
          <a:p>
            <a:pPr>
              <a:defRPr/>
            </a:pPr>
            <a:r>
              <a:rPr lang="en-US" dirty="0" smtClean="0"/>
              <a:t>Not displayed is that partition alignment also increased throughput (as measured in bytes/sec) &amp; reduced disk queue length.  CPU differences were insignificant.  Also not displayed is the value of memory:  in </a:t>
            </a:r>
            <a:r>
              <a:rPr lang="en-US" i="1" dirty="0" smtClean="0"/>
              <a:t>all cases</a:t>
            </a:r>
            <a:r>
              <a:rPr lang="en-US" dirty="0" smtClean="0"/>
              <a:t> if DBCC DROPCLEANBUFFERS wasn’t performed, the query completed in ~3s with no physical I/O because the buffer cache was able to hold all the pages required to satisfy the query.</a:t>
            </a:r>
          </a:p>
          <a:p>
            <a:pPr>
              <a:defRPr/>
            </a:pPr>
            <a:endParaRPr lang="en-US" dirty="0" smtClean="0"/>
          </a:p>
          <a:p>
            <a:pPr>
              <a:defRPr/>
            </a:pPr>
            <a:r>
              <a:rPr lang="en-US" dirty="0" smtClean="0"/>
              <a:t>The work was done on a DELL PowerEdge 2950 with two dual core 3.00 GHz Intel Xeon processors, a PERC 5/E controller, and 8 GB of physical RAM.  Six or eight disks, SAS DAS, 73GB 15K, were configured in RAID 10 with a block size of 64K &amp; a stripe unit size of 64K.  We installed Windows Server 2003 &amp; SQL Server with all the latest-&amp;-greatest patches.  Finally we configured disks in systematic ways against which we executed a query which the customer used to benchmark performance.  Prior to each run we executed DBCC DROPCLEANBUFFERS to purge the SQL Server buffer cache to ensure all data required to satisfy the workload was loaded from disk.  </a:t>
            </a:r>
          </a:p>
          <a:p>
            <a:pPr>
              <a:defRPr/>
            </a:pPr>
            <a:endParaRPr lang="en-US" dirty="0"/>
          </a:p>
        </p:txBody>
      </p:sp>
      <p:sp>
        <p:nvSpPr>
          <p:cNvPr id="76804" name="Slide Number Placeholder 3"/>
          <p:cNvSpPr>
            <a:spLocks noGrp="1"/>
          </p:cNvSpPr>
          <p:nvPr>
            <p:ph type="sldNum" sz="quarter" idx="5"/>
          </p:nvPr>
        </p:nvSpPr>
        <p:spPr/>
        <p:txBody>
          <a:bodyPr/>
          <a:lstStyle/>
          <a:p>
            <a:pPr>
              <a:defRPr/>
            </a:pPr>
            <a:fld id="{93BE30B7-F9D9-4598-9AD9-9048616FDA29}" type="slidenum">
              <a:rPr lang="en-US" smtClean="0">
                <a:latin typeface="Arial" pitchFamily="34" charset="0"/>
              </a:rPr>
              <a:pPr>
                <a:defRPr/>
              </a:pPr>
              <a:t>5</a:t>
            </a:fld>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AE481CF-8B12-47FC-BD9B-CD9B297B8255}" type="slidenum">
              <a:rPr lang="da-DK" smtClean="0"/>
              <a:pPr/>
              <a:t>6</a:t>
            </a:fld>
            <a:endParaRPr lang="da-DK"/>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61739E-BD7C-4CCA-A380-1BC2E78AA52B}" type="slidenum">
              <a:rPr lang="en-US" smtClean="0"/>
              <a:pPr/>
              <a:t>7</a:t>
            </a:fld>
            <a:endParaRPr lang="en-US"/>
          </a:p>
        </p:txBody>
      </p:sp>
    </p:spTree>
    <p:extLst>
      <p:ext uri="{BB962C8B-B14F-4D97-AF65-F5344CB8AC3E}">
        <p14:creationId xmlns:p14="http://schemas.microsoft.com/office/powerpoint/2010/main" val="3646031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28600" indent="-228600">
              <a:buAutoNum type="arabicPeriod"/>
            </a:pPr>
            <a:r>
              <a:rPr lang="en-US" dirty="0" smtClean="0"/>
              <a:t>We’re doing the exact same thing behind the scenes, up to the point were the</a:t>
            </a:r>
            <a:r>
              <a:rPr lang="en-US" baseline="0" dirty="0" smtClean="0"/>
              <a:t> Access Manager gets busy.  In this case, we’ll need to persist our data changes to disk.  So we must now involve the Transaction Manager.</a:t>
            </a:r>
            <a:endParaRPr lang="en-US" i="0" baseline="0" dirty="0" smtClean="0"/>
          </a:p>
          <a:p>
            <a:pPr marL="228600" lvl="0" indent="-228600">
              <a:buAutoNum type="arabicPeriod"/>
            </a:pPr>
            <a:r>
              <a:rPr lang="en-US" i="0" baseline="0" dirty="0" smtClean="0"/>
              <a:t>The Transaction Manager has two very important components:</a:t>
            </a:r>
          </a:p>
          <a:p>
            <a:pPr marL="685800" lvl="1" indent="-228600">
              <a:buAutoNum type="arabicPeriod"/>
            </a:pPr>
            <a:r>
              <a:rPr lang="en-US" i="0" baseline="0" dirty="0" smtClean="0"/>
              <a:t>The Lock Manager: Maintains concurrency and the ACID properties of transactions according to the specified </a:t>
            </a:r>
            <a:r>
              <a:rPr lang="en-US" i="1" baseline="0" dirty="0" smtClean="0"/>
              <a:t>isolation level.</a:t>
            </a:r>
          </a:p>
          <a:p>
            <a:pPr marL="685800" lvl="1" indent="-228600">
              <a:buAutoNum type="arabicPeriod"/>
            </a:pPr>
            <a:r>
              <a:rPr lang="en-US" i="0" baseline="0" dirty="0" smtClean="0"/>
              <a:t>The Log Manager: Controls writes to the transaction log, using a method called </a:t>
            </a:r>
            <a:r>
              <a:rPr lang="en-US" i="1" baseline="0" dirty="0" smtClean="0"/>
              <a:t>write-ahead logging.</a:t>
            </a:r>
          </a:p>
          <a:p>
            <a:pPr marL="228600" lvl="0" indent="-228600">
              <a:buAutoNum type="arabicPeriod"/>
            </a:pPr>
            <a:r>
              <a:rPr lang="en-US" i="0" baseline="0" dirty="0" smtClean="0"/>
              <a:t>Once the transaction log confirms that it has physically written the data change and passed the confirmation back to the TM, the TM in turn confirms to the AM, and then passes the modification request back to the BM for completion</a:t>
            </a:r>
          </a:p>
          <a:p>
            <a:pPr marL="228600" lvl="0" indent="-228600">
              <a:buAutoNum type="arabicPeriod"/>
            </a:pPr>
            <a:r>
              <a:rPr lang="en-US" i="0" baseline="0" dirty="0" smtClean="0"/>
              <a:t>But guess what, the BM has to confirm (as before) that the page is either in cache or on disk.  And if it’s on disk, it must retrieve the page(s) to cache.  </a:t>
            </a:r>
            <a:r>
              <a:rPr lang="en-US" b="1" i="1" baseline="0" dirty="0" smtClean="0"/>
              <a:t>A key point to remember is that the data is now changed, but only in cache and not on disk.  </a:t>
            </a:r>
            <a:r>
              <a:rPr lang="en-US" b="0" i="0" baseline="0" dirty="0" smtClean="0"/>
              <a:t>This means the page is </a:t>
            </a:r>
            <a:r>
              <a:rPr lang="en-US" b="0" i="1" baseline="0" dirty="0" smtClean="0"/>
              <a:t>dirty</a:t>
            </a:r>
            <a:r>
              <a:rPr lang="en-US" b="0" i="0" baseline="0" dirty="0" smtClean="0"/>
              <a:t> and is not “cleaned” until it is flushed to disk.  (A page is considered clean when it’s exactly the same on disk as in memory).</a:t>
            </a:r>
          </a:p>
          <a:p>
            <a:pPr marL="228600" lvl="0" indent="-228600">
              <a:buAutoNum type="arabicPeriod"/>
            </a:pPr>
            <a:r>
              <a:rPr lang="en-US" b="0" i="0" baseline="0" dirty="0" smtClean="0"/>
              <a:t>Flushing to disk happens thru a process called </a:t>
            </a:r>
            <a:r>
              <a:rPr lang="en-US" b="0" i="1" baseline="0" dirty="0" err="1" smtClean="0"/>
              <a:t>checkpointing</a:t>
            </a:r>
            <a:r>
              <a:rPr lang="en-US" b="0" i="0" baseline="0" dirty="0" smtClean="0"/>
              <a:t>.  Unlike the </a:t>
            </a:r>
            <a:r>
              <a:rPr lang="en-US" b="0" i="0" baseline="0" dirty="0" err="1" smtClean="0"/>
              <a:t>lazywriter</a:t>
            </a:r>
            <a:r>
              <a:rPr lang="en-US" b="0" i="0" baseline="0" dirty="0" smtClean="0"/>
              <a:t>, </a:t>
            </a:r>
            <a:r>
              <a:rPr lang="en-US" b="0" i="0" baseline="0" dirty="0" err="1" smtClean="0"/>
              <a:t>checkpointing</a:t>
            </a:r>
            <a:r>
              <a:rPr lang="en-US" b="0" i="0" baseline="0" dirty="0" smtClean="0"/>
              <a:t> flushes the pages to disk but it does not remove them from cache.  </a:t>
            </a:r>
            <a:r>
              <a:rPr lang="en-US" b="0" i="0" baseline="0" dirty="0" err="1" smtClean="0"/>
              <a:t>Checkpointing</a:t>
            </a:r>
            <a:r>
              <a:rPr lang="en-US" b="0" i="0" baseline="0" dirty="0" smtClean="0"/>
              <a:t> also ensures that a database never has to recovery past its last checkpoint.  On a default install of SQL Server, that happens every minute or so (as long as there’s more than 10mb of data </a:t>
            </a:r>
            <a:r>
              <a:rPr lang="en-US" b="0" i="0" baseline="0" smtClean="0"/>
              <a:t>to write).</a:t>
            </a:r>
            <a:endParaRPr lang="en-US" i="0" baseline="0" dirty="0" smtClean="0"/>
          </a:p>
          <a:p>
            <a:pPr marL="228600" lvl="0" indent="-228600">
              <a:buAutoNum type="arabicPeriod"/>
            </a:pPr>
            <a:endParaRPr lang="en-US" dirty="0"/>
          </a:p>
        </p:txBody>
      </p:sp>
      <p:sp>
        <p:nvSpPr>
          <p:cNvPr id="4" name="Slide Number Placeholder 3"/>
          <p:cNvSpPr>
            <a:spLocks noGrp="1"/>
          </p:cNvSpPr>
          <p:nvPr>
            <p:ph type="sldNum" sz="quarter" idx="10"/>
          </p:nvPr>
        </p:nvSpPr>
        <p:spPr/>
        <p:txBody>
          <a:bodyPr/>
          <a:lstStyle/>
          <a:p>
            <a:pPr>
              <a:defRPr/>
            </a:pPr>
            <a:fld id="{C4EA5A16-2B95-437E-BD33-FDD061C855DD}" type="slidenum">
              <a:rPr lang="en-US" smtClean="0"/>
              <a:pPr>
                <a:defRPr/>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271" y="2130426"/>
            <a:ext cx="7773458"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65" y="3886200"/>
            <a:ext cx="6400271"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C43C677-F62E-429C-8A72-21322F537AC4}" type="slidenum">
              <a:rPr lang="en-US"/>
              <a:pPr>
                <a:defRPr/>
              </a:pPr>
              <a:t>‹#›</a:t>
            </a:fld>
            <a:endParaRPr lang="en-US"/>
          </a:p>
        </p:txBody>
      </p:sp>
    </p:spTree>
    <p:extLst>
      <p:ext uri="{BB962C8B-B14F-4D97-AF65-F5344CB8AC3E}">
        <p14:creationId xmlns:p14="http://schemas.microsoft.com/office/powerpoint/2010/main" val="2610574624"/>
      </p:ext>
    </p:extLst>
  </p:cSld>
  <p:clrMapOvr>
    <a:masterClrMapping/>
  </p:clrMapOvr>
  <p:transition>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1FDD0D1-A622-40B0-9602-D605CFE22122}" type="slidenum">
              <a:rPr lang="en-US"/>
              <a:pPr>
                <a:defRPr/>
              </a:pPr>
              <a:t>‹#›</a:t>
            </a:fld>
            <a:endParaRPr lang="en-US"/>
          </a:p>
        </p:txBody>
      </p:sp>
    </p:spTree>
    <p:extLst>
      <p:ext uri="{BB962C8B-B14F-4D97-AF65-F5344CB8AC3E}">
        <p14:creationId xmlns:p14="http://schemas.microsoft.com/office/powerpoint/2010/main" val="1663789561"/>
      </p:ext>
    </p:extLst>
  </p:cSld>
  <p:clrMapOvr>
    <a:masterClrMapping/>
  </p:clrMapOvr>
  <p:transition>
    <p:fade thruBlk="1"/>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136" y="274639"/>
            <a:ext cx="2057135"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729" y="274639"/>
            <a:ext cx="604440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353CEF8-B476-4487-AE76-F05ABDB57AE7}" type="slidenum">
              <a:rPr lang="en-US"/>
              <a:pPr>
                <a:defRPr/>
              </a:pPr>
              <a:t>‹#›</a:t>
            </a:fld>
            <a:endParaRPr lang="en-US"/>
          </a:p>
        </p:txBody>
      </p:sp>
    </p:spTree>
    <p:extLst>
      <p:ext uri="{BB962C8B-B14F-4D97-AF65-F5344CB8AC3E}">
        <p14:creationId xmlns:p14="http://schemas.microsoft.com/office/powerpoint/2010/main" val="3996556138"/>
      </p:ext>
    </p:extLst>
  </p:cSld>
  <p:clrMapOvr>
    <a:masterClrMapping/>
  </p:clrMapOvr>
  <p:transition>
    <p:fade thruBlk="1"/>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729" y="274638"/>
            <a:ext cx="8228542"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730" y="1600201"/>
            <a:ext cx="4050771"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5500" y="1600201"/>
            <a:ext cx="4050771"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993B2A3-6F09-4183-80AD-F2721D2999DE}" type="slidenum">
              <a:rPr lang="en-US"/>
              <a:pPr>
                <a:defRPr/>
              </a:pPr>
              <a:t>‹#›</a:t>
            </a:fld>
            <a:endParaRPr lang="en-US"/>
          </a:p>
        </p:txBody>
      </p:sp>
    </p:spTree>
    <p:extLst>
      <p:ext uri="{BB962C8B-B14F-4D97-AF65-F5344CB8AC3E}">
        <p14:creationId xmlns:p14="http://schemas.microsoft.com/office/powerpoint/2010/main" val="498455655"/>
      </p:ext>
    </p:extLst>
  </p:cSld>
  <p:clrMapOvr>
    <a:masterClrMapping/>
  </p:clrMapOvr>
  <p:transition>
    <p:fade thruBlk="1"/>
  </p:transition>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681644" y="731521"/>
            <a:ext cx="7780712" cy="548640"/>
          </a:xfrm>
        </p:spPr>
        <p:txBody>
          <a:bodyPr>
            <a:normAutofit/>
          </a:bodyPr>
          <a:lstStyle>
            <a:lvl1pPr>
              <a:defRPr sz="2800" baseline="0"/>
            </a:lvl1pPr>
          </a:lstStyle>
          <a:p>
            <a:r>
              <a:rPr lang="en-US" smtClean="0"/>
              <a:t>Click to edit Master title style</a:t>
            </a:r>
            <a:endParaRPr lang="en-US" dirty="0"/>
          </a:p>
        </p:txBody>
      </p:sp>
      <p:sp>
        <p:nvSpPr>
          <p:cNvPr id="3" name="Content Placeholder 2"/>
          <p:cNvSpPr>
            <a:spLocks noGrp="1"/>
          </p:cNvSpPr>
          <p:nvPr>
            <p:ph idx="1"/>
          </p:nvPr>
        </p:nvSpPr>
        <p:spPr>
          <a:xfrm>
            <a:off x="677918" y="1313411"/>
            <a:ext cx="7788165" cy="4680065"/>
          </a:xfrm>
        </p:spPr>
        <p:txBody>
          <a:bodyPr>
            <a:normAutofit/>
          </a:bodyPr>
          <a:lstStyle>
            <a:lvl1pPr>
              <a:buClr>
                <a:srgbClr val="FFCB00"/>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94E2A5C-1F8A-4C70-922C-255A543919CC}" type="slidenum">
              <a:rPr lang="en-US"/>
              <a:pPr>
                <a:defRPr/>
              </a:pPr>
              <a:t>‹#›</a:t>
            </a:fld>
            <a:endParaRPr lang="en-US"/>
          </a:p>
        </p:txBody>
      </p:sp>
    </p:spTree>
    <p:extLst>
      <p:ext uri="{BB962C8B-B14F-4D97-AF65-F5344CB8AC3E}">
        <p14:creationId xmlns:p14="http://schemas.microsoft.com/office/powerpoint/2010/main" val="1239372667"/>
      </p:ext>
    </p:extLst>
  </p:cSld>
  <p:clrMapOvr>
    <a:masterClrMapping/>
  </p:clrMapOvr>
  <p:transition>
    <p:fade thruBlk="1"/>
  </p:transition>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136"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136"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61471FD-F7DE-4EED-BBE8-8B2AD5D1424E}" type="slidenum">
              <a:rPr lang="en-US"/>
              <a:pPr>
                <a:defRPr/>
              </a:pPr>
              <a:t>‹#›</a:t>
            </a:fld>
            <a:endParaRPr lang="en-US"/>
          </a:p>
        </p:txBody>
      </p:sp>
    </p:spTree>
    <p:extLst>
      <p:ext uri="{BB962C8B-B14F-4D97-AF65-F5344CB8AC3E}">
        <p14:creationId xmlns:p14="http://schemas.microsoft.com/office/powerpoint/2010/main" val="4125010326"/>
      </p:ext>
    </p:extLst>
  </p:cSld>
  <p:clrMapOvr>
    <a:masterClrMapping/>
  </p:clrMapOvr>
  <p:transition>
    <p:fade thruBlk="1"/>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730" y="1600201"/>
            <a:ext cx="405077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5500" y="1600201"/>
            <a:ext cx="405077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A84BE11-AF24-4E69-ADA7-5FF45653BA3F}" type="slidenum">
              <a:rPr lang="en-US"/>
              <a:pPr>
                <a:defRPr/>
              </a:pPr>
              <a:t>‹#›</a:t>
            </a:fld>
            <a:endParaRPr lang="en-US"/>
          </a:p>
        </p:txBody>
      </p:sp>
    </p:spTree>
    <p:extLst>
      <p:ext uri="{BB962C8B-B14F-4D97-AF65-F5344CB8AC3E}">
        <p14:creationId xmlns:p14="http://schemas.microsoft.com/office/powerpoint/2010/main" val="2670944869"/>
      </p:ext>
    </p:extLst>
  </p:cSld>
  <p:clrMapOvr>
    <a:masterClrMapping/>
  </p:clrMapOvr>
  <p:transition>
    <p:fade thruBlk="1"/>
  </p:transition>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729"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729"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761" y="1535113"/>
            <a:ext cx="404151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4761" y="2174875"/>
            <a:ext cx="404151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94029DC-D609-4DAF-A5DF-89D49B039612}" type="slidenum">
              <a:rPr lang="en-US"/>
              <a:pPr>
                <a:defRPr/>
              </a:pPr>
              <a:t>‹#›</a:t>
            </a:fld>
            <a:endParaRPr lang="en-US"/>
          </a:p>
        </p:txBody>
      </p:sp>
    </p:spTree>
    <p:extLst>
      <p:ext uri="{BB962C8B-B14F-4D97-AF65-F5344CB8AC3E}">
        <p14:creationId xmlns:p14="http://schemas.microsoft.com/office/powerpoint/2010/main" val="3758800061"/>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335F830-3B16-4B93-A90E-F529822AB7A6}" type="slidenum">
              <a:rPr lang="en-US"/>
              <a:pPr>
                <a:defRPr/>
              </a:pPr>
              <a:t>‹#›</a:t>
            </a:fld>
            <a:endParaRPr lang="en-US"/>
          </a:p>
        </p:txBody>
      </p:sp>
    </p:spTree>
    <p:extLst>
      <p:ext uri="{BB962C8B-B14F-4D97-AF65-F5344CB8AC3E}">
        <p14:creationId xmlns:p14="http://schemas.microsoft.com/office/powerpoint/2010/main" val="3764653979"/>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CBE783D9-A172-4AFD-86C3-9163FAAE362B}" type="slidenum">
              <a:rPr lang="en-US" smtClean="0"/>
              <a:pPr/>
              <a:t>‹#›</a:t>
            </a:fld>
            <a:endParaRPr lang="en-US" sz="1400"/>
          </a:p>
        </p:txBody>
      </p:sp>
    </p:spTree>
    <p:extLst>
      <p:ext uri="{BB962C8B-B14F-4D97-AF65-F5344CB8AC3E}">
        <p14:creationId xmlns:p14="http://schemas.microsoft.com/office/powerpoint/2010/main" val="1586286526"/>
      </p:ext>
    </p:extLst>
  </p:cSld>
  <p:clrMapOvr>
    <a:masterClrMapping/>
  </p:clrMapOvr>
  <p:transition>
    <p:fade thruBlk="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729"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4521"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729"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2B5CEF7-B954-42F7-93C4-481EC8172837}" type="slidenum">
              <a:rPr lang="en-US"/>
              <a:pPr>
                <a:defRPr/>
              </a:pPr>
              <a:t>‹#›</a:t>
            </a:fld>
            <a:endParaRPr lang="en-US"/>
          </a:p>
        </p:txBody>
      </p:sp>
    </p:spTree>
    <p:extLst>
      <p:ext uri="{BB962C8B-B14F-4D97-AF65-F5344CB8AC3E}">
        <p14:creationId xmlns:p14="http://schemas.microsoft.com/office/powerpoint/2010/main" val="1116697201"/>
      </p:ext>
    </p:extLst>
  </p:cSld>
  <p:clrMapOvr>
    <a:masterClrMapping/>
  </p:clrMapOvr>
  <p:transition>
    <p:fade thruBlk="1"/>
  </p:transition>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553" y="4800600"/>
            <a:ext cx="548613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553" y="612775"/>
            <a:ext cx="548613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smtClean="0"/>
          </a:p>
        </p:txBody>
      </p:sp>
      <p:sp>
        <p:nvSpPr>
          <p:cNvPr id="4" name="Text Placeholder 3"/>
          <p:cNvSpPr>
            <a:spLocks noGrp="1"/>
          </p:cNvSpPr>
          <p:nvPr>
            <p:ph type="body" sz="half" idx="2"/>
          </p:nvPr>
        </p:nvSpPr>
        <p:spPr>
          <a:xfrm>
            <a:off x="1792553" y="5367338"/>
            <a:ext cx="548613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F494FCA8-0572-4148-859D-0FDC0D1D69FB}" type="slidenum">
              <a:rPr lang="en-US" smtClean="0"/>
              <a:pPr/>
              <a:t>‹#›</a:t>
            </a:fld>
            <a:endParaRPr lang="en-US" sz="1400"/>
          </a:p>
        </p:txBody>
      </p:sp>
    </p:spTree>
    <p:extLst>
      <p:ext uri="{BB962C8B-B14F-4D97-AF65-F5344CB8AC3E}">
        <p14:creationId xmlns:p14="http://schemas.microsoft.com/office/powerpoint/2010/main" val="525247209"/>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5" descr="power-point-bk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4764"/>
            <a:ext cx="9186333"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729" y="274638"/>
            <a:ext cx="822854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smtClean="0"/>
          </a:p>
        </p:txBody>
      </p:sp>
      <p:sp>
        <p:nvSpPr>
          <p:cNvPr id="1028" name="Rectangle 3"/>
          <p:cNvSpPr>
            <a:spLocks noGrp="1" noChangeArrowheads="1"/>
          </p:cNvSpPr>
          <p:nvPr>
            <p:ph type="body" idx="1"/>
          </p:nvPr>
        </p:nvSpPr>
        <p:spPr bwMode="auto">
          <a:xfrm>
            <a:off x="457729" y="1600201"/>
            <a:ext cx="8228542"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2" name="Rectangle 4"/>
          <p:cNvSpPr>
            <a:spLocks noGrp="1" noChangeArrowheads="1"/>
          </p:cNvSpPr>
          <p:nvPr>
            <p:ph type="dt" sz="half" idx="2"/>
          </p:nvPr>
        </p:nvSpPr>
        <p:spPr bwMode="auto">
          <a:xfrm>
            <a:off x="457729" y="6245225"/>
            <a:ext cx="2132542"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solidFill>
                  <a:schemeClr val="tx1"/>
                </a:solidFill>
              </a:defRPr>
            </a:lvl1pPr>
          </a:lstStyle>
          <a:p>
            <a:pPr>
              <a:defRPr/>
            </a:pPr>
            <a:endParaRPr lang="en-US"/>
          </a:p>
        </p:txBody>
      </p:sp>
      <p:sp>
        <p:nvSpPr>
          <p:cNvPr id="1029" name="Rectangle 5"/>
          <p:cNvSpPr>
            <a:spLocks noGrp="1" noChangeArrowheads="1"/>
          </p:cNvSpPr>
          <p:nvPr>
            <p:ph type="ftr" sz="quarter" idx="3"/>
          </p:nvPr>
        </p:nvSpPr>
        <p:spPr bwMode="auto">
          <a:xfrm>
            <a:off x="3124729" y="6245225"/>
            <a:ext cx="2894542"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solidFill>
                  <a:schemeClr val="tx1"/>
                </a:solidFill>
              </a:defRPr>
            </a:lvl1pPr>
          </a:lstStyle>
          <a:p>
            <a:pPr>
              <a:defRPr/>
            </a:pPr>
            <a:endParaRPr lang="en-US"/>
          </a:p>
        </p:txBody>
      </p:sp>
      <p:sp>
        <p:nvSpPr>
          <p:cNvPr id="1030" name="Rectangle 6"/>
          <p:cNvSpPr>
            <a:spLocks noGrp="1" noChangeArrowheads="1"/>
          </p:cNvSpPr>
          <p:nvPr>
            <p:ph type="sldNum" sz="quarter" idx="4"/>
          </p:nvPr>
        </p:nvSpPr>
        <p:spPr bwMode="auto">
          <a:xfrm>
            <a:off x="6553729" y="6245225"/>
            <a:ext cx="2132542"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solidFill>
                  <a:schemeClr val="tx1"/>
                </a:solidFill>
              </a:defRPr>
            </a:lvl1pPr>
          </a:lstStyle>
          <a:p>
            <a:pPr>
              <a:defRPr/>
            </a:pPr>
            <a:fld id="{99A3B340-23B4-4653-9E66-77644FAC8CB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Lst>
  <p:transition>
    <p:fade thruBlk="1"/>
  </p:transition>
  <p:timing>
    <p:tnLst>
      <p:par>
        <p:cTn id="1" dur="indefinite" restart="never" nodeType="tmRoot"/>
      </p:par>
    </p:tnLst>
  </p:timing>
  <p:hf hdr="0" ftr="0" dt="0"/>
  <p:txStyles>
    <p:titleStyle>
      <a:lvl1pPr algn="ctr" rtl="0" eaLnBrk="1" fontAlgn="base" hangingPunct="1">
        <a:spcBef>
          <a:spcPct val="0"/>
        </a:spcBef>
        <a:spcAft>
          <a:spcPct val="0"/>
        </a:spcAft>
        <a:defRPr sz="4400" b="1">
          <a:solidFill>
            <a:srgbClr val="CC0000"/>
          </a:solidFill>
          <a:latin typeface="+mj-lt"/>
          <a:ea typeface="+mj-ea"/>
          <a:cs typeface="+mj-cs"/>
        </a:defRPr>
      </a:lvl1pPr>
      <a:lvl2pPr algn="ctr" rtl="0" eaLnBrk="1" fontAlgn="base" hangingPunct="1">
        <a:spcBef>
          <a:spcPct val="0"/>
        </a:spcBef>
        <a:spcAft>
          <a:spcPct val="0"/>
        </a:spcAft>
        <a:defRPr sz="4400" b="1">
          <a:solidFill>
            <a:srgbClr val="CC0000"/>
          </a:solidFill>
          <a:latin typeface="Arial" charset="0"/>
        </a:defRPr>
      </a:lvl2pPr>
      <a:lvl3pPr algn="ctr" rtl="0" eaLnBrk="1" fontAlgn="base" hangingPunct="1">
        <a:spcBef>
          <a:spcPct val="0"/>
        </a:spcBef>
        <a:spcAft>
          <a:spcPct val="0"/>
        </a:spcAft>
        <a:defRPr sz="4400" b="1">
          <a:solidFill>
            <a:srgbClr val="CC0000"/>
          </a:solidFill>
          <a:latin typeface="Arial" charset="0"/>
        </a:defRPr>
      </a:lvl3pPr>
      <a:lvl4pPr algn="ctr" rtl="0" eaLnBrk="1" fontAlgn="base" hangingPunct="1">
        <a:spcBef>
          <a:spcPct val="0"/>
        </a:spcBef>
        <a:spcAft>
          <a:spcPct val="0"/>
        </a:spcAft>
        <a:defRPr sz="4400" b="1">
          <a:solidFill>
            <a:srgbClr val="CC0000"/>
          </a:solidFill>
          <a:latin typeface="Arial" charset="0"/>
        </a:defRPr>
      </a:lvl4pPr>
      <a:lvl5pPr algn="ctr" rtl="0" eaLnBrk="1" fontAlgn="base" hangingPunct="1">
        <a:spcBef>
          <a:spcPct val="0"/>
        </a:spcBef>
        <a:spcAft>
          <a:spcPct val="0"/>
        </a:spcAft>
        <a:defRPr sz="4400" b="1">
          <a:solidFill>
            <a:srgbClr val="CC0000"/>
          </a:solidFill>
          <a:latin typeface="Arial" charset="0"/>
        </a:defRPr>
      </a:lvl5pPr>
      <a:lvl6pPr marL="457200" algn="ctr" rtl="0" eaLnBrk="1" fontAlgn="base" hangingPunct="1">
        <a:spcBef>
          <a:spcPct val="0"/>
        </a:spcBef>
        <a:spcAft>
          <a:spcPct val="0"/>
        </a:spcAft>
        <a:defRPr sz="4400" b="1">
          <a:solidFill>
            <a:srgbClr val="CC0000"/>
          </a:solidFill>
          <a:latin typeface="Arial" charset="0"/>
        </a:defRPr>
      </a:lvl6pPr>
      <a:lvl7pPr marL="914400" algn="ctr" rtl="0" eaLnBrk="1" fontAlgn="base" hangingPunct="1">
        <a:spcBef>
          <a:spcPct val="0"/>
        </a:spcBef>
        <a:spcAft>
          <a:spcPct val="0"/>
        </a:spcAft>
        <a:defRPr sz="4400" b="1">
          <a:solidFill>
            <a:srgbClr val="CC0000"/>
          </a:solidFill>
          <a:latin typeface="Arial" charset="0"/>
        </a:defRPr>
      </a:lvl7pPr>
      <a:lvl8pPr marL="1371600" algn="ctr" rtl="0" eaLnBrk="1" fontAlgn="base" hangingPunct="1">
        <a:spcBef>
          <a:spcPct val="0"/>
        </a:spcBef>
        <a:spcAft>
          <a:spcPct val="0"/>
        </a:spcAft>
        <a:defRPr sz="4400" b="1">
          <a:solidFill>
            <a:srgbClr val="CC0000"/>
          </a:solidFill>
          <a:latin typeface="Arial" charset="0"/>
        </a:defRPr>
      </a:lvl8pPr>
      <a:lvl9pPr marL="1828800" algn="ctr" rtl="0" eaLnBrk="1" fontAlgn="base" hangingPunct="1">
        <a:spcBef>
          <a:spcPct val="0"/>
        </a:spcBef>
        <a:spcAft>
          <a:spcPct val="0"/>
        </a:spcAft>
        <a:defRPr sz="4400" b="1">
          <a:solidFill>
            <a:srgbClr val="CC0000"/>
          </a:solidFill>
          <a:latin typeface="Arial" charset="0"/>
        </a:defRPr>
      </a:lvl9pPr>
    </p:titleStyle>
    <p:bodyStyle>
      <a:lvl1pPr marL="342900" indent="-342900" algn="l" rtl="0" eaLnBrk="1" fontAlgn="base" hangingPunct="1">
        <a:spcBef>
          <a:spcPct val="20000"/>
        </a:spcBef>
        <a:spcAft>
          <a:spcPct val="0"/>
        </a:spcAft>
        <a:buChar char="•"/>
        <a:defRPr sz="3200">
          <a:solidFill>
            <a:schemeClr val="tx2"/>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2"/>
          </a:solidFill>
          <a:latin typeface="+mn-lt"/>
        </a:defRPr>
      </a:lvl2pPr>
      <a:lvl3pPr marL="1143000" indent="-228600" algn="l" rtl="0" eaLnBrk="1" fontAlgn="base" hangingPunct="1">
        <a:spcBef>
          <a:spcPct val="20000"/>
        </a:spcBef>
        <a:spcAft>
          <a:spcPct val="0"/>
        </a:spcAft>
        <a:buChar char="•"/>
        <a:defRPr sz="2400">
          <a:solidFill>
            <a:schemeClr val="tx2"/>
          </a:solidFill>
          <a:latin typeface="+mn-lt"/>
        </a:defRPr>
      </a:lvl3pPr>
      <a:lvl4pPr marL="1600200" indent="-228600" algn="l" rtl="0" eaLnBrk="1" fontAlgn="base" hangingPunct="1">
        <a:spcBef>
          <a:spcPct val="20000"/>
        </a:spcBef>
        <a:spcAft>
          <a:spcPct val="0"/>
        </a:spcAft>
        <a:buChar char="–"/>
        <a:defRPr sz="2000">
          <a:solidFill>
            <a:schemeClr val="tx2"/>
          </a:solidFill>
          <a:latin typeface="+mn-lt"/>
        </a:defRPr>
      </a:lvl4pPr>
      <a:lvl5pPr marL="2057400" indent="-228600" algn="l" rtl="0" eaLnBrk="1" fontAlgn="base" hangingPunct="1">
        <a:spcBef>
          <a:spcPct val="20000"/>
        </a:spcBef>
        <a:spcAft>
          <a:spcPct val="0"/>
        </a:spcAft>
        <a:buChar char="»"/>
        <a:defRPr sz="2000">
          <a:solidFill>
            <a:schemeClr val="tx2"/>
          </a:solidFill>
          <a:latin typeface="+mn-lt"/>
        </a:defRPr>
      </a:lvl5pPr>
      <a:lvl6pPr marL="2514600" indent="-228600" algn="l" rtl="0" eaLnBrk="1" fontAlgn="base" hangingPunct="1">
        <a:spcBef>
          <a:spcPct val="20000"/>
        </a:spcBef>
        <a:spcAft>
          <a:spcPct val="0"/>
        </a:spcAft>
        <a:buChar char="»"/>
        <a:defRPr sz="2000">
          <a:solidFill>
            <a:schemeClr val="tx2"/>
          </a:solidFill>
          <a:latin typeface="+mn-lt"/>
        </a:defRPr>
      </a:lvl6pPr>
      <a:lvl7pPr marL="2971800" indent="-228600" algn="l" rtl="0" eaLnBrk="1" fontAlgn="base" hangingPunct="1">
        <a:spcBef>
          <a:spcPct val="20000"/>
        </a:spcBef>
        <a:spcAft>
          <a:spcPct val="0"/>
        </a:spcAft>
        <a:buChar char="»"/>
        <a:defRPr sz="2000">
          <a:solidFill>
            <a:schemeClr val="tx2"/>
          </a:solidFill>
          <a:latin typeface="+mn-lt"/>
        </a:defRPr>
      </a:lvl7pPr>
      <a:lvl8pPr marL="3429000" indent="-228600" algn="l" rtl="0" eaLnBrk="1" fontAlgn="base" hangingPunct="1">
        <a:spcBef>
          <a:spcPct val="20000"/>
        </a:spcBef>
        <a:spcAft>
          <a:spcPct val="0"/>
        </a:spcAft>
        <a:buChar char="»"/>
        <a:defRPr sz="2000">
          <a:solidFill>
            <a:schemeClr val="tx2"/>
          </a:solidFill>
          <a:latin typeface="+mn-lt"/>
        </a:defRPr>
      </a:lvl8pPr>
      <a:lvl9pPr marL="3886200" indent="-228600" algn="l" rtl="0" eaLnBrk="1" fontAlgn="base" hangingPunct="1">
        <a:spcBef>
          <a:spcPct val="20000"/>
        </a:spcBef>
        <a:spcAft>
          <a:spcPct val="0"/>
        </a:spcAft>
        <a:buChar char="»"/>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bit.ly/9cyLEG"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diagramColors" Target="../diagrams/colors1.xml"/><Relationship Id="rId18" Type="http://schemas.openxmlformats.org/officeDocument/2006/relationships/diagramColors" Target="../diagrams/colors2.xml"/><Relationship Id="rId26" Type="http://schemas.openxmlformats.org/officeDocument/2006/relationships/image" Target="../media/image10.png"/><Relationship Id="rId3" Type="http://schemas.openxmlformats.org/officeDocument/2006/relationships/image" Target="../media/image2.png"/><Relationship Id="rId21" Type="http://schemas.openxmlformats.org/officeDocument/2006/relationships/diagramData" Target="../diagrams/data3.xml"/><Relationship Id="rId7" Type="http://schemas.openxmlformats.org/officeDocument/2006/relationships/image" Target="../media/image6.png"/><Relationship Id="rId12" Type="http://schemas.openxmlformats.org/officeDocument/2006/relationships/diagramQuickStyle" Target="../diagrams/quickStyle1.xml"/><Relationship Id="rId17" Type="http://schemas.openxmlformats.org/officeDocument/2006/relationships/diagramQuickStyle" Target="../diagrams/quickStyle2.xml"/><Relationship Id="rId25" Type="http://schemas.microsoft.com/office/2007/relationships/diagramDrawing" Target="../diagrams/drawing3.xml"/><Relationship Id="rId2" Type="http://schemas.openxmlformats.org/officeDocument/2006/relationships/notesSlide" Target="../notesSlides/notesSlide3.xml"/><Relationship Id="rId16" Type="http://schemas.openxmlformats.org/officeDocument/2006/relationships/diagramLayout" Target="../diagrams/layout2.xml"/><Relationship Id="rId20"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diagramLayout" Target="../diagrams/layout1.xml"/><Relationship Id="rId24" Type="http://schemas.openxmlformats.org/officeDocument/2006/relationships/diagramColors" Target="../diagrams/colors3.xml"/><Relationship Id="rId5" Type="http://schemas.openxmlformats.org/officeDocument/2006/relationships/image" Target="../media/image4.png"/><Relationship Id="rId15" Type="http://schemas.openxmlformats.org/officeDocument/2006/relationships/diagramData" Target="../diagrams/data2.xml"/><Relationship Id="rId23" Type="http://schemas.openxmlformats.org/officeDocument/2006/relationships/diagramQuickStyle" Target="../diagrams/quickStyle3.xml"/><Relationship Id="rId10" Type="http://schemas.openxmlformats.org/officeDocument/2006/relationships/diagramData" Target="../diagrams/data1.xml"/><Relationship Id="rId19" Type="http://schemas.microsoft.com/office/2007/relationships/diagramDrawing" Target="../diagrams/drawing2.xml"/><Relationship Id="rId4" Type="http://schemas.openxmlformats.org/officeDocument/2006/relationships/image" Target="../media/image3.jpeg"/><Relationship Id="rId9" Type="http://schemas.openxmlformats.org/officeDocument/2006/relationships/image" Target="../media/image8.png"/><Relationship Id="rId14" Type="http://schemas.microsoft.com/office/2007/relationships/diagramDrawing" Target="../diagrams/drawing1.xml"/><Relationship Id="rId22" Type="http://schemas.openxmlformats.org/officeDocument/2006/relationships/diagramLayout" Target="../diagrams/layout3.xml"/><Relationship Id="rId27"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hyperlink" Target="http://www.emc.com/collateral/hardware/white-papers/h6018-symmetrix-dmx-enterprise-flash-with-sql-server-databases-wp.pdf" TargetMode="External"/><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2.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3.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4.xml"/><Relationship Id="rId1" Type="http://schemas.openxmlformats.org/officeDocument/2006/relationships/slideLayout" Target="../slideLayouts/slideLayout1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www.sqlsentry.net/" TargetMode="External"/><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8" Type="http://schemas.openxmlformats.org/officeDocument/2006/relationships/hyperlink" Target="http://bit.ly/OjaVPH" TargetMode="External"/><Relationship Id="rId3" Type="http://schemas.openxmlformats.org/officeDocument/2006/relationships/hyperlink" Target="http://www.sqlcat.com/" TargetMode="External"/><Relationship Id="rId7" Type="http://schemas.openxmlformats.org/officeDocument/2006/relationships/hyperlink" Target="http://bit.ly/OFb24A" TargetMode="External"/><Relationship Id="rId2" Type="http://schemas.openxmlformats.org/officeDocument/2006/relationships/notesSlide" Target="../notesSlides/notesSlide38.xml"/><Relationship Id="rId1" Type="http://schemas.openxmlformats.org/officeDocument/2006/relationships/slideLayout" Target="../slideLayouts/slideLayout13.xml"/><Relationship Id="rId6" Type="http://schemas.openxmlformats.org/officeDocument/2006/relationships/hyperlink" Target="http://bit.ly/NYi3if" TargetMode="External"/><Relationship Id="rId5" Type="http://schemas.openxmlformats.org/officeDocument/2006/relationships/hyperlink" Target="http://www.microsoft.com/casestudies/Case_Study_Detail.aspx?casestudyid=4000004138" TargetMode="External"/><Relationship Id="rId4" Type="http://schemas.openxmlformats.org/officeDocument/2006/relationships/hyperlink" Target="http://bit.ly/7XkHah" TargetMode="External"/><Relationship Id="rId9" Type="http://schemas.openxmlformats.org/officeDocument/2006/relationships/hyperlink" Target="http://bit.ly/Mueuma"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www.microsoft.com/technet/prodtechnol/sql/2005/iobasics.mspx" TargetMode="External"/><Relationship Id="rId2" Type="http://schemas.openxmlformats.org/officeDocument/2006/relationships/notesSlide" Target="../notesSlides/notesSlide39.xml"/><Relationship Id="rId1" Type="http://schemas.openxmlformats.org/officeDocument/2006/relationships/slideLayout" Target="../slideLayouts/slideLayout13.xml"/><Relationship Id="rId6" Type="http://schemas.openxmlformats.org/officeDocument/2006/relationships/hyperlink" Target="http://blogs.msdn.com/sqlserverstorageengine" TargetMode="External"/><Relationship Id="rId5" Type="http://schemas.openxmlformats.org/officeDocument/2006/relationships/hyperlink" Target="http://sqlcat.com/whitepapers/archive/2009/05/11/disk-partition-alignment-best-practices-for-sql-server.aspx" TargetMode="External"/><Relationship Id="rId4" Type="http://schemas.openxmlformats.org/officeDocument/2006/relationships/hyperlink" Target="http://sqlcat.com/whitepapers/archive/2007/11/21/predeployment-i-o-best-practices.aspx"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qlcat.com/whitepapers/archive/2009/05/11/disk-partition-alignment-best-practices-for-sql-server.aspx"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3" Type="http://schemas.openxmlformats.org/officeDocument/2006/relationships/hyperlink" Target="http://www.tweetdeck.com/"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hyperlink" Target="http://www.twitter.com/aspiringgeek" TargetMode="External"/><Relationship Id="rId4" Type="http://schemas.openxmlformats.org/officeDocument/2006/relationships/hyperlink" Target="http://www.tinyurl.com/sqltweeps" TargetMode="External"/></Relationships>
</file>

<file path=ppt/slides/_rels/slide41.xml.rels><?xml version="1.0" encoding="UTF-8" standalone="yes"?>
<Relationships xmlns="http://schemas.openxmlformats.org/package/2006/relationships"><Relationship Id="rId8" Type="http://schemas.openxmlformats.org/officeDocument/2006/relationships/hyperlink" Target="http://kevinekline.com/Slides/" TargetMode="External"/><Relationship Id="rId3" Type="http://schemas.openxmlformats.org/officeDocument/2006/relationships/notesSlide" Target="../notesSlides/notesSlide41.xml"/><Relationship Id="rId7" Type="http://schemas.openxmlformats.org/officeDocument/2006/relationships/hyperlink" Target="http://speakerrate.com/kekline/"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hyperlink" Target="http://dbta.com/" TargetMode="External"/><Relationship Id="rId5" Type="http://schemas.openxmlformats.org/officeDocument/2006/relationships/hyperlink" Target="http://www.sqlmag.com/" TargetMode="External"/><Relationship Id="rId10" Type="http://schemas.openxmlformats.org/officeDocument/2006/relationships/image" Target="../media/image25.wmf"/><Relationship Id="rId4" Type="http://schemas.openxmlformats.org/officeDocument/2006/relationships/hyperlink" Target="mailto:kkline@sqlsentry.net" TargetMode="External"/><Relationship Id="rId9"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hyperlink" Target="http://support.microsoft.com/kb/929491"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thefutureofthings.com/upload/items_icons/X-25E-Intel-Enterprise-Clas_large.jpg"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hyperlink" Target="http://kevinekline.com/Slides"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ctrTitle"/>
          </p:nvPr>
        </p:nvSpPr>
        <p:spPr>
          <a:xfrm>
            <a:off x="304800" y="1295400"/>
            <a:ext cx="8434551" cy="1094571"/>
          </a:xfrm>
        </p:spPr>
        <p:txBody>
          <a:bodyPr/>
          <a:lstStyle/>
          <a:p>
            <a:r>
              <a:rPr lang="en-US" b="1" dirty="0" smtClean="0"/>
              <a:t>Disk and I/O Tuning on </a:t>
            </a:r>
            <a:br>
              <a:rPr lang="en-US" b="1" dirty="0" smtClean="0"/>
            </a:br>
            <a:r>
              <a:rPr lang="en-US" b="1" dirty="0" smtClean="0"/>
              <a:t>Microsoft SQL Server</a:t>
            </a:r>
            <a:endParaRPr lang="en-US" b="1" dirty="0"/>
          </a:p>
        </p:txBody>
      </p:sp>
      <p:sp>
        <p:nvSpPr>
          <p:cNvPr id="3" name="Content Placeholder 2"/>
          <p:cNvSpPr>
            <a:spLocks noGrp="1"/>
          </p:cNvSpPr>
          <p:nvPr>
            <p:ph type="subTitle" idx="1"/>
          </p:nvPr>
        </p:nvSpPr>
        <p:spPr>
          <a:xfrm>
            <a:off x="533400" y="3886200"/>
            <a:ext cx="8305799" cy="1752600"/>
          </a:xfrm>
        </p:spPr>
        <p:txBody>
          <a:bodyPr/>
          <a:lstStyle/>
          <a:p>
            <a:pPr algn="l"/>
            <a:r>
              <a:rPr lang="en-US" sz="2400" i="1" dirty="0" smtClean="0"/>
              <a:t>Kevin Kline</a:t>
            </a:r>
          </a:p>
          <a:p>
            <a:pPr algn="l"/>
            <a:r>
              <a:rPr lang="en-US" sz="2400" i="1" dirty="0"/>
              <a:t>	</a:t>
            </a:r>
            <a:r>
              <a:rPr lang="en-US" sz="2400" i="1" dirty="0" smtClean="0"/>
              <a:t>Director, Engineering Services; SQL Sentry</a:t>
            </a:r>
            <a:endParaRPr lang="en-US" sz="2400" i="1" dirty="0" smtClean="0"/>
          </a:p>
          <a:p>
            <a:pPr algn="l"/>
            <a:r>
              <a:rPr lang="en-US" sz="2400" i="1" dirty="0"/>
              <a:t>	</a:t>
            </a:r>
            <a:r>
              <a:rPr lang="en-US" sz="2000" i="1" dirty="0" smtClean="0"/>
              <a:t>Microsoft MVP since </a:t>
            </a:r>
            <a:r>
              <a:rPr lang="en-US" sz="2000" i="1" dirty="0" smtClean="0"/>
              <a:t>2004</a:t>
            </a:r>
          </a:p>
          <a:p>
            <a:pPr algn="l"/>
            <a:r>
              <a:rPr lang="en-US" sz="2000" i="1" dirty="0"/>
              <a:t>	</a:t>
            </a:r>
            <a:r>
              <a:rPr lang="en-US" sz="2000" i="1" dirty="0" smtClean="0"/>
              <a:t>Twitter/FB/LI: @</a:t>
            </a:r>
            <a:r>
              <a:rPr lang="en-US" sz="2000" i="1" dirty="0" err="1" smtClean="0"/>
              <a:t>KEKline</a:t>
            </a:r>
            <a:r>
              <a:rPr lang="en-US" sz="2000" i="1" dirty="0" smtClean="0"/>
              <a:t>, Blog http://KevinEKline.com</a:t>
            </a:r>
            <a:endParaRPr lang="en-US" sz="2000" i="1"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Spot the Opportunities!</a:t>
            </a:r>
            <a:endParaRPr lang="en-US" dirty="0"/>
          </a:p>
        </p:txBody>
      </p:sp>
      <p:sp>
        <p:nvSpPr>
          <p:cNvPr id="7" name="Content Placeholder 6"/>
          <p:cNvSpPr>
            <a:spLocks noGrp="1"/>
          </p:cNvSpPr>
          <p:nvPr>
            <p:ph idx="1"/>
          </p:nvPr>
        </p:nvSpPr>
        <p:spPr>
          <a:xfrm>
            <a:off x="677918" y="1313411"/>
            <a:ext cx="7788165" cy="1277389"/>
          </a:xfrm>
        </p:spPr>
        <p:txBody>
          <a:bodyPr>
            <a:normAutofit fontScale="85000" lnSpcReduction="10000"/>
          </a:bodyPr>
          <a:lstStyle/>
          <a:p>
            <a:r>
              <a:rPr lang="en-US" dirty="0" smtClean="0"/>
              <a:t>What areas on the architecture slide represented an opportunity to make IO go faster by changing the underlying hardware?</a:t>
            </a:r>
            <a:endParaRPr lang="en-US" dirty="0"/>
          </a:p>
        </p:txBody>
      </p:sp>
      <p:sp>
        <p:nvSpPr>
          <p:cNvPr id="8" name="Title 5"/>
          <p:cNvSpPr txBox="1">
            <a:spLocks/>
          </p:cNvSpPr>
          <p:nvPr/>
        </p:nvSpPr>
        <p:spPr bwMode="auto">
          <a:xfrm>
            <a:off x="819431" y="3124200"/>
            <a:ext cx="7780712" cy="548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algn="l" rtl="0" eaLnBrk="1" fontAlgn="base" hangingPunct="1">
              <a:spcBef>
                <a:spcPct val="0"/>
              </a:spcBef>
              <a:spcAft>
                <a:spcPct val="0"/>
              </a:spcAft>
              <a:defRPr sz="2800" baseline="0">
                <a:solidFill>
                  <a:srgbClr val="002B7C"/>
                </a:solidFill>
                <a:latin typeface="+mj-lt"/>
                <a:ea typeface="+mj-ea"/>
                <a:cs typeface="+mj-cs"/>
              </a:defRPr>
            </a:lvl1pPr>
            <a:lvl2pPr algn="l" rtl="0" eaLnBrk="1" fontAlgn="base" hangingPunct="1">
              <a:spcBef>
                <a:spcPct val="0"/>
              </a:spcBef>
              <a:spcAft>
                <a:spcPct val="0"/>
              </a:spcAft>
              <a:defRPr sz="2800">
                <a:solidFill>
                  <a:srgbClr val="002B7C"/>
                </a:solidFill>
                <a:latin typeface="Arial" pitchFamily="34" charset="0"/>
                <a:ea typeface="ＭＳ Ｐゴシック"/>
                <a:cs typeface="ＭＳ Ｐゴシック"/>
              </a:defRPr>
            </a:lvl2pPr>
            <a:lvl3pPr algn="l" rtl="0" eaLnBrk="1" fontAlgn="base" hangingPunct="1">
              <a:spcBef>
                <a:spcPct val="0"/>
              </a:spcBef>
              <a:spcAft>
                <a:spcPct val="0"/>
              </a:spcAft>
              <a:defRPr sz="2800">
                <a:solidFill>
                  <a:srgbClr val="002B7C"/>
                </a:solidFill>
                <a:latin typeface="Arial" pitchFamily="34" charset="0"/>
                <a:ea typeface="ＭＳ Ｐゴシック"/>
                <a:cs typeface="ＭＳ Ｐゴシック"/>
              </a:defRPr>
            </a:lvl3pPr>
            <a:lvl4pPr algn="l" rtl="0" eaLnBrk="1" fontAlgn="base" hangingPunct="1">
              <a:spcBef>
                <a:spcPct val="0"/>
              </a:spcBef>
              <a:spcAft>
                <a:spcPct val="0"/>
              </a:spcAft>
              <a:defRPr sz="2800">
                <a:solidFill>
                  <a:srgbClr val="002B7C"/>
                </a:solidFill>
                <a:latin typeface="Arial" pitchFamily="34" charset="0"/>
                <a:ea typeface="ＭＳ Ｐゴシック"/>
                <a:cs typeface="ＭＳ Ｐゴシック"/>
              </a:defRPr>
            </a:lvl4pPr>
            <a:lvl5pPr algn="l" rtl="0" eaLnBrk="1" fontAlgn="base" hangingPunct="1">
              <a:spcBef>
                <a:spcPct val="0"/>
              </a:spcBef>
              <a:spcAft>
                <a:spcPct val="0"/>
              </a:spcAft>
              <a:defRPr sz="2800">
                <a:solidFill>
                  <a:srgbClr val="002B7C"/>
                </a:solidFill>
                <a:latin typeface="Arial" pitchFamily="34" charset="0"/>
                <a:ea typeface="ＭＳ Ｐゴシック"/>
                <a:cs typeface="ＭＳ Ｐゴシック"/>
              </a:defRPr>
            </a:lvl5pPr>
            <a:lvl6pPr marL="457200" algn="l" rtl="0" eaLnBrk="1" fontAlgn="base" hangingPunct="1">
              <a:spcBef>
                <a:spcPct val="0"/>
              </a:spcBef>
              <a:spcAft>
                <a:spcPct val="0"/>
              </a:spcAft>
              <a:defRPr sz="2800">
                <a:solidFill>
                  <a:srgbClr val="002B7C"/>
                </a:solidFill>
                <a:latin typeface="Arial" pitchFamily="34" charset="0"/>
                <a:ea typeface="ＭＳ Ｐゴシック"/>
                <a:cs typeface="ＭＳ Ｐゴシック"/>
              </a:defRPr>
            </a:lvl6pPr>
            <a:lvl7pPr marL="914400" algn="l" rtl="0" eaLnBrk="1" fontAlgn="base" hangingPunct="1">
              <a:spcBef>
                <a:spcPct val="0"/>
              </a:spcBef>
              <a:spcAft>
                <a:spcPct val="0"/>
              </a:spcAft>
              <a:defRPr sz="2800">
                <a:solidFill>
                  <a:srgbClr val="002B7C"/>
                </a:solidFill>
                <a:latin typeface="Arial" pitchFamily="34" charset="0"/>
                <a:ea typeface="ＭＳ Ｐゴシック"/>
                <a:cs typeface="ＭＳ Ｐゴシック"/>
              </a:defRPr>
            </a:lvl7pPr>
            <a:lvl8pPr marL="1371600" algn="l" rtl="0" eaLnBrk="1" fontAlgn="base" hangingPunct="1">
              <a:spcBef>
                <a:spcPct val="0"/>
              </a:spcBef>
              <a:spcAft>
                <a:spcPct val="0"/>
              </a:spcAft>
              <a:defRPr sz="2800">
                <a:solidFill>
                  <a:srgbClr val="002B7C"/>
                </a:solidFill>
                <a:latin typeface="Arial" pitchFamily="34" charset="0"/>
                <a:ea typeface="ＭＳ Ｐゴシック"/>
                <a:cs typeface="ＭＳ Ｐゴシック"/>
              </a:defRPr>
            </a:lvl8pPr>
            <a:lvl9pPr marL="1828800" algn="l" rtl="0" eaLnBrk="1" fontAlgn="base" hangingPunct="1">
              <a:spcBef>
                <a:spcPct val="0"/>
              </a:spcBef>
              <a:spcAft>
                <a:spcPct val="0"/>
              </a:spcAft>
              <a:defRPr sz="2800">
                <a:solidFill>
                  <a:srgbClr val="002B7C"/>
                </a:solidFill>
                <a:latin typeface="Arial" pitchFamily="34" charset="0"/>
                <a:ea typeface="ＭＳ Ｐゴシック"/>
                <a:cs typeface="ＭＳ Ｐゴシック"/>
              </a:defRPr>
            </a:lvl9pPr>
          </a:lstStyle>
          <a:p>
            <a:r>
              <a:rPr lang="en-US" dirty="0" smtClean="0"/>
              <a:t>Spot the Risks!</a:t>
            </a:r>
            <a:endParaRPr lang="en-US" dirty="0"/>
          </a:p>
        </p:txBody>
      </p:sp>
      <p:sp>
        <p:nvSpPr>
          <p:cNvPr id="9" name="Content Placeholder 6"/>
          <p:cNvSpPr txBox="1">
            <a:spLocks/>
          </p:cNvSpPr>
          <p:nvPr/>
        </p:nvSpPr>
        <p:spPr bwMode="auto">
          <a:xfrm>
            <a:off x="815705" y="3706090"/>
            <a:ext cx="7788165" cy="12773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rgbClr val="FFCB00"/>
              </a:buClr>
              <a:buChar char="•"/>
              <a:defRPr sz="2200">
                <a:solidFill>
                  <a:schemeClr val="tx1"/>
                </a:solidFill>
                <a:latin typeface="+mn-lt"/>
                <a:ea typeface="+mn-ea"/>
                <a:cs typeface="+mn-cs"/>
              </a:defRPr>
            </a:lvl1pPr>
            <a:lvl2pPr marL="742950" indent="-285750" algn="l" rtl="0" eaLnBrk="1" fontAlgn="base" hangingPunct="1">
              <a:spcBef>
                <a:spcPct val="20000"/>
              </a:spcBef>
              <a:spcAft>
                <a:spcPct val="0"/>
              </a:spcAft>
              <a:buClrTx/>
              <a:buChar char="–"/>
              <a:defRPr>
                <a:solidFill>
                  <a:schemeClr val="tx1"/>
                </a:solidFill>
                <a:latin typeface="+mn-lt"/>
                <a:ea typeface="+mn-ea"/>
                <a:cs typeface="+mn-cs"/>
              </a:defRPr>
            </a:lvl2pPr>
            <a:lvl3pPr marL="1085850" indent="-228600" algn="l" rtl="0" eaLnBrk="1" fontAlgn="base" hangingPunct="1">
              <a:spcBef>
                <a:spcPct val="20000"/>
              </a:spcBef>
              <a:spcAft>
                <a:spcPct val="0"/>
              </a:spcAft>
              <a:buClrTx/>
              <a:buChar char="•"/>
              <a:defRPr>
                <a:solidFill>
                  <a:schemeClr val="tx1"/>
                </a:solidFill>
                <a:latin typeface="+mn-lt"/>
                <a:ea typeface="+mn-ea"/>
                <a:cs typeface="+mn-cs"/>
              </a:defRPr>
            </a:lvl3pPr>
            <a:lvl4pPr marL="1428750" indent="-228600" algn="l" rtl="0" eaLnBrk="1" fontAlgn="base" hangingPunct="1">
              <a:spcBef>
                <a:spcPct val="20000"/>
              </a:spcBef>
              <a:spcAft>
                <a:spcPct val="0"/>
              </a:spcAft>
              <a:buClrTx/>
              <a:buChar char="–"/>
              <a:defRPr>
                <a:solidFill>
                  <a:schemeClr val="tx1"/>
                </a:solidFill>
                <a:latin typeface="+mn-lt"/>
                <a:ea typeface="+mn-ea"/>
                <a:cs typeface="+mn-cs"/>
              </a:defRPr>
            </a:lvl4pPr>
            <a:lvl5pPr marL="1771650" indent="-228600" algn="l" rtl="0" eaLnBrk="1" fontAlgn="base" hangingPunct="1">
              <a:spcBef>
                <a:spcPct val="20000"/>
              </a:spcBef>
              <a:spcAft>
                <a:spcPct val="0"/>
              </a:spcAft>
              <a:buClrTx/>
              <a:buChar char="»"/>
              <a:defRPr>
                <a:solidFill>
                  <a:schemeClr val="tx1"/>
                </a:solidFill>
                <a:latin typeface="+mn-lt"/>
                <a:ea typeface="+mn-ea"/>
                <a:cs typeface="+mn-cs"/>
              </a:defRPr>
            </a:lvl5pPr>
            <a:lvl6pPr marL="2228850" indent="-228600" algn="l" rtl="0" eaLnBrk="1" fontAlgn="base" hangingPunct="1">
              <a:spcBef>
                <a:spcPct val="20000"/>
              </a:spcBef>
              <a:spcAft>
                <a:spcPct val="0"/>
              </a:spcAft>
              <a:buChar char="»"/>
              <a:defRPr>
                <a:solidFill>
                  <a:schemeClr val="tx1"/>
                </a:solidFill>
                <a:latin typeface="+mn-lt"/>
                <a:ea typeface="+mn-ea"/>
                <a:cs typeface="+mn-cs"/>
              </a:defRPr>
            </a:lvl6pPr>
            <a:lvl7pPr marL="2686050" indent="-228600" algn="l" rtl="0" eaLnBrk="1" fontAlgn="base" hangingPunct="1">
              <a:spcBef>
                <a:spcPct val="20000"/>
              </a:spcBef>
              <a:spcAft>
                <a:spcPct val="0"/>
              </a:spcAft>
              <a:buChar char="»"/>
              <a:defRPr>
                <a:solidFill>
                  <a:schemeClr val="tx1"/>
                </a:solidFill>
                <a:latin typeface="+mn-lt"/>
                <a:ea typeface="+mn-ea"/>
                <a:cs typeface="+mn-cs"/>
              </a:defRPr>
            </a:lvl7pPr>
            <a:lvl8pPr marL="3143250" indent="-228600" algn="l" rtl="0" eaLnBrk="1" fontAlgn="base" hangingPunct="1">
              <a:spcBef>
                <a:spcPct val="20000"/>
              </a:spcBef>
              <a:spcAft>
                <a:spcPct val="0"/>
              </a:spcAft>
              <a:buChar char="»"/>
              <a:defRPr>
                <a:solidFill>
                  <a:schemeClr val="tx1"/>
                </a:solidFill>
                <a:latin typeface="+mn-lt"/>
                <a:ea typeface="+mn-ea"/>
                <a:cs typeface="+mn-cs"/>
              </a:defRPr>
            </a:lvl8pPr>
            <a:lvl9pPr marL="3600450" indent="-228600" algn="l" rtl="0" eaLnBrk="1" fontAlgn="base" hangingPunct="1">
              <a:spcBef>
                <a:spcPct val="20000"/>
              </a:spcBef>
              <a:spcAft>
                <a:spcPct val="0"/>
              </a:spcAft>
              <a:buChar char="»"/>
              <a:defRPr>
                <a:solidFill>
                  <a:schemeClr val="tx1"/>
                </a:solidFill>
                <a:latin typeface="+mn-lt"/>
                <a:ea typeface="+mn-ea"/>
                <a:cs typeface="+mn-cs"/>
              </a:defRPr>
            </a:lvl9pPr>
          </a:lstStyle>
          <a:p>
            <a:r>
              <a:rPr lang="en-US" dirty="0" smtClean="0"/>
              <a:t>What areas on the architecture slide represented single point of failure or a serious risk if failure occurs?</a:t>
            </a:r>
            <a:endParaRPr lang="en-US" dirty="0"/>
          </a:p>
        </p:txBody>
      </p:sp>
    </p:spTree>
    <p:extLst>
      <p:ext uri="{BB962C8B-B14F-4D97-AF65-F5344CB8AC3E}">
        <p14:creationId xmlns:p14="http://schemas.microsoft.com/office/powerpoint/2010/main" val="377256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The Basics of IO, or Acronym Soup</a:t>
            </a:r>
            <a:br>
              <a:rPr lang="en-US" smtClean="0"/>
            </a:br>
            <a:endParaRPr lang="en-US" dirty="0"/>
          </a:p>
        </p:txBody>
      </p:sp>
      <p:sp>
        <p:nvSpPr>
          <p:cNvPr id="4" name="Content Placeholder 3"/>
          <p:cNvSpPr>
            <a:spLocks noGrp="1"/>
          </p:cNvSpPr>
          <p:nvPr>
            <p:ph sz="half" idx="1"/>
          </p:nvPr>
        </p:nvSpPr>
        <p:spPr/>
        <p:txBody>
          <a:bodyPr/>
          <a:lstStyle/>
          <a:p>
            <a:r>
              <a:rPr lang="en-US" sz="2400" dirty="0" smtClean="0"/>
              <a:t>A single fixed disk is inadequate except for the simplest needs</a:t>
            </a:r>
          </a:p>
          <a:p>
            <a:r>
              <a:rPr lang="en-US" sz="2400" dirty="0" smtClean="0"/>
              <a:t>Database applications require a Redundant Array of Inexpensive Disks (RAID) for:</a:t>
            </a:r>
          </a:p>
          <a:p>
            <a:pPr lvl="1"/>
            <a:r>
              <a:rPr lang="en-US" sz="2000" dirty="0" smtClean="0"/>
              <a:t>Fault tolerance</a:t>
            </a:r>
          </a:p>
          <a:p>
            <a:pPr lvl="1"/>
            <a:r>
              <a:rPr lang="en-US" sz="2000" dirty="0" smtClean="0"/>
              <a:t>Availability</a:t>
            </a:r>
          </a:p>
          <a:p>
            <a:pPr lvl="1"/>
            <a:r>
              <a:rPr lang="en-US" sz="2000" dirty="0" smtClean="0"/>
              <a:t>Speed</a:t>
            </a:r>
          </a:p>
          <a:p>
            <a:pPr lvl="1"/>
            <a:r>
              <a:rPr lang="en-US" sz="2000" dirty="0" smtClean="0"/>
              <a:t>Different levels offer different pros/cons</a:t>
            </a:r>
          </a:p>
          <a:p>
            <a:endParaRPr lang="en-US" sz="2400" dirty="0"/>
          </a:p>
        </p:txBody>
      </p:sp>
      <p:sp>
        <p:nvSpPr>
          <p:cNvPr id="5" name="Content Placeholder 4"/>
          <p:cNvSpPr>
            <a:spLocks noGrp="1"/>
          </p:cNvSpPr>
          <p:nvPr>
            <p:ph sz="half" idx="2"/>
          </p:nvPr>
        </p:nvSpPr>
        <p:spPr/>
        <p:txBody>
          <a:bodyPr/>
          <a:lstStyle/>
          <a:p>
            <a:r>
              <a:rPr lang="en-US" sz="2000" dirty="0" smtClean="0"/>
              <a:t>JBOD:  Just a Bunch of Disks</a:t>
            </a:r>
          </a:p>
          <a:p>
            <a:r>
              <a:rPr lang="en-US" sz="2000" dirty="0" smtClean="0"/>
              <a:t>RAID:  Redundant Array of Inexpensive Disks</a:t>
            </a:r>
          </a:p>
          <a:p>
            <a:r>
              <a:rPr lang="en-US" sz="2000" dirty="0" smtClean="0"/>
              <a:t>DAS:  Direct Attached Storage</a:t>
            </a:r>
          </a:p>
          <a:p>
            <a:r>
              <a:rPr lang="en-US" sz="2000" dirty="0" smtClean="0"/>
              <a:t>NAS:  Network Attached Storage</a:t>
            </a:r>
          </a:p>
          <a:p>
            <a:r>
              <a:rPr lang="en-US" sz="2000" dirty="0" smtClean="0"/>
              <a:t>SAN:  Storage Area Network</a:t>
            </a:r>
          </a:p>
          <a:p>
            <a:pPr lvl="1"/>
            <a:r>
              <a:rPr lang="en-US" sz="1800" dirty="0" smtClean="0"/>
              <a:t>Array:  The box that exposes the LUN</a:t>
            </a:r>
          </a:p>
          <a:p>
            <a:pPr lvl="1"/>
            <a:r>
              <a:rPr lang="en-US" sz="1800" dirty="0" smtClean="0"/>
              <a:t>HBA:  The Network card used to communicate with the SAN</a:t>
            </a:r>
          </a:p>
          <a:p>
            <a:pPr lvl="1"/>
            <a:r>
              <a:rPr lang="en-US" sz="1800" dirty="0" smtClean="0"/>
              <a:t>Fabric:  The network between SAN components</a:t>
            </a:r>
          </a:p>
          <a:p>
            <a:r>
              <a:rPr lang="en-US" sz="2000" dirty="0" smtClean="0"/>
              <a:t>CAS:  Content Addressable Storage</a:t>
            </a:r>
            <a:endParaRPr lang="en-US" sz="2000" dirty="0"/>
          </a:p>
        </p:txBody>
      </p:sp>
    </p:spTree>
    <p:extLst>
      <p:ext uri="{BB962C8B-B14F-4D97-AF65-F5344CB8AC3E}">
        <p14:creationId xmlns:p14="http://schemas.microsoft.com/office/powerpoint/2010/main" val="107892022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500"/>
                                        <p:tgtEl>
                                          <p:spTgt spid="5">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fade">
                                      <p:cBhvr>
                                        <p:cTn id="28" dur="500"/>
                                        <p:tgtEl>
                                          <p:spTgt spid="5">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fade">
                                      <p:cBhvr>
                                        <p:cTn id="31" dur="500"/>
                                        <p:tgtEl>
                                          <p:spTgt spid="5">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fade">
                                      <p:cBhvr>
                                        <p:cTn id="36" dur="500"/>
                                        <p:tgtEl>
                                          <p:spTgt spid="5">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animEffect transition="in" filter="fade">
                                      <p:cBhvr>
                                        <p:cTn id="41" dur="500"/>
                                        <p:tgtEl>
                                          <p:spTgt spid="5">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
                                            <p:txEl>
                                              <p:pRg st="2" end="2"/>
                                            </p:txEl>
                                          </p:spTgt>
                                        </p:tgtEl>
                                        <p:attrNameLst>
                                          <p:attrName>style.visibility</p:attrName>
                                        </p:attrNameLst>
                                      </p:cBhvr>
                                      <p:to>
                                        <p:strVal val="visible"/>
                                      </p:to>
                                    </p:set>
                                    <p:animEffect transition="in" filter="fade">
                                      <p:cBhvr>
                                        <p:cTn id="46" dur="500"/>
                                        <p:tgtEl>
                                          <p:spTgt spid="5">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
                                            <p:txEl>
                                              <p:pRg st="3" end="3"/>
                                            </p:txEl>
                                          </p:spTgt>
                                        </p:tgtEl>
                                        <p:attrNameLst>
                                          <p:attrName>style.visibility</p:attrName>
                                        </p:attrNameLst>
                                      </p:cBhvr>
                                      <p:to>
                                        <p:strVal val="visible"/>
                                      </p:to>
                                    </p:set>
                                    <p:animEffect transition="in" filter="fade">
                                      <p:cBhvr>
                                        <p:cTn id="51" dur="500"/>
                                        <p:tgtEl>
                                          <p:spTgt spid="5">
                                            <p:txEl>
                                              <p:pRg st="3" end="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
                                            <p:txEl>
                                              <p:pRg st="4" end="4"/>
                                            </p:txEl>
                                          </p:spTgt>
                                        </p:tgtEl>
                                        <p:attrNameLst>
                                          <p:attrName>style.visibility</p:attrName>
                                        </p:attrNameLst>
                                      </p:cBhvr>
                                      <p:to>
                                        <p:strVal val="visible"/>
                                      </p:to>
                                    </p:set>
                                    <p:animEffect transition="in" filter="fade">
                                      <p:cBhvr>
                                        <p:cTn id="56" dur="500"/>
                                        <p:tgtEl>
                                          <p:spTgt spid="5">
                                            <p:txEl>
                                              <p:pRg st="4" end="4"/>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
                                            <p:txEl>
                                              <p:pRg st="5" end="5"/>
                                            </p:txEl>
                                          </p:spTgt>
                                        </p:tgtEl>
                                        <p:attrNameLst>
                                          <p:attrName>style.visibility</p:attrName>
                                        </p:attrNameLst>
                                      </p:cBhvr>
                                      <p:to>
                                        <p:strVal val="visible"/>
                                      </p:to>
                                    </p:set>
                                    <p:animEffect transition="in" filter="fade">
                                      <p:cBhvr>
                                        <p:cTn id="59" dur="500"/>
                                        <p:tgtEl>
                                          <p:spTgt spid="5">
                                            <p:txEl>
                                              <p:pRg st="5" end="5"/>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
                                            <p:txEl>
                                              <p:pRg st="6" end="6"/>
                                            </p:txEl>
                                          </p:spTgt>
                                        </p:tgtEl>
                                        <p:attrNameLst>
                                          <p:attrName>style.visibility</p:attrName>
                                        </p:attrNameLst>
                                      </p:cBhvr>
                                      <p:to>
                                        <p:strVal val="visible"/>
                                      </p:to>
                                    </p:set>
                                    <p:animEffect transition="in" filter="fade">
                                      <p:cBhvr>
                                        <p:cTn id="62" dur="500"/>
                                        <p:tgtEl>
                                          <p:spTgt spid="5">
                                            <p:txEl>
                                              <p:pRg st="6" end="6"/>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
                                            <p:txEl>
                                              <p:pRg st="7" end="7"/>
                                            </p:txEl>
                                          </p:spTgt>
                                        </p:tgtEl>
                                        <p:attrNameLst>
                                          <p:attrName>style.visibility</p:attrName>
                                        </p:attrNameLst>
                                      </p:cBhvr>
                                      <p:to>
                                        <p:strVal val="visible"/>
                                      </p:to>
                                    </p:set>
                                    <p:animEffect transition="in" filter="fade">
                                      <p:cBhvr>
                                        <p:cTn id="65" dur="500"/>
                                        <p:tgtEl>
                                          <p:spTgt spid="5">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5">
                                            <p:txEl>
                                              <p:pRg st="8" end="8"/>
                                            </p:txEl>
                                          </p:spTgt>
                                        </p:tgtEl>
                                        <p:attrNameLst>
                                          <p:attrName>style.visibility</p:attrName>
                                        </p:attrNameLst>
                                      </p:cBhvr>
                                      <p:to>
                                        <p:strVal val="visible"/>
                                      </p:to>
                                    </p:set>
                                    <p:animEffect transition="in" filter="fade">
                                      <p:cBhvr>
                                        <p:cTn id="70"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2"/>
          <p:cNvSpPr txBox="1">
            <a:spLocks noChangeArrowheads="1"/>
          </p:cNvSpPr>
          <p:nvPr/>
        </p:nvSpPr>
        <p:spPr bwMode="auto">
          <a:xfrm>
            <a:off x="762000" y="213360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n-US">
              <a:latin typeface="Times New Roman" pitchFamily="18" charset="0"/>
            </a:endParaRPr>
          </a:p>
        </p:txBody>
      </p:sp>
      <p:sp>
        <p:nvSpPr>
          <p:cNvPr id="183299" name="Rectangle 3"/>
          <p:cNvSpPr>
            <a:spLocks noChangeArrowheads="1"/>
          </p:cNvSpPr>
          <p:nvPr/>
        </p:nvSpPr>
        <p:spPr bwMode="auto">
          <a:xfrm>
            <a:off x="609600" y="304800"/>
            <a:ext cx="7315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lstStyle/>
          <a:p>
            <a:pPr eaLnBrk="1" hangingPunct="1"/>
            <a:r>
              <a:rPr lang="en-US" sz="2800" dirty="0"/>
              <a:t>RAID Level 5</a:t>
            </a:r>
          </a:p>
        </p:txBody>
      </p:sp>
      <p:sp>
        <p:nvSpPr>
          <p:cNvPr id="183301" name="Rectangle 5"/>
          <p:cNvSpPr>
            <a:spLocks noChangeArrowheads="1"/>
          </p:cNvSpPr>
          <p:nvPr/>
        </p:nvSpPr>
        <p:spPr bwMode="auto">
          <a:xfrm>
            <a:off x="304800" y="4038600"/>
            <a:ext cx="83820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342900" indent="-342900" eaLnBrk="1" hangingPunct="1">
              <a:lnSpc>
                <a:spcPct val="80000"/>
              </a:lnSpc>
              <a:spcBef>
                <a:spcPct val="20000"/>
              </a:spcBef>
              <a:buClr>
                <a:srgbClr val="F3BD31"/>
              </a:buClr>
              <a:buFontTx/>
              <a:buChar char="•"/>
            </a:pPr>
            <a:r>
              <a:rPr lang="en-US" dirty="0"/>
              <a:t>Pros</a:t>
            </a:r>
          </a:p>
          <a:p>
            <a:pPr marL="742950" lvl="1" indent="-285750" eaLnBrk="1" hangingPunct="1">
              <a:lnSpc>
                <a:spcPct val="80000"/>
              </a:lnSpc>
              <a:spcBef>
                <a:spcPct val="20000"/>
              </a:spcBef>
              <a:buFontTx/>
              <a:buChar char="–"/>
            </a:pPr>
            <a:r>
              <a:rPr lang="en-US" sz="1700" dirty="0"/>
              <a:t>Highest Read data transaction rate; Medium Write data transaction rate</a:t>
            </a:r>
          </a:p>
          <a:p>
            <a:pPr marL="742950" lvl="1" indent="-285750" eaLnBrk="1" hangingPunct="1">
              <a:lnSpc>
                <a:spcPct val="80000"/>
              </a:lnSpc>
              <a:spcBef>
                <a:spcPct val="20000"/>
              </a:spcBef>
              <a:buFontTx/>
              <a:buChar char="–"/>
            </a:pPr>
            <a:r>
              <a:rPr lang="en-US" sz="1700" dirty="0"/>
              <a:t>Low ratio of parity disks to data disks means high efficiency</a:t>
            </a:r>
          </a:p>
          <a:p>
            <a:pPr marL="742950" lvl="1" indent="-285750" eaLnBrk="1" hangingPunct="1">
              <a:lnSpc>
                <a:spcPct val="80000"/>
              </a:lnSpc>
              <a:spcBef>
                <a:spcPct val="20000"/>
              </a:spcBef>
              <a:buFontTx/>
              <a:buChar char="–"/>
            </a:pPr>
            <a:r>
              <a:rPr lang="en-US" sz="1700" dirty="0"/>
              <a:t>Good aggregate transfer rate</a:t>
            </a:r>
          </a:p>
          <a:p>
            <a:pPr marL="342900" indent="-342900" eaLnBrk="1" hangingPunct="1">
              <a:lnSpc>
                <a:spcPct val="80000"/>
              </a:lnSpc>
              <a:spcBef>
                <a:spcPct val="20000"/>
              </a:spcBef>
              <a:buClr>
                <a:srgbClr val="F3BD31"/>
              </a:buClr>
              <a:buFontTx/>
              <a:buChar char="•"/>
            </a:pPr>
            <a:r>
              <a:rPr lang="en-US" dirty="0"/>
              <a:t>Cons</a:t>
            </a:r>
          </a:p>
          <a:p>
            <a:pPr marL="742950" lvl="1" indent="-285750" eaLnBrk="1" hangingPunct="1">
              <a:lnSpc>
                <a:spcPct val="80000"/>
              </a:lnSpc>
              <a:spcBef>
                <a:spcPct val="20000"/>
              </a:spcBef>
              <a:buFontTx/>
              <a:buChar char="–"/>
            </a:pPr>
            <a:r>
              <a:rPr lang="en-US" sz="1700" dirty="0"/>
              <a:t>Disk failure has a medium impact on throughput; Most complex controller design</a:t>
            </a:r>
          </a:p>
          <a:p>
            <a:pPr marL="742950" lvl="1" indent="-285750" eaLnBrk="1" hangingPunct="1">
              <a:lnSpc>
                <a:spcPct val="80000"/>
              </a:lnSpc>
              <a:spcBef>
                <a:spcPct val="20000"/>
              </a:spcBef>
              <a:buFontTx/>
              <a:buChar char="–"/>
            </a:pPr>
            <a:r>
              <a:rPr lang="en-US" sz="1700" dirty="0"/>
              <a:t>Difficult to rebuild in the event of a disk failure (compared to RAID 1)</a:t>
            </a:r>
          </a:p>
          <a:p>
            <a:pPr marL="742950" lvl="1" indent="-285750" eaLnBrk="1" hangingPunct="1">
              <a:lnSpc>
                <a:spcPct val="80000"/>
              </a:lnSpc>
              <a:spcBef>
                <a:spcPct val="20000"/>
              </a:spcBef>
              <a:buFontTx/>
              <a:buChar char="–"/>
            </a:pPr>
            <a:r>
              <a:rPr lang="en-US" sz="1700" dirty="0"/>
              <a:t>Individual block data transfer rate same as single disk</a:t>
            </a:r>
          </a:p>
        </p:txBody>
      </p:sp>
      <p:pic>
        <p:nvPicPr>
          <p:cNvPr id="1833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66800"/>
            <a:ext cx="8229600" cy="28527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762000" y="213360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n-US">
              <a:latin typeface="Times New Roman" pitchFamily="18" charset="0"/>
            </a:endParaRPr>
          </a:p>
        </p:txBody>
      </p:sp>
      <p:sp>
        <p:nvSpPr>
          <p:cNvPr id="185347" name="Rectangle 3"/>
          <p:cNvSpPr>
            <a:spLocks noChangeArrowheads="1"/>
          </p:cNvSpPr>
          <p:nvPr/>
        </p:nvSpPr>
        <p:spPr bwMode="auto">
          <a:xfrm>
            <a:off x="304800" y="457200"/>
            <a:ext cx="8610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lstStyle/>
          <a:p>
            <a:pPr eaLnBrk="1" hangingPunct="1"/>
            <a:r>
              <a:rPr lang="en-US" sz="2800"/>
              <a:t>RAID Level 1</a:t>
            </a:r>
          </a:p>
        </p:txBody>
      </p:sp>
      <p:sp>
        <p:nvSpPr>
          <p:cNvPr id="185350" name="Rectangle 6"/>
          <p:cNvSpPr>
            <a:spLocks noChangeArrowheads="1"/>
          </p:cNvSpPr>
          <p:nvPr/>
        </p:nvSpPr>
        <p:spPr bwMode="auto">
          <a:xfrm>
            <a:off x="304800" y="3886200"/>
            <a:ext cx="82296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342900" indent="-342900" eaLnBrk="1" hangingPunct="1">
              <a:spcBef>
                <a:spcPct val="20000"/>
              </a:spcBef>
              <a:buClr>
                <a:srgbClr val="F3BD31"/>
              </a:buClr>
              <a:buFontTx/>
              <a:buChar char="•"/>
            </a:pPr>
            <a:r>
              <a:rPr lang="en-US" dirty="0"/>
              <a:t>Pros</a:t>
            </a:r>
          </a:p>
          <a:p>
            <a:pPr marL="742950" lvl="1" indent="-285750" eaLnBrk="1" hangingPunct="1">
              <a:spcBef>
                <a:spcPct val="20000"/>
              </a:spcBef>
              <a:buFontTx/>
              <a:buChar char="–"/>
            </a:pPr>
            <a:r>
              <a:rPr lang="en-US" sz="1800" dirty="0"/>
              <a:t>One Write or two Reads possible per mirrored pair</a:t>
            </a:r>
          </a:p>
          <a:p>
            <a:pPr marL="742950" lvl="1" indent="-285750" eaLnBrk="1" hangingPunct="1">
              <a:spcBef>
                <a:spcPct val="20000"/>
              </a:spcBef>
              <a:buFontTx/>
              <a:buChar char="–"/>
            </a:pPr>
            <a:r>
              <a:rPr lang="en-US" sz="1800" dirty="0"/>
              <a:t>100% redundancy of data</a:t>
            </a:r>
          </a:p>
          <a:p>
            <a:pPr marL="742950" lvl="1" indent="-285750" eaLnBrk="1" hangingPunct="1">
              <a:spcBef>
                <a:spcPct val="20000"/>
              </a:spcBef>
              <a:buFontTx/>
              <a:buChar char="–"/>
            </a:pPr>
            <a:r>
              <a:rPr lang="en-US" sz="1800" dirty="0"/>
              <a:t>RAID 1 can (possibly) sustain multiple simultaneous drive failures</a:t>
            </a:r>
            <a:br>
              <a:rPr lang="en-US" sz="1800" dirty="0"/>
            </a:br>
            <a:r>
              <a:rPr lang="en-US" sz="1800" dirty="0"/>
              <a:t>Simplest RAID storage subsystem design</a:t>
            </a:r>
          </a:p>
          <a:p>
            <a:pPr marL="342900" indent="-342900" eaLnBrk="1" hangingPunct="1">
              <a:spcBef>
                <a:spcPct val="20000"/>
              </a:spcBef>
              <a:buClr>
                <a:srgbClr val="F3BD31"/>
              </a:buClr>
              <a:buFontTx/>
              <a:buChar char="•"/>
            </a:pPr>
            <a:r>
              <a:rPr lang="en-US" dirty="0"/>
              <a:t>Cons</a:t>
            </a:r>
          </a:p>
          <a:p>
            <a:pPr marL="742950" lvl="1" indent="-285750" eaLnBrk="1" hangingPunct="1">
              <a:spcBef>
                <a:spcPct val="20000"/>
              </a:spcBef>
              <a:buFontTx/>
              <a:buChar char="–"/>
            </a:pPr>
            <a:r>
              <a:rPr lang="en-US" sz="1800" dirty="0"/>
              <a:t>High disk overhead  (100%)</a:t>
            </a:r>
          </a:p>
          <a:p>
            <a:pPr marL="742950" lvl="1" indent="-285750" eaLnBrk="1" hangingPunct="1">
              <a:spcBef>
                <a:spcPct val="20000"/>
              </a:spcBef>
              <a:buFontTx/>
              <a:buChar char="–"/>
            </a:pPr>
            <a:r>
              <a:rPr lang="en-US" sz="1800" dirty="0"/>
              <a:t>Cost</a:t>
            </a:r>
          </a:p>
        </p:txBody>
      </p:sp>
      <p:pic>
        <p:nvPicPr>
          <p:cNvPr id="18535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66800"/>
            <a:ext cx="8458200" cy="2908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762000" y="213360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n-US">
              <a:latin typeface="Times New Roman" pitchFamily="18" charset="0"/>
            </a:endParaRPr>
          </a:p>
        </p:txBody>
      </p:sp>
      <p:sp>
        <p:nvSpPr>
          <p:cNvPr id="187395" name="Rectangle 3"/>
          <p:cNvSpPr>
            <a:spLocks noChangeArrowheads="1"/>
          </p:cNvSpPr>
          <p:nvPr/>
        </p:nvSpPr>
        <p:spPr bwMode="auto">
          <a:xfrm>
            <a:off x="304800" y="457200"/>
            <a:ext cx="8610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lstStyle/>
          <a:p>
            <a:pPr eaLnBrk="1" hangingPunct="1"/>
            <a:r>
              <a:rPr lang="en-US" sz="2800"/>
              <a:t>RAID Level 10 (a.k.a. 1 + 0)</a:t>
            </a:r>
          </a:p>
        </p:txBody>
      </p:sp>
      <p:sp>
        <p:nvSpPr>
          <p:cNvPr id="187398" name="Rectangle 6"/>
          <p:cNvSpPr>
            <a:spLocks noChangeArrowheads="1"/>
          </p:cNvSpPr>
          <p:nvPr/>
        </p:nvSpPr>
        <p:spPr bwMode="auto">
          <a:xfrm>
            <a:off x="228600" y="4038600"/>
            <a:ext cx="83820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342900" indent="-342900" eaLnBrk="1" hangingPunct="1">
              <a:lnSpc>
                <a:spcPct val="80000"/>
              </a:lnSpc>
              <a:spcBef>
                <a:spcPct val="20000"/>
              </a:spcBef>
              <a:buClr>
                <a:srgbClr val="F3BD31"/>
              </a:buClr>
              <a:buFontTx/>
              <a:buChar char="•"/>
            </a:pPr>
            <a:r>
              <a:rPr lang="en-US" sz="2800"/>
              <a:t>Pros</a:t>
            </a:r>
          </a:p>
          <a:p>
            <a:pPr marL="742950" lvl="1" indent="-285750" eaLnBrk="1" hangingPunct="1">
              <a:lnSpc>
                <a:spcPct val="80000"/>
              </a:lnSpc>
              <a:spcBef>
                <a:spcPct val="20000"/>
              </a:spcBef>
              <a:buFontTx/>
              <a:buChar char="–"/>
            </a:pPr>
            <a:r>
              <a:rPr lang="en-US" sz="1800"/>
              <a:t>RAID 10 is implemented as a striped array whose segments are RAID 1 arrays </a:t>
            </a:r>
          </a:p>
          <a:p>
            <a:pPr marL="742950" lvl="1" indent="-285750" eaLnBrk="1" hangingPunct="1">
              <a:lnSpc>
                <a:spcPct val="80000"/>
              </a:lnSpc>
              <a:spcBef>
                <a:spcPct val="20000"/>
              </a:spcBef>
              <a:buFontTx/>
              <a:buChar char="–"/>
            </a:pPr>
            <a:r>
              <a:rPr lang="en-US" sz="1800"/>
              <a:t>RAID 10 has the same fault tolerance as RAID level 1</a:t>
            </a:r>
            <a:br>
              <a:rPr lang="en-US" sz="1800"/>
            </a:br>
            <a:r>
              <a:rPr lang="en-US" sz="1800"/>
              <a:t>RAID 10 has the same overhead for fault-tolerance as mirroring alone</a:t>
            </a:r>
          </a:p>
          <a:p>
            <a:pPr marL="742950" lvl="1" indent="-285750" eaLnBrk="1" hangingPunct="1">
              <a:lnSpc>
                <a:spcPct val="80000"/>
              </a:lnSpc>
              <a:spcBef>
                <a:spcPct val="20000"/>
              </a:spcBef>
              <a:buFontTx/>
              <a:buChar char="–"/>
            </a:pPr>
            <a:r>
              <a:rPr lang="en-US" sz="1800"/>
              <a:t>High I/O rates are achieved by striping RAID 1 segments</a:t>
            </a:r>
          </a:p>
          <a:p>
            <a:pPr marL="742950" lvl="1" indent="-285750" eaLnBrk="1" hangingPunct="1">
              <a:lnSpc>
                <a:spcPct val="80000"/>
              </a:lnSpc>
              <a:spcBef>
                <a:spcPct val="20000"/>
              </a:spcBef>
              <a:buFontTx/>
              <a:buChar char="–"/>
            </a:pPr>
            <a:r>
              <a:rPr lang="en-US" sz="1800"/>
              <a:t>RAID 10 array can (possibly) sustain multiple simultaneous drive failures</a:t>
            </a:r>
          </a:p>
          <a:p>
            <a:pPr marL="742950" lvl="1" indent="-285750" eaLnBrk="1" hangingPunct="1">
              <a:lnSpc>
                <a:spcPct val="80000"/>
              </a:lnSpc>
              <a:spcBef>
                <a:spcPct val="20000"/>
              </a:spcBef>
              <a:buFontTx/>
              <a:buChar char="–"/>
            </a:pPr>
            <a:r>
              <a:rPr lang="en-US" sz="1800"/>
              <a:t>Excellent solution for sites that would have otherwise go with RAID 1 but need some additional performance boost</a:t>
            </a:r>
          </a:p>
        </p:txBody>
      </p:sp>
      <p:pic>
        <p:nvPicPr>
          <p:cNvPr id="18739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66800"/>
            <a:ext cx="8458200" cy="28717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762000" y="213360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n-US">
              <a:latin typeface="Times New Roman" pitchFamily="18" charset="0"/>
            </a:endParaRPr>
          </a:p>
        </p:txBody>
      </p:sp>
      <p:sp>
        <p:nvSpPr>
          <p:cNvPr id="189443" name="Rectangle 3"/>
          <p:cNvSpPr>
            <a:spLocks noChangeArrowheads="1"/>
          </p:cNvSpPr>
          <p:nvPr/>
        </p:nvSpPr>
        <p:spPr bwMode="auto">
          <a:xfrm>
            <a:off x="304800" y="457200"/>
            <a:ext cx="8610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lstStyle/>
          <a:p>
            <a:pPr eaLnBrk="1" hangingPunct="1"/>
            <a:r>
              <a:rPr lang="en-US" sz="2800"/>
              <a:t>SAN (Storage Area Network)</a:t>
            </a:r>
          </a:p>
        </p:txBody>
      </p:sp>
      <p:sp>
        <p:nvSpPr>
          <p:cNvPr id="189446" name="Rectangle 6"/>
          <p:cNvSpPr>
            <a:spLocks noChangeArrowheads="1"/>
          </p:cNvSpPr>
          <p:nvPr/>
        </p:nvSpPr>
        <p:spPr bwMode="auto">
          <a:xfrm>
            <a:off x="304800" y="1295400"/>
            <a:ext cx="2438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342900" indent="-342900" eaLnBrk="1" hangingPunct="1">
              <a:spcBef>
                <a:spcPct val="20000"/>
              </a:spcBef>
              <a:buClr>
                <a:srgbClr val="F3BD31"/>
              </a:buClr>
              <a:buFontTx/>
              <a:buChar char="•"/>
            </a:pPr>
            <a:r>
              <a:rPr lang="en-US"/>
              <a:t>Pros</a:t>
            </a:r>
          </a:p>
          <a:p>
            <a:pPr marL="742950" lvl="1" indent="-285750" eaLnBrk="1" hangingPunct="1">
              <a:spcBef>
                <a:spcPct val="20000"/>
              </a:spcBef>
              <a:buFontTx/>
              <a:buChar char="–"/>
            </a:pPr>
            <a:r>
              <a:rPr lang="en-US" sz="1600"/>
              <a:t>Supports multiple systems </a:t>
            </a:r>
          </a:p>
          <a:p>
            <a:pPr marL="742950" lvl="1" indent="-285750" eaLnBrk="1" hangingPunct="1">
              <a:spcBef>
                <a:spcPct val="20000"/>
              </a:spcBef>
              <a:buFontTx/>
              <a:buChar char="–"/>
            </a:pPr>
            <a:r>
              <a:rPr lang="en-US" sz="1600"/>
              <a:t>Newest technology matches RAID1 / RAID1+0 performance</a:t>
            </a:r>
          </a:p>
          <a:p>
            <a:pPr marL="342900" indent="-342900" eaLnBrk="1" hangingPunct="1">
              <a:spcBef>
                <a:spcPct val="20000"/>
              </a:spcBef>
              <a:buClr>
                <a:srgbClr val="F3BD31"/>
              </a:buClr>
              <a:buFontTx/>
              <a:buChar char="•"/>
            </a:pPr>
            <a:r>
              <a:rPr lang="en-US" sz="2000"/>
              <a:t>Cons</a:t>
            </a:r>
          </a:p>
          <a:p>
            <a:pPr marL="742950" lvl="1" indent="-285750" eaLnBrk="1" hangingPunct="1">
              <a:spcBef>
                <a:spcPct val="20000"/>
              </a:spcBef>
              <a:buFontTx/>
              <a:buChar char="–"/>
            </a:pPr>
            <a:r>
              <a:rPr lang="en-US" sz="1600"/>
              <a:t>Expense and setup</a:t>
            </a:r>
          </a:p>
          <a:p>
            <a:pPr marL="742950" lvl="1" indent="-285750" eaLnBrk="1" hangingPunct="1">
              <a:spcBef>
                <a:spcPct val="20000"/>
              </a:spcBef>
              <a:buFontTx/>
              <a:buChar char="–"/>
            </a:pPr>
            <a:r>
              <a:rPr lang="en-US" sz="1600"/>
              <a:t>Must measure for bandwidth requirements of systems, internal RAID, and I/O requirements</a:t>
            </a:r>
          </a:p>
        </p:txBody>
      </p:sp>
      <p:pic>
        <p:nvPicPr>
          <p:cNvPr id="1894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8450" y="1600200"/>
            <a:ext cx="6305550" cy="428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Windows-based SAN IO Best Practices</a:t>
            </a:r>
            <a:endParaRPr lang="da-DK" dirty="0"/>
          </a:p>
        </p:txBody>
      </p:sp>
      <p:sp>
        <p:nvSpPr>
          <p:cNvPr id="3" name="Content Placeholder 2"/>
          <p:cNvSpPr>
            <a:spLocks noGrp="1"/>
          </p:cNvSpPr>
          <p:nvPr>
            <p:ph idx="1"/>
          </p:nvPr>
        </p:nvSpPr>
        <p:spPr>
          <a:xfrm>
            <a:off x="677918" y="1313411"/>
            <a:ext cx="7788165" cy="5087389"/>
          </a:xfrm>
        </p:spPr>
        <p:txBody>
          <a:bodyPr>
            <a:normAutofit fontScale="77500" lnSpcReduction="20000"/>
          </a:bodyPr>
          <a:lstStyle/>
          <a:p>
            <a:r>
              <a:rPr lang="en-US" dirty="0" smtClean="0"/>
              <a:t>Use Disk Alignment at 1024KB</a:t>
            </a:r>
          </a:p>
          <a:p>
            <a:r>
              <a:rPr lang="en-US" dirty="0" smtClean="0"/>
              <a:t>Use GPT if MBR not large enough</a:t>
            </a:r>
          </a:p>
          <a:p>
            <a:r>
              <a:rPr lang="en-US" dirty="0" smtClean="0"/>
              <a:t>Format partitions at 64KB allocation unit size</a:t>
            </a:r>
          </a:p>
          <a:p>
            <a:r>
              <a:rPr lang="en-US" dirty="0" smtClean="0"/>
              <a:t>LUNs:</a:t>
            </a:r>
          </a:p>
          <a:p>
            <a:pPr lvl="1"/>
            <a:r>
              <a:rPr lang="en-US" dirty="0" smtClean="0"/>
              <a:t>One partition per LUN</a:t>
            </a:r>
          </a:p>
          <a:p>
            <a:pPr lvl="1"/>
            <a:r>
              <a:rPr lang="en-US" dirty="0" smtClean="0"/>
              <a:t>Only use Dynamic Disks when there is a need to stripe LUNs using Windows striping  (i.e. Analysis Services workload)</a:t>
            </a:r>
          </a:p>
          <a:p>
            <a:r>
              <a:rPr lang="en-US" dirty="0" smtClean="0"/>
              <a:t>Learn about these utilities:</a:t>
            </a:r>
          </a:p>
          <a:p>
            <a:pPr lvl="1"/>
            <a:r>
              <a:rPr lang="en-US" dirty="0" smtClean="0"/>
              <a:t>diskpar.exe, diskpart.exe, and dmdiag.exe/diskdiag.exe</a:t>
            </a:r>
          </a:p>
          <a:p>
            <a:r>
              <a:rPr lang="en-US" dirty="0" smtClean="0"/>
              <a:t>Check out Analyzing IO Characteristics and Sizing Storage Systems by Mike </a:t>
            </a:r>
            <a:r>
              <a:rPr lang="en-US" dirty="0" err="1" smtClean="0"/>
              <a:t>Ruthruff</a:t>
            </a:r>
            <a:r>
              <a:rPr lang="en-US" dirty="0" smtClean="0"/>
              <a:t>, Thomas </a:t>
            </a:r>
            <a:r>
              <a:rPr lang="en-US" dirty="0" err="1" smtClean="0"/>
              <a:t>Kejser</a:t>
            </a:r>
            <a:r>
              <a:rPr lang="en-US" dirty="0" smtClean="0"/>
              <a:t>, and Emily Watson</a:t>
            </a:r>
          </a:p>
          <a:p>
            <a:pPr lvl="2"/>
            <a:r>
              <a:rPr lang="en-US" dirty="0" smtClean="0"/>
              <a:t> </a:t>
            </a:r>
            <a:r>
              <a:rPr lang="en-US" dirty="0" smtClean="0">
                <a:hlinkClick r:id="rId3"/>
              </a:rPr>
              <a:t>http://bit.ly/9cyLEG</a:t>
            </a:r>
            <a:r>
              <a:rPr lang="en-US" dirty="0" smtClean="0"/>
              <a:t> </a:t>
            </a:r>
            <a:endParaRPr lang="da-DK" dirty="0"/>
          </a:p>
        </p:txBody>
      </p:sp>
    </p:spTree>
    <p:extLst>
      <p:ext uri="{BB962C8B-B14F-4D97-AF65-F5344CB8AC3E}">
        <p14:creationId xmlns:p14="http://schemas.microsoft.com/office/powerpoint/2010/main" val="20098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SAN Worst Practices</a:t>
            </a:r>
            <a:endParaRPr lang="en-US" dirty="0" smtClean="0"/>
          </a:p>
        </p:txBody>
      </p:sp>
      <p:sp>
        <p:nvSpPr>
          <p:cNvPr id="30723" name="Content Placeholder 2"/>
          <p:cNvSpPr>
            <a:spLocks noGrp="1"/>
          </p:cNvSpPr>
          <p:nvPr>
            <p:ph idx="1"/>
          </p:nvPr>
        </p:nvSpPr>
        <p:spPr/>
        <p:txBody>
          <a:bodyPr>
            <a:normAutofit fontScale="77500" lnSpcReduction="20000"/>
          </a:bodyPr>
          <a:lstStyle/>
          <a:p>
            <a:r>
              <a:rPr lang="en-US" dirty="0" smtClean="0"/>
              <a:t>Silos between DBAs and Storage Admins</a:t>
            </a:r>
          </a:p>
          <a:p>
            <a:pPr lvl="1"/>
            <a:r>
              <a:rPr lang="en-US" dirty="0" smtClean="0"/>
              <a:t>Each needs to understand the other’s “world”</a:t>
            </a:r>
          </a:p>
          <a:p>
            <a:pPr lvl="1"/>
            <a:r>
              <a:rPr lang="en-US" dirty="0" smtClean="0"/>
              <a:t>Volume versus Throughput</a:t>
            </a:r>
          </a:p>
          <a:p>
            <a:r>
              <a:rPr lang="en-US" dirty="0" smtClean="0"/>
              <a:t>Shared storage environments </a:t>
            </a:r>
          </a:p>
          <a:p>
            <a:pPr lvl="1"/>
            <a:r>
              <a:rPr lang="en-US" dirty="0" smtClean="0"/>
              <a:t>At the disk level and other shared components (i.e., service processors, cache, etc.)</a:t>
            </a:r>
          </a:p>
          <a:p>
            <a:r>
              <a:rPr lang="en-US" dirty="0" smtClean="0"/>
              <a:t>One-size-fits-all type configurations</a:t>
            </a:r>
          </a:p>
          <a:p>
            <a:pPr lvl="1"/>
            <a:r>
              <a:rPr lang="en-US" dirty="0" smtClean="0"/>
              <a:t>Storage vendor should have knowledge of SQL Server and Windows best practices when array is configured </a:t>
            </a:r>
          </a:p>
          <a:p>
            <a:pPr lvl="1"/>
            <a:r>
              <a:rPr lang="en-US" dirty="0" smtClean="0"/>
              <a:t>Especially when advanced features are used (snapshots, replication, etc.)</a:t>
            </a:r>
          </a:p>
          <a:p>
            <a:r>
              <a:rPr lang="da-DK" dirty="0" smtClean="0"/>
              <a:t>Make sure you have the tools to monitor the entire path to the drives. Understand utilization of individual componets</a:t>
            </a:r>
            <a:endParaRPr lang="en-US" dirty="0" smtClean="0"/>
          </a:p>
        </p:txBody>
      </p:sp>
    </p:spTree>
    <p:extLst>
      <p:ext uri="{BB962C8B-B14F-4D97-AF65-F5344CB8AC3E}">
        <p14:creationId xmlns:p14="http://schemas.microsoft.com/office/powerpoint/2010/main" val="10134094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500"/>
                                        <p:tgtEl>
                                          <p:spTgt spid="30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fade">
                                      <p:cBhvr>
                                        <p:cTn id="12" dur="500"/>
                                        <p:tgtEl>
                                          <p:spTgt spid="307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fade">
                                      <p:cBhvr>
                                        <p:cTn id="17" dur="500"/>
                                        <p:tgtEl>
                                          <p:spTgt spid="307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723">
                                            <p:txEl>
                                              <p:pRg st="3" end="3"/>
                                            </p:txEl>
                                          </p:spTgt>
                                        </p:tgtEl>
                                        <p:attrNameLst>
                                          <p:attrName>style.visibility</p:attrName>
                                        </p:attrNameLst>
                                      </p:cBhvr>
                                      <p:to>
                                        <p:strVal val="visible"/>
                                      </p:to>
                                    </p:set>
                                    <p:animEffect transition="in" filter="fade">
                                      <p:cBhvr>
                                        <p:cTn id="22" dur="500"/>
                                        <p:tgtEl>
                                          <p:spTgt spid="307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723">
                                            <p:txEl>
                                              <p:pRg st="4" end="4"/>
                                            </p:txEl>
                                          </p:spTgt>
                                        </p:tgtEl>
                                        <p:attrNameLst>
                                          <p:attrName>style.visibility</p:attrName>
                                        </p:attrNameLst>
                                      </p:cBhvr>
                                      <p:to>
                                        <p:strVal val="visible"/>
                                      </p:to>
                                    </p:set>
                                    <p:animEffect transition="in" filter="fade">
                                      <p:cBhvr>
                                        <p:cTn id="27" dur="500"/>
                                        <p:tgtEl>
                                          <p:spTgt spid="307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723">
                                            <p:txEl>
                                              <p:pRg st="5" end="5"/>
                                            </p:txEl>
                                          </p:spTgt>
                                        </p:tgtEl>
                                        <p:attrNameLst>
                                          <p:attrName>style.visibility</p:attrName>
                                        </p:attrNameLst>
                                      </p:cBhvr>
                                      <p:to>
                                        <p:strVal val="visible"/>
                                      </p:to>
                                    </p:set>
                                    <p:animEffect transition="in" filter="fade">
                                      <p:cBhvr>
                                        <p:cTn id="32" dur="500"/>
                                        <p:tgtEl>
                                          <p:spTgt spid="307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0723">
                                            <p:txEl>
                                              <p:pRg st="6" end="6"/>
                                            </p:txEl>
                                          </p:spTgt>
                                        </p:tgtEl>
                                        <p:attrNameLst>
                                          <p:attrName>style.visibility</p:attrName>
                                        </p:attrNameLst>
                                      </p:cBhvr>
                                      <p:to>
                                        <p:strVal val="visible"/>
                                      </p:to>
                                    </p:set>
                                    <p:animEffect transition="in" filter="fade">
                                      <p:cBhvr>
                                        <p:cTn id="37" dur="500"/>
                                        <p:tgtEl>
                                          <p:spTgt spid="307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0723">
                                            <p:txEl>
                                              <p:pRg st="7" end="7"/>
                                            </p:txEl>
                                          </p:spTgt>
                                        </p:tgtEl>
                                        <p:attrNameLst>
                                          <p:attrName>style.visibility</p:attrName>
                                        </p:attrNameLst>
                                      </p:cBhvr>
                                      <p:to>
                                        <p:strVal val="visible"/>
                                      </p:to>
                                    </p:set>
                                    <p:animEffect transition="in" filter="fade">
                                      <p:cBhvr>
                                        <p:cTn id="42" dur="500"/>
                                        <p:tgtEl>
                                          <p:spTgt spid="3072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0723">
                                            <p:txEl>
                                              <p:pRg st="8" end="8"/>
                                            </p:txEl>
                                          </p:spTgt>
                                        </p:tgtEl>
                                        <p:attrNameLst>
                                          <p:attrName>style.visibility</p:attrName>
                                        </p:attrNameLst>
                                      </p:cBhvr>
                                      <p:to>
                                        <p:strVal val="visible"/>
                                      </p:to>
                                    </p:set>
                                    <p:animEffect transition="in" filter="fade">
                                      <p:cBhvr>
                                        <p:cTn id="47" dur="500"/>
                                        <p:tgtEl>
                                          <p:spTgt spid="307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Text Box 2"/>
          <p:cNvSpPr txBox="1">
            <a:spLocks noChangeArrowheads="1"/>
          </p:cNvSpPr>
          <p:nvPr/>
        </p:nvSpPr>
        <p:spPr bwMode="auto">
          <a:xfrm>
            <a:off x="762000" y="213360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n-US">
              <a:latin typeface="Times New Roman" pitchFamily="18" charset="0"/>
            </a:endParaRPr>
          </a:p>
        </p:txBody>
      </p:sp>
      <p:sp>
        <p:nvSpPr>
          <p:cNvPr id="212995" name="Rectangle 3"/>
          <p:cNvSpPr>
            <a:spLocks noChangeArrowheads="1"/>
          </p:cNvSpPr>
          <p:nvPr/>
        </p:nvSpPr>
        <p:spPr bwMode="auto">
          <a:xfrm>
            <a:off x="304800" y="457200"/>
            <a:ext cx="8610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lstStyle/>
          <a:p>
            <a:pPr eaLnBrk="1" hangingPunct="1"/>
            <a:r>
              <a:rPr lang="en-US" sz="2800"/>
              <a:t>Overview by Analogy</a:t>
            </a:r>
          </a:p>
        </p:txBody>
      </p:sp>
      <p:pic>
        <p:nvPicPr>
          <p:cNvPr id="212998" name="Picture 6" descr="ra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95400"/>
            <a:ext cx="8763000" cy="46307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Performance Tuning Starts with Monitoring</a:t>
            </a:r>
            <a:endParaRPr lang="en-US" dirty="0"/>
          </a:p>
        </p:txBody>
      </p:sp>
      <p:sp>
        <p:nvSpPr>
          <p:cNvPr id="4" name="Content Placeholder 3"/>
          <p:cNvSpPr>
            <a:spLocks noGrp="1"/>
          </p:cNvSpPr>
          <p:nvPr>
            <p:ph idx="1"/>
          </p:nvPr>
        </p:nvSpPr>
        <p:spPr/>
        <p:txBody>
          <a:bodyPr/>
          <a:lstStyle/>
          <a:p>
            <a:r>
              <a:rPr lang="en-US" dirty="0" smtClean="0"/>
              <a:t>From the Windows POV</a:t>
            </a:r>
          </a:p>
          <a:p>
            <a:r>
              <a:rPr lang="en-US" dirty="0" smtClean="0"/>
              <a:t>From the SQL Server POV</a:t>
            </a:r>
            <a:endParaRPr lang="en-US" dirty="0"/>
          </a:p>
        </p:txBody>
      </p:sp>
    </p:spTree>
    <p:extLst>
      <p:ext uri="{BB962C8B-B14F-4D97-AF65-F5344CB8AC3E}">
        <p14:creationId xmlns:p14="http://schemas.microsoft.com/office/powerpoint/2010/main" val="2323291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5800" y="762000"/>
            <a:ext cx="4894262" cy="558800"/>
          </a:xfrm>
        </p:spPr>
        <p:txBody>
          <a:bodyPr/>
          <a:lstStyle/>
          <a:p>
            <a:r>
              <a:rPr lang="en-US" dirty="0" smtClean="0"/>
              <a:t>Agenda</a:t>
            </a:r>
            <a:endParaRPr lang="en-US" dirty="0"/>
          </a:p>
        </p:txBody>
      </p:sp>
      <p:sp>
        <p:nvSpPr>
          <p:cNvPr id="215043" name="Rectangle 3"/>
          <p:cNvSpPr>
            <a:spLocks noGrp="1" noChangeArrowheads="1"/>
          </p:cNvSpPr>
          <p:nvPr>
            <p:ph idx="1"/>
          </p:nvPr>
        </p:nvSpPr>
        <p:spPr>
          <a:xfrm>
            <a:off x="838200" y="1524000"/>
            <a:ext cx="7620000" cy="4114800"/>
          </a:xfrm>
        </p:spPr>
        <p:txBody>
          <a:bodyPr/>
          <a:lstStyle/>
          <a:p>
            <a:r>
              <a:rPr lang="en-US" sz="2400" dirty="0" smtClean="0"/>
              <a:t>Speaker bio</a:t>
            </a:r>
          </a:p>
          <a:p>
            <a:r>
              <a:rPr lang="en-US" sz="2400" dirty="0" smtClean="0"/>
              <a:t>Fundamentals of Disk Hardware Architecture and Disk </a:t>
            </a:r>
            <a:r>
              <a:rPr lang="en-US" sz="2400" dirty="0"/>
              <a:t>Sector Alignment</a:t>
            </a:r>
          </a:p>
          <a:p>
            <a:r>
              <a:rPr lang="en-US" sz="2400" dirty="0" smtClean="0"/>
              <a:t>Fundamentals of the Hardware Architecture</a:t>
            </a:r>
          </a:p>
          <a:p>
            <a:r>
              <a:rPr lang="en-US" sz="2400" dirty="0" smtClean="0"/>
              <a:t>Basics of IO, or Acronym Soup</a:t>
            </a:r>
          </a:p>
          <a:p>
            <a:pPr lvl="1"/>
            <a:r>
              <a:rPr lang="en-US" sz="2000" dirty="0" smtClean="0"/>
              <a:t>DASD, RAID, SAN, and SSD</a:t>
            </a:r>
          </a:p>
          <a:p>
            <a:r>
              <a:rPr lang="en-US" sz="2400" dirty="0" smtClean="0"/>
              <a:t>Disk and IO Performance Tuning</a:t>
            </a:r>
          </a:p>
          <a:p>
            <a:r>
              <a:rPr lang="en-US" sz="2400" dirty="0" smtClean="0"/>
              <a:t>Best Practices</a:t>
            </a:r>
          </a:p>
          <a:p>
            <a:r>
              <a:rPr lang="en-US" sz="2400" dirty="0" smtClean="0"/>
              <a:t>Resources</a:t>
            </a:r>
          </a:p>
          <a:p>
            <a:r>
              <a:rPr lang="en-US" sz="2400" dirty="0" smtClean="0"/>
              <a:t>Q &amp; </a:t>
            </a:r>
            <a:r>
              <a:rPr lang="en-US" sz="2400" dirty="0" smtClean="0"/>
              <a:t>A</a:t>
            </a:r>
            <a:endParaRPr lang="en-US" sz="2400" dirty="0"/>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hape 726017"/>
          <p:cNvSpPr>
            <a:spLocks noGrp="1" noChangeArrowheads="1"/>
          </p:cNvSpPr>
          <p:nvPr>
            <p:ph type="title"/>
          </p:nvPr>
        </p:nvSpPr>
        <p:spPr>
          <a:xfrm>
            <a:off x="152400" y="152400"/>
            <a:ext cx="8763000" cy="558800"/>
          </a:xfrm>
        </p:spPr>
        <p:txBody>
          <a:bodyPr/>
          <a:lstStyle/>
          <a:p>
            <a:r>
              <a:rPr lang="en-US" sz="4800" dirty="0" smtClean="0"/>
              <a:t>Windows Point of View of IO</a:t>
            </a:r>
          </a:p>
        </p:txBody>
      </p:sp>
      <p:sp>
        <p:nvSpPr>
          <p:cNvPr id="37891" name="Rectangle 726018"/>
          <p:cNvSpPr>
            <a:spLocks noChangeArrowheads="1"/>
          </p:cNvSpPr>
          <p:nvPr/>
        </p:nvSpPr>
        <p:spPr bwMode="auto">
          <a:xfrm>
            <a:off x="3759200" y="4597400"/>
            <a:ext cx="2197100" cy="482600"/>
          </a:xfrm>
          <a:prstGeom prst="rect">
            <a:avLst/>
          </a:prstGeom>
          <a:noFill/>
          <a:ln w="9525">
            <a:noFill/>
            <a:miter lim="800000"/>
            <a:headEnd/>
            <a:tailEnd/>
          </a:ln>
        </p:spPr>
        <p:txBody>
          <a:bodyPr wrap="none" anchor="ctr">
            <a:spAutoFit/>
          </a:bodyPr>
          <a:lstStyle/>
          <a:p>
            <a:endParaRPr lang="en-US">
              <a:solidFill>
                <a:srgbClr val="000000"/>
              </a:solidFill>
            </a:endParaRPr>
          </a:p>
        </p:txBody>
      </p:sp>
      <p:graphicFrame>
        <p:nvGraphicFramePr>
          <p:cNvPr id="12450" name="Group 162"/>
          <p:cNvGraphicFramePr>
            <a:graphicFrameLocks noGrp="1"/>
          </p:cNvGraphicFramePr>
          <p:nvPr>
            <p:extLst>
              <p:ext uri="{D42A27DB-BD31-4B8C-83A1-F6EECF244321}">
                <p14:modId xmlns:p14="http://schemas.microsoft.com/office/powerpoint/2010/main" val="2362898535"/>
              </p:ext>
            </p:extLst>
          </p:nvPr>
        </p:nvGraphicFramePr>
        <p:xfrm>
          <a:off x="381000" y="1905000"/>
          <a:ext cx="8213035" cy="4557357"/>
        </p:xfrm>
        <a:graphic>
          <a:graphicData uri="http://schemas.openxmlformats.org/drawingml/2006/table">
            <a:tbl>
              <a:tblPr/>
              <a:tblGrid>
                <a:gridCol w="2575996"/>
                <a:gridCol w="5637039"/>
              </a:tblGrid>
              <a:tr h="3597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solidFill>
                            <a:schemeClr val="bg1"/>
                          </a:solidFill>
                          <a:effectLst/>
                          <a:latin typeface="Verdana" pitchFamily="34" charset="0"/>
                        </a:rPr>
                        <a:t>Counter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kumimoji="0" lang="en-US" sz="1400" b="1" i="0" u="none" strike="noStrike" cap="none" normalizeH="0" baseline="0" dirty="0" smtClean="0">
                          <a:solidFill>
                            <a:schemeClr val="bg1"/>
                          </a:solidFill>
                          <a:effectLst/>
                          <a:latin typeface="Verdana" pitchFamily="34" charset="0"/>
                        </a:rPr>
                        <a:t>Description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11301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solidFill>
                            <a:schemeClr val="tx1"/>
                          </a:solidFill>
                          <a:effectLst/>
                          <a:latin typeface="Verdana" pitchFamily="34" charset="0"/>
                        </a:rPr>
                        <a:t>Disk Transfers/sec</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solidFill>
                            <a:schemeClr val="tx1"/>
                          </a:solidFill>
                          <a:effectLst/>
                          <a:latin typeface="Verdana" pitchFamily="34" charset="0"/>
                        </a:rPr>
                        <a:t>Disk Reads/sec</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solidFill>
                            <a:schemeClr val="tx1"/>
                          </a:solidFill>
                          <a:effectLst/>
                          <a:latin typeface="Verdana" pitchFamily="34" charset="0"/>
                        </a:rPr>
                        <a:t>Disk Writes/sec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100" b="0" i="0" u="none" strike="noStrike" cap="none" normalizeH="0" baseline="0" dirty="0" smtClean="0">
                          <a:solidFill>
                            <a:schemeClr val="tx1"/>
                          </a:solidFill>
                          <a:effectLst/>
                          <a:latin typeface="Verdana" pitchFamily="34" charset="0"/>
                        </a:rPr>
                        <a:t>Measures the number of IOPs</a:t>
                      </a:r>
                    </a:p>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100" b="0" i="0" u="none" strike="noStrike" cap="none" normalizeH="0" baseline="0" dirty="0" smtClean="0">
                          <a:solidFill>
                            <a:schemeClr val="tx1"/>
                          </a:solidFill>
                          <a:effectLst/>
                          <a:latin typeface="Verdana" pitchFamily="34" charset="0"/>
                        </a:rPr>
                        <a:t>Discuss sizing of spindles of different type and rotational speeds with vendor</a:t>
                      </a:r>
                    </a:p>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100" b="0" i="0" u="none" strike="noStrike" cap="none" normalizeH="0" baseline="0" dirty="0" smtClean="0">
                          <a:solidFill>
                            <a:schemeClr val="tx1"/>
                          </a:solidFill>
                          <a:effectLst/>
                          <a:latin typeface="Verdana" pitchFamily="34" charset="0"/>
                        </a:rPr>
                        <a:t>Impacted by disk head movement (i.e., short stroking the disk will provide more IOPs)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r>
              <a:tr h="11384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solidFill>
                            <a:schemeClr val="tx1"/>
                          </a:solidFill>
                          <a:effectLst/>
                          <a:latin typeface="Verdana" pitchFamily="34" charset="0"/>
                        </a:rPr>
                        <a:t>Average Disk sec/Transfer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solidFill>
                            <a:schemeClr val="tx1"/>
                          </a:solidFill>
                          <a:effectLst/>
                          <a:latin typeface="Verdana" pitchFamily="34" charset="0"/>
                        </a:rPr>
                        <a:t>Average Disk sec/Read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solidFill>
                            <a:schemeClr val="tx1"/>
                          </a:solidFill>
                          <a:effectLst/>
                          <a:latin typeface="Verdana" pitchFamily="34" charset="0"/>
                        </a:rPr>
                        <a:t>Average Disk sec/Write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solidFill>
                            <a:schemeClr val="tx1"/>
                          </a:solidFill>
                          <a:effectLst/>
                          <a:latin typeface="Verdana" pitchFamily="34" charset="0"/>
                        </a:rPr>
                        <a:t>Measures disk latency. Numbers will vary, optimal values for averages over time:</a:t>
                      </a:r>
                    </a:p>
                    <a:p>
                      <a:pPr marL="457200" marR="0" lvl="1"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solidFill>
                            <a:schemeClr val="tx1"/>
                          </a:solidFill>
                          <a:effectLst/>
                          <a:latin typeface="Verdana" pitchFamily="34" charset="0"/>
                        </a:rPr>
                        <a:t>1 - 5 ms for Log (Ideally 1ms or better)   </a:t>
                      </a:r>
                    </a:p>
                    <a:p>
                      <a:pPr marL="457200" marR="0" lvl="1"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solidFill>
                            <a:schemeClr val="tx1"/>
                          </a:solidFill>
                          <a:effectLst/>
                          <a:latin typeface="Verdana" pitchFamily="34" charset="0"/>
                        </a:rPr>
                        <a:t>5 - 20 ms for Data (OLTP) (Ideally 10ms or better)</a:t>
                      </a:r>
                    </a:p>
                    <a:p>
                      <a:pPr marL="457200" marR="0" lvl="1"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solidFill>
                            <a:schemeClr val="tx1"/>
                          </a:solidFill>
                          <a:effectLst/>
                          <a:latin typeface="Verdana" pitchFamily="34" charset="0"/>
                        </a:rPr>
                        <a:t>&lt;=25-30 ms for Data (DSS)</a:t>
                      </a:r>
                    </a:p>
                    <a:p>
                      <a:pPr marL="457200" marR="0" lvl="1" indent="0" algn="l" defTabSz="914400" rtl="0" eaLnBrk="1" fontAlgn="base" latinLnBrk="0" hangingPunct="1">
                        <a:lnSpc>
                          <a:spcPct val="100000"/>
                        </a:lnSpc>
                        <a:spcBef>
                          <a:spcPct val="20000"/>
                        </a:spcBef>
                        <a:spcAft>
                          <a:spcPct val="0"/>
                        </a:spcAft>
                        <a:buClrTx/>
                        <a:buSzTx/>
                        <a:buFontTx/>
                        <a:buNone/>
                        <a:tabLst/>
                      </a:pPr>
                      <a:endParaRPr kumimoji="0" lang="en-US" sz="1100" b="0" i="0" u="none" strike="noStrike" cap="none" normalizeH="0" baseline="0" dirty="0" smtClean="0">
                        <a:solidFill>
                          <a:schemeClr val="tx1"/>
                        </a:solidFill>
                        <a:effectLst/>
                        <a:latin typeface="Verdan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r>
              <a:tr h="6011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solidFill>
                            <a:schemeClr val="tx1"/>
                          </a:solidFill>
                          <a:effectLst/>
                          <a:latin typeface="Verdana" pitchFamily="34" charset="0"/>
                        </a:rPr>
                        <a:t>Average Disk Bytes/Transfer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solidFill>
                            <a:schemeClr val="tx1"/>
                          </a:solidFill>
                          <a:effectLst/>
                          <a:latin typeface="Verdana" pitchFamily="34" charset="0"/>
                        </a:rPr>
                        <a:t>Average Disk Bytes/Read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solidFill>
                            <a:schemeClr val="tx1"/>
                          </a:solidFill>
                          <a:effectLst/>
                          <a:latin typeface="Verdana" pitchFamily="34" charset="0"/>
                        </a:rPr>
                        <a:t>Average Disk Bytes/Write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solidFill>
                            <a:schemeClr val="tx1"/>
                          </a:solidFill>
                          <a:effectLst/>
                          <a:latin typeface="Verdana" pitchFamily="34" charset="0"/>
                        </a:rPr>
                        <a:t>Measures the size of I/</a:t>
                      </a:r>
                      <a:r>
                        <a:rPr kumimoji="0" lang="en-US" sz="1100" b="0" i="0" u="none" strike="noStrike" cap="none" normalizeH="0" baseline="0" dirty="0" err="1" smtClean="0">
                          <a:solidFill>
                            <a:schemeClr val="tx1"/>
                          </a:solidFill>
                          <a:effectLst/>
                          <a:latin typeface="Verdana" pitchFamily="34" charset="0"/>
                        </a:rPr>
                        <a:t>Os</a:t>
                      </a:r>
                      <a:r>
                        <a:rPr kumimoji="0" lang="en-US" sz="1100" b="0" i="0" u="none" strike="noStrike" cap="none" normalizeH="0" baseline="0" dirty="0" smtClean="0">
                          <a:solidFill>
                            <a:schemeClr val="tx1"/>
                          </a:solidFill>
                          <a:effectLst/>
                          <a:latin typeface="Verdana" pitchFamily="34" charset="0"/>
                        </a:rPr>
                        <a:t> being issued</a:t>
                      </a:r>
                      <a:br>
                        <a:rPr kumimoji="0" lang="en-US" sz="1100" b="0" i="0" u="none" strike="noStrike" cap="none" normalizeH="0" baseline="0" dirty="0" smtClean="0">
                          <a:solidFill>
                            <a:schemeClr val="tx1"/>
                          </a:solidFill>
                          <a:effectLst/>
                          <a:latin typeface="Verdana" pitchFamily="34" charset="0"/>
                        </a:rPr>
                      </a:br>
                      <a:r>
                        <a:rPr kumimoji="0" lang="en-US" sz="1100" b="0" i="0" u="none" strike="noStrike" cap="none" normalizeH="0" baseline="0" dirty="0" smtClean="0">
                          <a:solidFill>
                            <a:schemeClr val="tx1"/>
                          </a:solidFill>
                          <a:effectLst/>
                          <a:latin typeface="Verdana" pitchFamily="34" charset="0"/>
                        </a:rPr>
                        <a:t>Larger I/O tends to have higher latency (example: BACKUP/RESTORE)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r>
              <a:tr h="51323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solidFill>
                            <a:schemeClr val="tx1"/>
                          </a:solidFill>
                          <a:effectLst/>
                          <a:latin typeface="Verdana" pitchFamily="34" charset="0"/>
                        </a:rPr>
                        <a:t>Avg. Disk Queue Length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solidFill>
                            <a:schemeClr val="tx1"/>
                          </a:solidFill>
                          <a:effectLst/>
                          <a:latin typeface="Verdana" pitchFamily="34" charset="0"/>
                        </a:rPr>
                        <a:t>Should not be used to diagnose good/bad performance</a:t>
                      </a:r>
                      <a:br>
                        <a:rPr kumimoji="0" lang="en-US" sz="1100" b="0" i="0" u="none" strike="noStrike" cap="none" normalizeH="0" baseline="0" dirty="0" smtClean="0">
                          <a:solidFill>
                            <a:schemeClr val="tx1"/>
                          </a:solidFill>
                          <a:effectLst/>
                          <a:latin typeface="Verdana" pitchFamily="34" charset="0"/>
                        </a:rPr>
                      </a:br>
                      <a:r>
                        <a:rPr kumimoji="0" lang="en-US" sz="1100" b="0" i="0" u="none" strike="noStrike" cap="none" normalizeH="0" baseline="0" dirty="0" smtClean="0">
                          <a:solidFill>
                            <a:schemeClr val="tx1"/>
                          </a:solidFill>
                          <a:effectLst/>
                          <a:latin typeface="Verdana" pitchFamily="34" charset="0"/>
                        </a:rPr>
                        <a:t>Provides insight into the applications I/O pattern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r>
              <a:tr h="57326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solidFill>
                            <a:schemeClr val="tx1"/>
                          </a:solidFill>
                          <a:effectLst/>
                          <a:latin typeface="Verdana" pitchFamily="34" charset="0"/>
                        </a:rPr>
                        <a:t>Disk Bytes/sec</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solidFill>
                            <a:schemeClr val="tx1"/>
                          </a:solidFill>
                          <a:effectLst/>
                          <a:latin typeface="Verdana" pitchFamily="34" charset="0"/>
                        </a:rPr>
                        <a:t>Disk Read Bytes/sec</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solidFill>
                            <a:schemeClr val="tx1"/>
                          </a:solidFill>
                          <a:effectLst/>
                          <a:latin typeface="Verdana" pitchFamily="34" charset="0"/>
                        </a:rPr>
                        <a:t>Disk Write Bytes/sec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solidFill>
                            <a:schemeClr val="tx1"/>
                          </a:solidFill>
                          <a:effectLst/>
                          <a:latin typeface="Verdana" pitchFamily="34" charset="0"/>
                        </a:rPr>
                        <a:t>Measure of total disk throughput</a:t>
                      </a:r>
                      <a:br>
                        <a:rPr kumimoji="0" lang="en-US" sz="1100" b="0" i="0" u="none" strike="noStrike" cap="none" normalizeH="0" baseline="0" dirty="0" smtClean="0">
                          <a:solidFill>
                            <a:schemeClr val="tx1"/>
                          </a:solidFill>
                          <a:effectLst/>
                          <a:latin typeface="Verdana" pitchFamily="34" charset="0"/>
                        </a:rPr>
                      </a:br>
                      <a:r>
                        <a:rPr kumimoji="0" lang="en-US" sz="1100" b="0" i="0" u="none" strike="noStrike" cap="none" normalizeH="0" baseline="0" dirty="0" smtClean="0">
                          <a:solidFill>
                            <a:schemeClr val="tx1"/>
                          </a:solidFill>
                          <a:effectLst/>
                          <a:latin typeface="Verdana" pitchFamily="34" charset="0"/>
                        </a:rPr>
                        <a:t>Ideally larger block scans should be able to heavily utilize connection bandwidth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r>
            </a:tbl>
          </a:graphicData>
        </a:graphic>
      </p:graphicFrame>
      <p:sp>
        <p:nvSpPr>
          <p:cNvPr id="7" name="Content Placeholder 4"/>
          <p:cNvSpPr txBox="1">
            <a:spLocks/>
          </p:cNvSpPr>
          <p:nvPr/>
        </p:nvSpPr>
        <p:spPr>
          <a:xfrm>
            <a:off x="228600" y="883483"/>
            <a:ext cx="8382000" cy="1190740"/>
          </a:xfrm>
          <a:prstGeom prst="rect">
            <a:avLst/>
          </a:prstGeom>
        </p:spPr>
        <p:txBody>
          <a:bodyPr vert="horz" wrap="square" lIns="0" tIns="0" rIns="0" bIns="0" rtlCol="0">
            <a:normAutofit fontScale="70000" lnSpcReduction="20000"/>
          </a:bodyPr>
          <a:lstStyle/>
          <a:p>
            <a:pPr marL="460375" marR="0" lvl="0" indent="-460375" algn="l" defTabSz="914363" rtl="0" eaLnBrk="1" fontAlgn="auto" latinLnBrk="0" hangingPunct="1">
              <a:lnSpc>
                <a:spcPct val="120000"/>
              </a:lnSpc>
              <a:spcBef>
                <a:spcPct val="20000"/>
              </a:spcBef>
              <a:spcAft>
                <a:spcPts val="0"/>
              </a:spcAft>
              <a:buClrTx/>
              <a:buSzPct val="85000"/>
              <a:buFontTx/>
              <a:buBlip>
                <a:blip r:embed="rId3"/>
              </a:buBlip>
              <a:tabLst/>
              <a:defRPr/>
            </a:pPr>
            <a:r>
              <a:rPr kumimoji="0" lang="en-US" sz="32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Make sure to capture all of these for the complete picture… </a:t>
            </a:r>
          </a:p>
          <a:p>
            <a:pPr marL="917557" lvl="1" indent="-460375">
              <a:lnSpc>
                <a:spcPct val="120000"/>
              </a:lnSpc>
              <a:spcBef>
                <a:spcPct val="20000"/>
              </a:spcBef>
              <a:buSzPct val="85000"/>
              <a:buFontTx/>
              <a:buBlip>
                <a:blip r:embed="rId3"/>
              </a:buBlip>
            </a:pPr>
            <a:r>
              <a:rPr lang="en-US" sz="2400" dirty="0" smtClean="0">
                <a:gradFill>
                  <a:gsLst>
                    <a:gs pos="0">
                      <a:schemeClr val="tx1"/>
                    </a:gs>
                    <a:gs pos="86000">
                      <a:schemeClr val="tx1"/>
                    </a:gs>
                  </a:gsLst>
                  <a:lin ang="5400000" scaled="0"/>
                </a:gradFill>
              </a:rPr>
              <a:t>Size impacts latency </a:t>
            </a:r>
          </a:p>
          <a:p>
            <a:pPr marL="917557" lvl="1" indent="-460375">
              <a:lnSpc>
                <a:spcPct val="120000"/>
              </a:lnSpc>
              <a:spcBef>
                <a:spcPct val="20000"/>
              </a:spcBef>
              <a:buSzPct val="85000"/>
              <a:buFontTx/>
              <a:buBlip>
                <a:blip r:embed="rId3"/>
              </a:buBlip>
            </a:pPr>
            <a:r>
              <a:rPr kumimoji="0" lang="en-US" sz="24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Queue Length</a:t>
            </a:r>
            <a:r>
              <a:rPr lang="en-US" sz="2400" dirty="0" smtClean="0">
                <a:gradFill>
                  <a:gsLst>
                    <a:gs pos="0">
                      <a:schemeClr val="tx1"/>
                    </a:gs>
                    <a:gs pos="86000">
                      <a:schemeClr val="tx1"/>
                    </a:gs>
                  </a:gsLst>
                  <a:lin ang="5400000" scaled="0"/>
                </a:gradFill>
              </a:rPr>
              <a:t>, latency, </a:t>
            </a:r>
            <a:r>
              <a:rPr kumimoji="0" lang="en-US" sz="24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of I/O’s can help identify problems related to sharing</a:t>
            </a:r>
            <a:endParaRPr kumimoji="0" lang="en-US" sz="2400" b="0" i="0" u="none" strike="noStrike" kern="1200" cap="none" spc="0" normalizeH="0" baseline="0" noProof="0" dirty="0">
              <a:ln>
                <a:noFill/>
              </a:ln>
              <a:gradFill>
                <a:gsLst>
                  <a:gs pos="0">
                    <a:schemeClr val="tx1"/>
                  </a:gs>
                  <a:gs pos="86000">
                    <a:schemeClr val="tx1"/>
                  </a:gs>
                </a:gsLst>
                <a:lin ang="5400000" scaled="0"/>
              </a:gradFill>
              <a:effectLst/>
              <a:uLnTx/>
              <a:uFillTx/>
              <a:latin typeface="+mn-lt"/>
              <a:ea typeface="+mn-ea"/>
              <a:cs typeface="+mn-cs"/>
            </a:endParaRPr>
          </a:p>
        </p:txBody>
      </p:sp>
    </p:spTree>
    <p:extLst>
      <p:ext uri="{BB962C8B-B14F-4D97-AF65-F5344CB8AC3E}">
        <p14:creationId xmlns:p14="http://schemas.microsoft.com/office/powerpoint/2010/main" val="2315597712"/>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50"/>
                                        </p:tgtEl>
                                        <p:attrNameLst>
                                          <p:attrName>style.visibility</p:attrName>
                                        </p:attrNameLst>
                                      </p:cBhvr>
                                      <p:to>
                                        <p:strVal val="visible"/>
                                      </p:to>
                                    </p:set>
                                    <p:animEffect transition="in" filter="fade">
                                      <p:cBhvr>
                                        <p:cTn id="7" dur="500"/>
                                        <p:tgtEl>
                                          <p:spTgt spid="12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a:xfrm>
            <a:off x="228600" y="228600"/>
            <a:ext cx="8153400" cy="548640"/>
          </a:xfrm>
        </p:spPr>
        <p:txBody>
          <a:bodyPr>
            <a:normAutofit fontScale="90000"/>
          </a:bodyPr>
          <a:lstStyle/>
          <a:p>
            <a:r>
              <a:rPr lang="en-US" sz="4800" dirty="0" smtClean="0"/>
              <a:t>SQL Server Point of View of IO</a:t>
            </a:r>
          </a:p>
        </p:txBody>
      </p:sp>
      <p:graphicFrame>
        <p:nvGraphicFramePr>
          <p:cNvPr id="8267" name="Group 75"/>
          <p:cNvGraphicFramePr>
            <a:graphicFrameLocks noGrp="1"/>
          </p:cNvGraphicFramePr>
          <p:nvPr>
            <p:ph idx="1"/>
            <p:extLst>
              <p:ext uri="{D42A27DB-BD31-4B8C-83A1-F6EECF244321}">
                <p14:modId xmlns:p14="http://schemas.microsoft.com/office/powerpoint/2010/main" val="1932692204"/>
              </p:ext>
            </p:extLst>
          </p:nvPr>
        </p:nvGraphicFramePr>
        <p:xfrm>
          <a:off x="677863" y="1312863"/>
          <a:ext cx="7788274" cy="5051727"/>
        </p:xfrm>
        <a:graphic>
          <a:graphicData uri="http://schemas.openxmlformats.org/drawingml/2006/table">
            <a:tbl>
              <a:tblPr/>
              <a:tblGrid>
                <a:gridCol w="2806718"/>
                <a:gridCol w="1900535"/>
                <a:gridCol w="3081021"/>
              </a:tblGrid>
              <a:tr h="38550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solidFill>
                            <a:schemeClr val="bg1"/>
                          </a:solidFill>
                          <a:effectLst/>
                          <a:latin typeface="Verdana" pitchFamily="34" charset="0"/>
                        </a:rPr>
                        <a:t>Tool </a:t>
                      </a:r>
                    </a:p>
                  </a:txBody>
                  <a:tcPr marL="88169" marR="8816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solidFill>
                            <a:schemeClr val="bg1"/>
                          </a:solidFill>
                          <a:effectLst/>
                          <a:latin typeface="Verdana" pitchFamily="34" charset="0"/>
                        </a:rPr>
                        <a:t>Monitors </a:t>
                      </a:r>
                    </a:p>
                  </a:txBody>
                  <a:tcPr marL="88169" marR="8816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solidFill>
                            <a:schemeClr val="bg1"/>
                          </a:solidFill>
                          <a:effectLst/>
                          <a:latin typeface="Verdana" pitchFamily="34" charset="0"/>
                        </a:rPr>
                        <a:t>Granularity </a:t>
                      </a:r>
                    </a:p>
                  </a:txBody>
                  <a:tcPr marL="88169" marR="8816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7331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err="1" smtClean="0">
                          <a:solidFill>
                            <a:schemeClr val="tx1"/>
                          </a:solidFill>
                          <a:effectLst/>
                          <a:latin typeface="Verdana" pitchFamily="34" charset="0"/>
                        </a:rPr>
                        <a:t>sys.dm_io_virtual_file_stats</a:t>
                      </a:r>
                      <a:r>
                        <a:rPr kumimoji="0" lang="en-US" sz="1200" b="1" i="0" u="none" strike="noStrike" cap="none" normalizeH="0" baseline="0" dirty="0" smtClean="0">
                          <a:solidFill>
                            <a:schemeClr val="tx1"/>
                          </a:solidFill>
                          <a:effectLst/>
                          <a:latin typeface="Verdana" pitchFamily="34" charset="0"/>
                        </a:rPr>
                        <a:t> </a:t>
                      </a:r>
                    </a:p>
                  </a:txBody>
                  <a:tcPr marL="88169" marR="8816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solidFill>
                            <a:schemeClr val="tx1"/>
                          </a:solidFill>
                          <a:effectLst/>
                          <a:latin typeface="Arial" charset="0"/>
                        </a:rPr>
                        <a:t>Latency, Number of IO’s, Size, Total Bytes </a:t>
                      </a:r>
                    </a:p>
                  </a:txBody>
                  <a:tcPr marL="88169" marR="8816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solidFill>
                            <a:schemeClr val="tx1"/>
                          </a:solidFill>
                          <a:effectLst/>
                          <a:latin typeface="Verdana" pitchFamily="34" charset="0"/>
                        </a:rPr>
                        <a:t>Database files</a:t>
                      </a:r>
                    </a:p>
                  </a:txBody>
                  <a:tcPr marL="88169" marR="8816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r>
              <a:tr h="7154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err="1" smtClean="0">
                          <a:solidFill>
                            <a:schemeClr val="tx1"/>
                          </a:solidFill>
                          <a:effectLst/>
                          <a:latin typeface="Arial" charset="0"/>
                        </a:rPr>
                        <a:t>sys.dm_os_wait_stats</a:t>
                      </a:r>
                      <a:r>
                        <a:rPr kumimoji="0" lang="en-US" sz="1200" b="1" i="0" u="none" strike="noStrike" cap="none" normalizeH="0" baseline="0" dirty="0" smtClean="0">
                          <a:solidFill>
                            <a:schemeClr val="tx1"/>
                          </a:solidFill>
                          <a:effectLst/>
                          <a:latin typeface="Arial" charset="0"/>
                        </a:rPr>
                        <a:t> </a:t>
                      </a:r>
                    </a:p>
                  </a:txBody>
                  <a:tcPr marL="88169" marR="8816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solidFill>
                            <a:schemeClr val="tx1"/>
                          </a:solidFill>
                          <a:effectLst/>
                          <a:latin typeface="Arial" charset="0"/>
                        </a:rPr>
                        <a:t>PAGEIOLATCH, WRITELOG </a:t>
                      </a:r>
                    </a:p>
                  </a:txBody>
                  <a:tcPr marL="88169" marR="8816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solidFill>
                            <a:schemeClr val="tx1"/>
                          </a:solidFill>
                          <a:effectLst/>
                          <a:latin typeface="Arial" charset="0"/>
                        </a:rPr>
                        <a:t>SQL Server Instance level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1" u="none" strike="noStrike" kern="1200" cap="none" normalizeH="0" baseline="0" dirty="0" smtClean="0">
                          <a:solidFill>
                            <a:schemeClr val="tx1"/>
                          </a:solidFill>
                          <a:effectLst/>
                          <a:latin typeface="Verdana" pitchFamily="34" charset="0"/>
                          <a:ea typeface="+mn-ea"/>
                          <a:cs typeface="+mn-cs"/>
                        </a:rPr>
                        <a:t>(cumulative since last start – most useful to analyze deltas over time periods)</a:t>
                      </a:r>
                    </a:p>
                  </a:txBody>
                  <a:tcPr marL="88169" marR="8816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r>
              <a:tr h="69966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err="1" smtClean="0">
                          <a:solidFill>
                            <a:schemeClr val="tx1"/>
                          </a:solidFill>
                          <a:effectLst/>
                          <a:latin typeface="Arial" charset="0"/>
                        </a:rPr>
                        <a:t>sys.dm_io_pending_io_requests</a:t>
                      </a:r>
                      <a:r>
                        <a:rPr kumimoji="0" lang="en-US" sz="1200" b="1" i="0" u="none" strike="noStrike" cap="none" normalizeH="0" baseline="0" dirty="0" smtClean="0">
                          <a:solidFill>
                            <a:schemeClr val="tx1"/>
                          </a:solidFill>
                          <a:effectLst/>
                          <a:latin typeface="Arial" charset="0"/>
                        </a:rPr>
                        <a:t> </a:t>
                      </a:r>
                    </a:p>
                  </a:txBody>
                  <a:tcPr marL="88169" marR="8816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50" b="0" i="0" u="none" strike="noStrike" cap="none" normalizeH="0" baseline="0" dirty="0" smtClean="0">
                          <a:solidFill>
                            <a:schemeClr val="tx1"/>
                          </a:solidFill>
                          <a:effectLst/>
                          <a:latin typeface="Arial" charset="0"/>
                        </a:rPr>
                        <a:t>I/O’s currently “in-flight”.</a:t>
                      </a:r>
                    </a:p>
                  </a:txBody>
                  <a:tcPr marL="88169" marR="8816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solidFill>
                            <a:schemeClr val="tx1"/>
                          </a:solidFill>
                          <a:effectLst/>
                          <a:latin typeface="Verdana" pitchFamily="34" charset="0"/>
                        </a:rPr>
                        <a:t>Individual I/O’s occurring in real time.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1" u="none" strike="noStrike" cap="none" normalizeH="0" baseline="0" dirty="0" smtClean="0">
                          <a:solidFill>
                            <a:schemeClr val="tx1"/>
                          </a:solidFill>
                          <a:effectLst/>
                          <a:latin typeface="Verdana" pitchFamily="34" charset="0"/>
                        </a:rPr>
                        <a:t>(</a:t>
                      </a:r>
                      <a:r>
                        <a:rPr kumimoji="0" lang="en-US" sz="1000" b="1" i="1" u="none" strike="noStrike" cap="none" normalizeH="0" baseline="0" dirty="0" err="1" smtClean="0">
                          <a:solidFill>
                            <a:schemeClr val="tx1"/>
                          </a:solidFill>
                          <a:effectLst/>
                          <a:latin typeface="Verdana" pitchFamily="34" charset="0"/>
                        </a:rPr>
                        <a:t>io_handle</a:t>
                      </a:r>
                      <a:r>
                        <a:rPr kumimoji="0" lang="en-US" sz="1000" b="1" i="1" u="none" strike="noStrike" cap="none" normalizeH="0" baseline="0" dirty="0" smtClean="0">
                          <a:solidFill>
                            <a:schemeClr val="tx1"/>
                          </a:solidFill>
                          <a:effectLst/>
                          <a:latin typeface="Verdana" pitchFamily="34" charset="0"/>
                        </a:rPr>
                        <a:t> can be used to determine file)</a:t>
                      </a:r>
                      <a:r>
                        <a:rPr kumimoji="0" lang="en-US" sz="1100" b="1" i="0" u="none" strike="noStrike" cap="none" normalizeH="0" baseline="0" dirty="0" smtClean="0">
                          <a:solidFill>
                            <a:schemeClr val="tx1"/>
                          </a:solidFill>
                          <a:effectLst/>
                          <a:latin typeface="Verdana" pitchFamily="34" charset="0"/>
                        </a:rPr>
                        <a:t> </a:t>
                      </a:r>
                    </a:p>
                  </a:txBody>
                  <a:tcPr marL="88169" marR="8816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r>
              <a:tr h="69966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err="1" smtClean="0">
                          <a:solidFill>
                            <a:schemeClr val="tx1"/>
                          </a:solidFill>
                          <a:effectLst/>
                          <a:latin typeface="Arial" charset="0"/>
                        </a:rPr>
                        <a:t>sys.dm_exec_query_stats</a:t>
                      </a:r>
                      <a:endParaRPr kumimoji="0" lang="en-US" sz="1200" b="1" i="0" u="none" strike="noStrike" cap="none" normalizeH="0" baseline="0" dirty="0" smtClean="0">
                        <a:solidFill>
                          <a:schemeClr val="tx1"/>
                        </a:solidFill>
                        <a:effectLst/>
                        <a:latin typeface="Arial" charset="0"/>
                      </a:endParaRPr>
                    </a:p>
                  </a:txBody>
                  <a:tcPr marL="88169" marR="8816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solidFill>
                            <a:schemeClr val="tx1"/>
                          </a:solidFill>
                          <a:effectLst/>
                          <a:latin typeface="Arial" charset="0"/>
                        </a:rPr>
                        <a:t>Number of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50" b="0" i="0" u="none" strike="noStrike" cap="none" normalizeH="0" baseline="0" dirty="0" smtClean="0">
                          <a:solidFill>
                            <a:schemeClr val="tx1"/>
                          </a:solidFill>
                          <a:effectLst/>
                          <a:latin typeface="Arial" charset="0"/>
                        </a:rPr>
                        <a:t>Reads (Logical Physical)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50" b="0" i="0" u="none" strike="noStrike" cap="none" normalizeH="0" baseline="0" dirty="0" smtClean="0">
                          <a:solidFill>
                            <a:schemeClr val="tx1"/>
                          </a:solidFill>
                          <a:effectLst/>
                          <a:latin typeface="Arial" charset="0"/>
                        </a:rPr>
                        <a:t>Number of writes</a:t>
                      </a:r>
                    </a:p>
                  </a:txBody>
                  <a:tcPr marL="88169" marR="8816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solidFill>
                            <a:schemeClr val="tx1"/>
                          </a:solidFill>
                          <a:effectLst/>
                          <a:latin typeface="Verdana" pitchFamily="34" charset="0"/>
                        </a:rPr>
                        <a:t>Query or Batch </a:t>
                      </a:r>
                    </a:p>
                  </a:txBody>
                  <a:tcPr marL="88169" marR="8816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r>
              <a:tr h="7304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err="1" smtClean="0">
                          <a:solidFill>
                            <a:schemeClr val="tx1"/>
                          </a:solidFill>
                          <a:effectLst/>
                          <a:latin typeface="Arial" charset="0"/>
                        </a:rPr>
                        <a:t>sys.dm_db_index_usage_stats</a:t>
                      </a:r>
                      <a:endParaRPr kumimoji="0" lang="en-US" sz="1200" b="1" i="0" u="none" strike="noStrike" cap="none" normalizeH="0" baseline="0" dirty="0" smtClean="0">
                        <a:solidFill>
                          <a:schemeClr val="tx1"/>
                        </a:solidFill>
                        <a:effectLst/>
                        <a:latin typeface="Arial" charset="0"/>
                      </a:endParaRPr>
                    </a:p>
                  </a:txBody>
                  <a:tcPr marL="88169" marR="8816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solidFill>
                            <a:schemeClr val="tx1"/>
                          </a:solidFill>
                          <a:effectLst/>
                          <a:latin typeface="Arial" charset="0"/>
                        </a:rPr>
                        <a:t>Number of IO’s and type of access (seek, scan, lookup, write) </a:t>
                      </a:r>
                    </a:p>
                  </a:txBody>
                  <a:tcPr marL="88169" marR="8816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solidFill>
                            <a:schemeClr val="tx1"/>
                          </a:solidFill>
                          <a:effectLst/>
                          <a:latin typeface="Arial" charset="0"/>
                        </a:rPr>
                        <a:t>Index or Table </a:t>
                      </a:r>
                    </a:p>
                  </a:txBody>
                  <a:tcPr marL="88169" marR="8816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r>
              <a:tr h="4424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err="1" smtClean="0">
                          <a:solidFill>
                            <a:schemeClr val="tx1"/>
                          </a:solidFill>
                          <a:effectLst/>
                          <a:latin typeface="Arial" charset="0"/>
                        </a:rPr>
                        <a:t>sys.dm_db_index_operational_stats</a:t>
                      </a:r>
                      <a:endParaRPr kumimoji="0" lang="en-US" sz="1200" b="1" i="0" u="none" strike="noStrike" cap="none" normalizeH="0" baseline="0" dirty="0" smtClean="0">
                        <a:solidFill>
                          <a:schemeClr val="tx1"/>
                        </a:solidFill>
                        <a:effectLst/>
                        <a:latin typeface="Arial" charset="0"/>
                      </a:endParaRPr>
                    </a:p>
                  </a:txBody>
                  <a:tcPr marL="88169" marR="8816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solidFill>
                            <a:schemeClr val="tx1"/>
                          </a:solidFill>
                          <a:effectLst/>
                          <a:latin typeface="Arial" charset="0"/>
                        </a:rPr>
                        <a:t>I/O latch wait time, row &amp; page locks, page splits, etc.</a:t>
                      </a:r>
                    </a:p>
                  </a:txBody>
                  <a:tcPr marL="88169" marR="8816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solidFill>
                            <a:schemeClr val="tx1"/>
                          </a:solidFill>
                          <a:effectLst/>
                          <a:latin typeface="Arial" charset="0"/>
                        </a:rPr>
                        <a:t>Index or Table </a:t>
                      </a:r>
                    </a:p>
                  </a:txBody>
                  <a:tcPr marL="88169" marR="8816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r>
              <a:tr h="79635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err="1" smtClean="0">
                          <a:solidFill>
                            <a:schemeClr val="tx1"/>
                          </a:solidFill>
                          <a:effectLst/>
                          <a:latin typeface="Arial" charset="0"/>
                        </a:rPr>
                        <a:t>Xevents</a:t>
                      </a:r>
                      <a:endParaRPr kumimoji="0" lang="en-US" sz="1200" b="1" i="0" u="none" strike="noStrike" cap="none" normalizeH="0" baseline="0" dirty="0" smtClean="0">
                        <a:solidFill>
                          <a:schemeClr val="tx1"/>
                        </a:solidFill>
                        <a:effectLst/>
                        <a:latin typeface="Arial" charset="0"/>
                      </a:endParaRPr>
                    </a:p>
                  </a:txBody>
                  <a:tcPr marL="88169" marR="8816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solidFill>
                            <a:schemeClr val="tx1"/>
                          </a:solidFill>
                          <a:effectLst/>
                          <a:latin typeface="Arial" charset="0"/>
                        </a:rPr>
                        <a:t>PAGEIOLATCH</a:t>
                      </a:r>
                    </a:p>
                  </a:txBody>
                  <a:tcPr marL="88169" marR="8816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solidFill>
                            <a:schemeClr val="tx1"/>
                          </a:solidFill>
                          <a:effectLst/>
                          <a:latin typeface="Arial" charset="0"/>
                        </a:rPr>
                        <a:t>Query and Database file</a:t>
                      </a:r>
                    </a:p>
                  </a:txBody>
                  <a:tcPr marL="88169" marR="8816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r>
            </a:tbl>
          </a:graphicData>
        </a:graphic>
      </p:graphicFrame>
    </p:spTree>
    <p:extLst>
      <p:ext uri="{BB962C8B-B14F-4D97-AF65-F5344CB8AC3E}">
        <p14:creationId xmlns:p14="http://schemas.microsoft.com/office/powerpoint/2010/main" val="1510240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67"/>
                                        </p:tgtEl>
                                        <p:attrNameLst>
                                          <p:attrName>style.visibility</p:attrName>
                                        </p:attrNameLst>
                                      </p:cBhvr>
                                      <p:to>
                                        <p:strVal val="visible"/>
                                      </p:to>
                                    </p:set>
                                    <p:animEffect transition="in" filter="fade">
                                      <p:cBhvr>
                                        <p:cTn id="7" dur="500"/>
                                        <p:tgtEl>
                                          <p:spTgt spid="8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a:xfrm>
            <a:off x="228600" y="228600"/>
            <a:ext cx="8153400" cy="548640"/>
          </a:xfrm>
        </p:spPr>
        <p:txBody>
          <a:bodyPr>
            <a:normAutofit fontScale="90000"/>
          </a:bodyPr>
          <a:lstStyle/>
          <a:p>
            <a:r>
              <a:rPr lang="en-US" sz="4800" dirty="0" smtClean="0"/>
              <a:t>SQL Server Point of View of IO</a:t>
            </a:r>
          </a:p>
        </p:txBody>
      </p:sp>
      <p:sp>
        <p:nvSpPr>
          <p:cNvPr id="2" name="Content Placeholder 1"/>
          <p:cNvSpPr>
            <a:spLocks noGrp="1"/>
          </p:cNvSpPr>
          <p:nvPr>
            <p:ph idx="1"/>
          </p:nvPr>
        </p:nvSpPr>
        <p:spPr/>
        <p:txBody>
          <a:bodyPr/>
          <a:lstStyle/>
          <a:p>
            <a:r>
              <a:rPr lang="en-US" dirty="0" smtClean="0"/>
              <a:t>You demand more IO?!? </a:t>
            </a:r>
          </a:p>
          <a:p>
            <a:pPr lvl="1"/>
            <a:r>
              <a:rPr lang="en-US" dirty="0" err="1" smtClean="0"/>
              <a:t>Sys.dm_os_wait_stats</a:t>
            </a:r>
            <a:endParaRPr lang="en-US" dirty="0" smtClean="0"/>
          </a:p>
          <a:p>
            <a:pPr lvl="1"/>
            <a:r>
              <a:rPr lang="en-US" dirty="0" err="1" smtClean="0"/>
              <a:t>Sys.dm_performance_counters</a:t>
            </a:r>
            <a:endParaRPr lang="en-US" dirty="0"/>
          </a:p>
        </p:txBody>
      </p:sp>
    </p:spTree>
    <p:extLst>
      <p:ext uri="{BB962C8B-B14F-4D97-AF65-F5344CB8AC3E}">
        <p14:creationId xmlns:p14="http://schemas.microsoft.com/office/powerpoint/2010/main" val="2521081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762000" y="213360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n-US">
              <a:latin typeface="Times New Roman" pitchFamily="18" charset="0"/>
            </a:endParaRPr>
          </a:p>
        </p:txBody>
      </p:sp>
      <p:sp>
        <p:nvSpPr>
          <p:cNvPr id="181251" name="Rectangle 3"/>
          <p:cNvSpPr>
            <a:spLocks noChangeArrowheads="1"/>
          </p:cNvSpPr>
          <p:nvPr/>
        </p:nvSpPr>
        <p:spPr bwMode="auto">
          <a:xfrm>
            <a:off x="304800" y="609600"/>
            <a:ext cx="8610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lstStyle/>
          <a:p>
            <a:pPr eaLnBrk="1" hangingPunct="1"/>
            <a:r>
              <a:rPr lang="en-US" sz="2800"/>
              <a:t>Monitoring Raw Disk Physical Performance</a:t>
            </a:r>
          </a:p>
        </p:txBody>
      </p:sp>
      <p:sp>
        <p:nvSpPr>
          <p:cNvPr id="181252" name="Rectangle 4"/>
          <p:cNvSpPr>
            <a:spLocks noChangeArrowheads="1"/>
          </p:cNvSpPr>
          <p:nvPr/>
        </p:nvSpPr>
        <p:spPr bwMode="auto">
          <a:xfrm>
            <a:off x="457200" y="1447800"/>
            <a:ext cx="7848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5138" indent="-465138"/>
            <a:r>
              <a:rPr lang="en-US"/>
              <a:t>Avg. Disk sec/Read and Avg. Disk sec/Write</a:t>
            </a:r>
          </a:p>
          <a:p>
            <a:pPr marL="465138" indent="-465138">
              <a:buFontTx/>
              <a:buChar char="•"/>
            </a:pPr>
            <a:r>
              <a:rPr lang="en-US" sz="2000"/>
              <a:t> Transaction Log Access </a:t>
            </a:r>
          </a:p>
          <a:p>
            <a:pPr marL="1138238" lvl="1" indent="-558800">
              <a:buFontTx/>
              <a:buChar char="•"/>
            </a:pPr>
            <a:r>
              <a:rPr lang="en-US" sz="2000"/>
              <a:t> Avg disk writes/sec should be &lt;= 1 msec (with array accelerator enabled)</a:t>
            </a:r>
          </a:p>
          <a:p>
            <a:pPr marL="465138" indent="-465138">
              <a:buFontTx/>
              <a:buChar char="•"/>
            </a:pPr>
            <a:r>
              <a:rPr lang="en-US" sz="2000"/>
              <a:t> Database Access</a:t>
            </a:r>
          </a:p>
          <a:p>
            <a:pPr marL="1138238" lvl="1" indent="-558800">
              <a:buFontTx/>
              <a:buChar char="•"/>
            </a:pPr>
            <a:r>
              <a:rPr lang="en-US" sz="2000"/>
              <a:t>Avg disk reads/sec should be &lt;= 15-20 msec</a:t>
            </a:r>
          </a:p>
          <a:p>
            <a:pPr marL="1138238" lvl="1" indent="-558800">
              <a:buFontTx/>
              <a:buChar char="•"/>
            </a:pPr>
            <a:r>
              <a:rPr lang="en-US" sz="2000"/>
              <a:t>Avg disk writes/sec should be &lt;= 1 msec (with array accelerator enabled)</a:t>
            </a:r>
          </a:p>
          <a:p>
            <a:pPr marL="1138238" lvl="1" indent="-558800">
              <a:buFontTx/>
              <a:buChar char="•"/>
            </a:pPr>
            <a:r>
              <a:rPr lang="en-US" sz="2000"/>
              <a:t>Remember checkpointing in your calculations!</a:t>
            </a:r>
          </a:p>
          <a:p>
            <a:pPr marL="465138" indent="-465138" eaLnBrk="1" hangingPunct="1">
              <a:spcBef>
                <a:spcPct val="30000"/>
              </a:spcBef>
              <a:buFontTx/>
              <a:buChar char="•"/>
            </a:pPr>
            <a:endParaRPr lang="en-US" sz="20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762000" y="213360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n-US">
              <a:latin typeface="Times New Roman" pitchFamily="18" charset="0"/>
            </a:endParaRPr>
          </a:p>
        </p:txBody>
      </p:sp>
      <p:sp>
        <p:nvSpPr>
          <p:cNvPr id="196611" name="Rectangle 3"/>
          <p:cNvSpPr>
            <a:spLocks noChangeArrowheads="1"/>
          </p:cNvSpPr>
          <p:nvPr/>
        </p:nvSpPr>
        <p:spPr bwMode="auto">
          <a:xfrm>
            <a:off x="304800" y="609600"/>
            <a:ext cx="8610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lstStyle/>
          <a:p>
            <a:pPr eaLnBrk="1" hangingPunct="1"/>
            <a:r>
              <a:rPr lang="en-US" sz="2800"/>
              <a:t>Monitoring Raw I/O Physical Performance</a:t>
            </a:r>
          </a:p>
        </p:txBody>
      </p:sp>
      <p:sp>
        <p:nvSpPr>
          <p:cNvPr id="196613" name="Rectangle 5"/>
          <p:cNvSpPr>
            <a:spLocks noChangeArrowheads="1"/>
          </p:cNvSpPr>
          <p:nvPr/>
        </p:nvSpPr>
        <p:spPr bwMode="auto">
          <a:xfrm>
            <a:off x="457200" y="1447800"/>
            <a:ext cx="78486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eaLnBrk="1" hangingPunct="1">
              <a:spcBef>
                <a:spcPct val="30000"/>
              </a:spcBef>
              <a:buFontTx/>
              <a:buAutoNum type="arabicPeriod"/>
            </a:pPr>
            <a:r>
              <a:rPr lang="en-US"/>
              <a:t>Counters - Disk Transfers/sec, Disk Reads/sec, and Disk Writes/sec</a:t>
            </a:r>
          </a:p>
          <a:p>
            <a:pPr marL="457200" indent="-457200" eaLnBrk="1" hangingPunct="1">
              <a:spcBef>
                <a:spcPct val="30000"/>
              </a:spcBef>
              <a:buFontTx/>
              <a:buAutoNum type="arabicPeriod"/>
            </a:pPr>
            <a:r>
              <a:rPr lang="en-US"/>
              <a:t>Calculate the nbr of transfers/sec for a single drive:</a:t>
            </a:r>
          </a:p>
          <a:p>
            <a:pPr marL="914400" lvl="1" indent="-457200" eaLnBrk="1" hangingPunct="1">
              <a:spcBef>
                <a:spcPct val="30000"/>
              </a:spcBef>
              <a:buFontTx/>
              <a:buAutoNum type="alphaLcPeriod"/>
            </a:pPr>
            <a:r>
              <a:rPr lang="en-US"/>
              <a:t>First divide the number of I/O operations/sec by number of disk drives</a:t>
            </a:r>
          </a:p>
          <a:p>
            <a:pPr marL="914400" lvl="1" indent="-457200" eaLnBrk="1" hangingPunct="1">
              <a:spcBef>
                <a:spcPct val="30000"/>
              </a:spcBef>
              <a:buFontTx/>
              <a:buAutoNum type="alphaLcPeriod"/>
            </a:pPr>
            <a:r>
              <a:rPr lang="en-US"/>
              <a:t>Then factor in appropriate RAID overhead</a:t>
            </a:r>
          </a:p>
          <a:p>
            <a:pPr marL="457200" indent="-457200" eaLnBrk="1" hangingPunct="1">
              <a:spcBef>
                <a:spcPct val="30000"/>
              </a:spcBef>
              <a:buFontTx/>
              <a:buAutoNum type="arabicPeriod"/>
            </a:pPr>
            <a:r>
              <a:rPr lang="en-US"/>
              <a:t>You shouldn’t have more I/O requests (disk transfers)/sec per disk drive:</a:t>
            </a:r>
          </a:p>
          <a:p>
            <a:pPr marL="457200" indent="-457200" eaLnBrk="1" hangingPunct="1">
              <a:spcBef>
                <a:spcPct val="30000"/>
              </a:spcBef>
              <a:buFontTx/>
              <a:buAutoNum type="alphaLcPeriod"/>
            </a:pPr>
            <a:endParaRPr lang="en-US"/>
          </a:p>
          <a:p>
            <a:pPr marL="457200" indent="-457200" eaLnBrk="1" hangingPunct="1">
              <a:spcBef>
                <a:spcPct val="30000"/>
              </a:spcBef>
              <a:buFontTx/>
              <a:buChar char="•"/>
            </a:pPr>
            <a:endParaRPr lang="en-US"/>
          </a:p>
        </p:txBody>
      </p:sp>
      <p:sp>
        <p:nvSpPr>
          <p:cNvPr id="196614" name="Rectangle 6"/>
          <p:cNvSpPr>
            <a:spLocks noChangeArrowheads="1"/>
          </p:cNvSpPr>
          <p:nvPr/>
        </p:nvSpPr>
        <p:spPr bwMode="auto">
          <a:xfrm>
            <a:off x="1143000" y="5105400"/>
            <a:ext cx="76962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1"/>
              <a:t>8KB I/O Requests 	10K RPM 9-72 GB 	15K RPM 9–18 GB</a:t>
            </a:r>
          </a:p>
          <a:p>
            <a:r>
              <a:rPr lang="en-US" sz="1800" b="1"/>
              <a:t>Sequential Write 	~</a:t>
            </a:r>
            <a:r>
              <a:rPr lang="en-US" sz="1800"/>
              <a:t>166			~250</a:t>
            </a:r>
            <a:endParaRPr lang="en-US" sz="1800" b="1"/>
          </a:p>
          <a:p>
            <a:r>
              <a:rPr lang="en-US" sz="1800" b="1"/>
              <a:t>Random Read/Write 	~</a:t>
            </a:r>
            <a:r>
              <a:rPr lang="en-US" sz="1800"/>
              <a:t>90 			~110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p:txBody>
          <a:bodyPr/>
          <a:lstStyle/>
          <a:p>
            <a:fld id="{0E7C22D9-EF76-412F-8D52-7E40A12B102B}" type="slidenum">
              <a:rPr lang="en-US" smtClean="0"/>
              <a:pPr/>
              <a:t>24</a:t>
            </a:fld>
            <a:endParaRPr lang="en-US"/>
          </a:p>
        </p:txBody>
      </p:sp>
      <p:sp>
        <p:nvSpPr>
          <p:cNvPr id="198658" name="Text Box 2"/>
          <p:cNvSpPr txBox="1">
            <a:spLocks noChangeArrowheads="1"/>
          </p:cNvSpPr>
          <p:nvPr/>
        </p:nvSpPr>
        <p:spPr bwMode="auto">
          <a:xfrm>
            <a:off x="762000" y="213360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n-US">
              <a:latin typeface="Times New Roman" pitchFamily="18" charset="0"/>
            </a:endParaRPr>
          </a:p>
        </p:txBody>
      </p:sp>
      <p:sp>
        <p:nvSpPr>
          <p:cNvPr id="198659" name="Rectangle 3"/>
          <p:cNvSpPr>
            <a:spLocks noChangeArrowheads="1"/>
          </p:cNvSpPr>
          <p:nvPr/>
        </p:nvSpPr>
        <p:spPr bwMode="auto">
          <a:xfrm>
            <a:off x="304800" y="457200"/>
            <a:ext cx="8610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lstStyle/>
          <a:p>
            <a:pPr eaLnBrk="1" hangingPunct="1"/>
            <a:r>
              <a:rPr lang="en-US" sz="2800"/>
              <a:t>Estimating Average I/O</a:t>
            </a:r>
          </a:p>
        </p:txBody>
      </p:sp>
      <p:sp>
        <p:nvSpPr>
          <p:cNvPr id="198660" name="Rectangle 4"/>
          <p:cNvSpPr>
            <a:spLocks noChangeArrowheads="1"/>
          </p:cNvSpPr>
          <p:nvPr/>
        </p:nvSpPr>
        <p:spPr bwMode="auto">
          <a:xfrm>
            <a:off x="457200" y="1295400"/>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eaLnBrk="1" hangingPunct="1">
              <a:spcBef>
                <a:spcPct val="30000"/>
              </a:spcBef>
              <a:buFontTx/>
              <a:buAutoNum type="arabicPeriod"/>
            </a:pPr>
            <a:r>
              <a:rPr lang="en-US" dirty="0"/>
              <a:t>Collect long-term averages of I/O counters (Disk Transfers/sec, Disk Reads/sec, and Disk Writes/sec)</a:t>
            </a:r>
          </a:p>
          <a:p>
            <a:pPr marL="457200" indent="-457200" eaLnBrk="1" hangingPunct="1">
              <a:spcBef>
                <a:spcPct val="30000"/>
              </a:spcBef>
              <a:buFontTx/>
              <a:buAutoNum type="arabicPeriod"/>
            </a:pPr>
            <a:r>
              <a:rPr lang="en-US" dirty="0"/>
              <a:t>Use the following equations to calculate I/</a:t>
            </a:r>
            <a:r>
              <a:rPr lang="en-US" dirty="0" err="1"/>
              <a:t>Os</a:t>
            </a:r>
            <a:r>
              <a:rPr lang="en-US" dirty="0"/>
              <a:t> per second per disk drive:</a:t>
            </a:r>
          </a:p>
          <a:p>
            <a:pPr marL="914400" lvl="1" indent="-457200" eaLnBrk="1" hangingPunct="1">
              <a:spcBef>
                <a:spcPct val="30000"/>
              </a:spcBef>
              <a:buFontTx/>
              <a:buAutoNum type="alphaLcPeriod"/>
            </a:pPr>
            <a:r>
              <a:rPr lang="en-US" sz="2000" dirty="0"/>
              <a:t>I/</a:t>
            </a:r>
            <a:r>
              <a:rPr lang="en-US" sz="2000" dirty="0" err="1"/>
              <a:t>Os</a:t>
            </a:r>
            <a:r>
              <a:rPr lang="en-US" sz="2000" dirty="0"/>
              <a:t> per sec. per drive w/RAID 1 = (Disk Reads/sec + 2*Disk Writes /sec)/(</a:t>
            </a:r>
            <a:r>
              <a:rPr lang="en-US" sz="2000" dirty="0" err="1"/>
              <a:t>nbr</a:t>
            </a:r>
            <a:r>
              <a:rPr lang="en-US" sz="2000" dirty="0"/>
              <a:t> drives in volume)</a:t>
            </a:r>
          </a:p>
          <a:p>
            <a:pPr marL="914400" lvl="1" indent="-457200" eaLnBrk="1" hangingPunct="1">
              <a:spcBef>
                <a:spcPct val="30000"/>
              </a:spcBef>
              <a:buFontTx/>
              <a:buAutoNum type="alphaLcPeriod"/>
            </a:pPr>
            <a:r>
              <a:rPr lang="en-US" sz="2000" dirty="0"/>
              <a:t>I/</a:t>
            </a:r>
            <a:r>
              <a:rPr lang="en-US" sz="2000" dirty="0" err="1"/>
              <a:t>Os</a:t>
            </a:r>
            <a:r>
              <a:rPr lang="en-US" sz="2000" dirty="0"/>
              <a:t> per sec. per drive w/RAID 5 = (Disk Reads/sec + 4*Disk Writes /sec)/(</a:t>
            </a:r>
            <a:r>
              <a:rPr lang="en-US" sz="2000" dirty="0" err="1"/>
              <a:t>nbr</a:t>
            </a:r>
            <a:r>
              <a:rPr lang="en-US" sz="2000" dirty="0"/>
              <a:t> drives in volume)</a:t>
            </a:r>
          </a:p>
          <a:p>
            <a:pPr marL="457200" indent="-457200" eaLnBrk="1" hangingPunct="1">
              <a:spcBef>
                <a:spcPct val="30000"/>
              </a:spcBef>
              <a:buFontTx/>
              <a:buAutoNum type="arabicPeriod"/>
            </a:pPr>
            <a:r>
              <a:rPr lang="en-US" dirty="0"/>
              <a:t>Repeat for each logical volume. (Remember Checkpoints!)</a:t>
            </a:r>
          </a:p>
          <a:p>
            <a:pPr marL="457200" indent="-457200" eaLnBrk="1" hangingPunct="1">
              <a:spcBef>
                <a:spcPct val="30000"/>
              </a:spcBef>
              <a:buFontTx/>
              <a:buAutoNum type="arabicPeriod"/>
            </a:pPr>
            <a:r>
              <a:rPr lang="en-US" dirty="0"/>
              <a:t>If your values don’t equal or exceed the values on the previous slide, increase speeds by:</a:t>
            </a:r>
          </a:p>
          <a:p>
            <a:pPr marL="914400" lvl="1" indent="-457200" eaLnBrk="1" hangingPunct="1">
              <a:spcBef>
                <a:spcPct val="30000"/>
              </a:spcBef>
              <a:buFontTx/>
              <a:buAutoNum type="alphaLcPeriod"/>
            </a:pPr>
            <a:r>
              <a:rPr lang="en-US" sz="2000" dirty="0"/>
              <a:t>Adding drives to the volume</a:t>
            </a:r>
          </a:p>
          <a:p>
            <a:pPr marL="914400" lvl="1" indent="-457200" eaLnBrk="1" hangingPunct="1">
              <a:spcBef>
                <a:spcPct val="30000"/>
              </a:spcBef>
              <a:buFontTx/>
              <a:buAutoNum type="alphaLcPeriod"/>
            </a:pPr>
            <a:r>
              <a:rPr lang="en-US" sz="2000" dirty="0"/>
              <a:t>Getting faster drives </a:t>
            </a:r>
          </a:p>
          <a:p>
            <a:pPr marL="457200" indent="-457200" eaLnBrk="1" hangingPunct="1">
              <a:spcBef>
                <a:spcPct val="30000"/>
              </a:spcBef>
              <a:buFontTx/>
              <a:buAutoNum type="arabicPeriod"/>
            </a:pP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1"/>
          <p:cNvSpPr>
            <a:spLocks noGrp="1"/>
          </p:cNvSpPr>
          <p:nvPr>
            <p:ph type="sldNum" sz="quarter" idx="12"/>
          </p:nvPr>
        </p:nvSpPr>
        <p:spPr/>
        <p:txBody>
          <a:bodyPr/>
          <a:lstStyle/>
          <a:p>
            <a:fld id="{B5CBC07F-B36E-4E0C-B7C1-221D1BACCF48}" type="slidenum">
              <a:rPr lang="en-US" smtClean="0"/>
              <a:pPr/>
              <a:t>25</a:t>
            </a:fld>
            <a:endParaRPr lang="en-US"/>
          </a:p>
        </p:txBody>
      </p:sp>
      <p:sp>
        <p:nvSpPr>
          <p:cNvPr id="200706" name="Text Box 2"/>
          <p:cNvSpPr txBox="1">
            <a:spLocks noChangeArrowheads="1"/>
          </p:cNvSpPr>
          <p:nvPr/>
        </p:nvSpPr>
        <p:spPr bwMode="auto">
          <a:xfrm>
            <a:off x="762000" y="213360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n-US">
              <a:latin typeface="Times New Roman" pitchFamily="18" charset="0"/>
            </a:endParaRPr>
          </a:p>
        </p:txBody>
      </p:sp>
      <p:sp>
        <p:nvSpPr>
          <p:cNvPr id="200707" name="Rectangle 3"/>
          <p:cNvSpPr>
            <a:spLocks noChangeArrowheads="1"/>
          </p:cNvSpPr>
          <p:nvPr/>
        </p:nvSpPr>
        <p:spPr bwMode="auto">
          <a:xfrm>
            <a:off x="304800" y="457200"/>
            <a:ext cx="8610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lstStyle/>
          <a:p>
            <a:pPr eaLnBrk="1" hangingPunct="1"/>
            <a:r>
              <a:rPr lang="en-US" sz="2800"/>
              <a:t>Queue Lengths</a:t>
            </a:r>
          </a:p>
        </p:txBody>
      </p:sp>
      <p:sp>
        <p:nvSpPr>
          <p:cNvPr id="200708" name="Rectangle 4"/>
          <p:cNvSpPr>
            <a:spLocks noChangeArrowheads="1"/>
          </p:cNvSpPr>
          <p:nvPr/>
        </p:nvSpPr>
        <p:spPr bwMode="auto">
          <a:xfrm>
            <a:off x="457200" y="1295400"/>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eaLnBrk="1" hangingPunct="1">
              <a:spcBef>
                <a:spcPct val="30000"/>
              </a:spcBef>
              <a:buFontTx/>
              <a:buAutoNum type="arabicPeriod"/>
            </a:pPr>
            <a:endParaRPr lang="en-US"/>
          </a:p>
        </p:txBody>
      </p:sp>
      <p:sp>
        <p:nvSpPr>
          <p:cNvPr id="200709" name="Rectangle 5"/>
          <p:cNvSpPr>
            <a:spLocks noChangeArrowheads="1"/>
          </p:cNvSpPr>
          <p:nvPr/>
        </p:nvSpPr>
        <p:spPr bwMode="auto">
          <a:xfrm>
            <a:off x="609600" y="1447800"/>
            <a:ext cx="79248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eaLnBrk="1" hangingPunct="1">
              <a:spcBef>
                <a:spcPct val="30000"/>
              </a:spcBef>
              <a:buFontTx/>
              <a:buAutoNum type="arabicPeriod"/>
            </a:pPr>
            <a:r>
              <a:rPr lang="en-US" dirty="0"/>
              <a:t>Counters - Avg. Disk Queue Length and Current Disk Queue Length</a:t>
            </a:r>
          </a:p>
          <a:p>
            <a:pPr marL="914400" lvl="1" indent="-457200" eaLnBrk="1" hangingPunct="1">
              <a:spcBef>
                <a:spcPct val="30000"/>
              </a:spcBef>
              <a:buFontTx/>
              <a:buAutoNum type="alphaLcPeriod"/>
            </a:pPr>
            <a:r>
              <a:rPr lang="en-US" sz="2000" dirty="0" err="1"/>
              <a:t>Avg</a:t>
            </a:r>
            <a:r>
              <a:rPr lang="en-US" sz="2000" dirty="0"/>
              <a:t> Disk Queue &lt;= 2 per disk drive in volume</a:t>
            </a:r>
          </a:p>
          <a:p>
            <a:pPr marL="914400" lvl="1" indent="-457200" eaLnBrk="1" hangingPunct="1">
              <a:spcBef>
                <a:spcPct val="30000"/>
              </a:spcBef>
              <a:buFontTx/>
              <a:buAutoNum type="alphaLcPeriod"/>
            </a:pPr>
            <a:r>
              <a:rPr lang="en-US" sz="2000" dirty="0"/>
              <a:t>Calculate by dividing queue length by number of drives in volume</a:t>
            </a:r>
          </a:p>
          <a:p>
            <a:pPr marL="457200" indent="-457200" eaLnBrk="1" hangingPunct="1">
              <a:spcBef>
                <a:spcPct val="30000"/>
              </a:spcBef>
              <a:buFontTx/>
              <a:buAutoNum type="arabicPeriod"/>
            </a:pPr>
            <a:r>
              <a:rPr lang="en-US" dirty="0"/>
              <a:t>Example:</a:t>
            </a:r>
          </a:p>
          <a:p>
            <a:pPr marL="914400" lvl="1" indent="-457200" eaLnBrk="1" hangingPunct="1">
              <a:spcBef>
                <a:spcPct val="30000"/>
              </a:spcBef>
              <a:buFontTx/>
              <a:buAutoNum type="alphaLcPeriod"/>
            </a:pPr>
            <a:r>
              <a:rPr lang="en-US" sz="2000" dirty="0"/>
              <a:t>In a 12-drive array, max queued disk request = 22 and average queued disk requests = 8.25</a:t>
            </a:r>
          </a:p>
          <a:p>
            <a:pPr marL="914400" lvl="1" indent="-457200" eaLnBrk="1" hangingPunct="1">
              <a:spcBef>
                <a:spcPct val="30000"/>
              </a:spcBef>
              <a:buFontTx/>
              <a:buAutoNum type="alphaLcPeriod"/>
            </a:pPr>
            <a:r>
              <a:rPr lang="en-US" sz="2000" dirty="0"/>
              <a:t>Do the math for max:  22 (max queued requests) divided by 12 (disks in array) = 1.83 queued requests per disk during peak.  </a:t>
            </a:r>
            <a:r>
              <a:rPr lang="en-US" sz="2000" i="1" dirty="0"/>
              <a:t>We’re ok since we’re &lt;= 2.</a:t>
            </a:r>
          </a:p>
          <a:p>
            <a:pPr marL="914400" lvl="1" indent="-457200" eaLnBrk="1" hangingPunct="1">
              <a:spcBef>
                <a:spcPct val="30000"/>
              </a:spcBef>
              <a:buFontTx/>
              <a:buAutoNum type="alphaLcPeriod"/>
            </a:pPr>
            <a:r>
              <a:rPr lang="en-US" sz="2000" dirty="0"/>
              <a:t>Do the math for </a:t>
            </a:r>
            <a:r>
              <a:rPr lang="en-US" sz="2000" dirty="0" err="1"/>
              <a:t>avg</a:t>
            </a:r>
            <a:r>
              <a:rPr lang="en-US" sz="2000" dirty="0"/>
              <a:t>: 8.25 (</a:t>
            </a:r>
            <a:r>
              <a:rPr lang="en-US" sz="2000" dirty="0" err="1"/>
              <a:t>avg</a:t>
            </a:r>
            <a:r>
              <a:rPr lang="en-US" sz="2000" dirty="0"/>
              <a:t> queued requests) divided by 12 (disks in array) = 0.69 queued requests per disk on average.  </a:t>
            </a:r>
            <a:r>
              <a:rPr lang="en-US" sz="2000" i="1" dirty="0"/>
              <a:t>Again, we’re ok since we’re &lt;= 2.</a:t>
            </a:r>
          </a:p>
          <a:p>
            <a:pPr marL="457200" indent="-457200" eaLnBrk="1" hangingPunct="1">
              <a:spcBef>
                <a:spcPct val="30000"/>
              </a:spcBef>
              <a:buFontTx/>
              <a:buAutoNum type="arabicPeriod"/>
            </a:pPr>
            <a:endParaRPr lang="en-US" sz="2000" i="1" dirty="0"/>
          </a:p>
          <a:p>
            <a:pPr marL="457200" indent="-457200" eaLnBrk="1" hangingPunct="1">
              <a:spcBef>
                <a:spcPct val="30000"/>
              </a:spcBef>
              <a:buFontTx/>
              <a:buAutoNum type="arabicPeriod"/>
            </a:pP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2754" name="Text Box 2"/>
          <p:cNvSpPr txBox="1">
            <a:spLocks noChangeArrowheads="1"/>
          </p:cNvSpPr>
          <p:nvPr/>
        </p:nvSpPr>
        <p:spPr bwMode="auto">
          <a:xfrm>
            <a:off x="762000" y="213360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n-US">
              <a:latin typeface="Times New Roman" pitchFamily="18" charset="0"/>
            </a:endParaRPr>
          </a:p>
        </p:txBody>
      </p:sp>
      <p:sp>
        <p:nvSpPr>
          <p:cNvPr id="202755" name="Rectangle 3"/>
          <p:cNvSpPr>
            <a:spLocks noChangeArrowheads="1"/>
          </p:cNvSpPr>
          <p:nvPr/>
        </p:nvSpPr>
        <p:spPr bwMode="auto">
          <a:xfrm>
            <a:off x="304800" y="457200"/>
            <a:ext cx="8610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lstStyle/>
          <a:p>
            <a:pPr eaLnBrk="1" hangingPunct="1"/>
            <a:r>
              <a:rPr lang="en-US" sz="2800"/>
              <a:t>Disk Time</a:t>
            </a:r>
          </a:p>
        </p:txBody>
      </p:sp>
      <p:sp>
        <p:nvSpPr>
          <p:cNvPr id="202756" name="Rectangle 4"/>
          <p:cNvSpPr>
            <a:spLocks noChangeArrowheads="1"/>
          </p:cNvSpPr>
          <p:nvPr/>
        </p:nvSpPr>
        <p:spPr bwMode="auto">
          <a:xfrm>
            <a:off x="457200" y="1295400"/>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eaLnBrk="1" hangingPunct="1">
              <a:spcBef>
                <a:spcPct val="30000"/>
              </a:spcBef>
              <a:buFontTx/>
              <a:buAutoNum type="arabicPeriod"/>
            </a:pPr>
            <a:endParaRPr lang="en-US"/>
          </a:p>
        </p:txBody>
      </p:sp>
      <p:sp>
        <p:nvSpPr>
          <p:cNvPr id="202757" name="Rectangle 5"/>
          <p:cNvSpPr>
            <a:spLocks noChangeArrowheads="1"/>
          </p:cNvSpPr>
          <p:nvPr/>
        </p:nvSpPr>
        <p:spPr bwMode="auto">
          <a:xfrm>
            <a:off x="609600" y="1447800"/>
            <a:ext cx="8077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eaLnBrk="1" hangingPunct="1">
              <a:spcBef>
                <a:spcPct val="30000"/>
              </a:spcBef>
              <a:buFontTx/>
              <a:buAutoNum type="arabicPeriod"/>
            </a:pPr>
            <a:r>
              <a:rPr lang="en-US"/>
              <a:t>Counters - % Disk Time (%DT), % Disk Read Time (%DRT), and % Disk Write Time (%DWT)</a:t>
            </a:r>
          </a:p>
          <a:p>
            <a:pPr marL="914400" lvl="1" indent="-457200" eaLnBrk="1" hangingPunct="1">
              <a:spcBef>
                <a:spcPct val="30000"/>
              </a:spcBef>
              <a:buFontTx/>
              <a:buAutoNum type="alphaLcPeriod"/>
            </a:pPr>
            <a:r>
              <a:rPr lang="en-US" sz="2000"/>
              <a:t>Use %DT with % Processor Time to determine time spent executing I/O requests and processing non-idle threads.</a:t>
            </a:r>
          </a:p>
          <a:p>
            <a:pPr marL="914400" lvl="1" indent="-457200" eaLnBrk="1" hangingPunct="1">
              <a:spcBef>
                <a:spcPct val="30000"/>
              </a:spcBef>
              <a:buFontTx/>
              <a:buAutoNum type="alphaLcPeriod"/>
            </a:pPr>
            <a:r>
              <a:rPr lang="en-US" sz="2000"/>
              <a:t>Use %DRT and %DWT to understand types of I/O performed</a:t>
            </a:r>
          </a:p>
          <a:p>
            <a:pPr marL="457200" indent="-457200" eaLnBrk="1" hangingPunct="1">
              <a:spcBef>
                <a:spcPct val="30000"/>
              </a:spcBef>
              <a:buFontTx/>
              <a:buAutoNum type="arabicPeriod"/>
            </a:pPr>
            <a:r>
              <a:rPr lang="en-US"/>
              <a:t>Goal is the have most time spent processing non-idle threads (i.e. %DT and % Processor Time &gt;= 90).</a:t>
            </a:r>
          </a:p>
          <a:p>
            <a:pPr marL="457200" indent="-457200" eaLnBrk="1" hangingPunct="1">
              <a:spcBef>
                <a:spcPct val="30000"/>
              </a:spcBef>
              <a:buFontTx/>
              <a:buAutoNum type="arabicPeriod"/>
            </a:pPr>
            <a:r>
              <a:rPr lang="en-US"/>
              <a:t>If %DT and % Processor Time are drastically different, then there’s usually a bottleneck.</a:t>
            </a:r>
            <a:endParaRPr lang="en-US" sz="2000" i="1"/>
          </a:p>
          <a:p>
            <a:pPr marL="457200" indent="-457200" eaLnBrk="1" hangingPunct="1">
              <a:spcBef>
                <a:spcPct val="30000"/>
              </a:spcBef>
              <a:buFontTx/>
              <a:buAutoNum type="arabicPeriod"/>
            </a:pPr>
            <a:endParaRPr lang="en-US" sz="2000" i="1"/>
          </a:p>
          <a:p>
            <a:pPr marL="457200" indent="-457200" eaLnBrk="1" hangingPunct="1">
              <a:spcBef>
                <a:spcPct val="30000"/>
              </a:spcBef>
              <a:buFontTx/>
              <a:buAutoNum type="arabicPeriod"/>
            </a:pPr>
            <a:endParaRPr lang="en-US" sz="20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1"/>
          <p:cNvSpPr>
            <a:spLocks noGrp="1"/>
          </p:cNvSpPr>
          <p:nvPr>
            <p:ph type="sldNum" sz="quarter" idx="12"/>
          </p:nvPr>
        </p:nvSpPr>
        <p:spPr/>
        <p:txBody>
          <a:bodyPr/>
          <a:lstStyle/>
          <a:p>
            <a:fld id="{0EF997D5-1741-4316-B8B5-26F09C1BD467}" type="slidenum">
              <a:rPr lang="en-US" smtClean="0"/>
              <a:pPr/>
              <a:t>27</a:t>
            </a:fld>
            <a:endParaRPr lang="en-US"/>
          </a:p>
        </p:txBody>
      </p:sp>
      <p:sp>
        <p:nvSpPr>
          <p:cNvPr id="204802" name="Text Box 2"/>
          <p:cNvSpPr txBox="1">
            <a:spLocks noChangeArrowheads="1"/>
          </p:cNvSpPr>
          <p:nvPr/>
        </p:nvSpPr>
        <p:spPr bwMode="auto">
          <a:xfrm>
            <a:off x="762000" y="213360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n-US">
              <a:latin typeface="Times New Roman" pitchFamily="18" charset="0"/>
            </a:endParaRPr>
          </a:p>
        </p:txBody>
      </p:sp>
      <p:sp>
        <p:nvSpPr>
          <p:cNvPr id="204803" name="Rectangle 3"/>
          <p:cNvSpPr>
            <a:spLocks noChangeArrowheads="1"/>
          </p:cNvSpPr>
          <p:nvPr/>
        </p:nvSpPr>
        <p:spPr bwMode="auto">
          <a:xfrm>
            <a:off x="304800" y="228600"/>
            <a:ext cx="8610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lstStyle/>
          <a:p>
            <a:pPr eaLnBrk="1" hangingPunct="1"/>
            <a:r>
              <a:rPr lang="en-US" sz="2800"/>
              <a:t>Database I/O</a:t>
            </a:r>
          </a:p>
        </p:txBody>
      </p:sp>
      <p:sp>
        <p:nvSpPr>
          <p:cNvPr id="204804" name="Rectangle 4"/>
          <p:cNvSpPr>
            <a:spLocks noChangeArrowheads="1"/>
          </p:cNvSpPr>
          <p:nvPr/>
        </p:nvSpPr>
        <p:spPr bwMode="auto">
          <a:xfrm>
            <a:off x="457200" y="1295400"/>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eaLnBrk="1" hangingPunct="1">
              <a:spcBef>
                <a:spcPct val="30000"/>
              </a:spcBef>
              <a:buFontTx/>
              <a:buAutoNum type="arabicPeriod"/>
            </a:pPr>
            <a:endParaRPr lang="en-US"/>
          </a:p>
        </p:txBody>
      </p:sp>
      <p:sp>
        <p:nvSpPr>
          <p:cNvPr id="204805" name="Rectangle 5"/>
          <p:cNvSpPr>
            <a:spLocks noChangeArrowheads="1"/>
          </p:cNvSpPr>
          <p:nvPr/>
        </p:nvSpPr>
        <p:spPr bwMode="auto">
          <a:xfrm>
            <a:off x="609600" y="914400"/>
            <a:ext cx="80772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eaLnBrk="1" hangingPunct="1">
              <a:spcBef>
                <a:spcPct val="30000"/>
              </a:spcBef>
              <a:buFontTx/>
              <a:buAutoNum type="arabicPeriod"/>
            </a:pPr>
            <a:r>
              <a:rPr lang="en-US"/>
              <a:t>Counters – Page Reads/sec, Page Requests/sec, Page Writes/sec, and Readahead Pages/sec</a:t>
            </a:r>
          </a:p>
          <a:p>
            <a:pPr marL="457200" indent="-457200" eaLnBrk="1" hangingPunct="1">
              <a:spcBef>
                <a:spcPct val="30000"/>
              </a:spcBef>
              <a:buFontTx/>
              <a:buAutoNum type="arabicPeriod"/>
            </a:pPr>
            <a:r>
              <a:rPr lang="en-US"/>
              <a:t>Page Reads/sec</a:t>
            </a:r>
          </a:p>
          <a:p>
            <a:pPr marL="914400" lvl="1" indent="-457200" eaLnBrk="1" hangingPunct="1">
              <a:spcBef>
                <a:spcPct val="30000"/>
              </a:spcBef>
              <a:buFontTx/>
              <a:buAutoNum type="alphaLcPeriod"/>
            </a:pPr>
            <a:r>
              <a:rPr lang="en-US" sz="2000"/>
              <a:t>If consistently high, it may indicate low memory allocation or an insufficient disk drive subsystem. Improve by optimizing queries, using indexes, and/or redesigning database</a:t>
            </a:r>
          </a:p>
          <a:p>
            <a:pPr marL="914400" lvl="1" indent="-457200" eaLnBrk="1" hangingPunct="1">
              <a:spcBef>
                <a:spcPct val="30000"/>
              </a:spcBef>
              <a:buFontTx/>
              <a:buAutoNum type="alphaLcPeriod"/>
            </a:pPr>
            <a:r>
              <a:rPr lang="en-US" sz="2000"/>
              <a:t>Related to, but not the same as, the </a:t>
            </a:r>
            <a:r>
              <a:rPr lang="en-US" sz="2000" i="1"/>
              <a:t>Reads/sec </a:t>
            </a:r>
            <a:r>
              <a:rPr lang="en-US" sz="2000"/>
              <a:t>reported by the Logical Disk or Physical Disk objects </a:t>
            </a:r>
          </a:p>
          <a:p>
            <a:pPr marL="457200" indent="-457200" eaLnBrk="1" hangingPunct="1">
              <a:spcBef>
                <a:spcPct val="30000"/>
              </a:spcBef>
              <a:buFontTx/>
              <a:buAutoNum type="arabicPeriod"/>
            </a:pPr>
            <a:r>
              <a:rPr lang="en-US"/>
              <a:t>Page Writes/Sec: </a:t>
            </a:r>
            <a:r>
              <a:rPr lang="en-US" sz="2000"/>
              <a:t>Ratio of </a:t>
            </a:r>
            <a:r>
              <a:rPr lang="en-US" sz="2000" i="1"/>
              <a:t>Page Reads/sec</a:t>
            </a:r>
            <a:r>
              <a:rPr lang="en-US" sz="2000"/>
              <a:t> to </a:t>
            </a:r>
            <a:r>
              <a:rPr lang="en-US" sz="2000" i="1"/>
              <a:t>Page Writes/sec </a:t>
            </a:r>
            <a:r>
              <a:rPr lang="en-US" sz="2000"/>
              <a:t>typically ranges from 5:1 and higher in OLTP environments.  </a:t>
            </a:r>
          </a:p>
          <a:p>
            <a:pPr marL="457200" indent="-457200" eaLnBrk="1" hangingPunct="1">
              <a:spcBef>
                <a:spcPct val="30000"/>
              </a:spcBef>
              <a:buFontTx/>
              <a:buAutoNum type="arabicPeriod"/>
            </a:pPr>
            <a:r>
              <a:rPr lang="en-US"/>
              <a:t>Readahead Pages/Sec</a:t>
            </a:r>
          </a:p>
          <a:p>
            <a:pPr marL="914400" lvl="1" indent="-457200" eaLnBrk="1" hangingPunct="1">
              <a:spcBef>
                <a:spcPct val="30000"/>
              </a:spcBef>
              <a:buFontTx/>
              <a:buAutoNum type="alphaLcPeriod"/>
            </a:pPr>
            <a:r>
              <a:rPr lang="en-US" sz="2000"/>
              <a:t>Included in </a:t>
            </a:r>
            <a:r>
              <a:rPr lang="en-US" sz="2000" i="1"/>
              <a:t>Page Reads/sec</a:t>
            </a:r>
            <a:r>
              <a:rPr lang="en-US" sz="2000"/>
              <a:t> value</a:t>
            </a:r>
          </a:p>
          <a:p>
            <a:pPr marL="914400" lvl="1" indent="-457200" eaLnBrk="1" hangingPunct="1">
              <a:spcBef>
                <a:spcPct val="30000"/>
              </a:spcBef>
              <a:buFontTx/>
              <a:buAutoNum type="alphaLcPeriod"/>
            </a:pPr>
            <a:r>
              <a:rPr lang="en-US" sz="2000"/>
              <a:t>Performs full extent reads of 8 8k pages (64k per read)</a:t>
            </a:r>
          </a:p>
          <a:p>
            <a:pPr marL="457200" indent="-457200" eaLnBrk="1" hangingPunct="1">
              <a:spcBef>
                <a:spcPct val="30000"/>
              </a:spcBef>
              <a:buFontTx/>
              <a:buAutoNum type="arabicPeriod"/>
            </a:pPr>
            <a:endParaRPr lang="en-US" sz="20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Best Practices for Backup </a:t>
            </a:r>
            <a:r>
              <a:rPr lang="en-US" dirty="0"/>
              <a:t>and </a:t>
            </a:r>
            <a:r>
              <a:rPr lang="en-US" dirty="0" smtClean="0"/>
              <a:t>Recovery IO</a:t>
            </a:r>
            <a:r>
              <a:rPr lang="en-US" dirty="0"/>
              <a:t/>
            </a:r>
            <a:br>
              <a:rPr lang="en-US" dirty="0"/>
            </a:br>
            <a:endParaRPr lang="en-US" dirty="0"/>
          </a:p>
        </p:txBody>
      </p:sp>
      <p:sp>
        <p:nvSpPr>
          <p:cNvPr id="4" name="Content Placeholder 3"/>
          <p:cNvSpPr>
            <a:spLocks noGrp="1"/>
          </p:cNvSpPr>
          <p:nvPr>
            <p:ph idx="1"/>
          </p:nvPr>
        </p:nvSpPr>
        <p:spPr/>
        <p:txBody>
          <a:bodyPr>
            <a:normAutofit fontScale="85000" lnSpcReduction="20000"/>
          </a:bodyPr>
          <a:lstStyle/>
          <a:p>
            <a:pPr marL="457200" indent="-457200">
              <a:spcBef>
                <a:spcPct val="30000"/>
              </a:spcBef>
            </a:pPr>
            <a:r>
              <a:rPr lang="en-US" dirty="0"/>
              <a:t>For most transactional systems, measure disk IO capacity in trans/sec speed</a:t>
            </a:r>
          </a:p>
          <a:p>
            <a:pPr marL="457200" indent="-457200">
              <a:spcBef>
                <a:spcPct val="30000"/>
              </a:spcBef>
            </a:pPr>
            <a:r>
              <a:rPr lang="en-US" dirty="0"/>
              <a:t>For BI systems and for the B&amp;R component of transactional systems, measure the MB/sec speed</a:t>
            </a:r>
          </a:p>
          <a:p>
            <a:pPr marL="457200" indent="-457200">
              <a:spcBef>
                <a:spcPct val="30000"/>
              </a:spcBef>
            </a:pPr>
            <a:r>
              <a:rPr lang="en-US" dirty="0"/>
              <a:t>B&amp;R tips:</a:t>
            </a:r>
          </a:p>
          <a:p>
            <a:pPr marL="914400" lvl="1" indent="-457200">
              <a:spcBef>
                <a:spcPct val="30000"/>
              </a:spcBef>
              <a:buFont typeface="Wingdings" pitchFamily="2" charset="2"/>
              <a:buChar char="§"/>
            </a:pPr>
            <a:r>
              <a:rPr lang="en-US" dirty="0"/>
              <a:t>Don’t spawn more than 1 concurrent B&amp;R session per CPU (CPUs minus 1 is even better)</a:t>
            </a:r>
          </a:p>
          <a:p>
            <a:pPr marL="914400" lvl="1" indent="-457200">
              <a:spcBef>
                <a:spcPct val="30000"/>
              </a:spcBef>
              <a:buFont typeface="Wingdings" pitchFamily="2" charset="2"/>
              <a:buChar char="§"/>
            </a:pPr>
            <a:r>
              <a:rPr lang="en-US" dirty="0"/>
              <a:t>Test B&amp;R times comparing sequential to parallel processing.  </a:t>
            </a:r>
          </a:p>
          <a:p>
            <a:pPr marL="914400" lvl="1" indent="-457200">
              <a:spcBef>
                <a:spcPct val="30000"/>
              </a:spcBef>
              <a:buFont typeface="Wingdings" pitchFamily="2" charset="2"/>
              <a:buChar char="§"/>
            </a:pPr>
            <a:r>
              <a:rPr lang="en-US" dirty="0"/>
              <a:t>Parallel is often worse, especially on weak IO subsystems.</a:t>
            </a:r>
          </a:p>
          <a:p>
            <a:pPr marL="457200" indent="-457200">
              <a:spcBef>
                <a:spcPct val="30000"/>
              </a:spcBef>
              <a:buFontTx/>
              <a:buAutoNum type="arabicPeriod"/>
            </a:pPr>
            <a:endParaRPr lang="en-US" sz="2000" dirty="0"/>
          </a:p>
          <a:p>
            <a:endParaRPr lang="en-US" dirty="0"/>
          </a:p>
        </p:txBody>
      </p:sp>
    </p:spTree>
    <p:extLst>
      <p:ext uri="{BB962C8B-B14F-4D97-AF65-F5344CB8AC3E}">
        <p14:creationId xmlns:p14="http://schemas.microsoft.com/office/powerpoint/2010/main" val="277197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63" y="457200"/>
            <a:ext cx="7788275" cy="822325"/>
          </a:xfrm>
        </p:spPr>
        <p:txBody>
          <a:bodyPr/>
          <a:lstStyle/>
          <a:p>
            <a:r>
              <a:rPr lang="en-US" dirty="0" smtClean="0"/>
              <a:t>Your Speaker: Kevin Kline</a:t>
            </a:r>
            <a:endParaRPr lang="en-US" dirty="0"/>
          </a:p>
        </p:txBody>
      </p:sp>
      <p:pic>
        <p:nvPicPr>
          <p:cNvPr id="6" name="Picture 3"/>
          <p:cNvPicPr>
            <a:picLocks noChangeAspect="1" noChangeArrowheads="1"/>
          </p:cNvPicPr>
          <p:nvPr/>
        </p:nvPicPr>
        <p:blipFill>
          <a:blip r:embed="rId3" cstate="print">
            <a:extLst/>
          </a:blip>
          <a:srcRect/>
          <a:stretch>
            <a:fillRect/>
          </a:stretch>
        </p:blipFill>
        <p:spPr bwMode="auto">
          <a:xfrm>
            <a:off x="5235039" y="2255322"/>
            <a:ext cx="1995373" cy="2514600"/>
          </a:xfrm>
          <a:prstGeom prst="rect">
            <a:avLst/>
          </a:prstGeom>
          <a:ln>
            <a:solidFill>
              <a:schemeClr val="accent1"/>
            </a:solidFill>
          </a:ln>
          <a:effectLst>
            <a:outerShdw blurRad="292100" dist="139700" dir="2700000" sx="44000" sy="44000" algn="tl" rotWithShape="0">
              <a:schemeClr val="tx1"/>
            </a:outerShdw>
          </a:effectLst>
          <a:extLst/>
        </p:spPr>
      </p:pic>
      <p:pic>
        <p:nvPicPr>
          <p:cNvPr id="7" name="Picture 6" descr="DB Design, Lrg.jpg"/>
          <p:cNvPicPr>
            <a:picLocks noChangeAspect="1"/>
          </p:cNvPicPr>
          <p:nvPr/>
        </p:nvPicPr>
        <p:blipFill>
          <a:blip r:embed="rId4" cstate="print"/>
          <a:stretch>
            <a:fillRect/>
          </a:stretch>
        </p:blipFill>
        <p:spPr>
          <a:xfrm>
            <a:off x="5821441" y="2950159"/>
            <a:ext cx="2100451" cy="2590800"/>
          </a:xfrm>
          <a:prstGeom prst="rect">
            <a:avLst/>
          </a:prstGeom>
          <a:ln>
            <a:solidFill>
              <a:schemeClr val="accent1"/>
            </a:solidFill>
          </a:ln>
        </p:spPr>
      </p:pic>
      <p:pic>
        <p:nvPicPr>
          <p:cNvPr id="5" name="Picture 2"/>
          <p:cNvPicPr>
            <a:picLocks noChangeAspect="1" noChangeArrowheads="1"/>
          </p:cNvPicPr>
          <p:nvPr/>
        </p:nvPicPr>
        <p:blipFill>
          <a:blip r:embed="rId5" cstate="print"/>
          <a:srcRect/>
          <a:stretch>
            <a:fillRect/>
          </a:stretch>
        </p:blipFill>
        <p:spPr bwMode="auto">
          <a:xfrm>
            <a:off x="6693467" y="3580410"/>
            <a:ext cx="1902219" cy="2743200"/>
          </a:xfrm>
          <a:prstGeom prst="rect">
            <a:avLst/>
          </a:prstGeom>
          <a:noFill/>
          <a:ln w="9525">
            <a:noFill/>
            <a:miter lim="800000"/>
            <a:headEnd/>
            <a:tailEnd/>
          </a:ln>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1545172"/>
            <a:ext cx="2133600" cy="1835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68428" y="2033786"/>
            <a:ext cx="1832746" cy="18327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00200" y="3512622"/>
            <a:ext cx="2247900" cy="10367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5000" y="4122435"/>
            <a:ext cx="2364557" cy="8538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Elbow Connector 17"/>
          <p:cNvCxnSpPr>
            <a:stCxn id="1027" idx="3"/>
            <a:endCxn id="20" idx="1"/>
          </p:cNvCxnSpPr>
          <p:nvPr/>
        </p:nvCxnSpPr>
        <p:spPr>
          <a:xfrm flipV="1">
            <a:off x="3201174" y="1729838"/>
            <a:ext cx="761226" cy="122032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0" name="Diagram 19"/>
          <p:cNvGraphicFramePr/>
          <p:nvPr>
            <p:extLst>
              <p:ext uri="{D42A27DB-BD31-4B8C-83A1-F6EECF244321}">
                <p14:modId xmlns:p14="http://schemas.microsoft.com/office/powerpoint/2010/main" val="2914765043"/>
              </p:ext>
            </p:extLst>
          </p:nvPr>
        </p:nvGraphicFramePr>
        <p:xfrm>
          <a:off x="3962400" y="1545172"/>
          <a:ext cx="1511376" cy="369332"/>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cxnSp>
        <p:nvCxnSpPr>
          <p:cNvPr id="27" name="Elbow Connector 26"/>
          <p:cNvCxnSpPr>
            <a:stCxn id="1028" idx="1"/>
            <a:endCxn id="28" idx="0"/>
          </p:cNvCxnSpPr>
          <p:nvPr/>
        </p:nvCxnSpPr>
        <p:spPr>
          <a:xfrm rot="10800000" flipV="1">
            <a:off x="1016490" y="4030996"/>
            <a:ext cx="583711" cy="9210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8" name="Diagram 27"/>
          <p:cNvGraphicFramePr/>
          <p:nvPr>
            <p:extLst>
              <p:ext uri="{D42A27DB-BD31-4B8C-83A1-F6EECF244321}">
                <p14:modId xmlns:p14="http://schemas.microsoft.com/office/powerpoint/2010/main" val="671615163"/>
              </p:ext>
            </p:extLst>
          </p:nvPr>
        </p:nvGraphicFramePr>
        <p:xfrm>
          <a:off x="260801" y="4952010"/>
          <a:ext cx="1511376" cy="369332"/>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pic>
        <p:nvPicPr>
          <p:cNvPr id="1031" name="Picture 7"/>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480108" y="5353982"/>
            <a:ext cx="1072762" cy="1354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4" name="Elbow Connector 33"/>
          <p:cNvCxnSpPr>
            <a:stCxn id="1030" idx="2"/>
            <a:endCxn id="35" idx="1"/>
          </p:cNvCxnSpPr>
          <p:nvPr/>
        </p:nvCxnSpPr>
        <p:spPr>
          <a:xfrm rot="16200000" flipH="1">
            <a:off x="3101452" y="4962130"/>
            <a:ext cx="466163" cy="4945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5" name="Diagram 34"/>
          <p:cNvGraphicFramePr/>
          <p:nvPr>
            <p:extLst>
              <p:ext uri="{D42A27DB-BD31-4B8C-83A1-F6EECF244321}">
                <p14:modId xmlns:p14="http://schemas.microsoft.com/office/powerpoint/2010/main" val="1378432490"/>
              </p:ext>
            </p:extLst>
          </p:nvPr>
        </p:nvGraphicFramePr>
        <p:xfrm>
          <a:off x="3581787" y="5257800"/>
          <a:ext cx="1511376" cy="369332"/>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pic>
        <p:nvPicPr>
          <p:cNvPr id="1032" name="Picture 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539589" y="5670804"/>
            <a:ext cx="16954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7090" name="Picture 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219200" y="4480617"/>
            <a:ext cx="3306548" cy="13694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235243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 calcmode="lin" valueType="num">
                                      <p:cBhvr additive="base">
                                        <p:cTn id="13" dur="500" fill="hold"/>
                                        <p:tgtEl>
                                          <p:spTgt spid="1027"/>
                                        </p:tgtEl>
                                        <p:attrNameLst>
                                          <p:attrName>ppt_x</p:attrName>
                                        </p:attrNameLst>
                                      </p:cBhvr>
                                      <p:tavLst>
                                        <p:tav tm="0">
                                          <p:val>
                                            <p:strVal val="#ppt_x"/>
                                          </p:val>
                                        </p:tav>
                                        <p:tav tm="100000">
                                          <p:val>
                                            <p:strVal val="#ppt_x"/>
                                          </p:val>
                                        </p:tav>
                                      </p:tavLst>
                                    </p:anim>
                                    <p:anim calcmode="lin" valueType="num">
                                      <p:cBhvr additive="base">
                                        <p:cTn id="14"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28"/>
                                        </p:tgtEl>
                                        <p:attrNameLst>
                                          <p:attrName>style.visibility</p:attrName>
                                        </p:attrNameLst>
                                      </p:cBhvr>
                                      <p:to>
                                        <p:strVal val="visible"/>
                                      </p:to>
                                    </p:set>
                                    <p:anim calcmode="lin" valueType="num">
                                      <p:cBhvr additive="base">
                                        <p:cTn id="27" dur="500" fill="hold"/>
                                        <p:tgtEl>
                                          <p:spTgt spid="1028"/>
                                        </p:tgtEl>
                                        <p:attrNameLst>
                                          <p:attrName>ppt_x</p:attrName>
                                        </p:attrNameLst>
                                      </p:cBhvr>
                                      <p:tavLst>
                                        <p:tav tm="0">
                                          <p:val>
                                            <p:strVal val="#ppt_x"/>
                                          </p:val>
                                        </p:tav>
                                        <p:tav tm="100000">
                                          <p:val>
                                            <p:strVal val="#ppt_x"/>
                                          </p:val>
                                        </p:tav>
                                      </p:tavLst>
                                    </p:anim>
                                    <p:anim calcmode="lin" valueType="num">
                                      <p:cBhvr additive="base">
                                        <p:cTn id="2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30"/>
                                        </p:tgtEl>
                                        <p:attrNameLst>
                                          <p:attrName>style.visibility</p:attrName>
                                        </p:attrNameLst>
                                      </p:cBhvr>
                                      <p:to>
                                        <p:strVal val="visible"/>
                                      </p:to>
                                    </p:set>
                                    <p:anim calcmode="lin" valueType="num">
                                      <p:cBhvr additive="base">
                                        <p:cTn id="43" dur="500" fill="hold"/>
                                        <p:tgtEl>
                                          <p:spTgt spid="1030"/>
                                        </p:tgtEl>
                                        <p:attrNameLst>
                                          <p:attrName>ppt_x</p:attrName>
                                        </p:attrNameLst>
                                      </p:cBhvr>
                                      <p:tavLst>
                                        <p:tav tm="0">
                                          <p:val>
                                            <p:strVal val="#ppt_x"/>
                                          </p:val>
                                        </p:tav>
                                        <p:tav tm="100000">
                                          <p:val>
                                            <p:strVal val="#ppt_x"/>
                                          </p:val>
                                        </p:tav>
                                      </p:tavLst>
                                    </p:anim>
                                    <p:anim calcmode="lin" valueType="num">
                                      <p:cBhvr additive="base">
                                        <p:cTn id="44"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217090"/>
                                        </p:tgtEl>
                                        <p:attrNameLst>
                                          <p:attrName>style.visibility</p:attrName>
                                        </p:attrNameLst>
                                      </p:cBhvr>
                                      <p:to>
                                        <p:strVal val="visible"/>
                                      </p:to>
                                    </p:set>
                                    <p:anim calcmode="lin" valueType="num">
                                      <p:cBhvr additive="base">
                                        <p:cTn id="59" dur="500" fill="hold"/>
                                        <p:tgtEl>
                                          <p:spTgt spid="217090"/>
                                        </p:tgtEl>
                                        <p:attrNameLst>
                                          <p:attrName>ppt_x</p:attrName>
                                        </p:attrNameLst>
                                      </p:cBhvr>
                                      <p:tavLst>
                                        <p:tav tm="0">
                                          <p:val>
                                            <p:strVal val="#ppt_x"/>
                                          </p:val>
                                        </p:tav>
                                        <p:tav tm="100000">
                                          <p:val>
                                            <p:strVal val="#ppt_x"/>
                                          </p:val>
                                        </p:tav>
                                      </p:tavLst>
                                    </p:anim>
                                    <p:anim calcmode="lin" valueType="num">
                                      <p:cBhvr additive="base">
                                        <p:cTn id="60" dur="500" fill="hold"/>
                                        <p:tgtEl>
                                          <p:spTgt spid="217090"/>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anim calcmode="lin" valueType="num">
                                      <p:cBhvr additive="base">
                                        <p:cTn id="65" dur="500" fill="hold"/>
                                        <p:tgtEl>
                                          <p:spTgt spid="6"/>
                                        </p:tgtEl>
                                        <p:attrNameLst>
                                          <p:attrName>ppt_x</p:attrName>
                                        </p:attrNameLst>
                                      </p:cBhvr>
                                      <p:tavLst>
                                        <p:tav tm="0">
                                          <p:val>
                                            <p:strVal val="#ppt_x"/>
                                          </p:val>
                                        </p:tav>
                                        <p:tav tm="100000">
                                          <p:val>
                                            <p:strVal val="#ppt_x"/>
                                          </p:val>
                                        </p:tav>
                                      </p:tavLst>
                                    </p:anim>
                                    <p:anim calcmode="lin" valueType="num">
                                      <p:cBhvr additive="base">
                                        <p:cTn id="6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anim calcmode="lin" valueType="num">
                                      <p:cBhvr additive="base">
                                        <p:cTn id="71" dur="500" fill="hold"/>
                                        <p:tgtEl>
                                          <p:spTgt spid="7"/>
                                        </p:tgtEl>
                                        <p:attrNameLst>
                                          <p:attrName>ppt_x</p:attrName>
                                        </p:attrNameLst>
                                      </p:cBhvr>
                                      <p:tavLst>
                                        <p:tav tm="0">
                                          <p:val>
                                            <p:strVal val="#ppt_x"/>
                                          </p:val>
                                        </p:tav>
                                        <p:tav tm="100000">
                                          <p:val>
                                            <p:strVal val="#ppt_x"/>
                                          </p:val>
                                        </p:tav>
                                      </p:tavLst>
                                    </p:anim>
                                    <p:anim calcmode="lin" valueType="num">
                                      <p:cBhvr additive="base">
                                        <p:cTn id="7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5"/>
                                        </p:tgtEl>
                                        <p:attrNameLst>
                                          <p:attrName>style.visibility</p:attrName>
                                        </p:attrNameLst>
                                      </p:cBhvr>
                                      <p:to>
                                        <p:strVal val="visible"/>
                                      </p:to>
                                    </p:set>
                                    <p:anim calcmode="lin" valueType="num">
                                      <p:cBhvr additive="base">
                                        <p:cTn id="77" dur="500" fill="hold"/>
                                        <p:tgtEl>
                                          <p:spTgt spid="5"/>
                                        </p:tgtEl>
                                        <p:attrNameLst>
                                          <p:attrName>ppt_x</p:attrName>
                                        </p:attrNameLst>
                                      </p:cBhvr>
                                      <p:tavLst>
                                        <p:tav tm="0">
                                          <p:val>
                                            <p:strVal val="#ppt_x"/>
                                          </p:val>
                                        </p:tav>
                                        <p:tav tm="100000">
                                          <p:val>
                                            <p:strVal val="#ppt_x"/>
                                          </p:val>
                                        </p:tav>
                                      </p:tavLst>
                                    </p:anim>
                                    <p:anim calcmode="lin" valueType="num">
                                      <p:cBhvr additive="base">
                                        <p:cTn id="7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AsOne/>
      </p:bldGraphic>
      <p:bldGraphic spid="28" grpId="0">
        <p:bldAsOne/>
      </p:bldGraphic>
      <p:bldGraphic spid="35"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005156" cy="975361"/>
          </a:xfrm>
        </p:spPr>
        <p:txBody>
          <a:bodyPr>
            <a:normAutofit fontScale="90000"/>
          </a:bodyPr>
          <a:lstStyle/>
          <a:p>
            <a:r>
              <a:rPr lang="en-US" dirty="0" smtClean="0"/>
              <a:t>Best Practices for SQL Server IO Planning on an OLTP Workload</a:t>
            </a:r>
            <a:br>
              <a:rPr lang="en-US" dirty="0" smtClean="0"/>
            </a:br>
            <a:endParaRPr lang="en-US" dirty="0"/>
          </a:p>
        </p:txBody>
      </p:sp>
      <p:sp>
        <p:nvSpPr>
          <p:cNvPr id="3" name="Content Placeholder 2"/>
          <p:cNvSpPr>
            <a:spLocks noGrp="1"/>
          </p:cNvSpPr>
          <p:nvPr>
            <p:ph idx="1"/>
          </p:nvPr>
        </p:nvSpPr>
        <p:spPr>
          <a:xfrm>
            <a:off x="677918" y="1313411"/>
            <a:ext cx="8313682" cy="4680065"/>
          </a:xfrm>
        </p:spPr>
        <p:txBody>
          <a:bodyPr>
            <a:noAutofit/>
          </a:bodyPr>
          <a:lstStyle/>
          <a:p>
            <a:pPr>
              <a:lnSpc>
                <a:spcPct val="120000"/>
              </a:lnSpc>
            </a:pPr>
            <a:r>
              <a:rPr lang="en-US" sz="1800" b="1" dirty="0" smtClean="0">
                <a:solidFill>
                  <a:schemeClr val="tx2"/>
                </a:solidFill>
              </a:rPr>
              <a:t>Do</a:t>
            </a:r>
            <a:r>
              <a:rPr lang="en-US" sz="1800" dirty="0" smtClean="0">
                <a:solidFill>
                  <a:schemeClr val="tx2"/>
                </a:solidFill>
              </a:rPr>
              <a:t>:</a:t>
            </a:r>
            <a:r>
              <a:rPr lang="en-US" sz="1800" dirty="0" smtClean="0"/>
              <a:t>  Base sizing on spindle count needed to support the IOPs requirements with healthy latencies</a:t>
            </a:r>
          </a:p>
          <a:p>
            <a:pPr>
              <a:lnSpc>
                <a:spcPct val="120000"/>
              </a:lnSpc>
            </a:pPr>
            <a:r>
              <a:rPr lang="en-US" sz="1800" b="1" dirty="0" smtClean="0">
                <a:solidFill>
                  <a:schemeClr val="tx2"/>
                </a:solidFill>
              </a:rPr>
              <a:t>Don’t</a:t>
            </a:r>
            <a:r>
              <a:rPr lang="en-US" sz="1800" dirty="0" smtClean="0">
                <a:solidFill>
                  <a:schemeClr val="tx2"/>
                </a:solidFill>
              </a:rPr>
              <a:t>:  </a:t>
            </a:r>
            <a:r>
              <a:rPr lang="en-US" sz="1800" dirty="0" smtClean="0"/>
              <a:t>Size on capacity</a:t>
            </a:r>
          </a:p>
          <a:p>
            <a:pPr>
              <a:lnSpc>
                <a:spcPct val="120000"/>
              </a:lnSpc>
            </a:pPr>
            <a:r>
              <a:rPr lang="en-US" sz="1800" dirty="0" smtClean="0"/>
              <a:t>Spindle count rule of thumb </a:t>
            </a:r>
          </a:p>
          <a:p>
            <a:pPr lvl="1">
              <a:lnSpc>
                <a:spcPct val="120000"/>
              </a:lnSpc>
            </a:pPr>
            <a:r>
              <a:rPr lang="en-US" sz="1600" dirty="0" smtClean="0"/>
              <a:t>10K RPM:  100 – 130 IOPs at “full stroke”</a:t>
            </a:r>
          </a:p>
          <a:p>
            <a:pPr lvl="1">
              <a:lnSpc>
                <a:spcPct val="120000"/>
              </a:lnSpc>
            </a:pPr>
            <a:r>
              <a:rPr lang="en-US" sz="1600" dirty="0" smtClean="0"/>
              <a:t>15K RPM:  150 – 180 IOPs at “full stroke”</a:t>
            </a:r>
          </a:p>
          <a:p>
            <a:pPr lvl="1">
              <a:lnSpc>
                <a:spcPct val="120000"/>
              </a:lnSpc>
            </a:pPr>
            <a:r>
              <a:rPr lang="en-US" sz="1600" dirty="0" smtClean="0"/>
              <a:t>SSD </a:t>
            </a:r>
            <a:r>
              <a:rPr lang="en-US" sz="1600" dirty="0" err="1" smtClean="0"/>
              <a:t>vs</a:t>
            </a:r>
            <a:r>
              <a:rPr lang="en-US" sz="1600" dirty="0" smtClean="0"/>
              <a:t> HD? 4469 </a:t>
            </a:r>
            <a:r>
              <a:rPr lang="en-US" sz="1600" dirty="0" err="1" smtClean="0"/>
              <a:t>vx</a:t>
            </a:r>
            <a:r>
              <a:rPr lang="en-US" sz="1600" dirty="0" smtClean="0"/>
              <a:t> 380 IOPs </a:t>
            </a:r>
            <a:r>
              <a:rPr lang="en-US" sz="1600" dirty="0">
                <a:hlinkClick r:id="rId3"/>
              </a:rPr>
              <a:t>http://www.emc.com/collateral/hardware/white-papers/h6018-symmetrix-dmx-enterprise-flash-with-sql-server-databases-wp.pdf</a:t>
            </a:r>
            <a:endParaRPr lang="en-US" sz="1600" dirty="0"/>
          </a:p>
          <a:p>
            <a:pPr lvl="1">
              <a:lnSpc>
                <a:spcPct val="120000"/>
              </a:lnSpc>
            </a:pPr>
            <a:r>
              <a:rPr lang="en-US" sz="1600" dirty="0" smtClean="0"/>
              <a:t>Can achieve 2x or more when ‘short stroking’ the disks (using less than 20% capacity of the physical spindle)</a:t>
            </a:r>
          </a:p>
          <a:p>
            <a:pPr lvl="1">
              <a:lnSpc>
                <a:spcPct val="120000"/>
              </a:lnSpc>
            </a:pPr>
            <a:r>
              <a:rPr lang="en-US" sz="1600" dirty="0" smtClean="0"/>
              <a:t>These are for random 8K I/O</a:t>
            </a:r>
          </a:p>
          <a:p>
            <a:pPr>
              <a:lnSpc>
                <a:spcPct val="120000"/>
              </a:lnSpc>
            </a:pPr>
            <a:r>
              <a:rPr lang="en-US" sz="1800" dirty="0" smtClean="0"/>
              <a:t>Remember the RAID level impact on writes (2x RAID 10, 4x RAID 5)</a:t>
            </a:r>
          </a:p>
          <a:p>
            <a:pPr lvl="1">
              <a:lnSpc>
                <a:spcPct val="120000"/>
              </a:lnSpc>
            </a:pPr>
            <a:r>
              <a:rPr lang="en-US" sz="1600" dirty="0" smtClean="0"/>
              <a:t>Cache hit rates or ability of cache to absorb writes may improve these numbers </a:t>
            </a:r>
          </a:p>
          <a:p>
            <a:pPr lvl="1">
              <a:lnSpc>
                <a:spcPct val="120000"/>
              </a:lnSpc>
            </a:pPr>
            <a:r>
              <a:rPr lang="en-US" sz="1600" dirty="0" smtClean="0"/>
              <a:t>RAID 5 may benefit from larger I/O sizes</a:t>
            </a:r>
          </a:p>
          <a:p>
            <a:pPr>
              <a:lnSpc>
                <a:spcPct val="120000"/>
              </a:lnSpc>
            </a:pPr>
            <a:endParaRPr lang="en-US" sz="1800" dirty="0"/>
          </a:p>
        </p:txBody>
      </p:sp>
    </p:spTree>
    <p:extLst>
      <p:ext uri="{BB962C8B-B14F-4D97-AF65-F5344CB8AC3E}">
        <p14:creationId xmlns:p14="http://schemas.microsoft.com/office/powerpoint/2010/main" val="9005352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Text Box 2"/>
          <p:cNvSpPr txBox="1">
            <a:spLocks noChangeArrowheads="1"/>
          </p:cNvSpPr>
          <p:nvPr/>
        </p:nvSpPr>
        <p:spPr bwMode="auto">
          <a:xfrm>
            <a:off x="762000" y="2133600"/>
            <a:ext cx="685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spcBef>
                <a:spcPct val="50000"/>
              </a:spcBef>
            </a:pPr>
            <a:endParaRPr lang="en-US">
              <a:latin typeface="Times New Roman" pitchFamily="18" charset="0"/>
            </a:endParaRPr>
          </a:p>
        </p:txBody>
      </p:sp>
      <p:sp>
        <p:nvSpPr>
          <p:cNvPr id="66564" name="Rectangle 3"/>
          <p:cNvSpPr>
            <a:spLocks noChangeArrowheads="1"/>
          </p:cNvSpPr>
          <p:nvPr/>
        </p:nvSpPr>
        <p:spPr bwMode="auto">
          <a:xfrm>
            <a:off x="304800" y="457200"/>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lstStyle/>
          <a:p>
            <a:r>
              <a:rPr lang="en-US" sz="2800" dirty="0" smtClean="0"/>
              <a:t>Strategies for Enhancing IO</a:t>
            </a:r>
            <a:endParaRPr lang="en-US" sz="2800" dirty="0"/>
          </a:p>
        </p:txBody>
      </p:sp>
      <p:sp>
        <p:nvSpPr>
          <p:cNvPr id="66565" name="Rectangle 4"/>
          <p:cNvSpPr>
            <a:spLocks noChangeArrowheads="1"/>
          </p:cNvSpPr>
          <p:nvPr/>
        </p:nvSpPr>
        <p:spPr bwMode="auto">
          <a:xfrm>
            <a:off x="457200" y="1295400"/>
            <a:ext cx="8382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ct val="30000"/>
              </a:spcBef>
              <a:buFontTx/>
              <a:buAutoNum type="arabicPeriod"/>
            </a:pPr>
            <a:endParaRPr lang="en-US"/>
          </a:p>
        </p:txBody>
      </p:sp>
      <p:graphicFrame>
        <p:nvGraphicFramePr>
          <p:cNvPr id="7" name="Diagram 6"/>
          <p:cNvGraphicFramePr/>
          <p:nvPr>
            <p:extLst>
              <p:ext uri="{D42A27DB-BD31-4B8C-83A1-F6EECF244321}">
                <p14:modId xmlns:p14="http://schemas.microsoft.com/office/powerpoint/2010/main" val="2304007069"/>
              </p:ext>
            </p:extLst>
          </p:nvPr>
        </p:nvGraphicFramePr>
        <p:xfrm>
          <a:off x="609600" y="1219200"/>
          <a:ext cx="80772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263245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Top 10 Storage Tips</a:t>
            </a:r>
            <a:endParaRPr lang="en-US" dirty="0"/>
          </a:p>
        </p:txBody>
      </p:sp>
      <p:graphicFrame>
        <p:nvGraphicFramePr>
          <p:cNvPr id="5" name="Content Placeholder 4"/>
          <p:cNvGraphicFramePr>
            <a:graphicFrameLocks noGrp="1"/>
          </p:cNvGraphicFramePr>
          <p:nvPr>
            <p:ph idx="1"/>
          </p:nvPr>
        </p:nvGraphicFramePr>
        <p:xfrm>
          <a:off x="677863" y="1312863"/>
          <a:ext cx="7788275" cy="4679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19692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130000"/>
                  </a:schemeClr>
                </a:solidFill>
              </a:rPr>
              <a:t>Top 10 Storage Tips</a:t>
            </a:r>
            <a:endParaRPr lang="en-US" dirty="0">
              <a:solidFill>
                <a:schemeClr val="tx2">
                  <a:satMod val="130000"/>
                </a:schemeClr>
              </a:solidFill>
            </a:endParaRPr>
          </a:p>
        </p:txBody>
      </p:sp>
      <p:graphicFrame>
        <p:nvGraphicFramePr>
          <p:cNvPr id="5" name="Content Placeholder 4"/>
          <p:cNvGraphicFramePr>
            <a:graphicFrameLocks noGrp="1"/>
          </p:cNvGraphicFramePr>
          <p:nvPr>
            <p:ph idx="1"/>
          </p:nvPr>
        </p:nvGraphicFramePr>
        <p:xfrm>
          <a:off x="677863" y="1312863"/>
          <a:ext cx="7788275" cy="4679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12755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130000"/>
                  </a:schemeClr>
                </a:solidFill>
              </a:rPr>
              <a:t>Top 10 Storage Tips</a:t>
            </a:r>
            <a:endParaRPr lang="en-US" dirty="0">
              <a:solidFill>
                <a:schemeClr val="tx2">
                  <a:satMod val="130000"/>
                </a:schemeClr>
              </a:solidFill>
            </a:endParaRPr>
          </a:p>
        </p:txBody>
      </p:sp>
      <p:graphicFrame>
        <p:nvGraphicFramePr>
          <p:cNvPr id="5" name="Content Placeholder 4"/>
          <p:cNvGraphicFramePr>
            <a:graphicFrameLocks noGrp="1"/>
          </p:cNvGraphicFramePr>
          <p:nvPr>
            <p:ph idx="1"/>
          </p:nvPr>
        </p:nvGraphicFramePr>
        <p:xfrm>
          <a:off x="677863" y="1312863"/>
          <a:ext cx="7788275" cy="4679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621316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ext Box 2"/>
          <p:cNvSpPr txBox="1">
            <a:spLocks noChangeArrowheads="1"/>
          </p:cNvSpPr>
          <p:nvPr/>
        </p:nvSpPr>
        <p:spPr bwMode="auto">
          <a:xfrm>
            <a:off x="762000" y="213360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n-US">
              <a:latin typeface="Times New Roman" pitchFamily="18" charset="0"/>
            </a:endParaRPr>
          </a:p>
        </p:txBody>
      </p:sp>
      <p:sp>
        <p:nvSpPr>
          <p:cNvPr id="208899" name="Rectangle 3"/>
          <p:cNvSpPr>
            <a:spLocks noChangeArrowheads="1"/>
          </p:cNvSpPr>
          <p:nvPr/>
        </p:nvSpPr>
        <p:spPr bwMode="auto">
          <a:xfrm>
            <a:off x="304800" y="457200"/>
            <a:ext cx="8610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lstStyle/>
          <a:p>
            <a:pPr eaLnBrk="1" hangingPunct="1"/>
            <a:r>
              <a:rPr lang="en-US" sz="2800" dirty="0" smtClean="0"/>
              <a:t>10 Rules for </a:t>
            </a:r>
            <a:r>
              <a:rPr lang="en-US" sz="2800" dirty="0"/>
              <a:t>Better </a:t>
            </a:r>
            <a:r>
              <a:rPr lang="en-US" sz="2800" dirty="0" smtClean="0"/>
              <a:t>IO Performance</a:t>
            </a:r>
            <a:endParaRPr lang="en-US" sz="2800" dirty="0"/>
          </a:p>
        </p:txBody>
      </p:sp>
      <p:sp>
        <p:nvSpPr>
          <p:cNvPr id="208900" name="Rectangle 4"/>
          <p:cNvSpPr>
            <a:spLocks noChangeArrowheads="1"/>
          </p:cNvSpPr>
          <p:nvPr/>
        </p:nvSpPr>
        <p:spPr bwMode="auto">
          <a:xfrm>
            <a:off x="457200" y="1295400"/>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eaLnBrk="1" hangingPunct="1">
              <a:spcBef>
                <a:spcPct val="30000"/>
              </a:spcBef>
              <a:buFontTx/>
              <a:buAutoNum type="arabicPeriod"/>
            </a:pPr>
            <a:endParaRPr lang="en-US"/>
          </a:p>
        </p:txBody>
      </p:sp>
      <p:sp>
        <p:nvSpPr>
          <p:cNvPr id="208902" name="Rectangle 6"/>
          <p:cNvSpPr>
            <a:spLocks noChangeArrowheads="1"/>
          </p:cNvSpPr>
          <p:nvPr/>
        </p:nvSpPr>
        <p:spPr bwMode="auto">
          <a:xfrm>
            <a:off x="609600" y="1219200"/>
            <a:ext cx="80772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eaLnBrk="1" hangingPunct="1">
              <a:spcBef>
                <a:spcPct val="30000"/>
              </a:spcBef>
              <a:buFontTx/>
              <a:buAutoNum type="arabicPeriod"/>
            </a:pPr>
            <a:r>
              <a:rPr lang="en-US" sz="2000" dirty="0"/>
              <a:t>Put SQL Server data devices on a non-boot disk</a:t>
            </a:r>
          </a:p>
          <a:p>
            <a:pPr marL="457200" indent="-457200" eaLnBrk="1" hangingPunct="1">
              <a:spcBef>
                <a:spcPct val="30000"/>
              </a:spcBef>
              <a:buFontTx/>
              <a:buAutoNum type="arabicPeriod"/>
            </a:pPr>
            <a:r>
              <a:rPr lang="en-US" sz="2000" dirty="0"/>
              <a:t>Put logs and data on separate volumes and, if possible, on independent SCSI channels</a:t>
            </a:r>
          </a:p>
          <a:p>
            <a:pPr marL="457200" indent="-457200" eaLnBrk="1" hangingPunct="1">
              <a:spcBef>
                <a:spcPct val="30000"/>
              </a:spcBef>
              <a:buFontTx/>
              <a:buAutoNum type="arabicPeriod"/>
            </a:pPr>
            <a:r>
              <a:rPr lang="en-US" sz="2000" dirty="0"/>
              <a:t>Pre-size your data and log files; Don’t rely on AUTOGROW</a:t>
            </a:r>
          </a:p>
          <a:p>
            <a:pPr marL="457200" indent="-457200" eaLnBrk="1" hangingPunct="1">
              <a:spcBef>
                <a:spcPct val="30000"/>
              </a:spcBef>
              <a:buFontTx/>
              <a:buAutoNum type="arabicPeriod"/>
            </a:pPr>
            <a:r>
              <a:rPr lang="en-US" sz="2000" dirty="0"/>
              <a:t>RAID 1 and RAID1+0 are much better than RAID5</a:t>
            </a:r>
          </a:p>
          <a:p>
            <a:pPr marL="457200" indent="-457200" eaLnBrk="1" hangingPunct="1">
              <a:spcBef>
                <a:spcPct val="30000"/>
              </a:spcBef>
              <a:buFontTx/>
              <a:buAutoNum type="arabicPeriod"/>
            </a:pPr>
            <a:r>
              <a:rPr lang="en-US" sz="2000" dirty="0"/>
              <a:t>Tune TEMPDB separately</a:t>
            </a:r>
          </a:p>
          <a:p>
            <a:pPr marL="457200" indent="-457200" eaLnBrk="1" hangingPunct="1">
              <a:spcBef>
                <a:spcPct val="30000"/>
              </a:spcBef>
              <a:buFontTx/>
              <a:buAutoNum type="arabicPeriod"/>
            </a:pPr>
            <a:r>
              <a:rPr lang="en-US" sz="2000" dirty="0"/>
              <a:t>Create 1 data file (per </a:t>
            </a:r>
            <a:r>
              <a:rPr lang="en-US" sz="2000" dirty="0" err="1"/>
              <a:t>filegroup</a:t>
            </a:r>
            <a:r>
              <a:rPr lang="en-US" sz="2000" dirty="0"/>
              <a:t>) for physical CPU on the server</a:t>
            </a:r>
          </a:p>
          <a:p>
            <a:pPr marL="457200" indent="-457200" eaLnBrk="1" hangingPunct="1">
              <a:spcBef>
                <a:spcPct val="30000"/>
              </a:spcBef>
              <a:buFontTx/>
              <a:buAutoNum type="arabicPeriod"/>
            </a:pPr>
            <a:r>
              <a:rPr lang="en-US" sz="2000" dirty="0"/>
              <a:t>Create data files all the same size per database</a:t>
            </a:r>
          </a:p>
          <a:p>
            <a:pPr marL="457200" indent="-457200" eaLnBrk="1" hangingPunct="1">
              <a:spcBef>
                <a:spcPct val="30000"/>
              </a:spcBef>
              <a:buFontTx/>
              <a:buAutoNum type="arabicPeriod"/>
            </a:pPr>
            <a:r>
              <a:rPr lang="en-US" sz="2000" dirty="0"/>
              <a:t>Add spindles for read speed, controllers for write speed</a:t>
            </a:r>
          </a:p>
          <a:p>
            <a:pPr marL="457200" indent="-457200" eaLnBrk="1" hangingPunct="1">
              <a:spcBef>
                <a:spcPct val="30000"/>
              </a:spcBef>
              <a:buFontTx/>
              <a:buAutoNum type="arabicPeriod"/>
            </a:pPr>
            <a:r>
              <a:rPr lang="en-US" sz="2000" dirty="0"/>
              <a:t>Partitioning … for the highly stressed database</a:t>
            </a:r>
          </a:p>
          <a:p>
            <a:pPr marL="457200" indent="-457200" eaLnBrk="1" hangingPunct="1">
              <a:spcBef>
                <a:spcPct val="30000"/>
              </a:spcBef>
              <a:buFontTx/>
              <a:buAutoNum type="arabicPeriod"/>
            </a:pPr>
            <a:r>
              <a:rPr lang="en-US" sz="2000" dirty="0"/>
              <a:t>Monitor, tune, repeat</a:t>
            </a:r>
            <a:r>
              <a:rPr lang="en-US" sz="2000" dirty="0" smtClean="0"/>
              <a:t>…</a:t>
            </a:r>
            <a:endParaRPr lang="en-US" sz="2000"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8902">
                                            <p:txEl>
                                              <p:pRg st="0" end="0"/>
                                            </p:txEl>
                                          </p:spTgt>
                                        </p:tgtEl>
                                        <p:attrNameLst>
                                          <p:attrName>style.visibility</p:attrName>
                                        </p:attrNameLst>
                                      </p:cBhvr>
                                      <p:to>
                                        <p:strVal val="visible"/>
                                      </p:to>
                                    </p:set>
                                    <p:animEffect transition="in" filter="fade">
                                      <p:cBhvr>
                                        <p:cTn id="7" dur="500"/>
                                        <p:tgtEl>
                                          <p:spTgt spid="2089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8902">
                                            <p:txEl>
                                              <p:pRg st="1" end="1"/>
                                            </p:txEl>
                                          </p:spTgt>
                                        </p:tgtEl>
                                        <p:attrNameLst>
                                          <p:attrName>style.visibility</p:attrName>
                                        </p:attrNameLst>
                                      </p:cBhvr>
                                      <p:to>
                                        <p:strVal val="visible"/>
                                      </p:to>
                                    </p:set>
                                    <p:animEffect transition="in" filter="fade">
                                      <p:cBhvr>
                                        <p:cTn id="12" dur="500"/>
                                        <p:tgtEl>
                                          <p:spTgt spid="2089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8902">
                                            <p:txEl>
                                              <p:pRg st="2" end="2"/>
                                            </p:txEl>
                                          </p:spTgt>
                                        </p:tgtEl>
                                        <p:attrNameLst>
                                          <p:attrName>style.visibility</p:attrName>
                                        </p:attrNameLst>
                                      </p:cBhvr>
                                      <p:to>
                                        <p:strVal val="visible"/>
                                      </p:to>
                                    </p:set>
                                    <p:animEffect transition="in" filter="fade">
                                      <p:cBhvr>
                                        <p:cTn id="17" dur="500"/>
                                        <p:tgtEl>
                                          <p:spTgt spid="2089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8902">
                                            <p:txEl>
                                              <p:pRg st="3" end="3"/>
                                            </p:txEl>
                                          </p:spTgt>
                                        </p:tgtEl>
                                        <p:attrNameLst>
                                          <p:attrName>style.visibility</p:attrName>
                                        </p:attrNameLst>
                                      </p:cBhvr>
                                      <p:to>
                                        <p:strVal val="visible"/>
                                      </p:to>
                                    </p:set>
                                    <p:animEffect transition="in" filter="fade">
                                      <p:cBhvr>
                                        <p:cTn id="22" dur="500"/>
                                        <p:tgtEl>
                                          <p:spTgt spid="2089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8902">
                                            <p:txEl>
                                              <p:pRg st="4" end="4"/>
                                            </p:txEl>
                                          </p:spTgt>
                                        </p:tgtEl>
                                        <p:attrNameLst>
                                          <p:attrName>style.visibility</p:attrName>
                                        </p:attrNameLst>
                                      </p:cBhvr>
                                      <p:to>
                                        <p:strVal val="visible"/>
                                      </p:to>
                                    </p:set>
                                    <p:animEffect transition="in" filter="fade">
                                      <p:cBhvr>
                                        <p:cTn id="27" dur="500"/>
                                        <p:tgtEl>
                                          <p:spTgt spid="20890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8902">
                                            <p:txEl>
                                              <p:pRg st="5" end="5"/>
                                            </p:txEl>
                                          </p:spTgt>
                                        </p:tgtEl>
                                        <p:attrNameLst>
                                          <p:attrName>style.visibility</p:attrName>
                                        </p:attrNameLst>
                                      </p:cBhvr>
                                      <p:to>
                                        <p:strVal val="visible"/>
                                      </p:to>
                                    </p:set>
                                    <p:animEffect transition="in" filter="fade">
                                      <p:cBhvr>
                                        <p:cTn id="32" dur="500"/>
                                        <p:tgtEl>
                                          <p:spTgt spid="20890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8902">
                                            <p:txEl>
                                              <p:pRg st="6" end="6"/>
                                            </p:txEl>
                                          </p:spTgt>
                                        </p:tgtEl>
                                        <p:attrNameLst>
                                          <p:attrName>style.visibility</p:attrName>
                                        </p:attrNameLst>
                                      </p:cBhvr>
                                      <p:to>
                                        <p:strVal val="visible"/>
                                      </p:to>
                                    </p:set>
                                    <p:animEffect transition="in" filter="fade">
                                      <p:cBhvr>
                                        <p:cTn id="37" dur="500"/>
                                        <p:tgtEl>
                                          <p:spTgt spid="20890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8902">
                                            <p:txEl>
                                              <p:pRg st="7" end="7"/>
                                            </p:txEl>
                                          </p:spTgt>
                                        </p:tgtEl>
                                        <p:attrNameLst>
                                          <p:attrName>style.visibility</p:attrName>
                                        </p:attrNameLst>
                                      </p:cBhvr>
                                      <p:to>
                                        <p:strVal val="visible"/>
                                      </p:to>
                                    </p:set>
                                    <p:animEffect transition="in" filter="fade">
                                      <p:cBhvr>
                                        <p:cTn id="42" dur="500"/>
                                        <p:tgtEl>
                                          <p:spTgt spid="20890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8902">
                                            <p:txEl>
                                              <p:pRg st="8" end="8"/>
                                            </p:txEl>
                                          </p:spTgt>
                                        </p:tgtEl>
                                        <p:attrNameLst>
                                          <p:attrName>style.visibility</p:attrName>
                                        </p:attrNameLst>
                                      </p:cBhvr>
                                      <p:to>
                                        <p:strVal val="visible"/>
                                      </p:to>
                                    </p:set>
                                    <p:animEffect transition="in" filter="fade">
                                      <p:cBhvr>
                                        <p:cTn id="47" dur="500"/>
                                        <p:tgtEl>
                                          <p:spTgt spid="20890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08902">
                                            <p:txEl>
                                              <p:pRg st="9" end="9"/>
                                            </p:txEl>
                                          </p:spTgt>
                                        </p:tgtEl>
                                        <p:attrNameLst>
                                          <p:attrName>style.visibility</p:attrName>
                                        </p:attrNameLst>
                                      </p:cBhvr>
                                      <p:to>
                                        <p:strVal val="visible"/>
                                      </p:to>
                                    </p:set>
                                    <p:animEffect transition="in" filter="fade">
                                      <p:cBhvr>
                                        <p:cTn id="52" dur="500"/>
                                        <p:tgtEl>
                                          <p:spTgt spid="20890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0946" name="Text Box 2"/>
          <p:cNvSpPr txBox="1">
            <a:spLocks noChangeArrowheads="1"/>
          </p:cNvSpPr>
          <p:nvPr/>
        </p:nvSpPr>
        <p:spPr bwMode="auto">
          <a:xfrm>
            <a:off x="762000" y="213360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n-US">
              <a:latin typeface="Times New Roman" pitchFamily="18" charset="0"/>
            </a:endParaRPr>
          </a:p>
        </p:txBody>
      </p:sp>
      <p:sp>
        <p:nvSpPr>
          <p:cNvPr id="210947" name="Rectangle 3"/>
          <p:cNvSpPr>
            <a:spLocks noChangeArrowheads="1"/>
          </p:cNvSpPr>
          <p:nvPr/>
        </p:nvSpPr>
        <p:spPr bwMode="auto">
          <a:xfrm>
            <a:off x="304800" y="457200"/>
            <a:ext cx="8610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lstStyle/>
          <a:p>
            <a:pPr eaLnBrk="1" hangingPunct="1"/>
            <a:r>
              <a:rPr lang="en-US" sz="2800"/>
              <a:t>Trending and Forecasting</a:t>
            </a:r>
          </a:p>
        </p:txBody>
      </p:sp>
      <p:sp>
        <p:nvSpPr>
          <p:cNvPr id="210948" name="Rectangle 4"/>
          <p:cNvSpPr>
            <a:spLocks noChangeArrowheads="1"/>
          </p:cNvSpPr>
          <p:nvPr/>
        </p:nvSpPr>
        <p:spPr bwMode="auto">
          <a:xfrm>
            <a:off x="457200" y="1295400"/>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eaLnBrk="1" hangingPunct="1">
              <a:spcBef>
                <a:spcPct val="30000"/>
              </a:spcBef>
              <a:buFontTx/>
              <a:buAutoNum type="arabicPeriod"/>
            </a:pPr>
            <a:endParaRPr lang="en-US"/>
          </a:p>
        </p:txBody>
      </p:sp>
      <p:sp>
        <p:nvSpPr>
          <p:cNvPr id="210949" name="Rectangle 5"/>
          <p:cNvSpPr>
            <a:spLocks noChangeArrowheads="1"/>
          </p:cNvSpPr>
          <p:nvPr/>
        </p:nvSpPr>
        <p:spPr bwMode="auto">
          <a:xfrm>
            <a:off x="609600" y="1219200"/>
            <a:ext cx="80772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eaLnBrk="1" hangingPunct="1">
              <a:spcBef>
                <a:spcPct val="30000"/>
              </a:spcBef>
              <a:buFontTx/>
              <a:buAutoNum type="arabicPeriod"/>
            </a:pPr>
            <a:r>
              <a:rPr lang="en-US"/>
              <a:t>Trending and forecasting is hard work!</a:t>
            </a:r>
          </a:p>
          <a:p>
            <a:pPr marL="457200" indent="-457200" eaLnBrk="1" hangingPunct="1">
              <a:spcBef>
                <a:spcPct val="30000"/>
              </a:spcBef>
              <a:buFontTx/>
              <a:buAutoNum type="arabicPeriod"/>
            </a:pPr>
            <a:r>
              <a:rPr lang="en-US"/>
              <a:t>Create a tracking table to store:</a:t>
            </a:r>
          </a:p>
          <a:p>
            <a:pPr marL="914400" lvl="1" indent="-457200" eaLnBrk="1" hangingPunct="1">
              <a:spcBef>
                <a:spcPct val="30000"/>
              </a:spcBef>
              <a:buFontTx/>
              <a:buAutoNum type="alphaLcPeriod"/>
            </a:pPr>
            <a:r>
              <a:rPr lang="en-US" sz="2000"/>
              <a:t>Number of records in each table</a:t>
            </a:r>
          </a:p>
          <a:p>
            <a:pPr marL="914400" lvl="1" indent="-457200" eaLnBrk="1" hangingPunct="1">
              <a:spcBef>
                <a:spcPct val="30000"/>
              </a:spcBef>
              <a:buFontTx/>
              <a:buAutoNum type="alphaLcPeriod"/>
            </a:pPr>
            <a:r>
              <a:rPr lang="en-US" sz="2000"/>
              <a:t>Amount of data pages and index pages, or space consumed</a:t>
            </a:r>
          </a:p>
          <a:p>
            <a:pPr marL="914400" lvl="1" indent="-457200" eaLnBrk="1" hangingPunct="1">
              <a:spcBef>
                <a:spcPct val="30000"/>
              </a:spcBef>
              <a:buFontTx/>
              <a:buAutoNum type="alphaLcPeriod"/>
            </a:pPr>
            <a:r>
              <a:rPr lang="en-US" sz="2000"/>
              <a:t>Track I/O per table using fn_virtualfilestats</a:t>
            </a:r>
          </a:p>
          <a:p>
            <a:pPr marL="914400" lvl="1" indent="-457200" eaLnBrk="1" hangingPunct="1">
              <a:spcBef>
                <a:spcPct val="30000"/>
              </a:spcBef>
              <a:buFontTx/>
              <a:buAutoNum type="alphaLcPeriod"/>
            </a:pPr>
            <a:r>
              <a:rPr lang="en-US" sz="2000"/>
              <a:t>Run a daily job to capture data</a:t>
            </a:r>
          </a:p>
          <a:p>
            <a:pPr marL="457200" indent="-457200" eaLnBrk="1" hangingPunct="1">
              <a:spcBef>
                <a:spcPct val="30000"/>
              </a:spcBef>
              <a:buFontTx/>
              <a:buAutoNum type="arabicPeriod"/>
            </a:pPr>
            <a:r>
              <a:rPr lang="en-US"/>
              <a:t>Perform analysis:</a:t>
            </a:r>
          </a:p>
          <a:p>
            <a:pPr marL="914400" lvl="1" indent="-457200" eaLnBrk="1" hangingPunct="1">
              <a:spcBef>
                <a:spcPct val="30000"/>
              </a:spcBef>
              <a:buFontTx/>
              <a:buAutoNum type="alphaLcPeriod"/>
            </a:pPr>
            <a:r>
              <a:rPr lang="en-US" sz="2000"/>
              <a:t>Export tracking data to Excel</a:t>
            </a:r>
          </a:p>
          <a:p>
            <a:pPr marL="914400" lvl="1" indent="-457200" eaLnBrk="1" hangingPunct="1">
              <a:spcBef>
                <a:spcPct val="30000"/>
              </a:spcBef>
              <a:buFontTx/>
              <a:buAutoNum type="alphaLcPeriod"/>
            </a:pPr>
            <a:r>
              <a:rPr lang="en-US" sz="2000"/>
              <a:t>Forecast and graph off of data in worksheet</a:t>
            </a:r>
          </a:p>
          <a:p>
            <a:pPr marL="457200" indent="-457200" eaLnBrk="1" hangingPunct="1">
              <a:spcBef>
                <a:spcPct val="30000"/>
              </a:spcBef>
              <a:buFontTx/>
              <a:buAutoNum type="arabicPeriod"/>
            </a:pPr>
            <a:r>
              <a:rPr lang="en-US"/>
              <a:t>Go back to step 2d and repeat</a:t>
            </a:r>
          </a:p>
          <a:p>
            <a:pPr marL="457200" indent="-457200" eaLnBrk="1" hangingPunct="1">
              <a:spcBef>
                <a:spcPct val="30000"/>
              </a:spcBef>
              <a:buFontTx/>
              <a:buAutoNum type="arabicPeriod"/>
            </a:pPr>
            <a:endParaRPr lang="en-US" sz="20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smtClean="0"/>
              <a:t>Call to Action – Next Steps</a:t>
            </a:r>
            <a:endParaRPr lang="en-US"/>
          </a:p>
        </p:txBody>
      </p:sp>
      <p:sp>
        <p:nvSpPr>
          <p:cNvPr id="161795" name="Rectangle 3"/>
          <p:cNvSpPr>
            <a:spLocks noGrp="1" noChangeArrowheads="1"/>
          </p:cNvSpPr>
          <p:nvPr>
            <p:ph idx="1"/>
          </p:nvPr>
        </p:nvSpPr>
        <p:spPr/>
        <p:txBody>
          <a:bodyPr>
            <a:normAutofit/>
          </a:bodyPr>
          <a:lstStyle/>
          <a:p>
            <a:r>
              <a:rPr lang="en-US" dirty="0" smtClean="0"/>
              <a:t>Learn more about </a:t>
            </a:r>
            <a:r>
              <a:rPr lang="en-US" dirty="0" smtClean="0"/>
              <a:t>SQL Sentry solutions </a:t>
            </a:r>
            <a:r>
              <a:rPr lang="en-US" dirty="0" smtClean="0"/>
              <a:t>for SQL Server: </a:t>
            </a:r>
            <a:r>
              <a:rPr lang="en-US" dirty="0" smtClean="0">
                <a:hlinkClick r:id="rId3"/>
              </a:rPr>
              <a:t>http://</a:t>
            </a:r>
            <a:r>
              <a:rPr lang="en-US" dirty="0" smtClean="0">
                <a:hlinkClick r:id="rId3"/>
              </a:rPr>
              <a:t>www.sqlsentry.net/</a:t>
            </a:r>
            <a:r>
              <a:rPr lang="en-US" dirty="0" smtClean="0"/>
              <a:t> </a:t>
            </a:r>
            <a:endParaRPr lang="en-US" dirty="0" smtClean="0"/>
          </a:p>
          <a:p>
            <a:pPr lvl="1"/>
            <a:r>
              <a:rPr lang="en-US" dirty="0" smtClean="0"/>
              <a:t>Download trials</a:t>
            </a:r>
          </a:p>
          <a:p>
            <a:pPr lvl="1"/>
            <a:r>
              <a:rPr lang="en-US" dirty="0" smtClean="0"/>
              <a:t>Read white papers</a:t>
            </a:r>
          </a:p>
          <a:p>
            <a:pPr lvl="1"/>
            <a:r>
              <a:rPr lang="en-US" dirty="0" smtClean="0"/>
              <a:t>Review case studies</a:t>
            </a:r>
          </a:p>
          <a:p>
            <a:r>
              <a:rPr lang="en-US" dirty="0" smtClean="0"/>
              <a:t>Ask for a live demo!</a:t>
            </a:r>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Follow-up Resources</a:t>
            </a:r>
            <a:endParaRPr lang="en-US" dirty="0" smtClean="0"/>
          </a:p>
        </p:txBody>
      </p:sp>
      <p:sp>
        <p:nvSpPr>
          <p:cNvPr id="14339" name="Content Placeholder 2"/>
          <p:cNvSpPr>
            <a:spLocks noGrp="1"/>
          </p:cNvSpPr>
          <p:nvPr>
            <p:ph idx="1"/>
          </p:nvPr>
        </p:nvSpPr>
        <p:spPr>
          <a:xfrm>
            <a:off x="677918" y="1313411"/>
            <a:ext cx="7932682" cy="4680065"/>
          </a:xfrm>
        </p:spPr>
        <p:txBody>
          <a:bodyPr>
            <a:noAutofit/>
          </a:bodyPr>
          <a:lstStyle/>
          <a:p>
            <a:r>
              <a:rPr lang="en-US" sz="2000" dirty="0" smtClean="0"/>
              <a:t>Start at </a:t>
            </a:r>
            <a:r>
              <a:rPr lang="en-US" sz="2000" dirty="0" smtClean="0">
                <a:hlinkClick r:id="rId3"/>
              </a:rPr>
              <a:t>www.sqlcat.com</a:t>
            </a:r>
            <a:r>
              <a:rPr lang="en-US" sz="2000" dirty="0" smtClean="0"/>
              <a:t>: They work on the largest, most complex SQL Server projects worldwide</a:t>
            </a:r>
          </a:p>
          <a:p>
            <a:pPr lvl="1"/>
            <a:r>
              <a:rPr lang="en-US" sz="2000" dirty="0" smtClean="0"/>
              <a:t>MySpace: 4.4m concurrent users at peak, 8b friend relationships, 34b e-mails, 1PB store, scale-out using SSB and </a:t>
            </a:r>
            <a:r>
              <a:rPr lang="en-US" sz="2000" dirty="0" smtClean="0"/>
              <a:t>SOA. </a:t>
            </a:r>
            <a:r>
              <a:rPr lang="en-US" sz="2000" dirty="0">
                <a:hlinkClick r:id="rId4"/>
              </a:rPr>
              <a:t>http://</a:t>
            </a:r>
            <a:r>
              <a:rPr lang="en-US" sz="2000" dirty="0" smtClean="0">
                <a:hlinkClick r:id="rId4"/>
              </a:rPr>
              <a:t>bit.ly/7XkHah</a:t>
            </a:r>
            <a:r>
              <a:rPr lang="en-US" sz="2000" dirty="0" smtClean="0"/>
              <a:t> </a:t>
            </a:r>
            <a:endParaRPr lang="en-US" sz="2000" dirty="0" smtClean="0">
              <a:hlinkClick r:id="rId5"/>
            </a:endParaRPr>
          </a:p>
          <a:p>
            <a:pPr lvl="1"/>
            <a:r>
              <a:rPr lang="en-US" sz="2000" dirty="0" err="1" smtClean="0"/>
              <a:t>Bwin</a:t>
            </a:r>
            <a:r>
              <a:rPr lang="en-US" sz="2000" dirty="0" smtClean="0"/>
              <a:t>: 30000 database </a:t>
            </a:r>
            <a:r>
              <a:rPr lang="en-US" sz="2000" dirty="0" err="1" smtClean="0"/>
              <a:t>tran</a:t>
            </a:r>
            <a:r>
              <a:rPr lang="en-US" sz="2000" dirty="0" smtClean="0"/>
              <a:t>/sec, motto: “Failure is not an option”; 100TB </a:t>
            </a:r>
            <a:r>
              <a:rPr lang="en-US" sz="2000" dirty="0" smtClean="0"/>
              <a:t>store. </a:t>
            </a:r>
            <a:r>
              <a:rPr lang="en-US" sz="2000" dirty="0" smtClean="0">
                <a:hlinkClick r:id="rId6"/>
              </a:rPr>
              <a:t>http</a:t>
            </a:r>
            <a:r>
              <a:rPr lang="en-US" sz="2000" dirty="0">
                <a:hlinkClick r:id="rId6"/>
              </a:rPr>
              <a:t>://</a:t>
            </a:r>
            <a:r>
              <a:rPr lang="en-US" sz="2000" dirty="0" smtClean="0">
                <a:hlinkClick r:id="rId6"/>
              </a:rPr>
              <a:t>bit.ly/NYi3if</a:t>
            </a:r>
            <a:r>
              <a:rPr lang="en-US" sz="2000" dirty="0"/>
              <a:t> </a:t>
            </a:r>
            <a:r>
              <a:rPr lang="en-US" sz="2000" dirty="0" smtClean="0"/>
              <a:t>&amp; </a:t>
            </a:r>
            <a:r>
              <a:rPr lang="en-US" sz="2000" dirty="0" smtClean="0">
                <a:hlinkClick r:id="rId7"/>
              </a:rPr>
              <a:t>http</a:t>
            </a:r>
            <a:r>
              <a:rPr lang="en-US" sz="2000" dirty="0">
                <a:hlinkClick r:id="rId7"/>
              </a:rPr>
              <a:t>://</a:t>
            </a:r>
            <a:r>
              <a:rPr lang="en-US" sz="2000" dirty="0" smtClean="0">
                <a:hlinkClick r:id="rId7"/>
              </a:rPr>
              <a:t>bit.ly/OFb24A</a:t>
            </a:r>
            <a:r>
              <a:rPr lang="en-US" sz="2000" dirty="0" smtClean="0"/>
              <a:t> </a:t>
            </a:r>
            <a:endParaRPr lang="en-US" sz="2000" dirty="0" smtClean="0"/>
          </a:p>
          <a:p>
            <a:pPr lvl="1"/>
            <a:r>
              <a:rPr lang="en-US" sz="2000" dirty="0" smtClean="0"/>
              <a:t>Korea Telecom: 26m customers; 3 TB Data Warehouse</a:t>
            </a:r>
            <a:br>
              <a:rPr lang="en-US" sz="2000" dirty="0" smtClean="0"/>
            </a:br>
            <a:r>
              <a:rPr lang="en-US" sz="2000" dirty="0">
                <a:hlinkClick r:id="rId8"/>
              </a:rPr>
              <a:t>http://</a:t>
            </a:r>
            <a:r>
              <a:rPr lang="en-US" sz="2000" dirty="0" smtClean="0">
                <a:hlinkClick r:id="rId8"/>
              </a:rPr>
              <a:t>bit.ly/OjaVPH</a:t>
            </a:r>
            <a:endParaRPr lang="en-US" sz="2000" dirty="0" smtClean="0"/>
          </a:p>
          <a:p>
            <a:pPr lvl="1"/>
            <a:r>
              <a:rPr lang="en-US" sz="2000" dirty="0" smtClean="0"/>
              <a:t>Shares </a:t>
            </a:r>
            <a:r>
              <a:rPr lang="en-US" sz="2000" dirty="0" smtClean="0"/>
              <a:t>deep technical content with SQL Server </a:t>
            </a:r>
            <a:r>
              <a:rPr lang="en-US" sz="2000" dirty="0" smtClean="0"/>
              <a:t>community.</a:t>
            </a:r>
            <a:endParaRPr lang="en-US" sz="2000" dirty="0" smtClean="0"/>
          </a:p>
          <a:p>
            <a:r>
              <a:rPr lang="en-US" sz="2000" dirty="0" smtClean="0"/>
              <a:t>Bruce </a:t>
            </a:r>
            <a:r>
              <a:rPr lang="en-US" sz="2000" dirty="0" smtClean="0"/>
              <a:t>Worthington’s paper: Performance Tuning Guidelines for Windows Server </a:t>
            </a:r>
            <a:r>
              <a:rPr lang="en-US" sz="2000" dirty="0" smtClean="0"/>
              <a:t>2008. </a:t>
            </a:r>
            <a:r>
              <a:rPr lang="en-US" sz="2000" dirty="0">
                <a:hlinkClick r:id="rId9"/>
              </a:rPr>
              <a:t>http://</a:t>
            </a:r>
            <a:r>
              <a:rPr lang="en-US" sz="2000" dirty="0" smtClean="0">
                <a:hlinkClick r:id="rId9"/>
              </a:rPr>
              <a:t>bit.ly/Mueuma</a:t>
            </a:r>
            <a:r>
              <a:rPr lang="en-US" sz="2000" dirty="0" smtClean="0"/>
              <a:t> </a:t>
            </a:r>
            <a:endParaRPr lang="en-US" sz="2000" dirty="0" smtClean="0"/>
          </a:p>
        </p:txBody>
      </p:sp>
    </p:spTree>
    <p:extLst>
      <p:ext uri="{BB962C8B-B14F-4D97-AF65-F5344CB8AC3E}">
        <p14:creationId xmlns:p14="http://schemas.microsoft.com/office/powerpoint/2010/main" val="3847922917"/>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Additional Resources </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SQL </a:t>
            </a:r>
            <a:r>
              <a:rPr lang="en-US" sz="2400" dirty="0" smtClean="0"/>
              <a:t>Server I/O Basics </a:t>
            </a:r>
          </a:p>
          <a:p>
            <a:pPr lvl="1"/>
            <a:r>
              <a:rPr lang="en-US" sz="2000" dirty="0" smtClean="0">
                <a:hlinkClick r:id="rId3"/>
              </a:rPr>
              <a:t>http</a:t>
            </a:r>
            <a:r>
              <a:rPr lang="en-US" sz="2000" dirty="0" smtClean="0">
                <a:hlinkClick r:id="rId3"/>
              </a:rPr>
              <a:t>://www.microsoft.com/technet/prodtechnol/sql/2005/iobasics.mspx</a:t>
            </a:r>
            <a:endParaRPr lang="en-US" sz="2000" dirty="0" smtClean="0"/>
          </a:p>
          <a:p>
            <a:r>
              <a:rPr lang="en-US" sz="2400" dirty="0" smtClean="0"/>
              <a:t>SQL Server </a:t>
            </a:r>
            <a:r>
              <a:rPr lang="en-US" sz="2400" dirty="0" err="1" smtClean="0"/>
              <a:t>PreDeployment</a:t>
            </a:r>
            <a:r>
              <a:rPr lang="en-US" sz="2400" dirty="0" smtClean="0"/>
              <a:t> Best Practices</a:t>
            </a:r>
          </a:p>
          <a:p>
            <a:pPr lvl="1"/>
            <a:r>
              <a:rPr lang="en-US" sz="2000" dirty="0" smtClean="0">
                <a:hlinkClick r:id="rId4"/>
              </a:rPr>
              <a:t>http://sqlcat.com/whitepapers/archive/2007/11/21/predeployment-i-o-best-practices.aspx</a:t>
            </a:r>
            <a:endParaRPr lang="en-US" sz="2000" dirty="0" smtClean="0"/>
          </a:p>
          <a:p>
            <a:r>
              <a:rPr lang="en-US" sz="2400" dirty="0" smtClean="0"/>
              <a:t>Disk Partition Alignment Best Practices for SQL Server </a:t>
            </a:r>
          </a:p>
          <a:p>
            <a:pPr lvl="1"/>
            <a:r>
              <a:rPr lang="en-US" sz="2000" dirty="0" smtClean="0">
                <a:hlinkClick r:id="rId5"/>
              </a:rPr>
              <a:t>http://sqlcat.com/whitepapers/archive/2009/05/11/disk-partition-alignment-best-practices-for-sql-server.aspx</a:t>
            </a:r>
            <a:r>
              <a:rPr lang="en-US" sz="2000" dirty="0"/>
              <a:t> </a:t>
            </a:r>
            <a:endParaRPr lang="en-US" sz="2000" dirty="0" smtClean="0"/>
          </a:p>
          <a:p>
            <a:r>
              <a:rPr lang="en-US" sz="2400" dirty="0"/>
              <a:t>SQL Server Storage Engine </a:t>
            </a:r>
            <a:r>
              <a:rPr lang="en-US" sz="2400" dirty="0" smtClean="0"/>
              <a:t>blog at</a:t>
            </a:r>
          </a:p>
          <a:p>
            <a:pPr lvl="1"/>
            <a:r>
              <a:rPr lang="en-US" sz="2000" u="sng" dirty="0" smtClean="0">
                <a:hlinkClick r:id="rId6"/>
              </a:rPr>
              <a:t>http</a:t>
            </a:r>
            <a:r>
              <a:rPr lang="en-US" sz="2000" u="sng" dirty="0">
                <a:hlinkClick r:id="rId6"/>
              </a:rPr>
              <a:t>://</a:t>
            </a:r>
            <a:r>
              <a:rPr lang="en-US" sz="2000" u="sng" dirty="0" smtClean="0">
                <a:hlinkClick r:id="rId6"/>
              </a:rPr>
              <a:t>blogs.msdn.com/sqlserverstorageengine</a:t>
            </a:r>
            <a:endParaRPr lang="en-US" sz="2000" u="sng" dirty="0" smtClean="0"/>
          </a:p>
          <a:p>
            <a:r>
              <a:rPr lang="en-US" sz="2400" dirty="0" smtClean="0"/>
              <a:t>SQLSkills.com blogs!</a:t>
            </a:r>
            <a:endParaRPr lang="en-US" sz="2400" dirty="0" smtClean="0"/>
          </a:p>
        </p:txBody>
      </p:sp>
    </p:spTree>
    <p:extLst>
      <p:ext uri="{BB962C8B-B14F-4D97-AF65-F5344CB8AC3E}">
        <p14:creationId xmlns:p14="http://schemas.microsoft.com/office/powerpoint/2010/main" val="118218113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Fundamentals of the Disk Hardware Architecture</a:t>
            </a:r>
            <a:endParaRPr lang="en-US" dirty="0"/>
          </a:p>
        </p:txBody>
      </p:sp>
      <p:sp>
        <p:nvSpPr>
          <p:cNvPr id="4" name="Content Placeholder 3"/>
          <p:cNvSpPr>
            <a:spLocks noGrp="1"/>
          </p:cNvSpPr>
          <p:nvPr>
            <p:ph idx="1"/>
          </p:nvPr>
        </p:nvSpPr>
        <p:spPr>
          <a:xfrm>
            <a:off x="1142999" y="1676400"/>
            <a:ext cx="6019801" cy="4317076"/>
          </a:xfrm>
        </p:spPr>
        <p:txBody>
          <a:bodyPr>
            <a:normAutofit fontScale="92500" lnSpcReduction="20000"/>
          </a:bodyPr>
          <a:lstStyle/>
          <a:p>
            <a:r>
              <a:rPr lang="en-US" dirty="0" smtClean="0"/>
              <a:t>Adapted from a much more in-depth white paper called </a:t>
            </a:r>
            <a:r>
              <a:rPr lang="en-US" i="1" dirty="0" smtClean="0"/>
              <a:t>“</a:t>
            </a:r>
            <a:r>
              <a:rPr lang="en-US" i="1" dirty="0"/>
              <a:t>Disk Partition Alignment Best Practices for SQL Server</a:t>
            </a:r>
            <a:r>
              <a:rPr lang="en-US" i="1" dirty="0" smtClean="0"/>
              <a:t>” </a:t>
            </a:r>
            <a:r>
              <a:rPr lang="en-US" dirty="0" smtClean="0"/>
              <a:t>by Jimmy May and Denny Lee</a:t>
            </a:r>
          </a:p>
          <a:p>
            <a:endParaRPr lang="en-US" dirty="0" smtClean="0"/>
          </a:p>
          <a:p>
            <a:r>
              <a:rPr lang="en-US" dirty="0" smtClean="0"/>
              <a:t>Available </a:t>
            </a:r>
            <a:r>
              <a:rPr lang="en-US" dirty="0"/>
              <a:t>at </a:t>
            </a:r>
            <a:r>
              <a:rPr lang="en-US" dirty="0">
                <a:hlinkClick r:id="rId3"/>
              </a:rPr>
              <a:t>http://</a:t>
            </a:r>
            <a:r>
              <a:rPr lang="en-US" dirty="0" smtClean="0">
                <a:hlinkClick r:id="rId3"/>
              </a:rPr>
              <a:t>sqlcat.com/whitepapers/archive/2009/05/11/disk-partition-alignment-best-practices-for-sql-server.aspx</a:t>
            </a:r>
            <a:r>
              <a:rPr lang="en-US" dirty="0" smtClean="0"/>
              <a:t> </a:t>
            </a:r>
            <a:endParaRPr lang="en-US" dirty="0"/>
          </a:p>
        </p:txBody>
      </p:sp>
      <p:pic>
        <p:nvPicPr>
          <p:cNvPr id="5" name="Picture 3" descr="Hard Drive2"/>
          <p:cNvPicPr>
            <a:picLocks noChangeAspect="1" noChangeArrowheads="1"/>
          </p:cNvPicPr>
          <p:nvPr/>
        </p:nvPicPr>
        <p:blipFill>
          <a:blip r:embed="rId4" cstate="print"/>
          <a:srcRect/>
          <a:stretch>
            <a:fillRect/>
          </a:stretch>
        </p:blipFill>
        <p:spPr bwMode="auto">
          <a:xfrm>
            <a:off x="1333005" y="1371600"/>
            <a:ext cx="6058395" cy="4835548"/>
          </a:xfrm>
          <a:prstGeom prst="rect">
            <a:avLst/>
          </a:prstGeom>
          <a:solidFill>
            <a:schemeClr val="bg1"/>
          </a:solidFill>
        </p:spPr>
      </p:pic>
      <p:sp>
        <p:nvSpPr>
          <p:cNvPr id="6" name="Text Box 4"/>
          <p:cNvSpPr txBox="1">
            <a:spLocks noChangeArrowheads="1"/>
          </p:cNvSpPr>
          <p:nvPr/>
        </p:nvSpPr>
        <p:spPr bwMode="auto">
          <a:xfrm>
            <a:off x="2414588" y="1517650"/>
            <a:ext cx="1173162" cy="290513"/>
          </a:xfrm>
          <a:prstGeom prst="rect">
            <a:avLst/>
          </a:prstGeom>
          <a:noFill/>
          <a:ln w="9525" algn="ctr">
            <a:noFill/>
            <a:miter lim="800000"/>
            <a:headEnd/>
            <a:tailEnd/>
          </a:ln>
          <a:effectLst/>
        </p:spPr>
        <p:txBody>
          <a:bodyPr wrap="none">
            <a:spAutoFit/>
          </a:bodyPr>
          <a:lstStyle/>
          <a:p>
            <a:r>
              <a:rPr lang="en-US" sz="1300"/>
              <a:t>Base casting</a:t>
            </a:r>
          </a:p>
        </p:txBody>
      </p:sp>
      <p:sp>
        <p:nvSpPr>
          <p:cNvPr id="7" name="Text Box 5"/>
          <p:cNvSpPr txBox="1">
            <a:spLocks noChangeArrowheads="1"/>
          </p:cNvSpPr>
          <p:nvPr/>
        </p:nvSpPr>
        <p:spPr bwMode="auto">
          <a:xfrm>
            <a:off x="1900238" y="2082800"/>
            <a:ext cx="773112" cy="290513"/>
          </a:xfrm>
          <a:prstGeom prst="rect">
            <a:avLst/>
          </a:prstGeom>
          <a:noFill/>
          <a:ln w="9525" algn="ctr">
            <a:noFill/>
            <a:miter lim="800000"/>
            <a:headEnd/>
            <a:tailEnd/>
          </a:ln>
          <a:effectLst/>
        </p:spPr>
        <p:txBody>
          <a:bodyPr wrap="none">
            <a:spAutoFit/>
          </a:bodyPr>
          <a:lstStyle/>
          <a:p>
            <a:r>
              <a:rPr lang="en-US" sz="1300"/>
              <a:t>Spindle</a:t>
            </a:r>
          </a:p>
        </p:txBody>
      </p:sp>
      <p:sp>
        <p:nvSpPr>
          <p:cNvPr id="8" name="Text Box 6"/>
          <p:cNvSpPr txBox="1">
            <a:spLocks noChangeArrowheads="1"/>
          </p:cNvSpPr>
          <p:nvPr/>
        </p:nvSpPr>
        <p:spPr bwMode="auto">
          <a:xfrm>
            <a:off x="725488" y="2784475"/>
            <a:ext cx="1535112" cy="290513"/>
          </a:xfrm>
          <a:prstGeom prst="rect">
            <a:avLst/>
          </a:prstGeom>
          <a:noFill/>
          <a:ln w="9525" algn="ctr">
            <a:noFill/>
            <a:miter lim="800000"/>
            <a:headEnd/>
            <a:tailEnd/>
          </a:ln>
          <a:effectLst/>
        </p:spPr>
        <p:txBody>
          <a:bodyPr wrap="none">
            <a:spAutoFit/>
          </a:bodyPr>
          <a:lstStyle/>
          <a:p>
            <a:r>
              <a:rPr lang="en-US" sz="1300"/>
              <a:t>Slider (and head)</a:t>
            </a:r>
          </a:p>
        </p:txBody>
      </p:sp>
      <p:sp>
        <p:nvSpPr>
          <p:cNvPr id="9" name="Text Box 7"/>
          <p:cNvSpPr txBox="1">
            <a:spLocks noChangeArrowheads="1"/>
          </p:cNvSpPr>
          <p:nvPr/>
        </p:nvSpPr>
        <p:spPr bwMode="auto">
          <a:xfrm>
            <a:off x="725488" y="3363913"/>
            <a:ext cx="1235075" cy="290512"/>
          </a:xfrm>
          <a:prstGeom prst="rect">
            <a:avLst/>
          </a:prstGeom>
          <a:noFill/>
          <a:ln w="9525" algn="ctr">
            <a:noFill/>
            <a:miter lim="800000"/>
            <a:headEnd/>
            <a:tailEnd/>
          </a:ln>
          <a:effectLst/>
        </p:spPr>
        <p:txBody>
          <a:bodyPr wrap="none">
            <a:spAutoFit/>
          </a:bodyPr>
          <a:lstStyle/>
          <a:p>
            <a:r>
              <a:rPr lang="en-US" sz="1300"/>
              <a:t>Actuator arm</a:t>
            </a:r>
          </a:p>
        </p:txBody>
      </p:sp>
      <p:sp>
        <p:nvSpPr>
          <p:cNvPr id="10" name="Text Box 8"/>
          <p:cNvSpPr txBox="1">
            <a:spLocks noChangeArrowheads="1"/>
          </p:cNvSpPr>
          <p:nvPr/>
        </p:nvSpPr>
        <p:spPr bwMode="auto">
          <a:xfrm>
            <a:off x="628650" y="4003675"/>
            <a:ext cx="1246188" cy="290513"/>
          </a:xfrm>
          <a:prstGeom prst="rect">
            <a:avLst/>
          </a:prstGeom>
          <a:noFill/>
          <a:ln w="9525" algn="ctr">
            <a:noFill/>
            <a:miter lim="800000"/>
            <a:headEnd/>
            <a:tailEnd/>
          </a:ln>
          <a:effectLst/>
        </p:spPr>
        <p:txBody>
          <a:bodyPr wrap="none">
            <a:spAutoFit/>
          </a:bodyPr>
          <a:lstStyle/>
          <a:p>
            <a:r>
              <a:rPr lang="en-US" sz="1300"/>
              <a:t>Actuator axis</a:t>
            </a:r>
          </a:p>
        </p:txBody>
      </p:sp>
      <p:sp>
        <p:nvSpPr>
          <p:cNvPr id="11" name="Text Box 9"/>
          <p:cNvSpPr txBox="1">
            <a:spLocks noChangeArrowheads="1"/>
          </p:cNvSpPr>
          <p:nvPr/>
        </p:nvSpPr>
        <p:spPr bwMode="auto">
          <a:xfrm>
            <a:off x="722313" y="4659313"/>
            <a:ext cx="869950" cy="290512"/>
          </a:xfrm>
          <a:prstGeom prst="rect">
            <a:avLst/>
          </a:prstGeom>
          <a:noFill/>
          <a:ln w="9525" algn="ctr">
            <a:noFill/>
            <a:miter lim="800000"/>
            <a:headEnd/>
            <a:tailEnd/>
          </a:ln>
          <a:effectLst/>
        </p:spPr>
        <p:txBody>
          <a:bodyPr wrap="none">
            <a:spAutoFit/>
          </a:bodyPr>
          <a:lstStyle/>
          <a:p>
            <a:r>
              <a:rPr lang="en-US" sz="1300"/>
              <a:t>Actuator</a:t>
            </a:r>
          </a:p>
        </p:txBody>
      </p:sp>
      <p:sp>
        <p:nvSpPr>
          <p:cNvPr id="12" name="Text Box 10"/>
          <p:cNvSpPr txBox="1">
            <a:spLocks noChangeArrowheads="1"/>
          </p:cNvSpPr>
          <p:nvPr/>
        </p:nvSpPr>
        <p:spPr bwMode="auto">
          <a:xfrm>
            <a:off x="855168" y="5445207"/>
            <a:ext cx="1358900" cy="488950"/>
          </a:xfrm>
          <a:prstGeom prst="rect">
            <a:avLst/>
          </a:prstGeom>
          <a:noFill/>
          <a:ln w="9525" algn="ctr">
            <a:noFill/>
            <a:miter lim="800000"/>
            <a:headEnd/>
            <a:tailEnd/>
          </a:ln>
          <a:effectLst/>
        </p:spPr>
        <p:txBody>
          <a:bodyPr wrap="none">
            <a:spAutoFit/>
          </a:bodyPr>
          <a:lstStyle/>
          <a:p>
            <a:r>
              <a:rPr lang="en-US" sz="1300" dirty="0"/>
              <a:t>SATA interface</a:t>
            </a:r>
          </a:p>
          <a:p>
            <a:r>
              <a:rPr lang="en-US" sz="1300" dirty="0"/>
              <a:t>connector</a:t>
            </a:r>
          </a:p>
        </p:txBody>
      </p:sp>
      <p:sp>
        <p:nvSpPr>
          <p:cNvPr id="13" name="Text Box 11"/>
          <p:cNvSpPr txBox="1">
            <a:spLocks noChangeArrowheads="1"/>
          </p:cNvSpPr>
          <p:nvPr/>
        </p:nvSpPr>
        <p:spPr bwMode="auto">
          <a:xfrm>
            <a:off x="4365625" y="6029541"/>
            <a:ext cx="1517650" cy="290513"/>
          </a:xfrm>
          <a:prstGeom prst="rect">
            <a:avLst/>
          </a:prstGeom>
          <a:noFill/>
          <a:ln w="9525" algn="ctr">
            <a:noFill/>
            <a:miter lim="800000"/>
            <a:headEnd/>
            <a:tailEnd/>
          </a:ln>
          <a:effectLst/>
        </p:spPr>
        <p:txBody>
          <a:bodyPr wrap="none">
            <a:spAutoFit/>
          </a:bodyPr>
          <a:lstStyle/>
          <a:p>
            <a:r>
              <a:rPr lang="en-US" sz="1300" dirty="0"/>
              <a:t>Power connector</a:t>
            </a:r>
          </a:p>
        </p:txBody>
      </p:sp>
      <p:sp>
        <p:nvSpPr>
          <p:cNvPr id="14" name="Text Box 12"/>
          <p:cNvSpPr txBox="1">
            <a:spLocks noChangeArrowheads="1"/>
          </p:cNvSpPr>
          <p:nvPr/>
        </p:nvSpPr>
        <p:spPr bwMode="auto">
          <a:xfrm>
            <a:off x="6192838" y="4918075"/>
            <a:ext cx="1433512" cy="687388"/>
          </a:xfrm>
          <a:prstGeom prst="rect">
            <a:avLst/>
          </a:prstGeom>
          <a:noFill/>
          <a:ln w="9525" algn="ctr">
            <a:noFill/>
            <a:miter lim="800000"/>
            <a:headEnd/>
            <a:tailEnd/>
          </a:ln>
          <a:effectLst/>
        </p:spPr>
        <p:txBody>
          <a:bodyPr wrap="none">
            <a:spAutoFit/>
          </a:bodyPr>
          <a:lstStyle/>
          <a:p>
            <a:r>
              <a:rPr lang="en-US" sz="1300"/>
              <a:t>Flex Circuit</a:t>
            </a:r>
          </a:p>
          <a:p>
            <a:r>
              <a:rPr lang="en-US" sz="1300"/>
              <a:t>(attaches heads</a:t>
            </a:r>
          </a:p>
          <a:p>
            <a:r>
              <a:rPr lang="en-US" sz="1300"/>
              <a:t>to logic board)</a:t>
            </a:r>
          </a:p>
        </p:txBody>
      </p:sp>
      <p:sp>
        <p:nvSpPr>
          <p:cNvPr id="15" name="Text Box 13"/>
          <p:cNvSpPr txBox="1">
            <a:spLocks noChangeArrowheads="1"/>
          </p:cNvSpPr>
          <p:nvPr/>
        </p:nvSpPr>
        <p:spPr bwMode="auto">
          <a:xfrm>
            <a:off x="228600" y="5943600"/>
            <a:ext cx="1111250" cy="184150"/>
          </a:xfrm>
          <a:prstGeom prst="rect">
            <a:avLst/>
          </a:prstGeom>
          <a:noFill/>
          <a:ln w="9525" algn="ctr">
            <a:noFill/>
            <a:miter lim="800000"/>
            <a:headEnd/>
            <a:tailEnd/>
          </a:ln>
          <a:effectLst/>
        </p:spPr>
        <p:txBody>
          <a:bodyPr wrap="none">
            <a:spAutoFit/>
          </a:bodyPr>
          <a:lstStyle/>
          <a:p>
            <a:pPr algn="l"/>
            <a:r>
              <a:rPr lang="en-US" sz="600" b="0" dirty="0"/>
              <a:t>Source: Panther Products</a:t>
            </a:r>
          </a:p>
        </p:txBody>
      </p:sp>
      <p:sp>
        <p:nvSpPr>
          <p:cNvPr id="16" name="Text Box 14"/>
          <p:cNvSpPr txBox="1">
            <a:spLocks noChangeArrowheads="1"/>
          </p:cNvSpPr>
          <p:nvPr/>
        </p:nvSpPr>
        <p:spPr bwMode="auto">
          <a:xfrm>
            <a:off x="6980238" y="3989388"/>
            <a:ext cx="782637" cy="290512"/>
          </a:xfrm>
          <a:prstGeom prst="rect">
            <a:avLst/>
          </a:prstGeom>
          <a:noFill/>
          <a:ln w="9525" algn="ctr">
            <a:noFill/>
            <a:miter lim="800000"/>
            <a:headEnd/>
            <a:tailEnd/>
          </a:ln>
          <a:effectLst/>
        </p:spPr>
        <p:txBody>
          <a:bodyPr wrap="none">
            <a:spAutoFit/>
          </a:bodyPr>
          <a:lstStyle/>
          <a:p>
            <a:r>
              <a:rPr lang="en-US" sz="1300"/>
              <a:t>Platters</a:t>
            </a:r>
          </a:p>
        </p:txBody>
      </p:sp>
      <p:sp>
        <p:nvSpPr>
          <p:cNvPr id="17" name="Text Box 15"/>
          <p:cNvSpPr txBox="1">
            <a:spLocks noChangeArrowheads="1"/>
          </p:cNvSpPr>
          <p:nvPr/>
        </p:nvSpPr>
        <p:spPr bwMode="auto">
          <a:xfrm>
            <a:off x="6808788" y="3108325"/>
            <a:ext cx="1876425" cy="290513"/>
          </a:xfrm>
          <a:prstGeom prst="rect">
            <a:avLst/>
          </a:prstGeom>
          <a:noFill/>
          <a:ln w="9525" algn="ctr">
            <a:noFill/>
            <a:miter lim="800000"/>
            <a:headEnd/>
            <a:tailEnd/>
          </a:ln>
          <a:effectLst/>
        </p:spPr>
        <p:txBody>
          <a:bodyPr wrap="none">
            <a:spAutoFit/>
          </a:bodyPr>
          <a:lstStyle/>
          <a:p>
            <a:r>
              <a:rPr lang="en-US" sz="1300"/>
              <a:t>Case mounting holes</a:t>
            </a:r>
          </a:p>
        </p:txBody>
      </p:sp>
      <p:sp>
        <p:nvSpPr>
          <p:cNvPr id="18" name="Text Box 16"/>
          <p:cNvSpPr txBox="1">
            <a:spLocks noChangeArrowheads="1"/>
          </p:cNvSpPr>
          <p:nvPr/>
        </p:nvSpPr>
        <p:spPr bwMode="auto">
          <a:xfrm>
            <a:off x="4637088" y="1119188"/>
            <a:ext cx="1957387" cy="488950"/>
          </a:xfrm>
          <a:prstGeom prst="rect">
            <a:avLst/>
          </a:prstGeom>
          <a:noFill/>
          <a:ln w="9525" algn="ctr">
            <a:noFill/>
            <a:miter lim="800000"/>
            <a:headEnd/>
            <a:tailEnd/>
          </a:ln>
          <a:effectLst/>
        </p:spPr>
        <p:txBody>
          <a:bodyPr wrap="none">
            <a:spAutoFit/>
          </a:bodyPr>
          <a:lstStyle/>
          <a:p>
            <a:r>
              <a:rPr lang="en-US" sz="1300"/>
              <a:t>Cover mounting holes</a:t>
            </a:r>
          </a:p>
          <a:p>
            <a:r>
              <a:rPr lang="en-US" sz="1300"/>
              <a:t>(cover not shown)</a:t>
            </a:r>
          </a:p>
        </p:txBody>
      </p:sp>
      <p:sp>
        <p:nvSpPr>
          <p:cNvPr id="19" name="Line 17"/>
          <p:cNvSpPr>
            <a:spLocks noChangeShapeType="1"/>
          </p:cNvSpPr>
          <p:nvPr/>
        </p:nvSpPr>
        <p:spPr bwMode="auto">
          <a:xfrm flipH="1">
            <a:off x="3760788" y="1603375"/>
            <a:ext cx="1849437" cy="769938"/>
          </a:xfrm>
          <a:prstGeom prst="line">
            <a:avLst/>
          </a:prstGeom>
          <a:noFill/>
          <a:ln w="25400">
            <a:solidFill>
              <a:schemeClr val="tx2"/>
            </a:solidFill>
            <a:round/>
            <a:headEnd/>
            <a:tailEnd/>
          </a:ln>
          <a:effectLst/>
        </p:spPr>
        <p:txBody>
          <a:bodyPr/>
          <a:lstStyle/>
          <a:p>
            <a:endParaRPr lang="en-US"/>
          </a:p>
        </p:txBody>
      </p:sp>
      <p:sp>
        <p:nvSpPr>
          <p:cNvPr id="20" name="Line 18"/>
          <p:cNvSpPr>
            <a:spLocks noChangeShapeType="1"/>
          </p:cNvSpPr>
          <p:nvPr/>
        </p:nvSpPr>
        <p:spPr bwMode="auto">
          <a:xfrm>
            <a:off x="5595938" y="1617663"/>
            <a:ext cx="215900" cy="446087"/>
          </a:xfrm>
          <a:prstGeom prst="line">
            <a:avLst/>
          </a:prstGeom>
          <a:noFill/>
          <a:ln w="25400">
            <a:solidFill>
              <a:schemeClr val="tx2"/>
            </a:solidFill>
            <a:round/>
            <a:headEnd/>
            <a:tailEnd/>
          </a:ln>
          <a:effectLst/>
        </p:spPr>
        <p:txBody>
          <a:bodyPr/>
          <a:lstStyle/>
          <a:p>
            <a:endParaRPr lang="en-US"/>
          </a:p>
        </p:txBody>
      </p:sp>
      <p:sp>
        <p:nvSpPr>
          <p:cNvPr id="21" name="Line 19"/>
          <p:cNvSpPr>
            <a:spLocks noChangeShapeType="1"/>
          </p:cNvSpPr>
          <p:nvPr/>
        </p:nvSpPr>
        <p:spPr bwMode="auto">
          <a:xfrm>
            <a:off x="6583363" y="2349500"/>
            <a:ext cx="285750" cy="849313"/>
          </a:xfrm>
          <a:prstGeom prst="line">
            <a:avLst/>
          </a:prstGeom>
          <a:noFill/>
          <a:ln w="25400">
            <a:solidFill>
              <a:schemeClr val="tx2"/>
            </a:solidFill>
            <a:round/>
            <a:headEnd/>
            <a:tailEnd/>
          </a:ln>
          <a:effectLst/>
        </p:spPr>
        <p:txBody>
          <a:bodyPr/>
          <a:lstStyle/>
          <a:p>
            <a:endParaRPr lang="en-US"/>
          </a:p>
        </p:txBody>
      </p:sp>
      <p:sp>
        <p:nvSpPr>
          <p:cNvPr id="22" name="Line 20"/>
          <p:cNvSpPr>
            <a:spLocks noChangeShapeType="1"/>
          </p:cNvSpPr>
          <p:nvPr/>
        </p:nvSpPr>
        <p:spPr bwMode="auto">
          <a:xfrm>
            <a:off x="6253163" y="3200400"/>
            <a:ext cx="611187" cy="12700"/>
          </a:xfrm>
          <a:prstGeom prst="line">
            <a:avLst/>
          </a:prstGeom>
          <a:noFill/>
          <a:ln w="25400">
            <a:solidFill>
              <a:schemeClr val="tx2"/>
            </a:solidFill>
            <a:round/>
            <a:headEnd/>
            <a:tailEnd/>
          </a:ln>
          <a:effectLst/>
        </p:spPr>
        <p:txBody>
          <a:bodyPr/>
          <a:lstStyle/>
          <a:p>
            <a:endParaRPr lang="en-US"/>
          </a:p>
        </p:txBody>
      </p:sp>
      <p:sp>
        <p:nvSpPr>
          <p:cNvPr id="23" name="Line 21"/>
          <p:cNvSpPr>
            <a:spLocks noChangeShapeType="1"/>
          </p:cNvSpPr>
          <p:nvPr/>
        </p:nvSpPr>
        <p:spPr bwMode="auto">
          <a:xfrm>
            <a:off x="3551238" y="1676400"/>
            <a:ext cx="284162" cy="485775"/>
          </a:xfrm>
          <a:prstGeom prst="line">
            <a:avLst/>
          </a:prstGeom>
          <a:noFill/>
          <a:ln w="25400">
            <a:solidFill>
              <a:schemeClr val="tx2"/>
            </a:solidFill>
            <a:round/>
            <a:headEnd/>
            <a:tailEnd/>
          </a:ln>
          <a:effectLst/>
        </p:spPr>
        <p:txBody>
          <a:bodyPr/>
          <a:lstStyle/>
          <a:p>
            <a:endParaRPr lang="en-US"/>
          </a:p>
        </p:txBody>
      </p:sp>
      <p:sp>
        <p:nvSpPr>
          <p:cNvPr id="24" name="Line 22"/>
          <p:cNvSpPr>
            <a:spLocks noChangeShapeType="1"/>
          </p:cNvSpPr>
          <p:nvPr/>
        </p:nvSpPr>
        <p:spPr bwMode="auto">
          <a:xfrm>
            <a:off x="2641600" y="2232025"/>
            <a:ext cx="2005013" cy="603250"/>
          </a:xfrm>
          <a:prstGeom prst="line">
            <a:avLst/>
          </a:prstGeom>
          <a:noFill/>
          <a:ln w="25400">
            <a:solidFill>
              <a:schemeClr val="tx2"/>
            </a:solidFill>
            <a:round/>
            <a:headEnd/>
            <a:tailEnd/>
          </a:ln>
          <a:effectLst/>
        </p:spPr>
        <p:txBody>
          <a:bodyPr/>
          <a:lstStyle/>
          <a:p>
            <a:endParaRPr lang="en-US"/>
          </a:p>
        </p:txBody>
      </p:sp>
      <p:sp>
        <p:nvSpPr>
          <p:cNvPr id="25" name="Line 23"/>
          <p:cNvSpPr>
            <a:spLocks noChangeShapeType="1"/>
          </p:cNvSpPr>
          <p:nvPr/>
        </p:nvSpPr>
        <p:spPr bwMode="auto">
          <a:xfrm>
            <a:off x="1979613" y="3495675"/>
            <a:ext cx="1806575" cy="120650"/>
          </a:xfrm>
          <a:prstGeom prst="line">
            <a:avLst/>
          </a:prstGeom>
          <a:noFill/>
          <a:ln w="25400">
            <a:solidFill>
              <a:schemeClr val="tx2"/>
            </a:solidFill>
            <a:round/>
            <a:headEnd/>
            <a:tailEnd/>
          </a:ln>
          <a:effectLst/>
        </p:spPr>
        <p:txBody>
          <a:bodyPr/>
          <a:lstStyle/>
          <a:p>
            <a:endParaRPr lang="en-US"/>
          </a:p>
        </p:txBody>
      </p:sp>
      <p:sp>
        <p:nvSpPr>
          <p:cNvPr id="26" name="Line 24"/>
          <p:cNvSpPr>
            <a:spLocks noChangeShapeType="1"/>
          </p:cNvSpPr>
          <p:nvPr/>
        </p:nvSpPr>
        <p:spPr bwMode="auto">
          <a:xfrm flipV="1">
            <a:off x="1874838" y="3948113"/>
            <a:ext cx="1758950" cy="163512"/>
          </a:xfrm>
          <a:prstGeom prst="line">
            <a:avLst/>
          </a:prstGeom>
          <a:noFill/>
          <a:ln w="25400">
            <a:solidFill>
              <a:schemeClr val="tx2"/>
            </a:solidFill>
            <a:round/>
            <a:headEnd/>
            <a:tailEnd/>
          </a:ln>
          <a:effectLst/>
        </p:spPr>
        <p:txBody>
          <a:bodyPr/>
          <a:lstStyle/>
          <a:p>
            <a:endParaRPr lang="en-US"/>
          </a:p>
        </p:txBody>
      </p:sp>
      <p:sp>
        <p:nvSpPr>
          <p:cNvPr id="27" name="Line 25"/>
          <p:cNvSpPr>
            <a:spLocks noChangeShapeType="1"/>
          </p:cNvSpPr>
          <p:nvPr/>
        </p:nvSpPr>
        <p:spPr bwMode="auto">
          <a:xfrm>
            <a:off x="2200275" y="2909888"/>
            <a:ext cx="2151063" cy="465137"/>
          </a:xfrm>
          <a:prstGeom prst="line">
            <a:avLst/>
          </a:prstGeom>
          <a:noFill/>
          <a:ln w="25400">
            <a:solidFill>
              <a:schemeClr val="tx2"/>
            </a:solidFill>
            <a:round/>
            <a:headEnd/>
            <a:tailEnd/>
          </a:ln>
          <a:effectLst/>
        </p:spPr>
        <p:txBody>
          <a:bodyPr/>
          <a:lstStyle/>
          <a:p>
            <a:endParaRPr lang="en-US"/>
          </a:p>
        </p:txBody>
      </p:sp>
      <p:sp>
        <p:nvSpPr>
          <p:cNvPr id="28" name="Line 26"/>
          <p:cNvSpPr>
            <a:spLocks noChangeShapeType="1"/>
          </p:cNvSpPr>
          <p:nvPr/>
        </p:nvSpPr>
        <p:spPr bwMode="auto">
          <a:xfrm flipV="1">
            <a:off x="1565275" y="4238625"/>
            <a:ext cx="1179513" cy="547688"/>
          </a:xfrm>
          <a:prstGeom prst="line">
            <a:avLst/>
          </a:prstGeom>
          <a:noFill/>
          <a:ln w="25400">
            <a:solidFill>
              <a:schemeClr val="tx2"/>
            </a:solidFill>
            <a:round/>
            <a:headEnd/>
            <a:tailEnd/>
          </a:ln>
          <a:effectLst/>
        </p:spPr>
        <p:txBody>
          <a:bodyPr/>
          <a:lstStyle/>
          <a:p>
            <a:endParaRPr lang="en-US"/>
          </a:p>
        </p:txBody>
      </p:sp>
      <p:sp>
        <p:nvSpPr>
          <p:cNvPr id="29" name="Line 27"/>
          <p:cNvSpPr>
            <a:spLocks noChangeShapeType="1"/>
          </p:cNvSpPr>
          <p:nvPr/>
        </p:nvSpPr>
        <p:spPr bwMode="auto">
          <a:xfrm flipV="1">
            <a:off x="1343025" y="5010149"/>
            <a:ext cx="1700213" cy="435057"/>
          </a:xfrm>
          <a:prstGeom prst="line">
            <a:avLst/>
          </a:prstGeom>
          <a:noFill/>
          <a:ln w="25400">
            <a:solidFill>
              <a:schemeClr val="tx2"/>
            </a:solidFill>
            <a:round/>
            <a:headEnd/>
            <a:tailEnd/>
          </a:ln>
          <a:effectLst/>
        </p:spPr>
        <p:txBody>
          <a:bodyPr/>
          <a:lstStyle/>
          <a:p>
            <a:endParaRPr lang="en-US"/>
          </a:p>
        </p:txBody>
      </p:sp>
      <p:sp>
        <p:nvSpPr>
          <p:cNvPr id="30" name="Line 28"/>
          <p:cNvSpPr>
            <a:spLocks noChangeShapeType="1"/>
          </p:cNvSpPr>
          <p:nvPr/>
        </p:nvSpPr>
        <p:spPr bwMode="auto">
          <a:xfrm flipV="1">
            <a:off x="4992689" y="5010150"/>
            <a:ext cx="29368" cy="1014629"/>
          </a:xfrm>
          <a:prstGeom prst="line">
            <a:avLst/>
          </a:prstGeom>
          <a:noFill/>
          <a:ln w="25400">
            <a:solidFill>
              <a:schemeClr val="tx2"/>
            </a:solidFill>
            <a:round/>
            <a:headEnd/>
            <a:tailEnd/>
          </a:ln>
          <a:effectLst/>
        </p:spPr>
        <p:txBody>
          <a:bodyPr/>
          <a:lstStyle/>
          <a:p>
            <a:endParaRPr lang="en-US"/>
          </a:p>
        </p:txBody>
      </p:sp>
      <p:sp>
        <p:nvSpPr>
          <p:cNvPr id="31" name="Line 29"/>
          <p:cNvSpPr>
            <a:spLocks noChangeShapeType="1"/>
          </p:cNvSpPr>
          <p:nvPr/>
        </p:nvSpPr>
        <p:spPr bwMode="auto">
          <a:xfrm flipH="1" flipV="1">
            <a:off x="4848225" y="3892550"/>
            <a:ext cx="1476375" cy="1119188"/>
          </a:xfrm>
          <a:prstGeom prst="line">
            <a:avLst/>
          </a:prstGeom>
          <a:noFill/>
          <a:ln w="25400">
            <a:solidFill>
              <a:schemeClr val="tx2"/>
            </a:solidFill>
            <a:round/>
            <a:headEnd/>
            <a:tailEnd/>
          </a:ln>
          <a:effectLst/>
        </p:spPr>
        <p:txBody>
          <a:bodyPr/>
          <a:lstStyle/>
          <a:p>
            <a:endParaRPr lang="en-US"/>
          </a:p>
        </p:txBody>
      </p:sp>
      <p:sp>
        <p:nvSpPr>
          <p:cNvPr id="32" name="Line 30"/>
          <p:cNvSpPr>
            <a:spLocks noChangeShapeType="1"/>
          </p:cNvSpPr>
          <p:nvPr/>
        </p:nvSpPr>
        <p:spPr bwMode="auto">
          <a:xfrm flipH="1" flipV="1">
            <a:off x="5275263" y="3592513"/>
            <a:ext cx="1751012" cy="509587"/>
          </a:xfrm>
          <a:prstGeom prst="line">
            <a:avLst/>
          </a:prstGeom>
          <a:noFill/>
          <a:ln w="25400">
            <a:solidFill>
              <a:schemeClr val="tx2"/>
            </a:solidFill>
            <a:round/>
            <a:headEnd/>
            <a:tailEnd/>
          </a:ln>
          <a:effectLst/>
        </p:spPr>
        <p:txBody>
          <a:bodyPr/>
          <a:lstStyle/>
          <a:p>
            <a:endParaRPr lang="en-US"/>
          </a:p>
        </p:txBody>
      </p:sp>
      <p:sp>
        <p:nvSpPr>
          <p:cNvPr id="33" name="Line 31"/>
          <p:cNvSpPr>
            <a:spLocks noChangeShapeType="1"/>
          </p:cNvSpPr>
          <p:nvPr/>
        </p:nvSpPr>
        <p:spPr bwMode="auto">
          <a:xfrm flipH="1" flipV="1">
            <a:off x="5270500" y="3695700"/>
            <a:ext cx="1760538" cy="411163"/>
          </a:xfrm>
          <a:prstGeom prst="line">
            <a:avLst/>
          </a:prstGeom>
          <a:noFill/>
          <a:ln w="25400">
            <a:solidFill>
              <a:schemeClr val="tx2"/>
            </a:solidFill>
            <a:round/>
            <a:headEnd/>
            <a:tailEnd/>
          </a:ln>
          <a:effectLst/>
        </p:spPr>
        <p:txBody>
          <a:bodyPr/>
          <a:lstStyle/>
          <a:p>
            <a:endParaRPr lang="en-US"/>
          </a:p>
        </p:txBody>
      </p:sp>
      <p:sp>
        <p:nvSpPr>
          <p:cNvPr id="34" name="Line 32"/>
          <p:cNvSpPr>
            <a:spLocks noChangeShapeType="1"/>
          </p:cNvSpPr>
          <p:nvPr/>
        </p:nvSpPr>
        <p:spPr bwMode="auto">
          <a:xfrm flipH="1" flipV="1">
            <a:off x="5235575" y="3798888"/>
            <a:ext cx="1760538" cy="293687"/>
          </a:xfrm>
          <a:prstGeom prst="line">
            <a:avLst/>
          </a:prstGeom>
          <a:noFill/>
          <a:ln w="25400">
            <a:solidFill>
              <a:schemeClr val="tx2"/>
            </a:solidFill>
            <a:round/>
            <a:headEnd/>
            <a:tailEnd/>
          </a:ln>
          <a:effectLst/>
        </p:spPr>
        <p:txBody>
          <a:bodyPr/>
          <a:lstStyle/>
          <a:p>
            <a:endParaRPr lang="en-US"/>
          </a:p>
        </p:txBody>
      </p:sp>
    </p:spTree>
    <p:extLst>
      <p:ext uri="{BB962C8B-B14F-4D97-AF65-F5344CB8AC3E}">
        <p14:creationId xmlns:p14="http://schemas.microsoft.com/office/powerpoint/2010/main" val="129561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11"/>
                                        </p:tgtEl>
                                      </p:cBhvr>
                                    </p:animEffect>
                                    <p:set>
                                      <p:cBhvr>
                                        <p:cTn id="25" dur="1" fill="hold">
                                          <p:stCondLst>
                                            <p:cond delay="499"/>
                                          </p:stCondLst>
                                        </p:cTn>
                                        <p:tgtEl>
                                          <p:spTgt spid="11"/>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12"/>
                                        </p:tgtEl>
                                      </p:cBhvr>
                                    </p:animEffect>
                                    <p:set>
                                      <p:cBhvr>
                                        <p:cTn id="28" dur="1" fill="hold">
                                          <p:stCondLst>
                                            <p:cond delay="499"/>
                                          </p:stCondLst>
                                        </p:cTn>
                                        <p:tgtEl>
                                          <p:spTgt spid="12"/>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14"/>
                                        </p:tgtEl>
                                      </p:cBhvr>
                                    </p:animEffect>
                                    <p:set>
                                      <p:cBhvr>
                                        <p:cTn id="34" dur="1" fill="hold">
                                          <p:stCondLst>
                                            <p:cond delay="499"/>
                                          </p:stCondLst>
                                        </p:cTn>
                                        <p:tgtEl>
                                          <p:spTgt spid="14"/>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16"/>
                                        </p:tgtEl>
                                      </p:cBhvr>
                                    </p:animEffect>
                                    <p:set>
                                      <p:cBhvr>
                                        <p:cTn id="40" dur="1" fill="hold">
                                          <p:stCondLst>
                                            <p:cond delay="499"/>
                                          </p:stCondLst>
                                        </p:cTn>
                                        <p:tgtEl>
                                          <p:spTgt spid="16"/>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17"/>
                                        </p:tgtEl>
                                      </p:cBhvr>
                                    </p:animEffect>
                                    <p:set>
                                      <p:cBhvr>
                                        <p:cTn id="43" dur="1" fill="hold">
                                          <p:stCondLst>
                                            <p:cond delay="499"/>
                                          </p:stCondLst>
                                        </p:cTn>
                                        <p:tgtEl>
                                          <p:spTgt spid="17"/>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18"/>
                                        </p:tgtEl>
                                      </p:cBhvr>
                                    </p:animEffect>
                                    <p:set>
                                      <p:cBhvr>
                                        <p:cTn id="46" dur="1" fill="hold">
                                          <p:stCondLst>
                                            <p:cond delay="499"/>
                                          </p:stCondLst>
                                        </p:cTn>
                                        <p:tgtEl>
                                          <p:spTgt spid="18"/>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19"/>
                                        </p:tgtEl>
                                      </p:cBhvr>
                                    </p:animEffect>
                                    <p:set>
                                      <p:cBhvr>
                                        <p:cTn id="49" dur="1" fill="hold">
                                          <p:stCondLst>
                                            <p:cond delay="499"/>
                                          </p:stCondLst>
                                        </p:cTn>
                                        <p:tgtEl>
                                          <p:spTgt spid="19"/>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20"/>
                                        </p:tgtEl>
                                      </p:cBhvr>
                                    </p:animEffect>
                                    <p:set>
                                      <p:cBhvr>
                                        <p:cTn id="52" dur="1" fill="hold">
                                          <p:stCondLst>
                                            <p:cond delay="499"/>
                                          </p:stCondLst>
                                        </p:cTn>
                                        <p:tgtEl>
                                          <p:spTgt spid="20"/>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21"/>
                                        </p:tgtEl>
                                      </p:cBhvr>
                                    </p:animEffect>
                                    <p:set>
                                      <p:cBhvr>
                                        <p:cTn id="55" dur="1" fill="hold">
                                          <p:stCondLst>
                                            <p:cond delay="499"/>
                                          </p:stCondLst>
                                        </p:cTn>
                                        <p:tgtEl>
                                          <p:spTgt spid="21"/>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22"/>
                                        </p:tgtEl>
                                      </p:cBhvr>
                                    </p:animEffect>
                                    <p:set>
                                      <p:cBhvr>
                                        <p:cTn id="58" dur="1" fill="hold">
                                          <p:stCondLst>
                                            <p:cond delay="499"/>
                                          </p:stCondLst>
                                        </p:cTn>
                                        <p:tgtEl>
                                          <p:spTgt spid="22"/>
                                        </p:tgtEl>
                                        <p:attrNameLst>
                                          <p:attrName>style.visibility</p:attrName>
                                        </p:attrNameLst>
                                      </p:cBhvr>
                                      <p:to>
                                        <p:strVal val="hidden"/>
                                      </p:to>
                                    </p:set>
                                  </p:childTnLst>
                                </p:cTn>
                              </p:par>
                              <p:par>
                                <p:cTn id="59" presetID="10" presetClass="exit" presetSubtype="0" fill="hold" grpId="0" nodeType="withEffect">
                                  <p:stCondLst>
                                    <p:cond delay="0"/>
                                  </p:stCondLst>
                                  <p:childTnLst>
                                    <p:animEffect transition="out" filter="fade">
                                      <p:cBhvr>
                                        <p:cTn id="60" dur="500"/>
                                        <p:tgtEl>
                                          <p:spTgt spid="23"/>
                                        </p:tgtEl>
                                      </p:cBhvr>
                                    </p:animEffect>
                                    <p:set>
                                      <p:cBhvr>
                                        <p:cTn id="61" dur="1" fill="hold">
                                          <p:stCondLst>
                                            <p:cond delay="499"/>
                                          </p:stCondLst>
                                        </p:cTn>
                                        <p:tgtEl>
                                          <p:spTgt spid="23"/>
                                        </p:tgtEl>
                                        <p:attrNameLst>
                                          <p:attrName>style.visibility</p:attrName>
                                        </p:attrNameLst>
                                      </p:cBhvr>
                                      <p:to>
                                        <p:strVal val="hidden"/>
                                      </p:to>
                                    </p:set>
                                  </p:childTnLst>
                                </p:cTn>
                              </p:par>
                              <p:par>
                                <p:cTn id="62" presetID="10" presetClass="exit" presetSubtype="0" fill="hold" grpId="0" nodeType="withEffect">
                                  <p:stCondLst>
                                    <p:cond delay="0"/>
                                  </p:stCondLst>
                                  <p:childTnLst>
                                    <p:animEffect transition="out" filter="fade">
                                      <p:cBhvr>
                                        <p:cTn id="63" dur="500"/>
                                        <p:tgtEl>
                                          <p:spTgt spid="24"/>
                                        </p:tgtEl>
                                      </p:cBhvr>
                                    </p:animEffect>
                                    <p:set>
                                      <p:cBhvr>
                                        <p:cTn id="64" dur="1" fill="hold">
                                          <p:stCondLst>
                                            <p:cond delay="499"/>
                                          </p:stCondLst>
                                        </p:cTn>
                                        <p:tgtEl>
                                          <p:spTgt spid="24"/>
                                        </p:tgtEl>
                                        <p:attrNameLst>
                                          <p:attrName>style.visibility</p:attrName>
                                        </p:attrNameLst>
                                      </p:cBhvr>
                                      <p:to>
                                        <p:strVal val="hidden"/>
                                      </p:to>
                                    </p:set>
                                  </p:childTnLst>
                                </p:cTn>
                              </p:par>
                              <p:par>
                                <p:cTn id="65" presetID="10" presetClass="exit" presetSubtype="0" fill="hold" grpId="0" nodeType="withEffect">
                                  <p:stCondLst>
                                    <p:cond delay="0"/>
                                  </p:stCondLst>
                                  <p:childTnLst>
                                    <p:animEffect transition="out" filter="fade">
                                      <p:cBhvr>
                                        <p:cTn id="66" dur="500"/>
                                        <p:tgtEl>
                                          <p:spTgt spid="25"/>
                                        </p:tgtEl>
                                      </p:cBhvr>
                                    </p:animEffect>
                                    <p:set>
                                      <p:cBhvr>
                                        <p:cTn id="67" dur="1" fill="hold">
                                          <p:stCondLst>
                                            <p:cond delay="499"/>
                                          </p:stCondLst>
                                        </p:cTn>
                                        <p:tgtEl>
                                          <p:spTgt spid="25"/>
                                        </p:tgtEl>
                                        <p:attrNameLst>
                                          <p:attrName>style.visibility</p:attrName>
                                        </p:attrNameLst>
                                      </p:cBhvr>
                                      <p:to>
                                        <p:strVal val="hidden"/>
                                      </p:to>
                                    </p:set>
                                  </p:childTnLst>
                                </p:cTn>
                              </p:par>
                              <p:par>
                                <p:cTn id="68" presetID="10" presetClass="exit" presetSubtype="0" fill="hold" grpId="0" nodeType="withEffect">
                                  <p:stCondLst>
                                    <p:cond delay="0"/>
                                  </p:stCondLst>
                                  <p:childTnLst>
                                    <p:animEffect transition="out" filter="fade">
                                      <p:cBhvr>
                                        <p:cTn id="69" dur="500"/>
                                        <p:tgtEl>
                                          <p:spTgt spid="26"/>
                                        </p:tgtEl>
                                      </p:cBhvr>
                                    </p:animEffect>
                                    <p:set>
                                      <p:cBhvr>
                                        <p:cTn id="70" dur="1" fill="hold">
                                          <p:stCondLst>
                                            <p:cond delay="499"/>
                                          </p:stCondLst>
                                        </p:cTn>
                                        <p:tgtEl>
                                          <p:spTgt spid="26"/>
                                        </p:tgtEl>
                                        <p:attrNameLst>
                                          <p:attrName>style.visibility</p:attrName>
                                        </p:attrNameLst>
                                      </p:cBhvr>
                                      <p:to>
                                        <p:strVal val="hidden"/>
                                      </p:to>
                                    </p:set>
                                  </p:childTnLst>
                                </p:cTn>
                              </p:par>
                              <p:par>
                                <p:cTn id="71" presetID="10" presetClass="exit" presetSubtype="0" fill="hold" grpId="0" nodeType="withEffect">
                                  <p:stCondLst>
                                    <p:cond delay="0"/>
                                  </p:stCondLst>
                                  <p:childTnLst>
                                    <p:animEffect transition="out" filter="fade">
                                      <p:cBhvr>
                                        <p:cTn id="72" dur="500"/>
                                        <p:tgtEl>
                                          <p:spTgt spid="27"/>
                                        </p:tgtEl>
                                      </p:cBhvr>
                                    </p:animEffect>
                                    <p:set>
                                      <p:cBhvr>
                                        <p:cTn id="73" dur="1" fill="hold">
                                          <p:stCondLst>
                                            <p:cond delay="499"/>
                                          </p:stCondLst>
                                        </p:cTn>
                                        <p:tgtEl>
                                          <p:spTgt spid="27"/>
                                        </p:tgtEl>
                                        <p:attrNameLst>
                                          <p:attrName>style.visibility</p:attrName>
                                        </p:attrNameLst>
                                      </p:cBhvr>
                                      <p:to>
                                        <p:strVal val="hidden"/>
                                      </p:to>
                                    </p:set>
                                  </p:childTnLst>
                                </p:cTn>
                              </p:par>
                              <p:par>
                                <p:cTn id="74" presetID="10" presetClass="exit" presetSubtype="0" fill="hold" grpId="0" nodeType="withEffect">
                                  <p:stCondLst>
                                    <p:cond delay="0"/>
                                  </p:stCondLst>
                                  <p:childTnLst>
                                    <p:animEffect transition="out" filter="fade">
                                      <p:cBhvr>
                                        <p:cTn id="75" dur="500"/>
                                        <p:tgtEl>
                                          <p:spTgt spid="28"/>
                                        </p:tgtEl>
                                      </p:cBhvr>
                                    </p:animEffect>
                                    <p:set>
                                      <p:cBhvr>
                                        <p:cTn id="76" dur="1" fill="hold">
                                          <p:stCondLst>
                                            <p:cond delay="499"/>
                                          </p:stCondLst>
                                        </p:cTn>
                                        <p:tgtEl>
                                          <p:spTgt spid="28"/>
                                        </p:tgtEl>
                                        <p:attrNameLst>
                                          <p:attrName>style.visibility</p:attrName>
                                        </p:attrNameLst>
                                      </p:cBhvr>
                                      <p:to>
                                        <p:strVal val="hidden"/>
                                      </p:to>
                                    </p:set>
                                  </p:childTnLst>
                                </p:cTn>
                              </p:par>
                              <p:par>
                                <p:cTn id="77" presetID="10" presetClass="exit" presetSubtype="0" fill="hold" grpId="0" nodeType="withEffect">
                                  <p:stCondLst>
                                    <p:cond delay="0"/>
                                  </p:stCondLst>
                                  <p:childTnLst>
                                    <p:animEffect transition="out" filter="fade">
                                      <p:cBhvr>
                                        <p:cTn id="78" dur="500"/>
                                        <p:tgtEl>
                                          <p:spTgt spid="29"/>
                                        </p:tgtEl>
                                      </p:cBhvr>
                                    </p:animEffect>
                                    <p:set>
                                      <p:cBhvr>
                                        <p:cTn id="79" dur="1" fill="hold">
                                          <p:stCondLst>
                                            <p:cond delay="499"/>
                                          </p:stCondLst>
                                        </p:cTn>
                                        <p:tgtEl>
                                          <p:spTgt spid="29"/>
                                        </p:tgtEl>
                                        <p:attrNameLst>
                                          <p:attrName>style.visibility</p:attrName>
                                        </p:attrNameLst>
                                      </p:cBhvr>
                                      <p:to>
                                        <p:strVal val="hidden"/>
                                      </p:to>
                                    </p:set>
                                  </p:childTnLst>
                                </p:cTn>
                              </p:par>
                              <p:par>
                                <p:cTn id="80" presetID="10" presetClass="exit" presetSubtype="0" fill="hold" grpId="0" nodeType="withEffect">
                                  <p:stCondLst>
                                    <p:cond delay="0"/>
                                  </p:stCondLst>
                                  <p:childTnLst>
                                    <p:animEffect transition="out" filter="fade">
                                      <p:cBhvr>
                                        <p:cTn id="81" dur="500"/>
                                        <p:tgtEl>
                                          <p:spTgt spid="30"/>
                                        </p:tgtEl>
                                      </p:cBhvr>
                                    </p:animEffect>
                                    <p:set>
                                      <p:cBhvr>
                                        <p:cTn id="82" dur="1" fill="hold">
                                          <p:stCondLst>
                                            <p:cond delay="499"/>
                                          </p:stCondLst>
                                        </p:cTn>
                                        <p:tgtEl>
                                          <p:spTgt spid="30"/>
                                        </p:tgtEl>
                                        <p:attrNameLst>
                                          <p:attrName>style.visibility</p:attrName>
                                        </p:attrNameLst>
                                      </p:cBhvr>
                                      <p:to>
                                        <p:strVal val="hidden"/>
                                      </p:to>
                                    </p:set>
                                  </p:childTnLst>
                                </p:cTn>
                              </p:par>
                              <p:par>
                                <p:cTn id="83" presetID="10" presetClass="exit" presetSubtype="0" fill="hold" grpId="0" nodeType="withEffect">
                                  <p:stCondLst>
                                    <p:cond delay="0"/>
                                  </p:stCondLst>
                                  <p:childTnLst>
                                    <p:animEffect transition="out" filter="fade">
                                      <p:cBhvr>
                                        <p:cTn id="84" dur="500"/>
                                        <p:tgtEl>
                                          <p:spTgt spid="31"/>
                                        </p:tgtEl>
                                      </p:cBhvr>
                                    </p:animEffect>
                                    <p:set>
                                      <p:cBhvr>
                                        <p:cTn id="85" dur="1" fill="hold">
                                          <p:stCondLst>
                                            <p:cond delay="499"/>
                                          </p:stCondLst>
                                        </p:cTn>
                                        <p:tgtEl>
                                          <p:spTgt spid="31"/>
                                        </p:tgtEl>
                                        <p:attrNameLst>
                                          <p:attrName>style.visibility</p:attrName>
                                        </p:attrNameLst>
                                      </p:cBhvr>
                                      <p:to>
                                        <p:strVal val="hidden"/>
                                      </p:to>
                                    </p:set>
                                  </p:childTnLst>
                                </p:cTn>
                              </p:par>
                              <p:par>
                                <p:cTn id="86" presetID="10" presetClass="exit" presetSubtype="0" fill="hold" grpId="0" nodeType="withEffect">
                                  <p:stCondLst>
                                    <p:cond delay="0"/>
                                  </p:stCondLst>
                                  <p:childTnLst>
                                    <p:animEffect transition="out" filter="fade">
                                      <p:cBhvr>
                                        <p:cTn id="87" dur="500"/>
                                        <p:tgtEl>
                                          <p:spTgt spid="32"/>
                                        </p:tgtEl>
                                      </p:cBhvr>
                                    </p:animEffect>
                                    <p:set>
                                      <p:cBhvr>
                                        <p:cTn id="88" dur="1" fill="hold">
                                          <p:stCondLst>
                                            <p:cond delay="499"/>
                                          </p:stCondLst>
                                        </p:cTn>
                                        <p:tgtEl>
                                          <p:spTgt spid="32"/>
                                        </p:tgtEl>
                                        <p:attrNameLst>
                                          <p:attrName>style.visibility</p:attrName>
                                        </p:attrNameLst>
                                      </p:cBhvr>
                                      <p:to>
                                        <p:strVal val="hidden"/>
                                      </p:to>
                                    </p:set>
                                  </p:childTnLst>
                                </p:cTn>
                              </p:par>
                              <p:par>
                                <p:cTn id="89" presetID="10" presetClass="exit" presetSubtype="0" fill="hold" grpId="0" nodeType="withEffect">
                                  <p:stCondLst>
                                    <p:cond delay="0"/>
                                  </p:stCondLst>
                                  <p:childTnLst>
                                    <p:animEffect transition="out" filter="fade">
                                      <p:cBhvr>
                                        <p:cTn id="90" dur="500"/>
                                        <p:tgtEl>
                                          <p:spTgt spid="33"/>
                                        </p:tgtEl>
                                      </p:cBhvr>
                                    </p:animEffect>
                                    <p:set>
                                      <p:cBhvr>
                                        <p:cTn id="91" dur="1" fill="hold">
                                          <p:stCondLst>
                                            <p:cond delay="499"/>
                                          </p:stCondLst>
                                        </p:cTn>
                                        <p:tgtEl>
                                          <p:spTgt spid="33"/>
                                        </p:tgtEl>
                                        <p:attrNameLst>
                                          <p:attrName>style.visibility</p:attrName>
                                        </p:attrNameLst>
                                      </p:cBhvr>
                                      <p:to>
                                        <p:strVal val="hidden"/>
                                      </p:to>
                                    </p:set>
                                  </p:childTnLst>
                                </p:cTn>
                              </p:par>
                              <p:par>
                                <p:cTn id="92" presetID="10" presetClass="exit" presetSubtype="0" fill="hold" grpId="0" nodeType="withEffect">
                                  <p:stCondLst>
                                    <p:cond delay="0"/>
                                  </p:stCondLst>
                                  <p:childTnLst>
                                    <p:animEffect transition="out" filter="fade">
                                      <p:cBhvr>
                                        <p:cTn id="93" dur="500"/>
                                        <p:tgtEl>
                                          <p:spTgt spid="34"/>
                                        </p:tgtEl>
                                      </p:cBhvr>
                                    </p:animEffect>
                                    <p:set>
                                      <p:cBhvr>
                                        <p:cTn id="94"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P spid="18" grpId="0"/>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304800"/>
            <a:ext cx="8382000" cy="609398"/>
          </a:xfrm>
        </p:spPr>
        <p:txBody>
          <a:bodyPr>
            <a:normAutofit fontScale="90000"/>
          </a:bodyPr>
          <a:lstStyle/>
          <a:p>
            <a:pPr algn="ctr" defTabSz="914363" eaLnBrk="1" fontAlgn="auto" hangingPunct="1">
              <a:spcAft>
                <a:spcPts val="0"/>
              </a:spcAft>
              <a:defRPr/>
            </a:pPr>
            <a:r>
              <a:rPr lang="en-US" sz="4400" dirty="0" smtClean="0"/>
              <a:t>Twitter</a:t>
            </a:r>
            <a:endParaRPr sz="4400" dirty="0"/>
          </a:p>
        </p:txBody>
      </p:sp>
      <p:sp>
        <p:nvSpPr>
          <p:cNvPr id="9219" name="Rectangle 9"/>
          <p:cNvSpPr>
            <a:spLocks noGrp="1" noChangeArrowheads="1"/>
          </p:cNvSpPr>
          <p:nvPr>
            <p:ph idx="1"/>
          </p:nvPr>
        </p:nvSpPr>
        <p:spPr>
          <a:xfrm>
            <a:off x="205740" y="884582"/>
            <a:ext cx="8938260" cy="3276600"/>
          </a:xfrm>
          <a:prstGeom prst="rect">
            <a:avLst/>
          </a:prstGeom>
        </p:spPr>
        <p:txBody>
          <a:bodyPr>
            <a:noAutofit/>
          </a:bodyPr>
          <a:lstStyle/>
          <a:p>
            <a:pPr eaLnBrk="1" hangingPunct="1">
              <a:lnSpc>
                <a:spcPct val="120000"/>
              </a:lnSpc>
            </a:pPr>
            <a:r>
              <a:rPr lang="en-US" sz="2400" dirty="0" smtClean="0"/>
              <a:t>In case you hadn’t heard, there’s a thriving SQL Server community on twitter.</a:t>
            </a:r>
          </a:p>
          <a:p>
            <a:pPr eaLnBrk="1" hangingPunct="1">
              <a:lnSpc>
                <a:spcPct val="120000"/>
              </a:lnSpc>
            </a:pPr>
            <a:r>
              <a:rPr lang="en-US" sz="2400" dirty="0" smtClean="0"/>
              <a:t>Get an </a:t>
            </a:r>
            <a:r>
              <a:rPr lang="en-US" sz="2400" dirty="0" smtClean="0"/>
              <a:t>alias… now!</a:t>
            </a:r>
          </a:p>
          <a:p>
            <a:pPr marL="342900" lvl="1" indent="-342900">
              <a:lnSpc>
                <a:spcPct val="120000"/>
              </a:lnSpc>
              <a:buFontTx/>
              <a:buChar char="•"/>
            </a:pPr>
            <a:r>
              <a:rPr lang="en-US" sz="2400" dirty="0" smtClean="0"/>
              <a:t>Download </a:t>
            </a:r>
            <a:r>
              <a:rPr lang="en-US" sz="2400" dirty="0" err="1" smtClean="0">
                <a:hlinkClick r:id="rId3"/>
              </a:rPr>
              <a:t>tweetdeck</a:t>
            </a:r>
            <a:r>
              <a:rPr lang="en-US" sz="2400" dirty="0" smtClean="0"/>
              <a:t> or another Twitter utility.</a:t>
            </a:r>
          </a:p>
          <a:p>
            <a:pPr eaLnBrk="1" hangingPunct="1">
              <a:lnSpc>
                <a:spcPct val="120000"/>
              </a:lnSpc>
            </a:pPr>
            <a:r>
              <a:rPr lang="en-US" sz="2400" dirty="0" smtClean="0"/>
              <a:t>Add: </a:t>
            </a:r>
            <a:r>
              <a:rPr lang="en-US" sz="2400" dirty="0" smtClean="0">
                <a:hlinkClick r:id="rId4"/>
              </a:rPr>
              <a:t>www.tinyurl.com/sqltweeps</a:t>
            </a:r>
            <a:r>
              <a:rPr lang="en-US" sz="2400" dirty="0" smtClean="0"/>
              <a:t>.</a:t>
            </a:r>
            <a:endParaRPr lang="en-US" sz="2400" dirty="0"/>
          </a:p>
          <a:p>
            <a:pPr eaLnBrk="1" hangingPunct="1">
              <a:lnSpc>
                <a:spcPct val="120000"/>
              </a:lnSpc>
            </a:pPr>
            <a:r>
              <a:rPr lang="en-US" sz="2400" dirty="0" smtClean="0"/>
              <a:t>Follow #</a:t>
            </a:r>
            <a:r>
              <a:rPr lang="en-US" sz="2400" dirty="0" err="1" smtClean="0"/>
              <a:t>sqlhelp</a:t>
            </a:r>
            <a:r>
              <a:rPr lang="en-US" sz="2400" dirty="0" smtClean="0"/>
              <a:t> and your </a:t>
            </a:r>
            <a:r>
              <a:rPr lang="en-US" sz="2400" dirty="0" smtClean="0"/>
              <a:t>peers.</a:t>
            </a:r>
          </a:p>
          <a:p>
            <a:pPr eaLnBrk="1" hangingPunct="1">
              <a:lnSpc>
                <a:spcPct val="120000"/>
              </a:lnSpc>
            </a:pPr>
            <a:r>
              <a:rPr lang="en-US" sz="2400" dirty="0" smtClean="0"/>
              <a:t>Follow </a:t>
            </a:r>
            <a:r>
              <a:rPr lang="en-US" sz="2400" dirty="0" smtClean="0"/>
              <a:t>me:  </a:t>
            </a:r>
            <a:r>
              <a:rPr lang="en-US" sz="2400" dirty="0" smtClean="0">
                <a:hlinkClick r:id="rId5"/>
              </a:rPr>
              <a:t>www.twitter.com/kekline</a:t>
            </a:r>
            <a:r>
              <a:rPr lang="en-US" sz="2400" dirty="0" smtClean="0"/>
              <a:t>.</a:t>
            </a:r>
            <a:endParaRPr lang="en-US" sz="2400" dirty="0" smtClean="0"/>
          </a:p>
        </p:txBody>
      </p:sp>
      <p:pic>
        <p:nvPicPr>
          <p:cNvPr id="2050" name="Picture 2"/>
          <p:cNvPicPr>
            <a:picLocks noChangeAspect="1" noChangeArrowheads="1"/>
          </p:cNvPicPr>
          <p:nvPr/>
        </p:nvPicPr>
        <p:blipFill>
          <a:blip r:embed="rId6" cstate="print"/>
          <a:srcRect/>
          <a:stretch>
            <a:fillRect/>
          </a:stretch>
        </p:blipFill>
        <p:spPr bwMode="auto">
          <a:xfrm>
            <a:off x="3429000" y="4648200"/>
            <a:ext cx="2758525" cy="2057400"/>
          </a:xfrm>
          <a:prstGeom prst="rect">
            <a:avLst/>
          </a:prstGeom>
          <a:noFill/>
          <a:ln w="9525">
            <a:noFill/>
            <a:miter lim="800000"/>
            <a:headEnd/>
            <a:tailEnd/>
          </a:ln>
        </p:spPr>
      </p:pic>
    </p:spTree>
    <p:extLst>
      <p:ext uri="{BB962C8B-B14F-4D97-AF65-F5344CB8AC3E}">
        <p14:creationId xmlns:p14="http://schemas.microsoft.com/office/powerpoint/2010/main" val="801006368"/>
      </p:ext>
    </p:extLst>
  </p:cSld>
  <p:clrMapOvr>
    <a:masterClrMapping/>
  </p:clrMapOvr>
  <p:transition>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ctrTitle"/>
          </p:nvPr>
        </p:nvSpPr>
        <p:spPr/>
        <p:txBody>
          <a:bodyPr/>
          <a:lstStyle/>
          <a:p>
            <a:r>
              <a:rPr lang="en-US" dirty="0" smtClean="0"/>
              <a:t>Questions ? </a:t>
            </a:r>
            <a:endParaRPr lang="en-US" dirty="0"/>
          </a:p>
        </p:txBody>
      </p:sp>
      <p:sp>
        <p:nvSpPr>
          <p:cNvPr id="5" name="Subtitle 4"/>
          <p:cNvSpPr>
            <a:spLocks noGrp="1"/>
          </p:cNvSpPr>
          <p:nvPr>
            <p:ph type="subTitle" idx="1"/>
          </p:nvPr>
        </p:nvSpPr>
        <p:spPr>
          <a:xfrm>
            <a:off x="855618" y="4454433"/>
            <a:ext cx="7432765" cy="1632858"/>
          </a:xfrm>
          <a:prstGeom prst="rect">
            <a:avLst/>
          </a:prstGeom>
        </p:spPr>
        <p:txBody>
          <a:bodyPr>
            <a:normAutofit fontScale="62500" lnSpcReduction="20000"/>
          </a:bodyPr>
          <a:lstStyle/>
          <a:p>
            <a:r>
              <a:rPr lang="en-US" dirty="0" smtClean="0">
                <a:solidFill>
                  <a:schemeClr val="tx1"/>
                </a:solidFill>
              </a:rPr>
              <a:t> Send questions to me at: </a:t>
            </a:r>
            <a:r>
              <a:rPr lang="en-US" dirty="0" smtClean="0">
                <a:solidFill>
                  <a:schemeClr val="tx1"/>
                </a:solidFill>
                <a:hlinkClick r:id="rId4"/>
              </a:rPr>
              <a:t>kkline@sqlsentry.net</a:t>
            </a:r>
            <a:r>
              <a:rPr lang="en-US" dirty="0" smtClean="0">
                <a:solidFill>
                  <a:schemeClr val="tx1"/>
                </a:solidFill>
              </a:rPr>
              <a:t> </a:t>
            </a:r>
            <a:endParaRPr lang="en-US" dirty="0" smtClean="0">
              <a:solidFill>
                <a:schemeClr val="tx1"/>
              </a:solidFill>
            </a:endParaRPr>
          </a:p>
          <a:p>
            <a:r>
              <a:rPr lang="en-US" dirty="0" smtClean="0">
                <a:solidFill>
                  <a:schemeClr val="tx1"/>
                </a:solidFill>
              </a:rPr>
              <a:t> </a:t>
            </a:r>
            <a:r>
              <a:rPr lang="en-US" dirty="0" smtClean="0">
                <a:solidFill>
                  <a:schemeClr val="tx1"/>
                </a:solidFill>
              </a:rPr>
              <a:t>Twitter, Facebook, LinkedIn </a:t>
            </a:r>
            <a:r>
              <a:rPr lang="en-US" dirty="0" smtClean="0">
                <a:solidFill>
                  <a:schemeClr val="tx1"/>
                </a:solidFill>
              </a:rPr>
              <a:t>@</a:t>
            </a:r>
            <a:r>
              <a:rPr lang="en-US" dirty="0" err="1" smtClean="0">
                <a:solidFill>
                  <a:schemeClr val="tx1"/>
                </a:solidFill>
              </a:rPr>
              <a:t>kekline</a:t>
            </a:r>
            <a:endParaRPr lang="en-US" dirty="0" smtClean="0">
              <a:solidFill>
                <a:schemeClr val="tx1"/>
              </a:solidFill>
            </a:endParaRPr>
          </a:p>
          <a:p>
            <a:r>
              <a:rPr lang="en-US" dirty="0" smtClean="0">
                <a:solidFill>
                  <a:schemeClr val="tx1"/>
                </a:solidFill>
              </a:rPr>
              <a:t>Columns – </a:t>
            </a:r>
            <a:r>
              <a:rPr lang="en-US" dirty="0" smtClean="0">
                <a:solidFill>
                  <a:schemeClr val="tx1"/>
                </a:solidFill>
                <a:hlinkClick r:id="rId5"/>
              </a:rPr>
              <a:t>SQLMag.com</a:t>
            </a:r>
            <a:r>
              <a:rPr lang="en-US" dirty="0" smtClean="0">
                <a:solidFill>
                  <a:schemeClr val="tx1"/>
                </a:solidFill>
              </a:rPr>
              <a:t> and </a:t>
            </a:r>
            <a:r>
              <a:rPr lang="en-US" dirty="0" smtClean="0">
                <a:solidFill>
                  <a:schemeClr val="tx1"/>
                </a:solidFill>
                <a:hlinkClick r:id="rId6"/>
              </a:rPr>
              <a:t>DBTA.com</a:t>
            </a:r>
            <a:endParaRPr lang="en-US" dirty="0" smtClean="0">
              <a:solidFill>
                <a:schemeClr val="tx1"/>
              </a:solidFill>
            </a:endParaRPr>
          </a:p>
          <a:p>
            <a:r>
              <a:rPr lang="en-US" dirty="0" smtClean="0">
                <a:solidFill>
                  <a:schemeClr val="tx1"/>
                </a:solidFill>
              </a:rPr>
              <a:t> Rate Me – </a:t>
            </a:r>
            <a:r>
              <a:rPr lang="en-US" dirty="0" smtClean="0">
                <a:solidFill>
                  <a:schemeClr val="tx1"/>
                </a:solidFill>
                <a:hlinkClick r:id="rId7"/>
              </a:rPr>
              <a:t>http://SpeakerRate.com/kekline/</a:t>
            </a:r>
            <a:endParaRPr lang="en-US" dirty="0" smtClean="0">
              <a:solidFill>
                <a:schemeClr val="tx1"/>
              </a:solidFill>
            </a:endParaRPr>
          </a:p>
          <a:p>
            <a:r>
              <a:rPr lang="en-US" dirty="0" smtClean="0">
                <a:solidFill>
                  <a:schemeClr val="tx1"/>
                </a:solidFill>
              </a:rPr>
              <a:t> Content </a:t>
            </a:r>
            <a:r>
              <a:rPr lang="en-US" dirty="0">
                <a:solidFill>
                  <a:schemeClr val="tx1"/>
                </a:solidFill>
              </a:rPr>
              <a:t>– </a:t>
            </a:r>
            <a:r>
              <a:rPr lang="en-US" dirty="0" smtClean="0">
                <a:solidFill>
                  <a:schemeClr val="bg1"/>
                </a:solidFill>
                <a:hlinkClick r:id="rId8"/>
              </a:rPr>
              <a:t>http</a:t>
            </a:r>
            <a:r>
              <a:rPr lang="en-US" dirty="0" smtClean="0">
                <a:solidFill>
                  <a:schemeClr val="bg1"/>
                </a:solidFill>
                <a:hlinkClick r:id="rId8"/>
              </a:rPr>
              <a:t>://KevinEKline.com/Slides/</a:t>
            </a:r>
            <a:endParaRPr lang="en-US" dirty="0">
              <a:solidFill>
                <a:schemeClr val="bg1"/>
              </a:solidFill>
            </a:endParaRPr>
          </a:p>
        </p:txBody>
      </p:sp>
      <p:graphicFrame>
        <p:nvGraphicFramePr>
          <p:cNvPr id="302083" name="Object 3"/>
          <p:cNvGraphicFramePr>
            <a:graphicFrameLocks noChangeAspect="1"/>
          </p:cNvGraphicFramePr>
          <p:nvPr/>
        </p:nvGraphicFramePr>
        <p:xfrm>
          <a:off x="3455744" y="336135"/>
          <a:ext cx="1857375" cy="3995737"/>
        </p:xfrm>
        <a:graphic>
          <a:graphicData uri="http://schemas.openxmlformats.org/presentationml/2006/ole">
            <mc:AlternateContent xmlns:mc="http://schemas.openxmlformats.org/markup-compatibility/2006">
              <mc:Choice xmlns:v="urn:schemas-microsoft-com:vml" Requires="v">
                <p:oleObj spid="_x0000_s216071" name="Clip" r:id="rId9" imgW="1857600" imgH="3995640" progId="">
                  <p:embed/>
                </p:oleObj>
              </mc:Choice>
              <mc:Fallback>
                <p:oleObj name="Clip" r:id="rId9" imgW="1857600" imgH="3995640" progId="">
                  <p:embed/>
                  <p:pic>
                    <p:nvPicPr>
                      <p:cNvPr id="0" name=""/>
                      <p:cNvPicPr>
                        <a:picLocks noChangeAspect="1" noChangeArrowheads="1"/>
                      </p:cNvPicPr>
                      <p:nvPr/>
                    </p:nvPicPr>
                    <p:blipFill>
                      <a:blip r:embed="rId10">
                        <a:lum bright="70000" contrast="-70000"/>
                        <a:extLst>
                          <a:ext uri="{28A0092B-C50C-407E-A947-70E740481C1C}">
                            <a14:useLocalDpi xmlns:a14="http://schemas.microsoft.com/office/drawing/2010/main" val="0"/>
                          </a:ext>
                        </a:extLst>
                      </a:blip>
                      <a:srcRect/>
                      <a:stretch>
                        <a:fillRect/>
                      </a:stretch>
                    </p:blipFill>
                    <p:spPr bwMode="auto">
                      <a:xfrm>
                        <a:off x="3455744" y="336135"/>
                        <a:ext cx="1857375" cy="3995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0486707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Sector Alignment Issues</a:t>
            </a:r>
            <a:endParaRPr lang="en-US" dirty="0"/>
          </a:p>
        </p:txBody>
      </p:sp>
      <p:sp>
        <p:nvSpPr>
          <p:cNvPr id="3" name="Content Placeholder 2"/>
          <p:cNvSpPr>
            <a:spLocks noGrp="1"/>
          </p:cNvSpPr>
          <p:nvPr>
            <p:ph idx="1"/>
          </p:nvPr>
        </p:nvSpPr>
        <p:spPr>
          <a:xfrm>
            <a:off x="677918" y="2769234"/>
            <a:ext cx="7788165" cy="3224241"/>
          </a:xfrm>
        </p:spPr>
        <p:txBody>
          <a:bodyPr>
            <a:normAutofit fontScale="92500" lnSpcReduction="20000"/>
          </a:bodyPr>
          <a:lstStyle/>
          <a:p>
            <a:r>
              <a:rPr lang="en-US" dirty="0" smtClean="0"/>
              <a:t>Disks are automatically misaligned on Windows 2003 and earlier…</a:t>
            </a:r>
          </a:p>
          <a:p>
            <a:r>
              <a:rPr lang="en-US" dirty="0" smtClean="0"/>
              <a:t>Even if upgraded to a later OS or on a SAN.</a:t>
            </a:r>
          </a:p>
          <a:p>
            <a:r>
              <a:rPr lang="en-US" dirty="0" smtClean="0"/>
              <a:t>Fixed using the DISKPART utility: </a:t>
            </a:r>
            <a:r>
              <a:rPr lang="en-US" u="sng" dirty="0">
                <a:hlinkClick r:id="rId3"/>
              </a:rPr>
              <a:t>http://support.microsoft.com/kb/929491</a:t>
            </a:r>
            <a:endParaRPr lang="en-US" dirty="0"/>
          </a:p>
          <a:p>
            <a:r>
              <a:rPr lang="en-US" dirty="0" smtClean="0"/>
              <a:t>Followed by a reformat of the disks(s) </a:t>
            </a:r>
            <a:endParaRPr lang="en-US" dirty="0"/>
          </a:p>
        </p:txBody>
      </p:sp>
      <p:pic>
        <p:nvPicPr>
          <p:cNvPr id="4" name="Picture 3"/>
          <p:cNvPicPr/>
          <p:nvPr/>
        </p:nvPicPr>
        <p:blipFill>
          <a:blip r:embed="rId4"/>
          <a:srcRect/>
          <a:stretch>
            <a:fillRect/>
          </a:stretch>
        </p:blipFill>
        <p:spPr bwMode="auto">
          <a:xfrm>
            <a:off x="609600" y="304800"/>
            <a:ext cx="7848600" cy="2464435"/>
          </a:xfrm>
          <a:prstGeom prst="rect">
            <a:avLst/>
          </a:prstGeom>
          <a:noFill/>
          <a:ln w="9525">
            <a:noFill/>
            <a:miter lim="800000"/>
            <a:headEnd/>
            <a:tailEnd/>
          </a:ln>
          <a:scene3d>
            <a:camera prst="orthographicFront"/>
            <a:lightRig rig="threePt" dir="t"/>
          </a:scene3d>
          <a:sp3d>
            <a:bevelT/>
          </a:sp3d>
        </p:spPr>
      </p:pic>
    </p:spTree>
    <p:extLst>
      <p:ext uri="{BB962C8B-B14F-4D97-AF65-F5344CB8AC3E}">
        <p14:creationId xmlns:p14="http://schemas.microsoft.com/office/powerpoint/2010/main" val="382665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3" cstate="print"/>
          <a:srcRect/>
          <a:stretch>
            <a:fillRect/>
          </a:stretch>
        </p:blipFill>
        <p:spPr bwMode="auto">
          <a:xfrm>
            <a:off x="2779643" y="3210340"/>
            <a:ext cx="5715000" cy="3647660"/>
          </a:xfrm>
          <a:prstGeom prst="rect">
            <a:avLst/>
          </a:prstGeom>
          <a:noFill/>
          <a:ln w="9525">
            <a:noFill/>
            <a:miter lim="800000"/>
            <a:headEnd/>
            <a:tailEnd/>
          </a:ln>
        </p:spPr>
      </p:pic>
      <p:sp>
        <p:nvSpPr>
          <p:cNvPr id="656386" name="Rectangle 2"/>
          <p:cNvSpPr>
            <a:spLocks noGrp="1" noChangeArrowheads="1"/>
          </p:cNvSpPr>
          <p:nvPr>
            <p:ph type="title"/>
          </p:nvPr>
        </p:nvSpPr>
        <p:spPr>
          <a:xfrm>
            <a:off x="668944" y="228600"/>
            <a:ext cx="7780712" cy="548640"/>
          </a:xfrm>
        </p:spPr>
        <p:txBody>
          <a:bodyPr>
            <a:normAutofit fontScale="90000"/>
          </a:bodyPr>
          <a:lstStyle/>
          <a:p>
            <a:r>
              <a:rPr lang="en-US" dirty="0" smtClean="0"/>
              <a:t>Performance Impact Graphic:</a:t>
            </a:r>
            <a:br>
              <a:rPr lang="en-US" dirty="0" smtClean="0"/>
            </a:br>
            <a:r>
              <a:rPr lang="en-US" dirty="0" smtClean="0"/>
              <a:t>    A Picture’s Worth...</a:t>
            </a:r>
          </a:p>
        </p:txBody>
      </p:sp>
      <p:sp>
        <p:nvSpPr>
          <p:cNvPr id="656409" name="Rectangle 25"/>
          <p:cNvSpPr>
            <a:spLocks noChangeArrowheads="1"/>
          </p:cNvSpPr>
          <p:nvPr/>
        </p:nvSpPr>
        <p:spPr bwMode="auto">
          <a:xfrm>
            <a:off x="381000" y="1182135"/>
            <a:ext cx="8356600" cy="2304477"/>
          </a:xfrm>
          <a:prstGeom prst="rect">
            <a:avLst/>
          </a:prstGeom>
          <a:noFill/>
          <a:ln w="9525" algn="ctr">
            <a:noFill/>
            <a:miter lim="800000"/>
            <a:headEnd/>
            <a:tailEnd/>
          </a:ln>
          <a:effectLst/>
        </p:spPr>
        <p:txBody>
          <a:bodyPr>
            <a:spAutoFit/>
          </a:bodyPr>
          <a:lstStyle/>
          <a:p>
            <a:pPr marL="342900" indent="-342900">
              <a:spcBef>
                <a:spcPct val="20000"/>
              </a:spcBef>
              <a:buClr>
                <a:schemeClr val="tx1"/>
              </a:buClr>
              <a:buSzPct val="80000"/>
              <a:buFont typeface="Arial" pitchFamily="34" charset="0"/>
              <a:buChar char="•"/>
              <a:defRPr/>
            </a:pPr>
            <a:r>
              <a:rPr lang="en-US" sz="2300" kern="1000" spc="-50" dirty="0">
                <a:solidFill>
                  <a:schemeClr val="tx1">
                    <a:lumMod val="75000"/>
                    <a:lumOff val="25000"/>
                  </a:schemeClr>
                </a:solidFill>
                <a:latin typeface="Arial"/>
                <a:cs typeface="Arial"/>
              </a:rPr>
              <a:t>Disk Alignment Experiment</a:t>
            </a:r>
          </a:p>
          <a:p>
            <a:pPr marL="800100" lvl="2" indent="-342900">
              <a:lnSpc>
                <a:spcPct val="85000"/>
              </a:lnSpc>
              <a:spcBef>
                <a:spcPct val="20000"/>
              </a:spcBef>
              <a:buClr>
                <a:schemeClr val="tx1"/>
              </a:buClr>
              <a:buSzPct val="80000"/>
              <a:buFont typeface="Arial" pitchFamily="34" charset="0"/>
              <a:buChar char="•"/>
              <a:defRPr/>
            </a:pPr>
            <a:r>
              <a:rPr lang="en-US" sz="2300" kern="1000" spc="-50" dirty="0">
                <a:solidFill>
                  <a:schemeClr val="tx1">
                    <a:lumMod val="75000"/>
                    <a:lumOff val="25000"/>
                  </a:schemeClr>
                </a:solidFill>
                <a:latin typeface="Arial"/>
                <a:cs typeface="Arial"/>
              </a:rPr>
              <a:t>Latency &amp; Duration on RAID 10, 64KB file allocation unit</a:t>
            </a:r>
          </a:p>
          <a:p>
            <a:pPr marL="800100" lvl="2" indent="-342900">
              <a:lnSpc>
                <a:spcPct val="85000"/>
              </a:lnSpc>
              <a:spcBef>
                <a:spcPct val="20000"/>
              </a:spcBef>
              <a:buClr>
                <a:schemeClr val="tx1"/>
              </a:buClr>
              <a:buSzPct val="80000"/>
              <a:buFont typeface="Arial" pitchFamily="34" charset="0"/>
              <a:buChar char="•"/>
              <a:defRPr/>
            </a:pPr>
            <a:r>
              <a:rPr lang="en-US" sz="2300" kern="1000" spc="-50" dirty="0">
                <a:solidFill>
                  <a:schemeClr val="tx1">
                    <a:lumMod val="75000"/>
                    <a:lumOff val="25000"/>
                  </a:schemeClr>
                </a:solidFill>
                <a:latin typeface="Arial"/>
                <a:cs typeface="Arial"/>
              </a:rPr>
              <a:t>6 disks vs. 8 disks</a:t>
            </a:r>
          </a:p>
          <a:p>
            <a:pPr marL="800100" lvl="2" indent="-342900">
              <a:lnSpc>
                <a:spcPct val="85000"/>
              </a:lnSpc>
              <a:spcBef>
                <a:spcPct val="20000"/>
              </a:spcBef>
              <a:buClr>
                <a:schemeClr val="tx1"/>
              </a:buClr>
              <a:buSzPct val="80000"/>
              <a:buFont typeface="Arial" pitchFamily="34" charset="0"/>
              <a:buChar char="•"/>
              <a:defRPr/>
            </a:pPr>
            <a:r>
              <a:rPr lang="en-US" sz="2300" kern="1000" spc="-50" dirty="0">
                <a:solidFill>
                  <a:schemeClr val="tx1">
                    <a:lumMod val="75000"/>
                    <a:lumOff val="25000"/>
                  </a:schemeClr>
                </a:solidFill>
                <a:latin typeface="Arial"/>
                <a:cs typeface="Arial"/>
              </a:rPr>
              <a:t>Not Aligned vs. Aligned</a:t>
            </a:r>
          </a:p>
          <a:p>
            <a:pPr marL="342900" indent="-342900">
              <a:lnSpc>
                <a:spcPct val="85000"/>
              </a:lnSpc>
              <a:spcBef>
                <a:spcPct val="20000"/>
              </a:spcBef>
              <a:buClr>
                <a:schemeClr val="tx1"/>
              </a:buClr>
              <a:buSzPct val="80000"/>
              <a:buFont typeface="Arial" pitchFamily="34" charset="0"/>
              <a:buChar char="•"/>
              <a:defRPr/>
            </a:pPr>
            <a:r>
              <a:rPr lang="en-US" sz="2300" kern="1000" spc="-50" dirty="0">
                <a:solidFill>
                  <a:schemeClr val="tx1">
                    <a:lumMod val="75000"/>
                    <a:lumOff val="25000"/>
                  </a:schemeClr>
                </a:solidFill>
                <a:latin typeface="Arial"/>
                <a:cs typeface="Arial"/>
              </a:rPr>
              <a:t>6 </a:t>
            </a:r>
            <a:r>
              <a:rPr lang="en-US" sz="2300" i="1" kern="1000" spc="-50" dirty="0">
                <a:solidFill>
                  <a:schemeClr val="tx1">
                    <a:lumMod val="75000"/>
                    <a:lumOff val="25000"/>
                  </a:schemeClr>
                </a:solidFill>
                <a:latin typeface="Arial"/>
                <a:cs typeface="Arial"/>
              </a:rPr>
              <a:t>aligned</a:t>
            </a:r>
            <a:r>
              <a:rPr lang="en-US" sz="2300" kern="1000" spc="-50" dirty="0">
                <a:solidFill>
                  <a:schemeClr val="tx1">
                    <a:lumMod val="75000"/>
                    <a:lumOff val="25000"/>
                  </a:schemeClr>
                </a:solidFill>
                <a:latin typeface="Arial"/>
                <a:cs typeface="Arial"/>
              </a:rPr>
              <a:t> disks performed as well as 8 non-aligned disks.</a:t>
            </a:r>
          </a:p>
          <a:p>
            <a:pPr marL="342900" indent="-342900">
              <a:lnSpc>
                <a:spcPct val="85000"/>
              </a:lnSpc>
              <a:spcBef>
                <a:spcPct val="20000"/>
              </a:spcBef>
              <a:buClr>
                <a:schemeClr val="tx1"/>
              </a:buClr>
              <a:buSzPct val="80000"/>
              <a:buFont typeface="Arial" pitchFamily="34" charset="0"/>
              <a:buChar char="•"/>
              <a:defRPr/>
            </a:pPr>
            <a:r>
              <a:rPr lang="en-US" sz="2300" kern="1000" spc="-50" dirty="0">
                <a:solidFill>
                  <a:schemeClr val="tx1">
                    <a:lumMod val="75000"/>
                    <a:lumOff val="25000"/>
                  </a:schemeClr>
                </a:solidFill>
                <a:latin typeface="Arial"/>
                <a:cs typeface="Arial"/>
              </a:rPr>
              <a:t>Thus, efficiencies of ~30% were achieved.</a:t>
            </a:r>
          </a:p>
        </p:txBody>
      </p:sp>
    </p:spTree>
    <p:extLst>
      <p:ext uri="{BB962C8B-B14F-4D97-AF65-F5344CB8AC3E}">
        <p14:creationId xmlns:p14="http://schemas.microsoft.com/office/powerpoint/2010/main" val="3069681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990600" y="1828800"/>
            <a:ext cx="7391400" cy="838199"/>
          </a:xfrm>
          <a:prstGeom prst="rect">
            <a:avLst/>
          </a:prstGeom>
        </p:spPr>
        <p:txBody>
          <a:bodyPr>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1" i="0" u="none" strike="noStrike" kern="1200" cap="none" spc="0" normalizeH="0" baseline="0" noProof="0" dirty="0" smtClean="0">
                <a:ln>
                  <a:noFill/>
                </a:ln>
                <a:solidFill>
                  <a:schemeClr val="tx1"/>
                </a:solidFill>
                <a:effectLst/>
                <a:uLnTx/>
                <a:uFillTx/>
                <a:latin typeface="+mn-lt"/>
                <a:ea typeface="+mn-ea"/>
                <a:cs typeface="+mn-cs"/>
              </a:rPr>
              <a:t>What is Moore’s Law?</a:t>
            </a:r>
          </a:p>
        </p:txBody>
      </p:sp>
      <p:sp>
        <p:nvSpPr>
          <p:cNvPr id="2" name="Title 1"/>
          <p:cNvSpPr>
            <a:spLocks noGrp="1"/>
          </p:cNvSpPr>
          <p:nvPr>
            <p:ph type="title"/>
          </p:nvPr>
        </p:nvSpPr>
        <p:spPr/>
        <p:txBody>
          <a:bodyPr>
            <a:normAutofit fontScale="90000"/>
          </a:bodyPr>
          <a:lstStyle/>
          <a:p>
            <a:r>
              <a:rPr lang="en-US" dirty="0" smtClean="0"/>
              <a:t>The “New” Hard Disk Drive (SSD)</a:t>
            </a:r>
            <a:endParaRPr lang="en-US" dirty="0"/>
          </a:p>
        </p:txBody>
      </p:sp>
      <p:pic>
        <p:nvPicPr>
          <p:cNvPr id="80898" name="Picture 2" descr="X-25E - Intel's Enterprise-Class SSD">
            <a:hlinkClick r:id="rId3" tooltip="X-25E - Intel's Enterprise-Class SSD"/>
          </p:cNvPr>
          <p:cNvPicPr>
            <a:picLocks noChangeAspect="1" noChangeArrowheads="1"/>
          </p:cNvPicPr>
          <p:nvPr/>
        </p:nvPicPr>
        <p:blipFill>
          <a:blip r:embed="rId4" cstate="print"/>
          <a:srcRect l="3030" t="6072" r="3030" b="4879"/>
          <a:stretch>
            <a:fillRect/>
          </a:stretch>
        </p:blipFill>
        <p:spPr bwMode="auto">
          <a:xfrm>
            <a:off x="2133600" y="1295400"/>
            <a:ext cx="4724400" cy="3352800"/>
          </a:xfrm>
          <a:prstGeom prst="rect">
            <a:avLst/>
          </a:prstGeom>
          <a:noFill/>
        </p:spPr>
      </p:pic>
      <p:sp>
        <p:nvSpPr>
          <p:cNvPr id="4" name="Rectangle 3"/>
          <p:cNvSpPr txBox="1">
            <a:spLocks noChangeArrowheads="1"/>
          </p:cNvSpPr>
          <p:nvPr/>
        </p:nvSpPr>
        <p:spPr>
          <a:xfrm>
            <a:off x="609600" y="5105400"/>
            <a:ext cx="7391400" cy="838199"/>
          </a:xfrm>
          <a:prstGeom prst="rect">
            <a:avLst/>
          </a:prstGeom>
        </p:spPr>
        <p:txBody>
          <a:bodyPr>
            <a:normAutofit fontScale="925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1" i="0" u="none" strike="noStrike" kern="1200" cap="none" spc="0" normalizeH="0" baseline="0" noProof="0" dirty="0" smtClean="0">
                <a:ln>
                  <a:noFill/>
                </a:ln>
                <a:solidFill>
                  <a:schemeClr val="tx1"/>
                </a:solidFill>
                <a:effectLst/>
                <a:uLnTx/>
                <a:uFillTx/>
                <a:latin typeface="+mn-lt"/>
                <a:ea typeface="+mn-ea"/>
                <a:cs typeface="+mn-cs"/>
              </a:rPr>
              <a:t>No moving parts! </a:t>
            </a:r>
            <a:r>
              <a:rPr lang="en-US" sz="2800" b="1" noProof="0" dirty="0" smtClean="0">
                <a:latin typeface="+mn-lt"/>
                <a:ea typeface="+mn-ea"/>
              </a:rPr>
              <a:t>This is a game changer.</a:t>
            </a:r>
            <a:endParaRPr kumimoji="0" lang="en-US" sz="2800" b="1"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781342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0898"/>
                                        </p:tgtEl>
                                        <p:attrNameLst>
                                          <p:attrName>style.visibility</p:attrName>
                                        </p:attrNameLst>
                                      </p:cBhvr>
                                      <p:to>
                                        <p:strVal val="visible"/>
                                      </p:to>
                                    </p:set>
                                    <p:animEffect transition="in" filter="fade">
                                      <p:cBhvr>
                                        <p:cTn id="12" dur="500"/>
                                        <p:tgtEl>
                                          <p:spTgt spid="8089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Fundamentals of the Hardware Architecture</a:t>
            </a:r>
            <a:endParaRPr lang="en-US" dirty="0"/>
          </a:p>
        </p:txBody>
      </p:sp>
      <p:sp>
        <p:nvSpPr>
          <p:cNvPr id="4" name="Content Placeholder 3"/>
          <p:cNvSpPr>
            <a:spLocks noGrp="1"/>
          </p:cNvSpPr>
          <p:nvPr>
            <p:ph idx="1"/>
          </p:nvPr>
        </p:nvSpPr>
        <p:spPr/>
        <p:txBody>
          <a:bodyPr/>
          <a:lstStyle/>
          <a:p>
            <a:r>
              <a:rPr lang="en-US" dirty="0" smtClean="0"/>
              <a:t>Adapted from a much more in-depth session called “SQL Server Internals &amp; Architecture”</a:t>
            </a:r>
          </a:p>
          <a:p>
            <a:r>
              <a:rPr lang="en-US" dirty="0" smtClean="0"/>
              <a:t>Available at </a:t>
            </a:r>
            <a:r>
              <a:rPr lang="en-US" dirty="0" smtClean="0">
                <a:hlinkClick r:id="rId3"/>
              </a:rPr>
              <a:t>http://KevinEKline.com/Slides</a:t>
            </a:r>
            <a:r>
              <a:rPr lang="en-US" dirty="0" smtClean="0"/>
              <a:t> </a:t>
            </a:r>
          </a:p>
          <a:p>
            <a:endParaRPr lang="en-US" dirty="0"/>
          </a:p>
          <a:p>
            <a:r>
              <a:rPr lang="en-US" dirty="0" smtClean="0"/>
              <a:t>Look for places where IO reads and writes occur…</a:t>
            </a:r>
            <a:endParaRPr lang="en-US" dirty="0"/>
          </a:p>
        </p:txBody>
      </p:sp>
    </p:spTree>
    <p:extLst>
      <p:ext uri="{BB962C8B-B14F-4D97-AF65-F5344CB8AC3E}">
        <p14:creationId xmlns:p14="http://schemas.microsoft.com/office/powerpoint/2010/main" val="3247207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sheldon 02 cropped.jpg"/>
          <p:cNvPicPr>
            <a:picLocks noChangeAspect="1"/>
          </p:cNvPicPr>
          <p:nvPr/>
        </p:nvPicPr>
        <p:blipFill>
          <a:blip r:embed="rId3" cstate="print"/>
          <a:stretch>
            <a:fillRect/>
          </a:stretch>
        </p:blipFill>
        <p:spPr>
          <a:xfrm>
            <a:off x="7991475" y="685800"/>
            <a:ext cx="1152525" cy="1228725"/>
          </a:xfrm>
          <a:prstGeom prst="rect">
            <a:avLst/>
          </a:prstGeom>
        </p:spPr>
      </p:pic>
      <p:sp>
        <p:nvSpPr>
          <p:cNvPr id="2" name="Title 1"/>
          <p:cNvSpPr>
            <a:spLocks noGrp="1"/>
          </p:cNvSpPr>
          <p:nvPr>
            <p:ph type="title"/>
          </p:nvPr>
        </p:nvSpPr>
        <p:spPr>
          <a:xfrm>
            <a:off x="152400" y="457200"/>
            <a:ext cx="2286000" cy="1219200"/>
          </a:xfrm>
        </p:spPr>
        <p:txBody>
          <a:bodyPr/>
          <a:lstStyle/>
          <a:p>
            <a:r>
              <a:rPr lang="en-US" dirty="0" smtClean="0"/>
              <a:t>The Life of</a:t>
            </a:r>
            <a:br>
              <a:rPr lang="en-US" dirty="0" smtClean="0"/>
            </a:br>
            <a:r>
              <a:rPr lang="en-US" dirty="0" smtClean="0"/>
              <a:t>an IOP</a:t>
            </a:r>
            <a:endParaRPr lang="en-US" dirty="0"/>
          </a:p>
        </p:txBody>
      </p:sp>
      <p:sp>
        <p:nvSpPr>
          <p:cNvPr id="5" name="Rounded Rectangle 4"/>
          <p:cNvSpPr/>
          <p:nvPr/>
        </p:nvSpPr>
        <p:spPr bwMode="auto">
          <a:xfrm>
            <a:off x="1676400" y="1295400"/>
            <a:ext cx="3581400" cy="2133600"/>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ea typeface="ＭＳ Ｐゴシック" charset="-128"/>
              </a:rPr>
              <a:t>Relational Engine</a:t>
            </a:r>
          </a:p>
        </p:txBody>
      </p:sp>
      <p:sp>
        <p:nvSpPr>
          <p:cNvPr id="6" name="Rectangle 5"/>
          <p:cNvSpPr/>
          <p:nvPr/>
        </p:nvSpPr>
        <p:spPr bwMode="auto">
          <a:xfrm>
            <a:off x="1905000" y="1828800"/>
            <a:ext cx="1295400" cy="13716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Optimizer</a:t>
            </a:r>
          </a:p>
        </p:txBody>
      </p:sp>
      <p:sp>
        <p:nvSpPr>
          <p:cNvPr id="7" name="Rectangle 6"/>
          <p:cNvSpPr/>
          <p:nvPr/>
        </p:nvSpPr>
        <p:spPr bwMode="auto">
          <a:xfrm>
            <a:off x="3581400" y="2438400"/>
            <a:ext cx="1447800" cy="762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Query Executor</a:t>
            </a:r>
          </a:p>
        </p:txBody>
      </p:sp>
      <p:sp>
        <p:nvSpPr>
          <p:cNvPr id="8" name="Rectangle 7"/>
          <p:cNvSpPr/>
          <p:nvPr/>
        </p:nvSpPr>
        <p:spPr bwMode="auto">
          <a:xfrm>
            <a:off x="3581400" y="1828800"/>
            <a:ext cx="1447800" cy="533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ea typeface="ＭＳ Ｐゴシック" charset="-128"/>
              </a:rPr>
              <a:t>Cmd</a:t>
            </a:r>
            <a:r>
              <a:rPr kumimoji="0" lang="en-US" sz="1800" b="0" i="0" u="none" strike="noStrike" cap="none" normalizeH="0" baseline="0" dirty="0" smtClean="0">
                <a:ln>
                  <a:noFill/>
                </a:ln>
                <a:solidFill>
                  <a:schemeClr val="tx1"/>
                </a:solidFill>
                <a:effectLst/>
                <a:latin typeface="Arial" charset="0"/>
                <a:ea typeface="ＭＳ Ｐゴシック" charset="-128"/>
              </a:rPr>
              <a:t> Parser</a:t>
            </a:r>
          </a:p>
        </p:txBody>
      </p:sp>
      <p:sp>
        <p:nvSpPr>
          <p:cNvPr id="12" name="Rounded Rectangle 11"/>
          <p:cNvSpPr/>
          <p:nvPr/>
        </p:nvSpPr>
        <p:spPr bwMode="auto">
          <a:xfrm>
            <a:off x="1676400" y="3962400"/>
            <a:ext cx="4724400" cy="2133600"/>
          </a:xfrm>
          <a:prstGeom prst="roundRect">
            <a:avLst/>
          </a:prstGeom>
          <a:solidFill>
            <a:schemeClr val="accent3"/>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ea typeface="ＭＳ Ｐゴシック" charset="-128"/>
              </a:rPr>
              <a:t>Storage Engine</a:t>
            </a:r>
          </a:p>
        </p:txBody>
      </p:sp>
      <p:sp>
        <p:nvSpPr>
          <p:cNvPr id="13" name="Rectangle 12"/>
          <p:cNvSpPr/>
          <p:nvPr/>
        </p:nvSpPr>
        <p:spPr bwMode="auto">
          <a:xfrm>
            <a:off x="1977957" y="4495800"/>
            <a:ext cx="1298643" cy="1371600"/>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800" dirty="0" smtClean="0"/>
              <a:t>Trans-action Manager: Log &amp; Lock </a:t>
            </a:r>
            <a:r>
              <a:rPr lang="en-US" sz="1800" dirty="0" err="1" smtClean="0"/>
              <a:t>Mgr</a:t>
            </a:r>
            <a:endParaRPr kumimoji="0" lang="en-US" sz="1800" b="0" i="0" u="none" strike="noStrike" cap="none" normalizeH="0" baseline="0" dirty="0" smtClean="0">
              <a:ln>
                <a:noFill/>
              </a:ln>
              <a:solidFill>
                <a:schemeClr val="tx1"/>
              </a:solidFill>
              <a:effectLst/>
            </a:endParaRPr>
          </a:p>
        </p:txBody>
      </p:sp>
      <p:sp>
        <p:nvSpPr>
          <p:cNvPr id="14" name="Rectangle 13"/>
          <p:cNvSpPr/>
          <p:nvPr/>
        </p:nvSpPr>
        <p:spPr bwMode="auto">
          <a:xfrm>
            <a:off x="4800600" y="4495800"/>
            <a:ext cx="1451043" cy="762000"/>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Buffer </a:t>
            </a:r>
            <a:r>
              <a:rPr kumimoji="0" lang="en-US" sz="1800" i="0" u="none" strike="noStrike" cap="none" normalizeH="0" baseline="0" dirty="0" smtClean="0">
                <a:ln>
                  <a:noFill/>
                </a:ln>
                <a:solidFill>
                  <a:schemeClr val="tx1"/>
                </a:solidFill>
                <a:effectLst/>
                <a:latin typeface="Arial" charset="0"/>
                <a:ea typeface="ＭＳ Ｐゴシック" charset="-128"/>
              </a:rPr>
              <a:t>Manager</a:t>
            </a:r>
          </a:p>
        </p:txBody>
      </p:sp>
      <p:sp>
        <p:nvSpPr>
          <p:cNvPr id="15" name="Rectangle 14"/>
          <p:cNvSpPr/>
          <p:nvPr/>
        </p:nvSpPr>
        <p:spPr bwMode="auto">
          <a:xfrm>
            <a:off x="3429000" y="4495800"/>
            <a:ext cx="1220821" cy="762000"/>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tx1"/>
                </a:solidFill>
                <a:effectLst/>
                <a:latin typeface="Arial" charset="0"/>
                <a:ea typeface="ＭＳ Ｐゴシック" charset="-128"/>
              </a:rPr>
              <a:t>Access Methods</a:t>
            </a:r>
          </a:p>
        </p:txBody>
      </p:sp>
      <p:grpSp>
        <p:nvGrpSpPr>
          <p:cNvPr id="3" name="Group 20"/>
          <p:cNvGrpSpPr/>
          <p:nvPr/>
        </p:nvGrpSpPr>
        <p:grpSpPr>
          <a:xfrm>
            <a:off x="5791200" y="1295400"/>
            <a:ext cx="1371600" cy="2133600"/>
            <a:chOff x="5410200" y="1371600"/>
            <a:chExt cx="1371600" cy="2133600"/>
          </a:xfrm>
        </p:grpSpPr>
        <p:sp>
          <p:nvSpPr>
            <p:cNvPr id="16" name="Rounded Rectangle 15"/>
            <p:cNvSpPr/>
            <p:nvPr/>
          </p:nvSpPr>
          <p:spPr bwMode="auto">
            <a:xfrm>
              <a:off x="5410200" y="1371600"/>
              <a:ext cx="1371600" cy="2133600"/>
            </a:xfrm>
            <a:prstGeom prst="roundRect">
              <a:avLst/>
            </a:prstGeom>
            <a:solidFill>
              <a:schemeClr val="accent5"/>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ea typeface="ＭＳ Ｐゴシック" charset="-128"/>
                </a:rPr>
                <a:t>Protocol</a:t>
              </a:r>
              <a:r>
                <a:rPr kumimoji="0" lang="en-US" sz="2000" b="1" i="0" u="none" strike="noStrike" cap="none" normalizeH="0" dirty="0" smtClean="0">
                  <a:ln>
                    <a:noFill/>
                  </a:ln>
                  <a:solidFill>
                    <a:schemeClr val="tx1"/>
                  </a:solidFill>
                  <a:effectLst/>
                  <a:latin typeface="Arial" charset="0"/>
                  <a:ea typeface="ＭＳ Ｐゴシック" charset="-128"/>
                </a:rPr>
                <a:t> Layer</a:t>
              </a:r>
              <a:endParaRPr kumimoji="0" lang="en-US" sz="2000" b="1" i="0" u="none" strike="noStrike" cap="none" normalizeH="0" baseline="0" dirty="0" smtClean="0">
                <a:ln>
                  <a:noFill/>
                </a:ln>
                <a:solidFill>
                  <a:schemeClr val="tx1"/>
                </a:solidFill>
                <a:effectLst/>
                <a:latin typeface="Arial" charset="0"/>
                <a:ea typeface="ＭＳ Ｐゴシック" charset="-128"/>
              </a:endParaRPr>
            </a:p>
          </p:txBody>
        </p:sp>
        <p:sp>
          <p:nvSpPr>
            <p:cNvPr id="18" name="Rectangle 17"/>
            <p:cNvSpPr/>
            <p:nvPr/>
          </p:nvSpPr>
          <p:spPr bwMode="auto">
            <a:xfrm>
              <a:off x="5562600" y="2286000"/>
              <a:ext cx="1066800" cy="990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charset="-128"/>
                </a:rPr>
                <a:t>SNI</a:t>
              </a:r>
            </a:p>
          </p:txBody>
        </p:sp>
      </p:grpSp>
      <p:sp>
        <p:nvSpPr>
          <p:cNvPr id="19" name="Can 18"/>
          <p:cNvSpPr/>
          <p:nvPr/>
        </p:nvSpPr>
        <p:spPr bwMode="auto">
          <a:xfrm>
            <a:off x="152400" y="4724400"/>
            <a:ext cx="914400" cy="1752600"/>
          </a:xfrm>
          <a:prstGeom prst="can">
            <a:avLst/>
          </a:prstGeom>
          <a:solidFill>
            <a:srgbClr val="FFC000">
              <a:alpha val="5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Data File</a:t>
            </a:r>
          </a:p>
        </p:txBody>
      </p:sp>
      <p:sp>
        <p:nvSpPr>
          <p:cNvPr id="20" name="Flowchart: Direct Access Storage 19"/>
          <p:cNvSpPr/>
          <p:nvPr/>
        </p:nvSpPr>
        <p:spPr bwMode="auto">
          <a:xfrm>
            <a:off x="152400" y="3352800"/>
            <a:ext cx="1295400" cy="762000"/>
          </a:xfrm>
          <a:prstGeom prst="flowChartMagneticDrum">
            <a:avLst/>
          </a:prstGeom>
          <a:solidFill>
            <a:srgbClr val="FFC000">
              <a:alpha val="5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T-Log</a:t>
            </a:r>
          </a:p>
        </p:txBody>
      </p:sp>
      <p:sp>
        <p:nvSpPr>
          <p:cNvPr id="24" name="Rounded Rectangle 23"/>
          <p:cNvSpPr/>
          <p:nvPr/>
        </p:nvSpPr>
        <p:spPr bwMode="auto">
          <a:xfrm>
            <a:off x="6781800" y="3962400"/>
            <a:ext cx="2209800" cy="2133600"/>
          </a:xfrm>
          <a:prstGeom prst="roundRect">
            <a:avLst/>
          </a:prstGeom>
          <a:solidFill>
            <a:schemeClr val="bg2">
              <a:lumMod val="9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ea typeface="ＭＳ Ｐゴシック" charset="-128"/>
              </a:rPr>
              <a:t>Buffer Pool</a:t>
            </a: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t>- - - - - - - - - - - -</a:t>
            </a: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t>Data Cache</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ea typeface="ＭＳ Ｐゴシック" charset="-128"/>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a:t>
            </a:r>
            <a:r>
              <a:rPr kumimoji="0" lang="en-US" sz="2000" b="0" i="0" u="none" strike="noStrike" cap="none" normalizeH="0" dirty="0" smtClean="0">
                <a:ln>
                  <a:noFill/>
                </a:ln>
                <a:solidFill>
                  <a:schemeClr val="tx1"/>
                </a:solidFill>
                <a:effectLst/>
                <a:latin typeface="Arial" charset="0"/>
                <a:ea typeface="ＭＳ Ｐゴシック" charset="-128"/>
              </a:rPr>
              <a:t> - - - - - - - - - - - </a:t>
            </a:r>
            <a:endParaRPr kumimoji="0" lang="en-US" sz="2000" b="0" i="0" u="none" strike="noStrike" cap="none" normalizeH="0" baseline="0" dirty="0" smtClean="0">
              <a:ln>
                <a:noFill/>
              </a:ln>
              <a:solidFill>
                <a:schemeClr val="tx1"/>
              </a:solidFill>
              <a:effectLst/>
              <a:latin typeface="Arial" charset="0"/>
              <a:ea typeface="ＭＳ Ｐゴシック" charset="-128"/>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ＭＳ Ｐゴシック" charset="-128"/>
              </a:rPr>
              <a:t>Plan Cache</a:t>
            </a:r>
          </a:p>
        </p:txBody>
      </p:sp>
      <p:pic>
        <p:nvPicPr>
          <p:cNvPr id="71682" name="Picture 2" descr="C:\Program Files\Microsoft Office\MEDIA\CAGCAT10\j0285750.wmf"/>
          <p:cNvPicPr>
            <a:picLocks noChangeAspect="1" noChangeArrowheads="1"/>
          </p:cNvPicPr>
          <p:nvPr/>
        </p:nvPicPr>
        <p:blipFill>
          <a:blip r:embed="rId4" cstate="print"/>
          <a:srcRect/>
          <a:stretch>
            <a:fillRect/>
          </a:stretch>
        </p:blipFill>
        <p:spPr bwMode="auto">
          <a:xfrm>
            <a:off x="7315200" y="1676400"/>
            <a:ext cx="1600200" cy="1121054"/>
          </a:xfrm>
          <a:prstGeom prst="rect">
            <a:avLst/>
          </a:prstGeom>
          <a:noFill/>
        </p:spPr>
      </p:pic>
      <p:sp>
        <p:nvSpPr>
          <p:cNvPr id="28" name="TextBox 27"/>
          <p:cNvSpPr txBox="1"/>
          <p:nvPr/>
        </p:nvSpPr>
        <p:spPr>
          <a:xfrm>
            <a:off x="7772400" y="2667000"/>
            <a:ext cx="1371600" cy="830997"/>
          </a:xfrm>
          <a:prstGeom prst="rect">
            <a:avLst/>
          </a:prstGeom>
          <a:noFill/>
        </p:spPr>
        <p:txBody>
          <a:bodyPr wrap="square" rtlCol="0">
            <a:spAutoFit/>
          </a:bodyPr>
          <a:lstStyle/>
          <a:p>
            <a:pPr algn="ctr"/>
            <a:r>
              <a:rPr lang="en-US" sz="1600" dirty="0" smtClean="0"/>
              <a:t>SQL Server Network Interface</a:t>
            </a:r>
            <a:endParaRPr lang="en-US" sz="1600" dirty="0"/>
          </a:p>
        </p:txBody>
      </p:sp>
      <p:sp>
        <p:nvSpPr>
          <p:cNvPr id="37" name="Striped Right Arrow 36"/>
          <p:cNvSpPr/>
          <p:nvPr/>
        </p:nvSpPr>
        <p:spPr bwMode="auto">
          <a:xfrm rot="10800000">
            <a:off x="6934200" y="2819400"/>
            <a:ext cx="1066800" cy="457200"/>
          </a:xfrm>
          <a:prstGeom prst="stripedRightArrow">
            <a:avLst>
              <a:gd name="adj1" fmla="val 34416"/>
              <a:gd name="adj2" fmla="val 52597"/>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charset="-128"/>
            </a:endParaRPr>
          </a:p>
        </p:txBody>
      </p:sp>
      <p:sp>
        <p:nvSpPr>
          <p:cNvPr id="38" name="TextBox 37"/>
          <p:cNvSpPr txBox="1"/>
          <p:nvPr/>
        </p:nvSpPr>
        <p:spPr>
          <a:xfrm>
            <a:off x="7239000" y="3124200"/>
            <a:ext cx="543739" cy="307777"/>
          </a:xfrm>
          <a:prstGeom prst="rect">
            <a:avLst/>
          </a:prstGeom>
          <a:noFill/>
        </p:spPr>
        <p:txBody>
          <a:bodyPr wrap="none" rtlCol="0">
            <a:spAutoFit/>
          </a:bodyPr>
          <a:lstStyle/>
          <a:p>
            <a:r>
              <a:rPr lang="en-US" sz="1400" b="1" i="1" dirty="0" smtClean="0"/>
              <a:t>TDS</a:t>
            </a:r>
            <a:endParaRPr lang="en-US" sz="1400" b="1" i="1" dirty="0"/>
          </a:p>
        </p:txBody>
      </p:sp>
      <p:sp>
        <p:nvSpPr>
          <p:cNvPr id="39" name="Striped Right Arrow 38"/>
          <p:cNvSpPr/>
          <p:nvPr/>
        </p:nvSpPr>
        <p:spPr bwMode="auto">
          <a:xfrm rot="10800000">
            <a:off x="4953000" y="1295400"/>
            <a:ext cx="1066800" cy="457200"/>
          </a:xfrm>
          <a:prstGeom prst="stripedRightArrow">
            <a:avLst>
              <a:gd name="adj1" fmla="val 34416"/>
              <a:gd name="adj2" fmla="val 52597"/>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charset="-128"/>
            </a:endParaRPr>
          </a:p>
        </p:txBody>
      </p:sp>
      <p:sp>
        <p:nvSpPr>
          <p:cNvPr id="40" name="TextBox 39"/>
          <p:cNvSpPr txBox="1"/>
          <p:nvPr/>
        </p:nvSpPr>
        <p:spPr>
          <a:xfrm>
            <a:off x="5029200" y="914400"/>
            <a:ext cx="1027845" cy="523220"/>
          </a:xfrm>
          <a:prstGeom prst="rect">
            <a:avLst/>
          </a:prstGeom>
          <a:noFill/>
        </p:spPr>
        <p:txBody>
          <a:bodyPr wrap="none" rtlCol="0">
            <a:spAutoFit/>
          </a:bodyPr>
          <a:lstStyle/>
          <a:p>
            <a:pPr algn="ctr"/>
            <a:r>
              <a:rPr lang="en-US" sz="1400" b="1" i="1" dirty="0" smtClean="0"/>
              <a:t>Language</a:t>
            </a:r>
          </a:p>
          <a:p>
            <a:pPr algn="ctr"/>
            <a:r>
              <a:rPr lang="en-US" sz="1400" b="1" i="1" dirty="0" smtClean="0"/>
              <a:t>Event</a:t>
            </a:r>
            <a:endParaRPr lang="en-US" sz="1400" b="1" i="1" dirty="0"/>
          </a:p>
        </p:txBody>
      </p:sp>
      <p:sp>
        <p:nvSpPr>
          <p:cNvPr id="41" name="TextBox 40"/>
          <p:cNvSpPr txBox="1"/>
          <p:nvPr/>
        </p:nvSpPr>
        <p:spPr>
          <a:xfrm>
            <a:off x="7086600" y="457200"/>
            <a:ext cx="990600" cy="954107"/>
          </a:xfrm>
          <a:prstGeom prst="rect">
            <a:avLst/>
          </a:prstGeom>
          <a:noFill/>
        </p:spPr>
        <p:txBody>
          <a:bodyPr wrap="square" rtlCol="0">
            <a:spAutoFit/>
          </a:bodyPr>
          <a:lstStyle/>
          <a:p>
            <a:r>
              <a:rPr lang="en-US" sz="1400" b="1" i="1" dirty="0" smtClean="0"/>
              <a:t>INSERT, UPDATE, or</a:t>
            </a:r>
          </a:p>
          <a:p>
            <a:r>
              <a:rPr lang="en-US" sz="1400" b="1" i="1" dirty="0" smtClean="0"/>
              <a:t>DELETE</a:t>
            </a:r>
            <a:endParaRPr lang="en-US" sz="1400" b="1" i="1" dirty="0"/>
          </a:p>
        </p:txBody>
      </p:sp>
      <p:sp>
        <p:nvSpPr>
          <p:cNvPr id="42" name="Flowchart: Decision 41"/>
          <p:cNvSpPr/>
          <p:nvPr/>
        </p:nvSpPr>
        <p:spPr bwMode="auto">
          <a:xfrm>
            <a:off x="4191000" y="3124200"/>
            <a:ext cx="1447800" cy="990600"/>
          </a:xfrm>
          <a:prstGeom prst="flowChartDecision">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4400" b="1" dirty="0" smtClean="0"/>
              <a:t>?</a:t>
            </a:r>
            <a:endParaRPr kumimoji="0" lang="en-US" sz="4400" b="1" i="0" u="none" strike="noStrike" cap="none" normalizeH="0" baseline="0" dirty="0" smtClean="0">
              <a:ln>
                <a:noFill/>
              </a:ln>
              <a:solidFill>
                <a:schemeClr val="tx1"/>
              </a:solidFill>
              <a:effectLst/>
              <a:latin typeface="Arial" charset="0"/>
              <a:ea typeface="ＭＳ Ｐゴシック" charset="-128"/>
            </a:endParaRPr>
          </a:p>
        </p:txBody>
      </p:sp>
      <p:cxnSp>
        <p:nvCxnSpPr>
          <p:cNvPr id="44" name="Elbow Connector 43"/>
          <p:cNvCxnSpPr>
            <a:stCxn id="42" idx="3"/>
          </p:cNvCxnSpPr>
          <p:nvPr/>
        </p:nvCxnSpPr>
        <p:spPr bwMode="auto">
          <a:xfrm>
            <a:off x="5638800" y="3619500"/>
            <a:ext cx="2057400" cy="1943100"/>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55" name="U-Turn Arrow 54"/>
          <p:cNvSpPr/>
          <p:nvPr/>
        </p:nvSpPr>
        <p:spPr bwMode="auto">
          <a:xfrm>
            <a:off x="2743200" y="1066800"/>
            <a:ext cx="1600200" cy="1143000"/>
          </a:xfrm>
          <a:prstGeom prst="uturnArrow">
            <a:avLst>
              <a:gd name="adj1" fmla="val 15555"/>
              <a:gd name="adj2" fmla="val 25000"/>
              <a:gd name="adj3" fmla="val 25000"/>
              <a:gd name="adj4" fmla="val 43750"/>
              <a:gd name="adj5" fmla="val 75000"/>
            </a:avLst>
          </a:prstGeom>
          <a:solidFill>
            <a:schemeClr val="accent2"/>
          </a:solidFill>
          <a:ln w="9525" cap="flat" cmpd="sng" algn="ctr">
            <a:solidFill>
              <a:schemeClr val="tx1"/>
            </a:solidFill>
            <a:prstDash val="solid"/>
            <a:round/>
            <a:headEnd type="none" w="med" len="med"/>
            <a:tailEnd type="none" w="med" len="med"/>
          </a:ln>
          <a:effectLst/>
          <a:scene3d>
            <a:camera prst="orthographicFront">
              <a:rot lat="0" lon="10800000" rev="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charset="-128"/>
            </a:endParaRPr>
          </a:p>
        </p:txBody>
      </p:sp>
      <p:sp>
        <p:nvSpPr>
          <p:cNvPr id="60" name="TextBox 59"/>
          <p:cNvSpPr txBox="1"/>
          <p:nvPr/>
        </p:nvSpPr>
        <p:spPr>
          <a:xfrm>
            <a:off x="3124200" y="533400"/>
            <a:ext cx="777777" cy="584775"/>
          </a:xfrm>
          <a:prstGeom prst="rect">
            <a:avLst/>
          </a:prstGeom>
          <a:noFill/>
        </p:spPr>
        <p:txBody>
          <a:bodyPr wrap="none" rtlCol="0">
            <a:spAutoFit/>
          </a:bodyPr>
          <a:lstStyle/>
          <a:p>
            <a:pPr algn="ctr"/>
            <a:r>
              <a:rPr lang="en-US" sz="1600" b="1" dirty="0" smtClean="0"/>
              <a:t>Query</a:t>
            </a:r>
          </a:p>
          <a:p>
            <a:pPr algn="ctr"/>
            <a:r>
              <a:rPr lang="en-US" sz="1600" b="1" dirty="0" smtClean="0"/>
              <a:t>Tree</a:t>
            </a:r>
            <a:endParaRPr lang="en-US" sz="1600" b="1" dirty="0"/>
          </a:p>
        </p:txBody>
      </p:sp>
      <p:sp>
        <p:nvSpPr>
          <p:cNvPr id="62" name="Striped Right Arrow 61"/>
          <p:cNvSpPr/>
          <p:nvPr/>
        </p:nvSpPr>
        <p:spPr bwMode="auto">
          <a:xfrm>
            <a:off x="2590800" y="2667000"/>
            <a:ext cx="1066800" cy="457200"/>
          </a:xfrm>
          <a:prstGeom prst="stripedRightArrow">
            <a:avLst>
              <a:gd name="adj1" fmla="val 34416"/>
              <a:gd name="adj2" fmla="val 52597"/>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charset="-128"/>
            </a:endParaRPr>
          </a:p>
        </p:txBody>
      </p:sp>
      <p:sp>
        <p:nvSpPr>
          <p:cNvPr id="63" name="TextBox 62"/>
          <p:cNvSpPr txBox="1"/>
          <p:nvPr/>
        </p:nvSpPr>
        <p:spPr>
          <a:xfrm>
            <a:off x="2201482" y="2286000"/>
            <a:ext cx="702436" cy="523220"/>
          </a:xfrm>
          <a:prstGeom prst="rect">
            <a:avLst/>
          </a:prstGeom>
          <a:noFill/>
        </p:spPr>
        <p:txBody>
          <a:bodyPr wrap="none" rtlCol="0">
            <a:spAutoFit/>
          </a:bodyPr>
          <a:lstStyle/>
          <a:p>
            <a:pPr algn="ctr"/>
            <a:r>
              <a:rPr lang="en-US" sz="1400" b="1" i="1" dirty="0" smtClean="0"/>
              <a:t>Query</a:t>
            </a:r>
          </a:p>
          <a:p>
            <a:pPr algn="ctr"/>
            <a:r>
              <a:rPr lang="en-US" sz="1400" b="1" i="1" dirty="0" smtClean="0"/>
              <a:t>Plan</a:t>
            </a:r>
            <a:endParaRPr lang="en-US" sz="1400" b="1" i="1" dirty="0"/>
          </a:p>
        </p:txBody>
      </p:sp>
      <p:sp>
        <p:nvSpPr>
          <p:cNvPr id="64" name="Striped Right Arrow 63"/>
          <p:cNvSpPr/>
          <p:nvPr/>
        </p:nvSpPr>
        <p:spPr bwMode="auto">
          <a:xfrm rot="5400000">
            <a:off x="3543300" y="3619500"/>
            <a:ext cx="1447800" cy="457200"/>
          </a:xfrm>
          <a:prstGeom prst="stripedRightArrow">
            <a:avLst>
              <a:gd name="adj1" fmla="val 34416"/>
              <a:gd name="adj2" fmla="val 52597"/>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charset="-128"/>
            </a:endParaRPr>
          </a:p>
        </p:txBody>
      </p:sp>
      <p:sp>
        <p:nvSpPr>
          <p:cNvPr id="65" name="TextBox 64"/>
          <p:cNvSpPr txBox="1"/>
          <p:nvPr/>
        </p:nvSpPr>
        <p:spPr>
          <a:xfrm>
            <a:off x="3579740" y="3429000"/>
            <a:ext cx="553357" cy="523220"/>
          </a:xfrm>
          <a:prstGeom prst="rect">
            <a:avLst/>
          </a:prstGeom>
          <a:noFill/>
        </p:spPr>
        <p:txBody>
          <a:bodyPr wrap="none" rtlCol="0">
            <a:spAutoFit/>
          </a:bodyPr>
          <a:lstStyle/>
          <a:p>
            <a:pPr algn="ctr"/>
            <a:r>
              <a:rPr lang="en-US" sz="1400" b="1" i="1" dirty="0" smtClean="0"/>
              <a:t>OLE</a:t>
            </a:r>
          </a:p>
          <a:p>
            <a:pPr algn="ctr"/>
            <a:r>
              <a:rPr lang="en-US" sz="1400" b="1" i="1" dirty="0" smtClean="0"/>
              <a:t>DB</a:t>
            </a:r>
            <a:endParaRPr lang="en-US" sz="1400" b="1" i="1" dirty="0"/>
          </a:p>
        </p:txBody>
      </p:sp>
      <p:sp>
        <p:nvSpPr>
          <p:cNvPr id="47" name="Left-Right Arrow 46"/>
          <p:cNvSpPr/>
          <p:nvPr/>
        </p:nvSpPr>
        <p:spPr bwMode="auto">
          <a:xfrm rot="10800000">
            <a:off x="2743200" y="4953000"/>
            <a:ext cx="1066800" cy="304800"/>
          </a:xfrm>
          <a:prstGeom prst="leftRightArrow">
            <a:avLst>
              <a:gd name="adj1" fmla="val 58372"/>
              <a:gd name="adj2" fmla="val 38372"/>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charset="-128"/>
            </a:endParaRPr>
          </a:p>
        </p:txBody>
      </p:sp>
      <p:sp>
        <p:nvSpPr>
          <p:cNvPr id="48" name="TextBox 47"/>
          <p:cNvSpPr txBox="1"/>
          <p:nvPr/>
        </p:nvSpPr>
        <p:spPr>
          <a:xfrm>
            <a:off x="3160300" y="5334000"/>
            <a:ext cx="630237" cy="523220"/>
          </a:xfrm>
          <a:prstGeom prst="rect">
            <a:avLst/>
          </a:prstGeom>
          <a:noFill/>
        </p:spPr>
        <p:txBody>
          <a:bodyPr wrap="none" rtlCol="0">
            <a:spAutoFit/>
          </a:bodyPr>
          <a:lstStyle/>
          <a:p>
            <a:pPr algn="ctr"/>
            <a:r>
              <a:rPr lang="en-US" sz="1400" b="1" i="1" dirty="0" smtClean="0"/>
              <a:t>Data</a:t>
            </a:r>
          </a:p>
          <a:p>
            <a:pPr algn="ctr"/>
            <a:r>
              <a:rPr lang="en-US" sz="1400" b="1" i="1" dirty="0" smtClean="0"/>
              <a:t>Write</a:t>
            </a:r>
            <a:endParaRPr lang="en-US" sz="1400" b="1" i="1" dirty="0"/>
          </a:p>
        </p:txBody>
      </p:sp>
      <p:sp>
        <p:nvSpPr>
          <p:cNvPr id="51" name="Left-Up Arrow 50"/>
          <p:cNvSpPr/>
          <p:nvPr/>
        </p:nvSpPr>
        <p:spPr bwMode="auto">
          <a:xfrm>
            <a:off x="1066800" y="3810000"/>
            <a:ext cx="1371600" cy="1219200"/>
          </a:xfrm>
          <a:prstGeom prst="leftUpArrow">
            <a:avLst>
              <a:gd name="adj1" fmla="val 13250"/>
              <a:gd name="adj2" fmla="val 15820"/>
              <a:gd name="adj3" fmla="val 16921"/>
            </a:avLst>
          </a:prstGeom>
          <a:solidFill>
            <a:schemeClr val="accent2"/>
          </a:solidFill>
          <a:ln w="9525" cap="flat" cmpd="sng" algn="ctr">
            <a:solidFill>
              <a:schemeClr val="tx1"/>
            </a:solidFill>
            <a:prstDash val="solid"/>
            <a:round/>
            <a:headEnd type="none" w="med" len="med"/>
            <a:tailEnd type="none" w="med" len="med"/>
          </a:ln>
          <a:effectLst/>
          <a:scene3d>
            <a:camera prst="orthographicFront">
              <a:rot lat="0" lon="10800000" rev="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charset="-128"/>
            </a:endParaRPr>
          </a:p>
        </p:txBody>
      </p:sp>
      <p:sp>
        <p:nvSpPr>
          <p:cNvPr id="56" name="Snip Single Corner Rectangle 55"/>
          <p:cNvSpPr/>
          <p:nvPr/>
        </p:nvSpPr>
        <p:spPr bwMode="auto">
          <a:xfrm>
            <a:off x="7239000" y="5029200"/>
            <a:ext cx="304800" cy="381000"/>
          </a:xfrm>
          <a:prstGeom prst="snip1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charset="-128"/>
            </a:endParaRPr>
          </a:p>
        </p:txBody>
      </p:sp>
      <p:sp>
        <p:nvSpPr>
          <p:cNvPr id="52" name="Left-Right Arrow 51"/>
          <p:cNvSpPr/>
          <p:nvPr/>
        </p:nvSpPr>
        <p:spPr bwMode="auto">
          <a:xfrm>
            <a:off x="4419600" y="4953000"/>
            <a:ext cx="685800" cy="304800"/>
          </a:xfrm>
          <a:prstGeom prst="lef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charset="-128"/>
            </a:endParaRPr>
          </a:p>
        </p:txBody>
      </p:sp>
      <p:sp>
        <p:nvSpPr>
          <p:cNvPr id="53" name="Flowchart: Decision 52"/>
          <p:cNvSpPr/>
          <p:nvPr/>
        </p:nvSpPr>
        <p:spPr bwMode="auto">
          <a:xfrm>
            <a:off x="4343400" y="5181600"/>
            <a:ext cx="1447800" cy="990600"/>
          </a:xfrm>
          <a:prstGeom prst="flowChartDecision">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4400" b="1" dirty="0" smtClean="0"/>
              <a:t>?</a:t>
            </a:r>
            <a:endParaRPr kumimoji="0" lang="en-US" sz="4400" b="1" i="0" u="none" strike="noStrike" cap="none" normalizeH="0" baseline="0" dirty="0" smtClean="0">
              <a:ln>
                <a:noFill/>
              </a:ln>
              <a:solidFill>
                <a:schemeClr val="tx1"/>
              </a:solidFill>
              <a:effectLst/>
              <a:latin typeface="Arial" charset="0"/>
              <a:ea typeface="ＭＳ Ｐゴシック" charset="-128"/>
            </a:endParaRPr>
          </a:p>
        </p:txBody>
      </p:sp>
      <p:cxnSp>
        <p:nvCxnSpPr>
          <p:cNvPr id="54" name="Elbow Connector 53"/>
          <p:cNvCxnSpPr>
            <a:stCxn id="53" idx="3"/>
          </p:cNvCxnSpPr>
          <p:nvPr/>
        </p:nvCxnSpPr>
        <p:spPr bwMode="auto">
          <a:xfrm flipV="1">
            <a:off x="5791200" y="5181600"/>
            <a:ext cx="1447800" cy="495300"/>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57" name="Elbow Connector 56"/>
          <p:cNvCxnSpPr>
            <a:stCxn id="53" idx="1"/>
          </p:cNvCxnSpPr>
          <p:nvPr/>
        </p:nvCxnSpPr>
        <p:spPr bwMode="auto">
          <a:xfrm rot="10800000" flipV="1">
            <a:off x="914400" y="5676900"/>
            <a:ext cx="3429000" cy="495300"/>
          </a:xfrm>
          <a:prstGeom prst="bentConnector3">
            <a:avLst>
              <a:gd name="adj1" fmla="val 47229"/>
            </a:avLst>
          </a:prstGeom>
          <a:solidFill>
            <a:schemeClr val="accent1"/>
          </a:solidFill>
          <a:ln w="9525" cap="flat" cmpd="sng" algn="ctr">
            <a:solidFill>
              <a:schemeClr val="tx1"/>
            </a:solidFill>
            <a:prstDash val="solid"/>
            <a:round/>
            <a:headEnd type="none" w="med" len="med"/>
            <a:tailEnd type="arrow"/>
          </a:ln>
          <a:effectLst/>
        </p:spPr>
      </p:cxnSp>
      <p:cxnSp>
        <p:nvCxnSpPr>
          <p:cNvPr id="58" name="Elbow Connector 57"/>
          <p:cNvCxnSpPr/>
          <p:nvPr/>
        </p:nvCxnSpPr>
        <p:spPr bwMode="auto">
          <a:xfrm flipV="1">
            <a:off x="914400" y="5181600"/>
            <a:ext cx="6324600" cy="1104900"/>
          </a:xfrm>
          <a:prstGeom prst="bentConnector3">
            <a:avLst>
              <a:gd name="adj1" fmla="val 88679"/>
            </a:avLst>
          </a:prstGeom>
          <a:solidFill>
            <a:schemeClr val="accent1"/>
          </a:solidFill>
          <a:ln w="9525" cap="flat" cmpd="sng" algn="ctr">
            <a:solidFill>
              <a:schemeClr val="tx1"/>
            </a:solidFill>
            <a:prstDash val="solid"/>
            <a:round/>
            <a:headEnd type="none" w="med" len="med"/>
            <a:tailEnd type="arrow"/>
          </a:ln>
          <a:effectLst/>
        </p:spPr>
      </p:cxnSp>
      <p:sp>
        <p:nvSpPr>
          <p:cNvPr id="59" name="TextBox 58"/>
          <p:cNvSpPr txBox="1"/>
          <p:nvPr/>
        </p:nvSpPr>
        <p:spPr>
          <a:xfrm>
            <a:off x="8001000" y="4953000"/>
            <a:ext cx="1143000" cy="523220"/>
          </a:xfrm>
          <a:prstGeom prst="rect">
            <a:avLst/>
          </a:prstGeom>
          <a:noFill/>
        </p:spPr>
        <p:txBody>
          <a:bodyPr wrap="square" rtlCol="0">
            <a:spAutoFit/>
          </a:bodyPr>
          <a:lstStyle/>
          <a:p>
            <a:r>
              <a:rPr lang="en-US" sz="1400" b="1" i="1" dirty="0" err="1" smtClean="0"/>
              <a:t>Oooh</a:t>
            </a:r>
            <a:r>
              <a:rPr lang="en-US" sz="1400" b="1" i="1" dirty="0" smtClean="0"/>
              <a:t>! So dirty!</a:t>
            </a:r>
            <a:endParaRPr lang="en-US" sz="1400" b="1" i="1" dirty="0"/>
          </a:p>
        </p:txBody>
      </p:sp>
      <p:sp>
        <p:nvSpPr>
          <p:cNvPr id="93" name="Curved Left Arrow 92"/>
          <p:cNvSpPr/>
          <p:nvPr/>
        </p:nvSpPr>
        <p:spPr bwMode="auto">
          <a:xfrm rot="10800000">
            <a:off x="4495800" y="1752600"/>
            <a:ext cx="3352800" cy="3505200"/>
          </a:xfrm>
          <a:prstGeom prst="curvedLeftArrow">
            <a:avLst>
              <a:gd name="adj1" fmla="val 13333"/>
              <a:gd name="adj2" fmla="val 28432"/>
              <a:gd name="adj3" fmla="val 14971"/>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373231622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500" fill="hold"/>
                                        <p:tgtEl>
                                          <p:spTgt spid="41"/>
                                        </p:tgtEl>
                                        <p:attrNameLst>
                                          <p:attrName>ppt_x</p:attrName>
                                        </p:attrNameLst>
                                      </p:cBhvr>
                                      <p:tavLst>
                                        <p:tav tm="0">
                                          <p:val>
                                            <p:strVal val="0-#ppt_w/2"/>
                                          </p:val>
                                        </p:tav>
                                        <p:tav tm="100000">
                                          <p:val>
                                            <p:strVal val="#ppt_x"/>
                                          </p:val>
                                        </p:tav>
                                      </p:tavLst>
                                    </p:anim>
                                    <p:anim calcmode="lin" valueType="num">
                                      <p:cBhvr additive="base">
                                        <p:cTn id="14"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500" fill="hold"/>
                                        <p:tgtEl>
                                          <p:spTgt spid="38"/>
                                        </p:tgtEl>
                                        <p:attrNameLst>
                                          <p:attrName>ppt_x</p:attrName>
                                        </p:attrNameLst>
                                      </p:cBhvr>
                                      <p:tavLst>
                                        <p:tav tm="0">
                                          <p:val>
                                            <p:strVal val="#ppt_x"/>
                                          </p:val>
                                        </p:tav>
                                        <p:tav tm="100000">
                                          <p:val>
                                            <p:strVal val="#ppt_x"/>
                                          </p:val>
                                        </p:tav>
                                      </p:tavLst>
                                    </p:anim>
                                    <p:anim calcmode="lin" valueType="num">
                                      <p:cBhvr additive="base">
                                        <p:cTn id="2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additive="base">
                                        <p:cTn id="29" dur="500" fill="hold"/>
                                        <p:tgtEl>
                                          <p:spTgt spid="39"/>
                                        </p:tgtEl>
                                        <p:attrNameLst>
                                          <p:attrName>ppt_x</p:attrName>
                                        </p:attrNameLst>
                                      </p:cBhvr>
                                      <p:tavLst>
                                        <p:tav tm="0">
                                          <p:val>
                                            <p:strVal val="#ppt_x"/>
                                          </p:val>
                                        </p:tav>
                                        <p:tav tm="100000">
                                          <p:val>
                                            <p:strVal val="#ppt_x"/>
                                          </p:val>
                                        </p:tav>
                                      </p:tavLst>
                                    </p:anim>
                                    <p:anim calcmode="lin" valueType="num">
                                      <p:cBhvr additive="base">
                                        <p:cTn id="30" dur="500" fill="hold"/>
                                        <p:tgtEl>
                                          <p:spTgt spid="3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additive="base">
                                        <p:cTn id="33" dur="500" fill="hold"/>
                                        <p:tgtEl>
                                          <p:spTgt spid="40"/>
                                        </p:tgtEl>
                                        <p:attrNameLst>
                                          <p:attrName>ppt_x</p:attrName>
                                        </p:attrNameLst>
                                      </p:cBhvr>
                                      <p:tavLst>
                                        <p:tav tm="0">
                                          <p:val>
                                            <p:strVal val="#ppt_x"/>
                                          </p:val>
                                        </p:tav>
                                        <p:tav tm="100000">
                                          <p:val>
                                            <p:strVal val="#ppt_x"/>
                                          </p:val>
                                        </p:tav>
                                      </p:tavLst>
                                    </p:anim>
                                    <p:anim calcmode="lin" valueType="num">
                                      <p:cBhvr additive="base">
                                        <p:cTn id="3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6" presetClass="emph" presetSubtype="0" repeatCount="4000" fill="hold" grpId="0" nodeType="clickEffect">
                                  <p:stCondLst>
                                    <p:cond delay="0"/>
                                  </p:stCondLst>
                                  <p:childTnLst>
                                    <p:animEffect transition="out" filter="fade">
                                      <p:cBhvr>
                                        <p:cTn id="38" dur="500" tmFilter="0, 0; .2, .5; .8, .5; 1, 0"/>
                                        <p:tgtEl>
                                          <p:spTgt spid="8"/>
                                        </p:tgtEl>
                                      </p:cBhvr>
                                    </p:animEffect>
                                    <p:animScale>
                                      <p:cBhvr>
                                        <p:cTn id="39" dur="250" autoRev="1" fill="hold"/>
                                        <p:tgtEl>
                                          <p:spTgt spid="8"/>
                                        </p:tgtEl>
                                      </p:cBhvr>
                                      <p:by x="105000" y="105000"/>
                                    </p:animScale>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42"/>
                                        </p:tgtEl>
                                        <p:attrNameLst>
                                          <p:attrName>style.visibility</p:attrName>
                                        </p:attrNameLst>
                                      </p:cBhvr>
                                      <p:to>
                                        <p:strVal val="visible"/>
                                      </p:to>
                                    </p:set>
                                    <p:anim calcmode="lin" valueType="num">
                                      <p:cBhvr additive="base">
                                        <p:cTn id="44" dur="500" fill="hold"/>
                                        <p:tgtEl>
                                          <p:spTgt spid="42"/>
                                        </p:tgtEl>
                                        <p:attrNameLst>
                                          <p:attrName>ppt_x</p:attrName>
                                        </p:attrNameLst>
                                      </p:cBhvr>
                                      <p:tavLst>
                                        <p:tav tm="0">
                                          <p:val>
                                            <p:strVal val="#ppt_x"/>
                                          </p:val>
                                        </p:tav>
                                        <p:tav tm="100000">
                                          <p:val>
                                            <p:strVal val="#ppt_x"/>
                                          </p:val>
                                        </p:tav>
                                      </p:tavLst>
                                    </p:anim>
                                    <p:anim calcmode="lin" valueType="num">
                                      <p:cBhvr additive="base">
                                        <p:cTn id="45" dur="500" fill="hold"/>
                                        <p:tgtEl>
                                          <p:spTgt spid="42"/>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44"/>
                                        </p:tgtEl>
                                        <p:attrNameLst>
                                          <p:attrName>style.visibility</p:attrName>
                                        </p:attrNameLst>
                                      </p:cBhvr>
                                      <p:to>
                                        <p:strVal val="visible"/>
                                      </p:to>
                                    </p:set>
                                    <p:anim calcmode="lin" valueType="num">
                                      <p:cBhvr additive="base">
                                        <p:cTn id="48" dur="500" fill="hold"/>
                                        <p:tgtEl>
                                          <p:spTgt spid="44"/>
                                        </p:tgtEl>
                                        <p:attrNameLst>
                                          <p:attrName>ppt_x</p:attrName>
                                        </p:attrNameLst>
                                      </p:cBhvr>
                                      <p:tavLst>
                                        <p:tav tm="0">
                                          <p:val>
                                            <p:strVal val="#ppt_x"/>
                                          </p:val>
                                        </p:tav>
                                        <p:tav tm="100000">
                                          <p:val>
                                            <p:strVal val="#ppt_x"/>
                                          </p:val>
                                        </p:tav>
                                      </p:tavLst>
                                    </p:anim>
                                    <p:anim calcmode="lin" valueType="num">
                                      <p:cBhvr additive="base">
                                        <p:cTn id="49"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xit" presetSubtype="1" fill="hold" grpId="1" nodeType="clickEffect">
                                  <p:stCondLst>
                                    <p:cond delay="0"/>
                                  </p:stCondLst>
                                  <p:childTnLst>
                                    <p:anim calcmode="lin" valueType="num">
                                      <p:cBhvr additive="base">
                                        <p:cTn id="53" dur="500"/>
                                        <p:tgtEl>
                                          <p:spTgt spid="42"/>
                                        </p:tgtEl>
                                        <p:attrNameLst>
                                          <p:attrName>ppt_x</p:attrName>
                                        </p:attrNameLst>
                                      </p:cBhvr>
                                      <p:tavLst>
                                        <p:tav tm="0">
                                          <p:val>
                                            <p:strVal val="ppt_x"/>
                                          </p:val>
                                        </p:tav>
                                        <p:tav tm="100000">
                                          <p:val>
                                            <p:strVal val="ppt_x"/>
                                          </p:val>
                                        </p:tav>
                                      </p:tavLst>
                                    </p:anim>
                                    <p:anim calcmode="lin" valueType="num">
                                      <p:cBhvr additive="base">
                                        <p:cTn id="54" dur="500"/>
                                        <p:tgtEl>
                                          <p:spTgt spid="42"/>
                                        </p:tgtEl>
                                        <p:attrNameLst>
                                          <p:attrName>ppt_y</p:attrName>
                                        </p:attrNameLst>
                                      </p:cBhvr>
                                      <p:tavLst>
                                        <p:tav tm="0">
                                          <p:val>
                                            <p:strVal val="ppt_y"/>
                                          </p:val>
                                        </p:tav>
                                        <p:tav tm="100000">
                                          <p:val>
                                            <p:strVal val="0-ppt_h/2"/>
                                          </p:val>
                                        </p:tav>
                                      </p:tavLst>
                                    </p:anim>
                                    <p:set>
                                      <p:cBhvr>
                                        <p:cTn id="55" dur="1" fill="hold">
                                          <p:stCondLst>
                                            <p:cond delay="499"/>
                                          </p:stCondLst>
                                        </p:cTn>
                                        <p:tgtEl>
                                          <p:spTgt spid="42"/>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44"/>
                                        </p:tgtEl>
                                      </p:cBhvr>
                                    </p:animEffect>
                                    <p:set>
                                      <p:cBhvr>
                                        <p:cTn id="58" dur="1" fill="hold">
                                          <p:stCondLst>
                                            <p:cond delay="499"/>
                                          </p:stCondLst>
                                        </p:cTn>
                                        <p:tgtEl>
                                          <p:spTgt spid="4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anim calcmode="lin" valueType="num">
                                      <p:cBhvr additive="base">
                                        <p:cTn id="63" dur="500" fill="hold"/>
                                        <p:tgtEl>
                                          <p:spTgt spid="55"/>
                                        </p:tgtEl>
                                        <p:attrNameLst>
                                          <p:attrName>ppt_x</p:attrName>
                                        </p:attrNameLst>
                                      </p:cBhvr>
                                      <p:tavLst>
                                        <p:tav tm="0">
                                          <p:val>
                                            <p:strVal val="#ppt_x"/>
                                          </p:val>
                                        </p:tav>
                                        <p:tav tm="100000">
                                          <p:val>
                                            <p:strVal val="#ppt_x"/>
                                          </p:val>
                                        </p:tav>
                                      </p:tavLst>
                                    </p:anim>
                                    <p:anim calcmode="lin" valueType="num">
                                      <p:cBhvr additive="base">
                                        <p:cTn id="64" dur="500" fill="hold"/>
                                        <p:tgtEl>
                                          <p:spTgt spid="5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anim calcmode="lin" valueType="num">
                                      <p:cBhvr additive="base">
                                        <p:cTn id="67" dur="500" fill="hold"/>
                                        <p:tgtEl>
                                          <p:spTgt spid="60"/>
                                        </p:tgtEl>
                                        <p:attrNameLst>
                                          <p:attrName>ppt_x</p:attrName>
                                        </p:attrNameLst>
                                      </p:cBhvr>
                                      <p:tavLst>
                                        <p:tav tm="0">
                                          <p:val>
                                            <p:strVal val="#ppt_x"/>
                                          </p:val>
                                        </p:tav>
                                        <p:tav tm="100000">
                                          <p:val>
                                            <p:strVal val="#ppt_x"/>
                                          </p:val>
                                        </p:tav>
                                      </p:tavLst>
                                    </p:anim>
                                    <p:anim calcmode="lin" valueType="num">
                                      <p:cBhvr additive="base">
                                        <p:cTn id="68"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2"/>
                                        </p:tgtEl>
                                        <p:attrNameLst>
                                          <p:attrName>style.visibility</p:attrName>
                                        </p:attrNameLst>
                                      </p:cBhvr>
                                      <p:to>
                                        <p:strVal val="visible"/>
                                      </p:to>
                                    </p:set>
                                    <p:anim calcmode="lin" valueType="num">
                                      <p:cBhvr additive="base">
                                        <p:cTn id="73" dur="500" fill="hold"/>
                                        <p:tgtEl>
                                          <p:spTgt spid="62"/>
                                        </p:tgtEl>
                                        <p:attrNameLst>
                                          <p:attrName>ppt_x</p:attrName>
                                        </p:attrNameLst>
                                      </p:cBhvr>
                                      <p:tavLst>
                                        <p:tav tm="0">
                                          <p:val>
                                            <p:strVal val="#ppt_x"/>
                                          </p:val>
                                        </p:tav>
                                        <p:tav tm="100000">
                                          <p:val>
                                            <p:strVal val="#ppt_x"/>
                                          </p:val>
                                        </p:tav>
                                      </p:tavLst>
                                    </p:anim>
                                    <p:anim calcmode="lin" valueType="num">
                                      <p:cBhvr additive="base">
                                        <p:cTn id="74" dur="500" fill="hold"/>
                                        <p:tgtEl>
                                          <p:spTgt spid="62"/>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63"/>
                                        </p:tgtEl>
                                        <p:attrNameLst>
                                          <p:attrName>style.visibility</p:attrName>
                                        </p:attrNameLst>
                                      </p:cBhvr>
                                      <p:to>
                                        <p:strVal val="visible"/>
                                      </p:to>
                                    </p:set>
                                    <p:anim calcmode="lin" valueType="num">
                                      <p:cBhvr additive="base">
                                        <p:cTn id="77" dur="500" fill="hold"/>
                                        <p:tgtEl>
                                          <p:spTgt spid="63"/>
                                        </p:tgtEl>
                                        <p:attrNameLst>
                                          <p:attrName>ppt_x</p:attrName>
                                        </p:attrNameLst>
                                      </p:cBhvr>
                                      <p:tavLst>
                                        <p:tav tm="0">
                                          <p:val>
                                            <p:strVal val="#ppt_x"/>
                                          </p:val>
                                        </p:tav>
                                        <p:tav tm="100000">
                                          <p:val>
                                            <p:strVal val="#ppt_x"/>
                                          </p:val>
                                        </p:tav>
                                      </p:tavLst>
                                    </p:anim>
                                    <p:anim calcmode="lin" valueType="num">
                                      <p:cBhvr additive="base">
                                        <p:cTn id="7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64"/>
                                        </p:tgtEl>
                                        <p:attrNameLst>
                                          <p:attrName>style.visibility</p:attrName>
                                        </p:attrNameLst>
                                      </p:cBhvr>
                                      <p:to>
                                        <p:strVal val="visible"/>
                                      </p:to>
                                    </p:set>
                                    <p:anim calcmode="lin" valueType="num">
                                      <p:cBhvr additive="base">
                                        <p:cTn id="83" dur="500" fill="hold"/>
                                        <p:tgtEl>
                                          <p:spTgt spid="64"/>
                                        </p:tgtEl>
                                        <p:attrNameLst>
                                          <p:attrName>ppt_x</p:attrName>
                                        </p:attrNameLst>
                                      </p:cBhvr>
                                      <p:tavLst>
                                        <p:tav tm="0">
                                          <p:val>
                                            <p:strVal val="#ppt_x"/>
                                          </p:val>
                                        </p:tav>
                                        <p:tav tm="100000">
                                          <p:val>
                                            <p:strVal val="#ppt_x"/>
                                          </p:val>
                                        </p:tav>
                                      </p:tavLst>
                                    </p:anim>
                                    <p:anim calcmode="lin" valueType="num">
                                      <p:cBhvr additive="base">
                                        <p:cTn id="84" dur="500" fill="hold"/>
                                        <p:tgtEl>
                                          <p:spTgt spid="64"/>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65"/>
                                        </p:tgtEl>
                                        <p:attrNameLst>
                                          <p:attrName>style.visibility</p:attrName>
                                        </p:attrNameLst>
                                      </p:cBhvr>
                                      <p:to>
                                        <p:strVal val="visible"/>
                                      </p:to>
                                    </p:set>
                                    <p:anim calcmode="lin" valueType="num">
                                      <p:cBhvr additive="base">
                                        <p:cTn id="87" dur="500" fill="hold"/>
                                        <p:tgtEl>
                                          <p:spTgt spid="65"/>
                                        </p:tgtEl>
                                        <p:attrNameLst>
                                          <p:attrName>ppt_x</p:attrName>
                                        </p:attrNameLst>
                                      </p:cBhvr>
                                      <p:tavLst>
                                        <p:tav tm="0">
                                          <p:val>
                                            <p:strVal val="#ppt_x"/>
                                          </p:val>
                                        </p:tav>
                                        <p:tav tm="100000">
                                          <p:val>
                                            <p:strVal val="#ppt_x"/>
                                          </p:val>
                                        </p:tav>
                                      </p:tavLst>
                                    </p:anim>
                                    <p:anim calcmode="lin" valueType="num">
                                      <p:cBhvr additive="base">
                                        <p:cTn id="8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6" presetClass="emph" presetSubtype="0" repeatCount="4000" fill="hold" grpId="0" nodeType="clickEffect">
                                  <p:stCondLst>
                                    <p:cond delay="0"/>
                                  </p:stCondLst>
                                  <p:childTnLst>
                                    <p:animEffect transition="out" filter="fade">
                                      <p:cBhvr>
                                        <p:cTn id="92" dur="500" tmFilter="0, 0; .2, .5; .8, .5; 1, 0"/>
                                        <p:tgtEl>
                                          <p:spTgt spid="15"/>
                                        </p:tgtEl>
                                      </p:cBhvr>
                                    </p:animEffect>
                                    <p:animScale>
                                      <p:cBhvr>
                                        <p:cTn id="93" dur="250" autoRev="1" fill="hold"/>
                                        <p:tgtEl>
                                          <p:spTgt spid="15"/>
                                        </p:tgtEl>
                                      </p:cBhvr>
                                      <p:by x="105000" y="105000"/>
                                    </p:animScale>
                                  </p:childTnLst>
                                </p:cTn>
                              </p:par>
                            </p:childTnLst>
                          </p:cTn>
                        </p:par>
                      </p:childTnLst>
                    </p:cTn>
                  </p:par>
                  <p:par>
                    <p:cTn id="94" fill="hold">
                      <p:stCondLst>
                        <p:cond delay="indefinite"/>
                      </p:stCondLst>
                      <p:childTnLst>
                        <p:par>
                          <p:cTn id="95" fill="hold">
                            <p:stCondLst>
                              <p:cond delay="0"/>
                            </p:stCondLst>
                            <p:childTnLst>
                              <p:par>
                                <p:cTn id="96" presetID="34" presetClass="entr" presetSubtype="0" fill="hold" grpId="0" nodeType="clickEffect">
                                  <p:stCondLst>
                                    <p:cond delay="0"/>
                                  </p:stCondLst>
                                  <p:childTnLst>
                                    <p:set>
                                      <p:cBhvr>
                                        <p:cTn id="97" dur="1" fill="hold">
                                          <p:stCondLst>
                                            <p:cond delay="0"/>
                                          </p:stCondLst>
                                        </p:cTn>
                                        <p:tgtEl>
                                          <p:spTgt spid="13"/>
                                        </p:tgtEl>
                                        <p:attrNameLst>
                                          <p:attrName>style.visibility</p:attrName>
                                        </p:attrNameLst>
                                      </p:cBhvr>
                                      <p:to>
                                        <p:strVal val="visible"/>
                                      </p:to>
                                    </p:set>
                                    <p:anim from="(-#ppt_w/2)" to="(#ppt_x)" calcmode="lin" valueType="num">
                                      <p:cBhvr>
                                        <p:cTn id="98" dur="600" fill="hold">
                                          <p:stCondLst>
                                            <p:cond delay="0"/>
                                          </p:stCondLst>
                                        </p:cTn>
                                        <p:tgtEl>
                                          <p:spTgt spid="13"/>
                                        </p:tgtEl>
                                        <p:attrNameLst>
                                          <p:attrName>ppt_x</p:attrName>
                                        </p:attrNameLst>
                                      </p:cBhvr>
                                    </p:anim>
                                    <p:anim from="0" to="-1.0" calcmode="lin" valueType="num">
                                      <p:cBhvr>
                                        <p:cTn id="99" dur="200" decel="50000" autoRev="1" fill="hold">
                                          <p:stCondLst>
                                            <p:cond delay="600"/>
                                          </p:stCondLst>
                                        </p:cTn>
                                        <p:tgtEl>
                                          <p:spTgt spid="13"/>
                                        </p:tgtEl>
                                        <p:attrNameLst>
                                          <p:attrName>xshear</p:attrName>
                                        </p:attrNameLst>
                                      </p:cBhvr>
                                    </p:anim>
                                    <p:animScale>
                                      <p:cBhvr>
                                        <p:cTn id="100" dur="200" decel="100000" autoRev="1" fill="hold">
                                          <p:stCondLst>
                                            <p:cond delay="600"/>
                                          </p:stCondLst>
                                        </p:cTn>
                                        <p:tgtEl>
                                          <p:spTgt spid="13"/>
                                        </p:tgtEl>
                                      </p:cBhvr>
                                      <p:from x="100000" y="100000"/>
                                      <p:to x="80000" y="100000"/>
                                    </p:animScale>
                                    <p:anim by="(#ppt_h/3+#ppt_w*0.1)" calcmode="lin" valueType="num">
                                      <p:cBhvr additive="sum">
                                        <p:cTn id="101" dur="200" decel="100000" autoRev="1" fill="hold">
                                          <p:stCondLst>
                                            <p:cond delay="600"/>
                                          </p:stCondLst>
                                        </p:cTn>
                                        <p:tgtEl>
                                          <p:spTgt spid="13"/>
                                        </p:tgtEl>
                                        <p:attrNameLst>
                                          <p:attrName>ppt_x</p:attrName>
                                        </p:attrNameLst>
                                      </p:cBhvr>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0" nodeType="clickEffect">
                                  <p:stCondLst>
                                    <p:cond delay="0"/>
                                  </p:stCondLst>
                                  <p:childTnLst>
                                    <p:set>
                                      <p:cBhvr>
                                        <p:cTn id="105" dur="1" fill="hold">
                                          <p:stCondLst>
                                            <p:cond delay="0"/>
                                          </p:stCondLst>
                                        </p:cTn>
                                        <p:tgtEl>
                                          <p:spTgt spid="47"/>
                                        </p:tgtEl>
                                        <p:attrNameLst>
                                          <p:attrName>style.visibility</p:attrName>
                                        </p:attrNameLst>
                                      </p:cBhvr>
                                      <p:to>
                                        <p:strVal val="visible"/>
                                      </p:to>
                                    </p:set>
                                    <p:anim calcmode="lin" valueType="num">
                                      <p:cBhvr additive="base">
                                        <p:cTn id="106" dur="500" fill="hold"/>
                                        <p:tgtEl>
                                          <p:spTgt spid="47"/>
                                        </p:tgtEl>
                                        <p:attrNameLst>
                                          <p:attrName>ppt_x</p:attrName>
                                        </p:attrNameLst>
                                      </p:cBhvr>
                                      <p:tavLst>
                                        <p:tav tm="0">
                                          <p:val>
                                            <p:strVal val="#ppt_x"/>
                                          </p:val>
                                        </p:tav>
                                        <p:tav tm="100000">
                                          <p:val>
                                            <p:strVal val="#ppt_x"/>
                                          </p:val>
                                        </p:tav>
                                      </p:tavLst>
                                    </p:anim>
                                    <p:anim calcmode="lin" valueType="num">
                                      <p:cBhvr additive="base">
                                        <p:cTn id="107" dur="500" fill="hold"/>
                                        <p:tgtEl>
                                          <p:spTgt spid="47"/>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48"/>
                                        </p:tgtEl>
                                        <p:attrNameLst>
                                          <p:attrName>style.visibility</p:attrName>
                                        </p:attrNameLst>
                                      </p:cBhvr>
                                      <p:to>
                                        <p:strVal val="visible"/>
                                      </p:to>
                                    </p:set>
                                    <p:anim calcmode="lin" valueType="num">
                                      <p:cBhvr additive="base">
                                        <p:cTn id="110" dur="500" fill="hold"/>
                                        <p:tgtEl>
                                          <p:spTgt spid="48"/>
                                        </p:tgtEl>
                                        <p:attrNameLst>
                                          <p:attrName>ppt_x</p:attrName>
                                        </p:attrNameLst>
                                      </p:cBhvr>
                                      <p:tavLst>
                                        <p:tav tm="0">
                                          <p:val>
                                            <p:strVal val="#ppt_x"/>
                                          </p:val>
                                        </p:tav>
                                        <p:tav tm="100000">
                                          <p:val>
                                            <p:strVal val="#ppt_x"/>
                                          </p:val>
                                        </p:tav>
                                      </p:tavLst>
                                    </p:anim>
                                    <p:anim calcmode="lin" valueType="num">
                                      <p:cBhvr additive="base">
                                        <p:cTn id="111"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 presetClass="entr" presetSubtype="4" fill="hold" grpId="0" nodeType="clickEffect">
                                  <p:stCondLst>
                                    <p:cond delay="0"/>
                                  </p:stCondLst>
                                  <p:childTnLst>
                                    <p:set>
                                      <p:cBhvr>
                                        <p:cTn id="115" dur="1" fill="hold">
                                          <p:stCondLst>
                                            <p:cond delay="0"/>
                                          </p:stCondLst>
                                        </p:cTn>
                                        <p:tgtEl>
                                          <p:spTgt spid="51"/>
                                        </p:tgtEl>
                                        <p:attrNameLst>
                                          <p:attrName>style.visibility</p:attrName>
                                        </p:attrNameLst>
                                      </p:cBhvr>
                                      <p:to>
                                        <p:strVal val="visible"/>
                                      </p:to>
                                    </p:set>
                                    <p:anim calcmode="lin" valueType="num">
                                      <p:cBhvr additive="base">
                                        <p:cTn id="116" dur="500" fill="hold"/>
                                        <p:tgtEl>
                                          <p:spTgt spid="51"/>
                                        </p:tgtEl>
                                        <p:attrNameLst>
                                          <p:attrName>ppt_x</p:attrName>
                                        </p:attrNameLst>
                                      </p:cBhvr>
                                      <p:tavLst>
                                        <p:tav tm="0">
                                          <p:val>
                                            <p:strVal val="#ppt_x"/>
                                          </p:val>
                                        </p:tav>
                                        <p:tav tm="100000">
                                          <p:val>
                                            <p:strVal val="#ppt_x"/>
                                          </p:val>
                                        </p:tav>
                                      </p:tavLst>
                                    </p:anim>
                                    <p:anim calcmode="lin" valueType="num">
                                      <p:cBhvr additive="base">
                                        <p:cTn id="117"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grpId="0" nodeType="clickEffect">
                                  <p:stCondLst>
                                    <p:cond delay="0"/>
                                  </p:stCondLst>
                                  <p:childTnLst>
                                    <p:set>
                                      <p:cBhvr>
                                        <p:cTn id="121" dur="1" fill="hold">
                                          <p:stCondLst>
                                            <p:cond delay="0"/>
                                          </p:stCondLst>
                                        </p:cTn>
                                        <p:tgtEl>
                                          <p:spTgt spid="52"/>
                                        </p:tgtEl>
                                        <p:attrNameLst>
                                          <p:attrName>style.visibility</p:attrName>
                                        </p:attrNameLst>
                                      </p:cBhvr>
                                      <p:to>
                                        <p:strVal val="visible"/>
                                      </p:to>
                                    </p:set>
                                    <p:anim calcmode="lin" valueType="num">
                                      <p:cBhvr additive="base">
                                        <p:cTn id="122" dur="500" fill="hold"/>
                                        <p:tgtEl>
                                          <p:spTgt spid="52"/>
                                        </p:tgtEl>
                                        <p:attrNameLst>
                                          <p:attrName>ppt_x</p:attrName>
                                        </p:attrNameLst>
                                      </p:cBhvr>
                                      <p:tavLst>
                                        <p:tav tm="0">
                                          <p:val>
                                            <p:strVal val="#ppt_x"/>
                                          </p:val>
                                        </p:tav>
                                        <p:tav tm="100000">
                                          <p:val>
                                            <p:strVal val="#ppt_x"/>
                                          </p:val>
                                        </p:tav>
                                      </p:tavLst>
                                    </p:anim>
                                    <p:anim calcmode="lin" valueType="num">
                                      <p:cBhvr additive="base">
                                        <p:cTn id="123"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2" presetClass="entr" presetSubtype="4" fill="hold" grpId="0" nodeType="clickEffect">
                                  <p:stCondLst>
                                    <p:cond delay="0"/>
                                  </p:stCondLst>
                                  <p:childTnLst>
                                    <p:set>
                                      <p:cBhvr>
                                        <p:cTn id="127" dur="1" fill="hold">
                                          <p:stCondLst>
                                            <p:cond delay="0"/>
                                          </p:stCondLst>
                                        </p:cTn>
                                        <p:tgtEl>
                                          <p:spTgt spid="53"/>
                                        </p:tgtEl>
                                        <p:attrNameLst>
                                          <p:attrName>style.visibility</p:attrName>
                                        </p:attrNameLst>
                                      </p:cBhvr>
                                      <p:to>
                                        <p:strVal val="visible"/>
                                      </p:to>
                                    </p:set>
                                    <p:anim calcmode="lin" valueType="num">
                                      <p:cBhvr additive="base">
                                        <p:cTn id="128" dur="500" fill="hold"/>
                                        <p:tgtEl>
                                          <p:spTgt spid="53"/>
                                        </p:tgtEl>
                                        <p:attrNameLst>
                                          <p:attrName>ppt_x</p:attrName>
                                        </p:attrNameLst>
                                      </p:cBhvr>
                                      <p:tavLst>
                                        <p:tav tm="0">
                                          <p:val>
                                            <p:strVal val="#ppt_x"/>
                                          </p:val>
                                        </p:tav>
                                        <p:tav tm="100000">
                                          <p:val>
                                            <p:strVal val="#ppt_x"/>
                                          </p:val>
                                        </p:tav>
                                      </p:tavLst>
                                    </p:anim>
                                    <p:anim calcmode="lin" valueType="num">
                                      <p:cBhvr additive="base">
                                        <p:cTn id="129"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2" presetClass="entr" presetSubtype="4" fill="hold" nodeType="clickEffect">
                                  <p:stCondLst>
                                    <p:cond delay="0"/>
                                  </p:stCondLst>
                                  <p:childTnLst>
                                    <p:set>
                                      <p:cBhvr>
                                        <p:cTn id="133" dur="1" fill="hold">
                                          <p:stCondLst>
                                            <p:cond delay="0"/>
                                          </p:stCondLst>
                                        </p:cTn>
                                        <p:tgtEl>
                                          <p:spTgt spid="54"/>
                                        </p:tgtEl>
                                        <p:attrNameLst>
                                          <p:attrName>style.visibility</p:attrName>
                                        </p:attrNameLst>
                                      </p:cBhvr>
                                      <p:to>
                                        <p:strVal val="visible"/>
                                      </p:to>
                                    </p:set>
                                    <p:anim calcmode="lin" valueType="num">
                                      <p:cBhvr additive="base">
                                        <p:cTn id="134" dur="500" fill="hold"/>
                                        <p:tgtEl>
                                          <p:spTgt spid="54"/>
                                        </p:tgtEl>
                                        <p:attrNameLst>
                                          <p:attrName>ppt_x</p:attrName>
                                        </p:attrNameLst>
                                      </p:cBhvr>
                                      <p:tavLst>
                                        <p:tav tm="0">
                                          <p:val>
                                            <p:strVal val="#ppt_x"/>
                                          </p:val>
                                        </p:tav>
                                        <p:tav tm="100000">
                                          <p:val>
                                            <p:strVal val="#ppt_x"/>
                                          </p:val>
                                        </p:tav>
                                      </p:tavLst>
                                    </p:anim>
                                    <p:anim calcmode="lin" valueType="num">
                                      <p:cBhvr additive="base">
                                        <p:cTn id="135" dur="500" fill="hold"/>
                                        <p:tgtEl>
                                          <p:spTgt spid="54"/>
                                        </p:tgtEl>
                                        <p:attrNameLst>
                                          <p:attrName>ppt_y</p:attrName>
                                        </p:attrNameLst>
                                      </p:cBhvr>
                                      <p:tavLst>
                                        <p:tav tm="0">
                                          <p:val>
                                            <p:strVal val="1+#ppt_h/2"/>
                                          </p:val>
                                        </p:tav>
                                        <p:tav tm="100000">
                                          <p:val>
                                            <p:strVal val="#ppt_y"/>
                                          </p:val>
                                        </p:tav>
                                      </p:tavLst>
                                    </p:anim>
                                  </p:childTnLst>
                                </p:cTn>
                              </p:par>
                              <p:par>
                                <p:cTn id="136" presetID="2" presetClass="entr" presetSubtype="4" fill="hold" grpId="0" nodeType="withEffect">
                                  <p:stCondLst>
                                    <p:cond delay="0"/>
                                  </p:stCondLst>
                                  <p:childTnLst>
                                    <p:set>
                                      <p:cBhvr>
                                        <p:cTn id="137" dur="1" fill="hold">
                                          <p:stCondLst>
                                            <p:cond delay="0"/>
                                          </p:stCondLst>
                                        </p:cTn>
                                        <p:tgtEl>
                                          <p:spTgt spid="56"/>
                                        </p:tgtEl>
                                        <p:attrNameLst>
                                          <p:attrName>style.visibility</p:attrName>
                                        </p:attrNameLst>
                                      </p:cBhvr>
                                      <p:to>
                                        <p:strVal val="visible"/>
                                      </p:to>
                                    </p:set>
                                    <p:anim calcmode="lin" valueType="num">
                                      <p:cBhvr additive="base">
                                        <p:cTn id="138" dur="500" fill="hold"/>
                                        <p:tgtEl>
                                          <p:spTgt spid="56"/>
                                        </p:tgtEl>
                                        <p:attrNameLst>
                                          <p:attrName>ppt_x</p:attrName>
                                        </p:attrNameLst>
                                      </p:cBhvr>
                                      <p:tavLst>
                                        <p:tav tm="0">
                                          <p:val>
                                            <p:strVal val="#ppt_x"/>
                                          </p:val>
                                        </p:tav>
                                        <p:tav tm="100000">
                                          <p:val>
                                            <p:strVal val="#ppt_x"/>
                                          </p:val>
                                        </p:tav>
                                      </p:tavLst>
                                    </p:anim>
                                    <p:anim calcmode="lin" valueType="num">
                                      <p:cBhvr additive="base">
                                        <p:cTn id="13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nodeType="clickEffect">
                                  <p:stCondLst>
                                    <p:cond delay="0"/>
                                  </p:stCondLst>
                                  <p:childTnLst>
                                    <p:set>
                                      <p:cBhvr>
                                        <p:cTn id="143" dur="1" fill="hold">
                                          <p:stCondLst>
                                            <p:cond delay="0"/>
                                          </p:stCondLst>
                                        </p:cTn>
                                        <p:tgtEl>
                                          <p:spTgt spid="57"/>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2" presetClass="entr" presetSubtype="4" fill="hold" nodeType="clickEffect">
                                  <p:stCondLst>
                                    <p:cond delay="0"/>
                                  </p:stCondLst>
                                  <p:childTnLst>
                                    <p:set>
                                      <p:cBhvr>
                                        <p:cTn id="147" dur="1" fill="hold">
                                          <p:stCondLst>
                                            <p:cond delay="0"/>
                                          </p:stCondLst>
                                        </p:cTn>
                                        <p:tgtEl>
                                          <p:spTgt spid="58"/>
                                        </p:tgtEl>
                                        <p:attrNameLst>
                                          <p:attrName>style.visibility</p:attrName>
                                        </p:attrNameLst>
                                      </p:cBhvr>
                                      <p:to>
                                        <p:strVal val="visible"/>
                                      </p:to>
                                    </p:set>
                                    <p:anim calcmode="lin" valueType="num">
                                      <p:cBhvr additive="base">
                                        <p:cTn id="148" dur="500" fill="hold"/>
                                        <p:tgtEl>
                                          <p:spTgt spid="58"/>
                                        </p:tgtEl>
                                        <p:attrNameLst>
                                          <p:attrName>ppt_x</p:attrName>
                                        </p:attrNameLst>
                                      </p:cBhvr>
                                      <p:tavLst>
                                        <p:tav tm="0">
                                          <p:val>
                                            <p:strVal val="#ppt_x"/>
                                          </p:val>
                                        </p:tav>
                                        <p:tav tm="100000">
                                          <p:val>
                                            <p:strVal val="#ppt_x"/>
                                          </p:val>
                                        </p:tav>
                                      </p:tavLst>
                                    </p:anim>
                                    <p:anim calcmode="lin" valueType="num">
                                      <p:cBhvr additive="base">
                                        <p:cTn id="149"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grpId="0" nodeType="clickEffect">
                                  <p:stCondLst>
                                    <p:cond delay="0"/>
                                  </p:stCondLst>
                                  <p:childTnLst>
                                    <p:set>
                                      <p:cBhvr>
                                        <p:cTn id="153" dur="1" fill="hold">
                                          <p:stCondLst>
                                            <p:cond delay="0"/>
                                          </p:stCondLst>
                                        </p:cTn>
                                        <p:tgtEl>
                                          <p:spTgt spid="59"/>
                                        </p:tgtEl>
                                        <p:attrNameLst>
                                          <p:attrName>style.visibility</p:attrName>
                                        </p:attrNameLst>
                                      </p:cBhvr>
                                      <p:to>
                                        <p:strVal val="visible"/>
                                      </p:to>
                                    </p:set>
                                    <p:animEffect transition="in" filter="fade">
                                      <p:cBhvr>
                                        <p:cTn id="154" dur="2000"/>
                                        <p:tgtEl>
                                          <p:spTgt spid="59"/>
                                        </p:tgtEl>
                                      </p:cBhvr>
                                    </p:animEffect>
                                  </p:childTnLst>
                                </p:cTn>
                              </p:par>
                            </p:childTnLst>
                          </p:cTn>
                        </p:par>
                      </p:childTnLst>
                    </p:cTn>
                  </p:par>
                  <p:par>
                    <p:cTn id="155" fill="hold">
                      <p:stCondLst>
                        <p:cond delay="indefinite"/>
                      </p:stCondLst>
                      <p:childTnLst>
                        <p:par>
                          <p:cTn id="156" fill="hold">
                            <p:stCondLst>
                              <p:cond delay="0"/>
                            </p:stCondLst>
                            <p:childTnLst>
                              <p:par>
                                <p:cTn id="157" presetID="2" presetClass="exit" presetSubtype="4" fill="hold" grpId="1" nodeType="clickEffect">
                                  <p:stCondLst>
                                    <p:cond delay="0"/>
                                  </p:stCondLst>
                                  <p:childTnLst>
                                    <p:anim calcmode="lin" valueType="num">
                                      <p:cBhvr additive="base">
                                        <p:cTn id="158" dur="500"/>
                                        <p:tgtEl>
                                          <p:spTgt spid="53"/>
                                        </p:tgtEl>
                                        <p:attrNameLst>
                                          <p:attrName>ppt_x</p:attrName>
                                        </p:attrNameLst>
                                      </p:cBhvr>
                                      <p:tavLst>
                                        <p:tav tm="0">
                                          <p:val>
                                            <p:strVal val="ppt_x"/>
                                          </p:val>
                                        </p:tav>
                                        <p:tav tm="100000">
                                          <p:val>
                                            <p:strVal val="ppt_x"/>
                                          </p:val>
                                        </p:tav>
                                      </p:tavLst>
                                    </p:anim>
                                    <p:anim calcmode="lin" valueType="num">
                                      <p:cBhvr additive="base">
                                        <p:cTn id="159" dur="500"/>
                                        <p:tgtEl>
                                          <p:spTgt spid="53"/>
                                        </p:tgtEl>
                                        <p:attrNameLst>
                                          <p:attrName>ppt_y</p:attrName>
                                        </p:attrNameLst>
                                      </p:cBhvr>
                                      <p:tavLst>
                                        <p:tav tm="0">
                                          <p:val>
                                            <p:strVal val="ppt_y"/>
                                          </p:val>
                                        </p:tav>
                                        <p:tav tm="100000">
                                          <p:val>
                                            <p:strVal val="1+ppt_h/2"/>
                                          </p:val>
                                        </p:tav>
                                      </p:tavLst>
                                    </p:anim>
                                    <p:set>
                                      <p:cBhvr>
                                        <p:cTn id="160" dur="1" fill="hold">
                                          <p:stCondLst>
                                            <p:cond delay="499"/>
                                          </p:stCondLst>
                                        </p:cTn>
                                        <p:tgtEl>
                                          <p:spTgt spid="53"/>
                                        </p:tgtEl>
                                        <p:attrNameLst>
                                          <p:attrName>style.visibility</p:attrName>
                                        </p:attrNameLst>
                                      </p:cBhvr>
                                      <p:to>
                                        <p:strVal val="hidden"/>
                                      </p:to>
                                    </p:set>
                                  </p:childTnLst>
                                </p:cTn>
                              </p:par>
                              <p:par>
                                <p:cTn id="161" presetID="2" presetClass="exit" presetSubtype="4" fill="hold" nodeType="withEffect">
                                  <p:stCondLst>
                                    <p:cond delay="0"/>
                                  </p:stCondLst>
                                  <p:childTnLst>
                                    <p:anim calcmode="lin" valueType="num">
                                      <p:cBhvr additive="base">
                                        <p:cTn id="162" dur="500"/>
                                        <p:tgtEl>
                                          <p:spTgt spid="54"/>
                                        </p:tgtEl>
                                        <p:attrNameLst>
                                          <p:attrName>ppt_x</p:attrName>
                                        </p:attrNameLst>
                                      </p:cBhvr>
                                      <p:tavLst>
                                        <p:tav tm="0">
                                          <p:val>
                                            <p:strVal val="ppt_x"/>
                                          </p:val>
                                        </p:tav>
                                        <p:tav tm="100000">
                                          <p:val>
                                            <p:strVal val="ppt_x"/>
                                          </p:val>
                                        </p:tav>
                                      </p:tavLst>
                                    </p:anim>
                                    <p:anim calcmode="lin" valueType="num">
                                      <p:cBhvr additive="base">
                                        <p:cTn id="163" dur="500"/>
                                        <p:tgtEl>
                                          <p:spTgt spid="54"/>
                                        </p:tgtEl>
                                        <p:attrNameLst>
                                          <p:attrName>ppt_y</p:attrName>
                                        </p:attrNameLst>
                                      </p:cBhvr>
                                      <p:tavLst>
                                        <p:tav tm="0">
                                          <p:val>
                                            <p:strVal val="ppt_y"/>
                                          </p:val>
                                        </p:tav>
                                        <p:tav tm="100000">
                                          <p:val>
                                            <p:strVal val="1+ppt_h/2"/>
                                          </p:val>
                                        </p:tav>
                                      </p:tavLst>
                                    </p:anim>
                                    <p:set>
                                      <p:cBhvr>
                                        <p:cTn id="164" dur="1" fill="hold">
                                          <p:stCondLst>
                                            <p:cond delay="499"/>
                                          </p:stCondLst>
                                        </p:cTn>
                                        <p:tgtEl>
                                          <p:spTgt spid="54"/>
                                        </p:tgtEl>
                                        <p:attrNameLst>
                                          <p:attrName>style.visibility</p:attrName>
                                        </p:attrNameLst>
                                      </p:cBhvr>
                                      <p:to>
                                        <p:strVal val="hidden"/>
                                      </p:to>
                                    </p:set>
                                  </p:childTnLst>
                                </p:cTn>
                              </p:par>
                              <p:par>
                                <p:cTn id="165" presetID="2" presetClass="exit" presetSubtype="4" fill="hold" nodeType="withEffect">
                                  <p:stCondLst>
                                    <p:cond delay="0"/>
                                  </p:stCondLst>
                                  <p:childTnLst>
                                    <p:anim calcmode="lin" valueType="num">
                                      <p:cBhvr additive="base">
                                        <p:cTn id="166" dur="500"/>
                                        <p:tgtEl>
                                          <p:spTgt spid="57"/>
                                        </p:tgtEl>
                                        <p:attrNameLst>
                                          <p:attrName>ppt_x</p:attrName>
                                        </p:attrNameLst>
                                      </p:cBhvr>
                                      <p:tavLst>
                                        <p:tav tm="0">
                                          <p:val>
                                            <p:strVal val="ppt_x"/>
                                          </p:val>
                                        </p:tav>
                                        <p:tav tm="100000">
                                          <p:val>
                                            <p:strVal val="ppt_x"/>
                                          </p:val>
                                        </p:tav>
                                      </p:tavLst>
                                    </p:anim>
                                    <p:anim calcmode="lin" valueType="num">
                                      <p:cBhvr additive="base">
                                        <p:cTn id="167" dur="500"/>
                                        <p:tgtEl>
                                          <p:spTgt spid="57"/>
                                        </p:tgtEl>
                                        <p:attrNameLst>
                                          <p:attrName>ppt_y</p:attrName>
                                        </p:attrNameLst>
                                      </p:cBhvr>
                                      <p:tavLst>
                                        <p:tav tm="0">
                                          <p:val>
                                            <p:strVal val="ppt_y"/>
                                          </p:val>
                                        </p:tav>
                                        <p:tav tm="100000">
                                          <p:val>
                                            <p:strVal val="1+ppt_h/2"/>
                                          </p:val>
                                        </p:tav>
                                      </p:tavLst>
                                    </p:anim>
                                    <p:set>
                                      <p:cBhvr>
                                        <p:cTn id="168" dur="1" fill="hold">
                                          <p:stCondLst>
                                            <p:cond delay="499"/>
                                          </p:stCondLst>
                                        </p:cTn>
                                        <p:tgtEl>
                                          <p:spTgt spid="57"/>
                                        </p:tgtEl>
                                        <p:attrNameLst>
                                          <p:attrName>style.visibility</p:attrName>
                                        </p:attrNameLst>
                                      </p:cBhvr>
                                      <p:to>
                                        <p:strVal val="hidden"/>
                                      </p:to>
                                    </p:set>
                                  </p:childTnLst>
                                </p:cTn>
                              </p:par>
                              <p:par>
                                <p:cTn id="169" presetID="2" presetClass="exit" presetSubtype="4" fill="hold" nodeType="withEffect">
                                  <p:stCondLst>
                                    <p:cond delay="0"/>
                                  </p:stCondLst>
                                  <p:childTnLst>
                                    <p:anim calcmode="lin" valueType="num">
                                      <p:cBhvr additive="base">
                                        <p:cTn id="170" dur="500"/>
                                        <p:tgtEl>
                                          <p:spTgt spid="58"/>
                                        </p:tgtEl>
                                        <p:attrNameLst>
                                          <p:attrName>ppt_x</p:attrName>
                                        </p:attrNameLst>
                                      </p:cBhvr>
                                      <p:tavLst>
                                        <p:tav tm="0">
                                          <p:val>
                                            <p:strVal val="ppt_x"/>
                                          </p:val>
                                        </p:tav>
                                        <p:tav tm="100000">
                                          <p:val>
                                            <p:strVal val="ppt_x"/>
                                          </p:val>
                                        </p:tav>
                                      </p:tavLst>
                                    </p:anim>
                                    <p:anim calcmode="lin" valueType="num">
                                      <p:cBhvr additive="base">
                                        <p:cTn id="171" dur="500"/>
                                        <p:tgtEl>
                                          <p:spTgt spid="58"/>
                                        </p:tgtEl>
                                        <p:attrNameLst>
                                          <p:attrName>ppt_y</p:attrName>
                                        </p:attrNameLst>
                                      </p:cBhvr>
                                      <p:tavLst>
                                        <p:tav tm="0">
                                          <p:val>
                                            <p:strVal val="ppt_y"/>
                                          </p:val>
                                        </p:tav>
                                        <p:tav tm="100000">
                                          <p:val>
                                            <p:strVal val="1+ppt_h/2"/>
                                          </p:val>
                                        </p:tav>
                                      </p:tavLst>
                                    </p:anim>
                                    <p:set>
                                      <p:cBhvr>
                                        <p:cTn id="172" dur="1" fill="hold">
                                          <p:stCondLst>
                                            <p:cond delay="499"/>
                                          </p:stCondLst>
                                        </p:cTn>
                                        <p:tgtEl>
                                          <p:spTgt spid="58"/>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52" presetClass="entr" presetSubtype="0" fill="hold" grpId="0" nodeType="clickEffect">
                                  <p:stCondLst>
                                    <p:cond delay="0"/>
                                  </p:stCondLst>
                                  <p:childTnLst>
                                    <p:set>
                                      <p:cBhvr>
                                        <p:cTn id="176" dur="1" fill="hold">
                                          <p:stCondLst>
                                            <p:cond delay="0"/>
                                          </p:stCondLst>
                                        </p:cTn>
                                        <p:tgtEl>
                                          <p:spTgt spid="93"/>
                                        </p:tgtEl>
                                        <p:attrNameLst>
                                          <p:attrName>style.visibility</p:attrName>
                                        </p:attrNameLst>
                                      </p:cBhvr>
                                      <p:to>
                                        <p:strVal val="visible"/>
                                      </p:to>
                                    </p:set>
                                    <p:animScale>
                                      <p:cBhvr>
                                        <p:cTn id="177" dur="1000" decel="50000" fill="hold">
                                          <p:stCondLst>
                                            <p:cond delay="0"/>
                                          </p:stCondLst>
                                        </p:cTn>
                                        <p:tgtEl>
                                          <p:spTgt spid="9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8" dur="1000" decel="50000" fill="hold">
                                          <p:stCondLst>
                                            <p:cond delay="0"/>
                                          </p:stCondLst>
                                        </p:cTn>
                                        <p:tgtEl>
                                          <p:spTgt spid="93"/>
                                        </p:tgtEl>
                                        <p:attrNameLst>
                                          <p:attrName>ppt_x</p:attrName>
                                          <p:attrName>ppt_y</p:attrName>
                                        </p:attrNameLst>
                                      </p:cBhvr>
                                    </p:animMotion>
                                    <p:animEffect transition="in" filter="fade">
                                      <p:cBhvr>
                                        <p:cTn id="179" dur="10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5" grpId="0" animBg="1"/>
      <p:bldP spid="37" grpId="0" animBg="1"/>
      <p:bldP spid="38" grpId="0"/>
      <p:bldP spid="39" grpId="0" animBg="1"/>
      <p:bldP spid="40" grpId="0"/>
      <p:bldP spid="41" grpId="0"/>
      <p:bldP spid="42" grpId="0" animBg="1"/>
      <p:bldP spid="42" grpId="1" animBg="1"/>
      <p:bldP spid="55" grpId="0" animBg="1"/>
      <p:bldP spid="60" grpId="0"/>
      <p:bldP spid="62" grpId="0" animBg="1"/>
      <p:bldP spid="63" grpId="0"/>
      <p:bldP spid="64" grpId="0" animBg="1"/>
      <p:bldP spid="65" grpId="0"/>
      <p:bldP spid="47" grpId="0" animBg="1"/>
      <p:bldP spid="48" grpId="0"/>
      <p:bldP spid="51" grpId="0" animBg="1"/>
      <p:bldP spid="56" grpId="0" animBg="1"/>
      <p:bldP spid="52" grpId="0" animBg="1"/>
      <p:bldP spid="53" grpId="0" animBg="1"/>
      <p:bldP spid="53" grpId="1" animBg="1"/>
      <p:bldP spid="59" grpId="0"/>
      <p:bldP spid="93" grpId="0" animBg="1"/>
    </p:bldLst>
  </p:timing>
</p:sld>
</file>

<file path=ppt/theme/theme1.xml><?xml version="1.0" encoding="utf-8"?>
<a:theme xmlns:a="http://schemas.openxmlformats.org/drawingml/2006/main" name="SQL_Sentry_Demo_Template_2007">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rgbClr val="CC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rgbClr val="CC0000"/>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POTW, 2010-2011 Template</Template>
  <TotalTime>5534</TotalTime>
  <Words>5407</Words>
  <Application>Microsoft Office PowerPoint</Application>
  <PresentationFormat>On-screen Show (4:3)</PresentationFormat>
  <Paragraphs>550</Paragraphs>
  <Slides>41</Slides>
  <Notes>41</Notes>
  <HiddenSlides>7</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SQL_Sentry_Demo_Template_2007</vt:lpstr>
      <vt:lpstr>Clip</vt:lpstr>
      <vt:lpstr>Disk and I/O Tuning on  Microsoft SQL Server</vt:lpstr>
      <vt:lpstr>Agenda</vt:lpstr>
      <vt:lpstr>Your Speaker: Kevin Kline</vt:lpstr>
      <vt:lpstr>Fundamentals of the Disk Hardware Architecture</vt:lpstr>
      <vt:lpstr>Disk Sector Alignment Issues</vt:lpstr>
      <vt:lpstr>Performance Impact Graphic:     A Picture’s Worth...</vt:lpstr>
      <vt:lpstr>The “New” Hard Disk Drive (SSD)</vt:lpstr>
      <vt:lpstr>Fundamentals of the Hardware Architecture</vt:lpstr>
      <vt:lpstr>The Life of an IOP</vt:lpstr>
      <vt:lpstr>Spot the Opportunities!</vt:lpstr>
      <vt:lpstr>The Basics of IO, or Acronym Soup </vt:lpstr>
      <vt:lpstr>PowerPoint Presentation</vt:lpstr>
      <vt:lpstr>PowerPoint Presentation</vt:lpstr>
      <vt:lpstr>PowerPoint Presentation</vt:lpstr>
      <vt:lpstr>PowerPoint Presentation</vt:lpstr>
      <vt:lpstr>Windows-based SAN IO Best Practices</vt:lpstr>
      <vt:lpstr>SAN Worst Practices</vt:lpstr>
      <vt:lpstr>PowerPoint Presentation</vt:lpstr>
      <vt:lpstr>Performance Tuning Starts with Monitoring</vt:lpstr>
      <vt:lpstr>Windows Point of View of IO</vt:lpstr>
      <vt:lpstr>SQL Server Point of View of IO</vt:lpstr>
      <vt:lpstr>SQL Server Point of View of IO</vt:lpstr>
      <vt:lpstr>PowerPoint Presentation</vt:lpstr>
      <vt:lpstr>PowerPoint Presentation</vt:lpstr>
      <vt:lpstr>PowerPoint Presentation</vt:lpstr>
      <vt:lpstr>PowerPoint Presentation</vt:lpstr>
      <vt:lpstr>PowerPoint Presentation</vt:lpstr>
      <vt:lpstr>PowerPoint Presentation</vt:lpstr>
      <vt:lpstr>Best Practices for Backup and Recovery IO </vt:lpstr>
      <vt:lpstr>Best Practices for SQL Server IO Planning on an OLTP Workload </vt:lpstr>
      <vt:lpstr>PowerPoint Presentation</vt:lpstr>
      <vt:lpstr>Top 10 Storage Tips</vt:lpstr>
      <vt:lpstr>Top 10 Storage Tips</vt:lpstr>
      <vt:lpstr>Top 10 Storage Tips</vt:lpstr>
      <vt:lpstr>PowerPoint Presentation</vt:lpstr>
      <vt:lpstr>PowerPoint Presentation</vt:lpstr>
      <vt:lpstr>Call to Action – Next Steps</vt:lpstr>
      <vt:lpstr>Follow-up Resources</vt:lpstr>
      <vt:lpstr>Additional Resources </vt:lpstr>
      <vt:lpstr>Twitter</vt:lpstr>
      <vt:lpstr>Questions ? </vt:lpstr>
    </vt:vector>
  </TitlesOfParts>
  <Company>Quest Software,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Deliver, Manage and Control Optimal Database Performance</dc:title>
  <dc:creator>Kevin Kline</dc:creator>
  <cp:keywords>best practices oracel sql server developer administrator dba</cp:keywords>
  <dc:description>This presentation covers an overview of the Quest Software best practices for both the developer and database administrator.  Use of this presentation should be customized for the prospect and for the database platform(s) in question.</dc:description>
  <cp:lastModifiedBy>kkline</cp:lastModifiedBy>
  <cp:revision>33</cp:revision>
  <dcterms:created xsi:type="dcterms:W3CDTF">2006-09-11T21:10:18Z</dcterms:created>
  <dcterms:modified xsi:type="dcterms:W3CDTF">2012-07-25T20:34:01Z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ccessLevel">
    <vt:lpwstr>Qualified</vt:lpwstr>
  </property>
  <property fmtid="{D5CDD505-2E9C-101B-9397-08002B2CF9AE}" pid="3" name="Archived">
    <vt:lpwstr/>
  </property>
  <property fmtid="{D5CDD505-2E9C-101B-9397-08002B2CF9AE}" pid="4" name="HideFromResellers">
    <vt:lpwstr/>
  </property>
  <property fmtid="{D5CDD505-2E9C-101B-9397-08002B2CF9AE}" pid="5" name="RevisionDate">
    <vt:filetime>2006-05-30T12:00:00Z</vt:filetime>
  </property>
</Properties>
</file>