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17"/>
  </p:notesMasterIdLst>
  <p:sldIdLst>
    <p:sldId id="265" r:id="rId2"/>
    <p:sldId id="264" r:id="rId3"/>
    <p:sldId id="266" r:id="rId4"/>
    <p:sldId id="267" r:id="rId5"/>
    <p:sldId id="268" r:id="rId6"/>
    <p:sldId id="272" r:id="rId7"/>
    <p:sldId id="273" r:id="rId8"/>
    <p:sldId id="274" r:id="rId9"/>
    <p:sldId id="275" r:id="rId10"/>
    <p:sldId id="269" r:id="rId11"/>
    <p:sldId id="276" r:id="rId12"/>
    <p:sldId id="278" r:id="rId13"/>
    <p:sldId id="277" r:id="rId14"/>
    <p:sldId id="270" r:id="rId15"/>
    <p:sldId id="271" r:id="rId16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576" y="96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55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EDC9C-92C5-420C-941F-F00E28A346B9}" type="datetimeFigureOut">
              <a:rPr lang="hr-HR" smtClean="0"/>
              <a:t>17.2.2018.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24122-610F-4C0C-B430-CA038FD921C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64497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2050" name="Picture 2" descr="http://www.sqlsaturday.com/images/sqlsat707_web.png">
            <a:extLst>
              <a:ext uri="{FF2B5EF4-FFF2-40B4-BE49-F238E27FC236}">
                <a16:creationId xmlns:a16="http://schemas.microsoft.com/office/drawing/2014/main" id="{1A9D911E-79B9-46F6-BDC8-9385708205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731" y="2778704"/>
            <a:ext cx="2972757" cy="74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EB4E77-701E-43A3-8F9E-4D10DB6B07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49693"/>
          <a:stretch/>
        </p:blipFill>
        <p:spPr>
          <a:xfrm>
            <a:off x="9656162" y="216058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0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180125" y="6028800"/>
            <a:ext cx="908346" cy="24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39DE517-63B6-4634-B650-B52BCB98BCEA}" type="slidenum">
              <a:rPr lang="en-US" sz="1008" smtClean="0">
                <a:solidFill>
                  <a:srgbClr val="E8E8E8"/>
                </a:solidFill>
              </a:rPr>
              <a:pPr algn="r"/>
              <a:t>‹#›</a:t>
            </a:fld>
            <a:endParaRPr lang="en-US" sz="1008" dirty="0">
              <a:solidFill>
                <a:srgbClr val="E8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52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0180125" y="6028800"/>
            <a:ext cx="908346" cy="24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39DE517-63B6-4634-B650-B52BCB98BCEA}" type="slidenum">
              <a:rPr lang="en-US" sz="1008" smtClean="0">
                <a:solidFill>
                  <a:srgbClr val="E8E8E8"/>
                </a:solidFill>
              </a:rPr>
              <a:pPr algn="r"/>
              <a:t>‹#›</a:t>
            </a:fld>
            <a:endParaRPr lang="en-US" sz="1008" dirty="0">
              <a:solidFill>
                <a:srgbClr val="E8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482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-5919" y="-7501"/>
            <a:ext cx="11526407" cy="6487676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591" y="2813872"/>
            <a:ext cx="7257307" cy="85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03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" y="2313"/>
            <a:ext cx="11517608" cy="6475549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5860138"/>
            <a:ext cx="11520488" cy="6200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04" y="6088514"/>
            <a:ext cx="1123248" cy="1319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591" y="2813872"/>
            <a:ext cx="7257307" cy="852432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180125" y="6028800"/>
            <a:ext cx="908346" cy="24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39DE517-63B6-4634-B650-B52BCB98BCEA}" type="slidenum">
              <a:rPr lang="en-US" sz="1008" smtClean="0">
                <a:solidFill>
                  <a:srgbClr val="E8E8E8"/>
                </a:solidFill>
              </a:rPr>
              <a:pPr algn="r"/>
              <a:t>‹#›</a:t>
            </a:fld>
            <a:endParaRPr lang="en-US" sz="1008" dirty="0">
              <a:solidFill>
                <a:srgbClr val="E8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450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" y="2313"/>
            <a:ext cx="11517608" cy="647554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5860138"/>
            <a:ext cx="11520488" cy="6200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04" y="6088514"/>
            <a:ext cx="1123248" cy="13193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/>
              <a:t>Title goes here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a-DK" dirty="0"/>
              <a:t>Click to edit master text styles</a:t>
            </a:r>
          </a:p>
          <a:p>
            <a:pPr lvl="1"/>
            <a:r>
              <a:rPr lang="da-DK" dirty="0"/>
              <a:t>Text</a:t>
            </a:r>
          </a:p>
          <a:p>
            <a:pPr lvl="2"/>
            <a:r>
              <a:rPr lang="da-DK" dirty="0"/>
              <a:t>Text</a:t>
            </a:r>
          </a:p>
          <a:p>
            <a:pPr lvl="3"/>
            <a:r>
              <a:rPr lang="da-DK" dirty="0"/>
              <a:t>Text</a:t>
            </a:r>
          </a:p>
          <a:p>
            <a:pPr lvl="4"/>
            <a:r>
              <a:rPr lang="da-DK" dirty="0"/>
              <a:t>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180125" y="6028800"/>
            <a:ext cx="908346" cy="24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39DE517-63B6-4634-B650-B52BCB98BCEA}" type="slidenum">
              <a:rPr lang="en-US" sz="1008" smtClean="0">
                <a:solidFill>
                  <a:srgbClr val="E8E8E8"/>
                </a:solidFill>
              </a:rPr>
              <a:pPr algn="r"/>
              <a:t>‹#›</a:t>
            </a:fld>
            <a:endParaRPr lang="en-US" sz="1008" dirty="0">
              <a:solidFill>
                <a:srgbClr val="E8E8E8"/>
              </a:solidFill>
            </a:endParaRP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025309"/>
            <a:ext cx="11520488" cy="532014"/>
          </a:xfrm>
        </p:spPr>
        <p:txBody>
          <a:bodyPr vert="horz" lIns="320040" tIns="45720" rIns="320040" bIns="45720" rtlCol="0" anchor="t">
            <a:noAutofit/>
          </a:bodyPr>
          <a:lstStyle>
            <a:lvl1pPr>
              <a:defRPr lang="en-US" sz="2268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 lang="en-US" sz="1323" smtClean="0"/>
            </a:lvl2pPr>
            <a:lvl3pPr>
              <a:defRPr lang="en-US" sz="1260" smtClean="0"/>
            </a:lvl3pPr>
            <a:lvl4pPr>
              <a:defRPr lang="en-US" sz="1134" smtClean="0"/>
            </a:lvl4pPr>
            <a:lvl5pPr>
              <a:defRPr lang="en-US" sz="1134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98936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2050" name="Picture 2" descr="http://www.sqlsaturday.com/images/sqlsat707_web.png">
            <a:extLst>
              <a:ext uri="{FF2B5EF4-FFF2-40B4-BE49-F238E27FC236}">
                <a16:creationId xmlns:a16="http://schemas.microsoft.com/office/drawing/2014/main" id="{1A9D911E-79B9-46F6-BDC8-9385708205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731" y="2778704"/>
            <a:ext cx="2972757" cy="74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EB4E77-701E-43A3-8F9E-4D10DB6B07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49693"/>
          <a:stretch/>
        </p:blipFill>
        <p:spPr>
          <a:xfrm>
            <a:off x="9656162" y="216058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326453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981D8-E0E5-4BFF-BD31-4A3614B88A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269973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9369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297108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4F5555-BC20-4DEB-B8C9-1448EEBFC0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321489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61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E904F6-65DA-428E-85CD-DF4DEDA259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269973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51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Sponsors</a:t>
            </a:r>
          </a:p>
        </p:txBody>
      </p:sp>
      <p:pic>
        <p:nvPicPr>
          <p:cNvPr id="3074" name="Picture 2" descr="Beantech">
            <a:extLst>
              <a:ext uri="{FF2B5EF4-FFF2-40B4-BE49-F238E27FC236}">
                <a16:creationId xmlns:a16="http://schemas.microsoft.com/office/drawing/2014/main" id="{1624D99F-7DDA-4526-B079-9FBA0DA7BF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106" y="5170500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icrosoft Corporation (GAP) (GAP Sponsor)">
            <a:extLst>
              <a:ext uri="{FF2B5EF4-FFF2-40B4-BE49-F238E27FC236}">
                <a16:creationId xmlns:a16="http://schemas.microsoft.com/office/drawing/2014/main" id="{F611AACC-9EA2-42C0-A07E-7E2E941819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392" y="2688015"/>
            <a:ext cx="22860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alcomm Srl">
            <a:extLst>
              <a:ext uri="{FF2B5EF4-FFF2-40B4-BE49-F238E27FC236}">
                <a16:creationId xmlns:a16="http://schemas.microsoft.com/office/drawing/2014/main" id="{2AF7ECE7-09C1-4659-8248-3F66E46B22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68" y="4451007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Quest Software (GAP Sponsor)">
            <a:extLst>
              <a:ext uri="{FF2B5EF4-FFF2-40B4-BE49-F238E27FC236}">
                <a16:creationId xmlns:a16="http://schemas.microsoft.com/office/drawing/2014/main" id="{9662600D-1B4E-4881-BD0F-49038FEB9E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135" y="5170500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Datamaze">
            <a:extLst>
              <a:ext uri="{FF2B5EF4-FFF2-40B4-BE49-F238E27FC236}">
                <a16:creationId xmlns:a16="http://schemas.microsoft.com/office/drawing/2014/main" id="{D3B5DF13-7309-438B-AF7D-CB64812E64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95" y="4239845"/>
            <a:ext cx="22860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TimeXtender">
            <a:extLst>
              <a:ext uri="{FF2B5EF4-FFF2-40B4-BE49-F238E27FC236}">
                <a16:creationId xmlns:a16="http://schemas.microsoft.com/office/drawing/2014/main" id="{7F514B4F-394A-4017-88B0-1118A5E74F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535" y="4453547"/>
            <a:ext cx="33242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www.security-research-map.eu/files/225.jpg">
            <a:extLst>
              <a:ext uri="{FF2B5EF4-FFF2-40B4-BE49-F238E27FC236}">
                <a16:creationId xmlns:a16="http://schemas.microsoft.com/office/drawing/2014/main" id="{314ED9A4-7D50-4789-9E3C-6BDD1DCE8C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543" y="1264807"/>
            <a:ext cx="827750" cy="118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3386B52-5D1B-4B5A-B1AD-E071951ACA23}"/>
              </a:ext>
            </a:extLst>
          </p:cNvPr>
          <p:cNvCxnSpPr/>
          <p:nvPr userDrawn="1"/>
        </p:nvCxnSpPr>
        <p:spPr>
          <a:xfrm>
            <a:off x="399673" y="2554232"/>
            <a:ext cx="10800000" cy="0"/>
          </a:xfrm>
          <a:prstGeom prst="line">
            <a:avLst/>
          </a:prstGeom>
          <a:ln w="3175">
            <a:solidFill>
              <a:schemeClr val="accent1">
                <a:alpha val="26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957C17-AF2C-49A7-9A27-81C898E57324}"/>
              </a:ext>
            </a:extLst>
          </p:cNvPr>
          <p:cNvCxnSpPr/>
          <p:nvPr userDrawn="1"/>
        </p:nvCxnSpPr>
        <p:spPr>
          <a:xfrm>
            <a:off x="399673" y="4133973"/>
            <a:ext cx="10800000" cy="0"/>
          </a:xfrm>
          <a:prstGeom prst="line">
            <a:avLst/>
          </a:prstGeom>
          <a:ln w="3175">
            <a:solidFill>
              <a:schemeClr val="accent1">
                <a:alpha val="26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9C561837-1BC2-41EE-9C8E-057DB9F92C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r="49693"/>
          <a:stretch/>
        </p:blipFill>
        <p:spPr>
          <a:xfrm>
            <a:off x="5068553" y="1279655"/>
            <a:ext cx="2838355" cy="112143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BBDEA89-E836-4567-88BD-E235521575DE}"/>
              </a:ext>
            </a:extLst>
          </p:cNvPr>
          <p:cNvCxnSpPr/>
          <p:nvPr userDrawn="1"/>
        </p:nvCxnSpPr>
        <p:spPr>
          <a:xfrm>
            <a:off x="399673" y="3286330"/>
            <a:ext cx="10800000" cy="0"/>
          </a:xfrm>
          <a:prstGeom prst="line">
            <a:avLst/>
          </a:prstGeom>
          <a:ln w="3175">
            <a:solidFill>
              <a:schemeClr val="accent1">
                <a:alpha val="26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40CF736-BF37-4382-931C-2109FE876F3F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909513" y="3410735"/>
            <a:ext cx="1427388" cy="6173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A2A7BDA-1045-47CA-963A-FB7FD81D370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260926" y="1317253"/>
            <a:ext cx="3291589" cy="114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7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326453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981D8-E0E5-4BFF-BD31-4A3614B88A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269973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3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246953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246953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9A93BF-EBAB-44A6-96EC-0A763074C8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269973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6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1A4486-77FD-4561-ADB8-987DF2F056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269973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591" y="2813872"/>
            <a:ext cx="7257307" cy="8524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71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29130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pic>
        <p:nvPicPr>
          <p:cNvPr id="8" name="Picture 2" descr="http://www.sqlsaturday.com/images/sqlsat707_web.png">
            <a:extLst>
              <a:ext uri="{FF2B5EF4-FFF2-40B4-BE49-F238E27FC236}">
                <a16:creationId xmlns:a16="http://schemas.microsoft.com/office/drawing/2014/main" id="{6F2FA913-5A52-42F8-955F-7A9B03F379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251" y="5731119"/>
            <a:ext cx="2972757" cy="74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38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49" r:id="rId15"/>
    <p:sldLayoutId id="2147483651" r:id="rId16"/>
    <p:sldLayoutId id="2147483656" r:id="rId1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>
          <p15:clr>
            <a:srgbClr val="F26B43"/>
          </p15:clr>
        </p15:guide>
        <p15:guide id="2" pos="3629">
          <p15:clr>
            <a:srgbClr val="F26B43"/>
          </p15:clr>
        </p15:guide>
        <p15:guide id="3" pos="7030">
          <p15:clr>
            <a:srgbClr val="F26B43"/>
          </p15:clr>
        </p15:guide>
        <p15:guide id="4" pos="227">
          <p15:clr>
            <a:srgbClr val="F26B43"/>
          </p15:clr>
        </p15:guide>
        <p15:guide id="5" orient="horz" pos="227">
          <p15:clr>
            <a:srgbClr val="F26B43"/>
          </p15:clr>
        </p15:guide>
        <p15:guide id="7" orient="horz" pos="680">
          <p15:clr>
            <a:srgbClr val="F26B43"/>
          </p15:clr>
        </p15:guide>
        <p15:guide id="8" orient="horz" pos="907">
          <p15:clr>
            <a:srgbClr val="F26B43"/>
          </p15:clr>
        </p15:guide>
        <p15:guide id="9" orient="horz" pos="3855">
          <p15:clr>
            <a:srgbClr val="F26B43"/>
          </p15:clr>
        </p15:guide>
        <p15:guide id="10" orient="horz" pos="204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err="1"/>
              <a:t>Parameter</a:t>
            </a:r>
            <a:r>
              <a:rPr lang="hr-HR" dirty="0"/>
              <a:t> </a:t>
            </a:r>
            <a:r>
              <a:rPr lang="hr-HR" dirty="0" err="1"/>
              <a:t>Sniffing</a:t>
            </a:r>
            <a:r>
              <a:rPr lang="hr-HR" dirty="0"/>
              <a:t> on</a:t>
            </a:r>
            <a:br>
              <a:rPr lang="hr-HR" dirty="0"/>
            </a:br>
            <a:r>
              <a:rPr lang="hr-HR" dirty="0"/>
              <a:t>SQL Server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r-HR" dirty="0"/>
              <a:t>Dean Savović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7299C5-8483-467B-8C49-C16E68DC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Demo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8A010-E06F-414D-A589-4DC9321FF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hr-HR" dirty="0" err="1"/>
              <a:t>dbo.tQuestionnaire</a:t>
            </a:r>
            <a:endParaRPr lang="hr-HR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r-HR" dirty="0"/>
              <a:t>3 m </a:t>
            </a:r>
            <a:r>
              <a:rPr lang="hr-HR" dirty="0" err="1"/>
              <a:t>rows</a:t>
            </a:r>
            <a:endParaRPr lang="hr-HR" dirty="0"/>
          </a:p>
          <a:p>
            <a:endParaRPr lang="it-IT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550FF5-526A-44A0-88BD-CF75F8155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17" y="2586527"/>
            <a:ext cx="6345580" cy="315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38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7299C5-8483-467B-8C49-C16E68DC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Demo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8A010-E06F-414D-A589-4DC9321FF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hr-HR" dirty="0"/>
              <a:t>Name – </a:t>
            </a:r>
            <a:r>
              <a:rPr lang="hr-HR" dirty="0" err="1"/>
              <a:t>non</a:t>
            </a:r>
            <a:r>
              <a:rPr lang="hr-HR" dirty="0"/>
              <a:t> </a:t>
            </a:r>
            <a:r>
              <a:rPr lang="hr-HR" dirty="0" err="1"/>
              <a:t>clust</a:t>
            </a:r>
            <a:r>
              <a:rPr lang="hr-HR" dirty="0"/>
              <a:t> </a:t>
            </a:r>
            <a:r>
              <a:rPr lang="hr-HR" dirty="0" err="1"/>
              <a:t>index</a:t>
            </a:r>
            <a:endParaRPr lang="hr-HR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r-HR" dirty="0"/>
              <a:t>Date </a:t>
            </a:r>
            <a:r>
              <a:rPr lang="hr-HR" dirty="0" err="1"/>
              <a:t>Issued</a:t>
            </a:r>
            <a:r>
              <a:rPr lang="hr-HR" dirty="0"/>
              <a:t> – </a:t>
            </a:r>
            <a:r>
              <a:rPr lang="hr-HR" dirty="0" err="1"/>
              <a:t>non</a:t>
            </a:r>
            <a:r>
              <a:rPr lang="hr-HR" dirty="0"/>
              <a:t> </a:t>
            </a:r>
            <a:r>
              <a:rPr lang="hr-HR" dirty="0" err="1"/>
              <a:t>clust</a:t>
            </a:r>
            <a:r>
              <a:rPr lang="hr-HR" dirty="0"/>
              <a:t> </a:t>
            </a:r>
            <a:r>
              <a:rPr lang="hr-HR" dirty="0" err="1"/>
              <a:t>index</a:t>
            </a:r>
            <a:endParaRPr lang="hr-HR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81209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7299C5-8483-467B-8C49-C16E68DC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Demo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8A010-E06F-414D-A589-4DC9321FF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hr-HR" dirty="0" err="1"/>
              <a:t>dbo.proc_tQuestionnaire_Select</a:t>
            </a:r>
            <a:endParaRPr lang="hr-HR" dirty="0"/>
          </a:p>
          <a:p>
            <a:endParaRPr lang="hr-HR" dirty="0"/>
          </a:p>
          <a:p>
            <a:endParaRPr lang="it-IT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17AAC2-F21F-475A-819B-1A926345F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52" y="2031696"/>
            <a:ext cx="47053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63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7299C5-8483-467B-8C49-C16E68DC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Demo</a:t>
            </a:r>
            <a:endParaRPr lang="it-IT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AEF8B313-DC20-465D-8215-864359A0B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465" y="1080362"/>
            <a:ext cx="6493096" cy="2297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3A36D2-773A-47E5-A314-E4F40B0562AB}"/>
              </a:ext>
            </a:extLst>
          </p:cNvPr>
          <p:cNvSpPr/>
          <p:nvPr/>
        </p:nvSpPr>
        <p:spPr>
          <a:xfrm>
            <a:off x="6800561" y="1261934"/>
            <a:ext cx="43604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1400" dirty="0" err="1"/>
              <a:t>exec</a:t>
            </a:r>
            <a:r>
              <a:rPr lang="hr-HR" sz="1400" dirty="0"/>
              <a:t> </a:t>
            </a:r>
            <a:r>
              <a:rPr lang="hr-HR" sz="1400" dirty="0" err="1"/>
              <a:t>dbo.proc_tQuestionnaire_Select</a:t>
            </a:r>
            <a:r>
              <a:rPr lang="hr-HR" sz="1400" dirty="0"/>
              <a:t> @Name=N'</a:t>
            </a:r>
            <a:r>
              <a:rPr lang="hr-HR" sz="1400" dirty="0" err="1"/>
              <a:t>Brighton</a:t>
            </a:r>
            <a:r>
              <a:rPr lang="hr-HR" sz="1400" dirty="0"/>
              <a:t>',@</a:t>
            </a:r>
            <a:r>
              <a:rPr lang="hr-HR" sz="1400" dirty="0" err="1"/>
              <a:t>DateIssued</a:t>
            </a:r>
            <a:r>
              <a:rPr lang="hr-HR" sz="1400" dirty="0"/>
              <a:t>=</a:t>
            </a:r>
            <a:r>
              <a:rPr lang="hr-HR" sz="1400" dirty="0" err="1"/>
              <a:t>default</a:t>
            </a:r>
            <a:endParaRPr lang="hr-HR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9F240A-3600-45AF-8593-D9F4AF666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64" y="3618457"/>
            <a:ext cx="6491135" cy="22155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3EEFCA2-1B13-48D5-B527-6F60CEFA719F}"/>
              </a:ext>
            </a:extLst>
          </p:cNvPr>
          <p:cNvSpPr/>
          <p:nvPr/>
        </p:nvSpPr>
        <p:spPr>
          <a:xfrm>
            <a:off x="6798599" y="3377990"/>
            <a:ext cx="436243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1400" dirty="0" err="1"/>
              <a:t>exec</a:t>
            </a:r>
            <a:r>
              <a:rPr lang="hr-HR" sz="1400" dirty="0"/>
              <a:t> </a:t>
            </a:r>
            <a:r>
              <a:rPr lang="hr-HR" sz="1400" dirty="0" err="1"/>
              <a:t>dbo.proc_tQuestionnaire_Select</a:t>
            </a:r>
            <a:r>
              <a:rPr lang="hr-HR" sz="1400" dirty="0"/>
              <a:t> @Name=</a:t>
            </a:r>
            <a:r>
              <a:rPr lang="hr-HR" sz="1400" dirty="0" err="1"/>
              <a:t>default</a:t>
            </a:r>
            <a:r>
              <a:rPr lang="hr-HR" sz="1400" dirty="0"/>
              <a:t>,@</a:t>
            </a:r>
            <a:r>
              <a:rPr lang="hr-HR" sz="1400" dirty="0" err="1"/>
              <a:t>DateIssued</a:t>
            </a:r>
            <a:r>
              <a:rPr lang="hr-HR" sz="1400" dirty="0"/>
              <a:t>='2018-02-11 00:00:00'</a:t>
            </a:r>
          </a:p>
        </p:txBody>
      </p:sp>
    </p:spTree>
    <p:extLst>
      <p:ext uri="{BB962C8B-B14F-4D97-AF65-F5344CB8AC3E}">
        <p14:creationId xmlns:p14="http://schemas.microsoft.com/office/powerpoint/2010/main" val="4160624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416632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7299C5-8483-467B-8C49-C16E68DC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8A010-E06F-414D-A589-4DC9321FF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hr-HR" dirty="0"/>
              <a:t>Most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time PS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good</a:t>
            </a:r>
            <a:endParaRPr lang="it-IT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r-HR" dirty="0" err="1"/>
              <a:t>Various</a:t>
            </a:r>
            <a:r>
              <a:rPr lang="hr-HR" dirty="0"/>
              <a:t> </a:t>
            </a:r>
            <a:r>
              <a:rPr lang="hr-HR" dirty="0" err="1"/>
              <a:t>methods</a:t>
            </a:r>
            <a:r>
              <a:rPr lang="hr-HR" dirty="0"/>
              <a:t> to </a:t>
            </a:r>
            <a:r>
              <a:rPr lang="hr-HR" dirty="0" err="1"/>
              <a:t>deal</a:t>
            </a:r>
            <a:r>
              <a:rPr lang="hr-HR" dirty="0"/>
              <a:t> </a:t>
            </a:r>
            <a:r>
              <a:rPr lang="hr-HR" dirty="0" err="1"/>
              <a:t>with</a:t>
            </a:r>
            <a:r>
              <a:rPr lang="hr-HR" dirty="0"/>
              <a:t> </a:t>
            </a:r>
            <a:r>
              <a:rPr lang="hr-HR" dirty="0" err="1"/>
              <a:t>bad</a:t>
            </a:r>
            <a:r>
              <a:rPr lang="hr-HR" dirty="0"/>
              <a:t> </a:t>
            </a:r>
            <a:r>
              <a:rPr lang="hr-HR" dirty="0" err="1"/>
              <a:t>parameter</a:t>
            </a:r>
            <a:r>
              <a:rPr lang="hr-HR" dirty="0"/>
              <a:t> </a:t>
            </a:r>
            <a:r>
              <a:rPr lang="hr-HR" dirty="0" err="1"/>
              <a:t>sniffing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1219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6E1894-9F6B-4181-A582-1E7EDF37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Sponsor</a:t>
            </a:r>
          </a:p>
        </p:txBody>
      </p:sp>
    </p:spTree>
    <p:extLst>
      <p:ext uri="{BB962C8B-B14F-4D97-AF65-F5344CB8AC3E}">
        <p14:creationId xmlns:p14="http://schemas.microsoft.com/office/powerpoint/2010/main" val="1237612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05D390-CE5E-4829-8124-C08D4640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Who am 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C85F6-35D9-4917-8010-AEEE737ED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Comminus d.o.o.</a:t>
            </a:r>
          </a:p>
          <a:p>
            <a:r>
              <a:rPr lang="hr-HR" dirty="0"/>
              <a:t>Zagreb - Croatia</a:t>
            </a:r>
          </a:p>
          <a:p>
            <a:r>
              <a:rPr lang="hr-HR" dirty="0" err="1"/>
              <a:t>Head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Data Management Department</a:t>
            </a:r>
          </a:p>
          <a:p>
            <a:r>
              <a:rPr lang="hr-HR" dirty="0"/>
              <a:t>SQL Server MCSE</a:t>
            </a:r>
          </a:p>
          <a:p>
            <a:r>
              <a:rPr lang="hr-HR" dirty="0"/>
              <a:t>18 </a:t>
            </a:r>
            <a:r>
              <a:rPr lang="hr-HR" dirty="0" err="1"/>
              <a:t>years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experience</a:t>
            </a:r>
            <a:endParaRPr lang="hr-HR" dirty="0"/>
          </a:p>
          <a:p>
            <a:r>
              <a:rPr lang="hr-HR" dirty="0" err="1"/>
              <a:t>Conference</a:t>
            </a:r>
            <a:r>
              <a:rPr lang="hr-HR" dirty="0"/>
              <a:t> </a:t>
            </a:r>
            <a:r>
              <a:rPr lang="hr-HR" dirty="0" err="1"/>
              <a:t>speaker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776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05D390-CE5E-4829-8124-C08D4640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C85F6-35D9-4917-8010-AEEE737ED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hr-HR" dirty="0" err="1"/>
              <a:t>What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parameter</a:t>
            </a:r>
            <a:r>
              <a:rPr lang="hr-HR" dirty="0"/>
              <a:t> </a:t>
            </a:r>
            <a:r>
              <a:rPr lang="hr-HR" dirty="0" err="1"/>
              <a:t>sniffing</a:t>
            </a:r>
            <a:endParaRPr lang="hr-HR" dirty="0"/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hr-HR" dirty="0" err="1"/>
              <a:t>When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good</a:t>
            </a:r>
            <a:r>
              <a:rPr lang="hr-HR" dirty="0"/>
              <a:t>?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hr-HR" dirty="0" err="1"/>
              <a:t>When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bad</a:t>
            </a:r>
            <a:r>
              <a:rPr lang="hr-HR" dirty="0"/>
              <a:t>?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hr-HR" dirty="0"/>
              <a:t>How to </a:t>
            </a:r>
            <a:r>
              <a:rPr lang="hr-HR" dirty="0" err="1"/>
              <a:t>deal</a:t>
            </a:r>
            <a:r>
              <a:rPr lang="hr-HR" dirty="0"/>
              <a:t> </a:t>
            </a:r>
            <a:r>
              <a:rPr lang="hr-HR" dirty="0" err="1"/>
              <a:t>with</a:t>
            </a:r>
            <a:r>
              <a:rPr lang="hr-HR" dirty="0"/>
              <a:t> </a:t>
            </a:r>
            <a:r>
              <a:rPr lang="hr-HR" dirty="0" err="1"/>
              <a:t>it</a:t>
            </a:r>
            <a:r>
              <a:rPr lang="hr-HR" dirty="0"/>
              <a:t> </a:t>
            </a:r>
            <a:r>
              <a:rPr lang="hr-HR" dirty="0" err="1"/>
              <a:t>when</a:t>
            </a:r>
            <a:r>
              <a:rPr lang="hr-HR" dirty="0"/>
              <a:t> </a:t>
            </a:r>
            <a:r>
              <a:rPr lang="hr-HR" dirty="0" err="1"/>
              <a:t>it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bad</a:t>
            </a:r>
            <a:r>
              <a:rPr lang="hr-HR" dirty="0"/>
              <a:t>?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hr-HR" dirty="0"/>
              <a:t>Demo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hr-HR" dirty="0" err="1"/>
              <a:t>Conclusion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859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</a:t>
            </a:r>
          </a:p>
        </p:txBody>
      </p:sp>
    </p:spTree>
    <p:extLst>
      <p:ext uri="{BB962C8B-B14F-4D97-AF65-F5344CB8AC3E}">
        <p14:creationId xmlns:p14="http://schemas.microsoft.com/office/powerpoint/2010/main" val="14860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05D390-CE5E-4829-8124-C08D4640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What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Parameter</a:t>
            </a:r>
            <a:r>
              <a:rPr lang="hr-HR" dirty="0"/>
              <a:t> </a:t>
            </a:r>
            <a:r>
              <a:rPr lang="hr-HR" dirty="0" err="1"/>
              <a:t>Sniffing</a:t>
            </a:r>
            <a:r>
              <a:rPr lang="hr-HR" dirty="0"/>
              <a:t>?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C85F6-35D9-4917-8010-AEEE737ED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hr-HR" dirty="0" err="1"/>
              <a:t>Ability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SQL Server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hr-HR" dirty="0" err="1"/>
              <a:t>Reuse</a:t>
            </a:r>
            <a:r>
              <a:rPr lang="hr-HR" dirty="0"/>
              <a:t> </a:t>
            </a:r>
            <a:r>
              <a:rPr lang="hr-HR" dirty="0" err="1"/>
              <a:t>execution</a:t>
            </a:r>
            <a:r>
              <a:rPr lang="hr-HR" dirty="0"/>
              <a:t> plan </a:t>
            </a:r>
            <a:r>
              <a:rPr lang="hr-HR" dirty="0" err="1"/>
              <a:t>from</a:t>
            </a:r>
            <a:r>
              <a:rPr lang="hr-HR" dirty="0"/>
              <a:t> </a:t>
            </a:r>
            <a:r>
              <a:rPr lang="hr-HR" dirty="0" err="1"/>
              <a:t>cache</a:t>
            </a:r>
            <a:endParaRPr lang="hr-HR" dirty="0"/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hr-HR" dirty="0" err="1"/>
              <a:t>Less</a:t>
            </a:r>
            <a:r>
              <a:rPr lang="hr-HR" dirty="0"/>
              <a:t> CPU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memory</a:t>
            </a:r>
            <a:r>
              <a:rPr lang="hr-HR" dirty="0"/>
              <a:t> </a:t>
            </a:r>
            <a:r>
              <a:rPr lang="hr-HR" dirty="0" err="1"/>
              <a:t>usage</a:t>
            </a:r>
            <a:endParaRPr lang="hr-HR" dirty="0"/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hr-HR" dirty="0" err="1"/>
              <a:t>Important</a:t>
            </a:r>
            <a:r>
              <a:rPr lang="hr-HR" dirty="0"/>
              <a:t> on </a:t>
            </a:r>
            <a:r>
              <a:rPr lang="hr-HR" dirty="0" err="1"/>
              <a:t>high-load</a:t>
            </a:r>
            <a:r>
              <a:rPr lang="hr-HR" dirty="0"/>
              <a:t> </a:t>
            </a:r>
            <a:r>
              <a:rPr lang="hr-HR" dirty="0" err="1"/>
              <a:t>systems</a:t>
            </a:r>
            <a:endParaRPr lang="hr-HR" dirty="0"/>
          </a:p>
          <a:p>
            <a:pPr marL="742950" indent="-742950">
              <a:buFont typeface="Arial" panose="020B0604020202020204" pitchFamily="34" charset="0"/>
              <a:buChar char="•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7160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05D390-CE5E-4829-8124-C08D4640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When</a:t>
            </a:r>
            <a:r>
              <a:rPr lang="hr-HR" dirty="0"/>
              <a:t> PS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good</a:t>
            </a:r>
            <a:r>
              <a:rPr lang="hr-HR" dirty="0"/>
              <a:t>?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C85F6-35D9-4917-8010-AEEE737ED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hr-HR" dirty="0"/>
              <a:t>Data </a:t>
            </a:r>
            <a:r>
              <a:rPr lang="hr-HR" dirty="0" err="1"/>
              <a:t>distribution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even</a:t>
            </a:r>
            <a:endParaRPr lang="hr-HR" dirty="0"/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hr-HR" dirty="0" err="1"/>
              <a:t>Cardinalities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sets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data </a:t>
            </a:r>
            <a:r>
              <a:rPr lang="hr-HR" dirty="0" err="1"/>
              <a:t>execution</a:t>
            </a:r>
            <a:r>
              <a:rPr lang="hr-HR" dirty="0"/>
              <a:t> plan </a:t>
            </a:r>
            <a:r>
              <a:rPr lang="hr-HR" dirty="0" err="1"/>
              <a:t>deals</a:t>
            </a:r>
            <a:r>
              <a:rPr lang="hr-HR" dirty="0"/>
              <a:t> </a:t>
            </a:r>
            <a:r>
              <a:rPr lang="hr-HR" dirty="0" err="1"/>
              <a:t>with</a:t>
            </a:r>
            <a:r>
              <a:rPr lang="hr-HR" dirty="0"/>
              <a:t> are </a:t>
            </a:r>
            <a:r>
              <a:rPr lang="hr-HR" dirty="0" err="1"/>
              <a:t>similar</a:t>
            </a:r>
            <a:endParaRPr lang="hr-HR" dirty="0"/>
          </a:p>
          <a:p>
            <a:pPr marL="742950" indent="-742950">
              <a:buFont typeface="Arial" panose="020B0604020202020204" pitchFamily="34" charset="0"/>
              <a:buChar char="•"/>
            </a:pPr>
            <a:endParaRPr lang="hr-HR" dirty="0"/>
          </a:p>
          <a:p>
            <a:pPr marL="742950" indent="-742950">
              <a:buFont typeface="Arial" panose="020B0604020202020204" pitchFamily="34" charset="0"/>
              <a:buChar char="•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74495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05D390-CE5E-4829-8124-C08D4640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When</a:t>
            </a:r>
            <a:r>
              <a:rPr lang="hr-HR" dirty="0"/>
              <a:t> PS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bad</a:t>
            </a:r>
            <a:r>
              <a:rPr lang="hr-HR" dirty="0"/>
              <a:t>?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C85F6-35D9-4917-8010-AEEE737ED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297108"/>
          </a:xfrm>
        </p:spPr>
        <p:txBody>
          <a:bodyPr/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hr-HR" dirty="0"/>
              <a:t>Data </a:t>
            </a:r>
            <a:r>
              <a:rPr lang="hr-HR" dirty="0" err="1"/>
              <a:t>distribution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not</a:t>
            </a:r>
            <a:r>
              <a:rPr lang="hr-HR" dirty="0"/>
              <a:t> </a:t>
            </a:r>
            <a:r>
              <a:rPr lang="hr-HR" dirty="0" err="1"/>
              <a:t>even</a:t>
            </a:r>
            <a:endParaRPr lang="hr-HR" dirty="0"/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hr-HR" dirty="0" err="1"/>
              <a:t>Cardinalities</a:t>
            </a:r>
            <a:r>
              <a:rPr lang="hr-HR" dirty="0"/>
              <a:t> are </a:t>
            </a:r>
            <a:r>
              <a:rPr lang="hr-HR" dirty="0" err="1"/>
              <a:t>not</a:t>
            </a:r>
            <a:r>
              <a:rPr lang="hr-HR" dirty="0"/>
              <a:t> </a:t>
            </a:r>
            <a:r>
              <a:rPr lang="hr-HR" dirty="0" err="1"/>
              <a:t>similar</a:t>
            </a:r>
            <a:endParaRPr lang="hr-HR" dirty="0"/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hr-HR" dirty="0" err="1"/>
              <a:t>Duration</a:t>
            </a:r>
            <a:r>
              <a:rPr lang="hr-HR" dirty="0"/>
              <a:t> </a:t>
            </a:r>
            <a:r>
              <a:rPr lang="hr-HR" dirty="0" err="1"/>
              <a:t>variation</a:t>
            </a:r>
            <a:endParaRPr lang="hr-HR" dirty="0"/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hr-HR" dirty="0" err="1"/>
              <a:t>Reads</a:t>
            </a:r>
            <a:r>
              <a:rPr lang="hr-HR" dirty="0"/>
              <a:t> </a:t>
            </a:r>
            <a:r>
              <a:rPr lang="hr-HR" dirty="0" err="1"/>
              <a:t>variation</a:t>
            </a:r>
            <a:endParaRPr lang="hr-HR" dirty="0"/>
          </a:p>
          <a:p>
            <a:pPr marL="742950" indent="-742950">
              <a:buFont typeface="Arial" panose="020B0604020202020204" pitchFamily="34" charset="0"/>
              <a:buChar char="•"/>
            </a:pPr>
            <a:endParaRPr lang="hr-HR" dirty="0"/>
          </a:p>
          <a:p>
            <a:pPr marL="742950" indent="-742950">
              <a:buFont typeface="Arial" panose="020B0604020202020204" pitchFamily="34" charset="0"/>
              <a:buChar char="•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8110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05D390-CE5E-4829-8124-C08D4640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How </a:t>
            </a:r>
            <a:r>
              <a:rPr lang="hr-HR" dirty="0"/>
              <a:t>to </a:t>
            </a:r>
            <a:r>
              <a:rPr lang="hr-HR" dirty="0" err="1"/>
              <a:t>deal</a:t>
            </a:r>
            <a:r>
              <a:rPr lang="hr-HR" dirty="0"/>
              <a:t> </a:t>
            </a:r>
            <a:r>
              <a:rPr lang="hr-HR" dirty="0" err="1"/>
              <a:t>with</a:t>
            </a:r>
            <a:r>
              <a:rPr lang="hr-HR" dirty="0"/>
              <a:t> </a:t>
            </a:r>
            <a:r>
              <a:rPr lang="hr-HR" dirty="0" err="1"/>
              <a:t>bad</a:t>
            </a:r>
            <a:r>
              <a:rPr lang="hr-HR" dirty="0"/>
              <a:t> PS?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C85F6-35D9-4917-8010-AEEE737ED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hr-HR" dirty="0" err="1"/>
              <a:t>Optimize</a:t>
            </a:r>
            <a:r>
              <a:rPr lang="hr-HR" dirty="0"/>
              <a:t> for </a:t>
            </a:r>
            <a:r>
              <a:rPr lang="hr-HR" dirty="0" err="1"/>
              <a:t>unknown</a:t>
            </a:r>
            <a:endParaRPr lang="hr-HR" dirty="0"/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hr-HR" dirty="0" err="1"/>
              <a:t>Trace</a:t>
            </a:r>
            <a:r>
              <a:rPr lang="hr-HR" dirty="0"/>
              <a:t> </a:t>
            </a:r>
            <a:r>
              <a:rPr lang="hr-HR" dirty="0" err="1"/>
              <a:t>flag</a:t>
            </a:r>
            <a:r>
              <a:rPr lang="hr-HR" dirty="0"/>
              <a:t> 4136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hr-HR"/>
              <a:t>ALTER DATABASE SCOPED CONFIGURATION</a:t>
            </a:r>
            <a:br>
              <a:rPr lang="hr-HR"/>
            </a:br>
            <a:r>
              <a:rPr lang="hr-HR"/>
              <a:t>SET PARAMETER_SNIFFING = OFF</a:t>
            </a:r>
            <a:endParaRPr lang="hr-HR" dirty="0"/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hr-HR" dirty="0" err="1"/>
              <a:t>Optimize</a:t>
            </a:r>
            <a:r>
              <a:rPr lang="hr-HR" dirty="0"/>
              <a:t> for </a:t>
            </a:r>
            <a:r>
              <a:rPr lang="hr-HR" dirty="0" err="1"/>
              <a:t>value</a:t>
            </a:r>
            <a:endParaRPr lang="hr-HR" dirty="0"/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hr-HR" dirty="0" err="1"/>
              <a:t>Option</a:t>
            </a:r>
            <a:r>
              <a:rPr lang="hr-HR" dirty="0"/>
              <a:t> </a:t>
            </a:r>
            <a:r>
              <a:rPr lang="hr-HR" dirty="0" err="1"/>
              <a:t>recompile</a:t>
            </a:r>
            <a:endParaRPr lang="hr-HR" dirty="0"/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hr-HR" dirty="0" err="1"/>
              <a:t>Dynamic</a:t>
            </a:r>
            <a:r>
              <a:rPr lang="hr-HR" dirty="0"/>
              <a:t> </a:t>
            </a:r>
            <a:r>
              <a:rPr lang="hr-HR" dirty="0" err="1"/>
              <a:t>sql</a:t>
            </a:r>
            <a:endParaRPr lang="hr-HR" dirty="0"/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hr-HR" dirty="0" err="1"/>
              <a:t>Dynamic</a:t>
            </a:r>
            <a:r>
              <a:rPr lang="hr-HR" dirty="0"/>
              <a:t> </a:t>
            </a:r>
            <a:r>
              <a:rPr lang="hr-HR" dirty="0" err="1"/>
              <a:t>sql</a:t>
            </a:r>
            <a:r>
              <a:rPr lang="hr-HR" dirty="0"/>
              <a:t> </a:t>
            </a:r>
            <a:r>
              <a:rPr lang="hr-HR" dirty="0" err="1"/>
              <a:t>with</a:t>
            </a:r>
            <a:r>
              <a:rPr lang="hr-HR" dirty="0"/>
              <a:t> </a:t>
            </a:r>
            <a:r>
              <a:rPr lang="hr-HR" dirty="0" err="1"/>
              <a:t>parameters</a:t>
            </a:r>
            <a:endParaRPr lang="hr-HR" dirty="0"/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hr-HR" dirty="0" err="1"/>
              <a:t>Dynamic</a:t>
            </a:r>
            <a:r>
              <a:rPr lang="hr-HR" dirty="0"/>
              <a:t> </a:t>
            </a:r>
            <a:r>
              <a:rPr lang="hr-HR" dirty="0" err="1"/>
              <a:t>sql</a:t>
            </a:r>
            <a:r>
              <a:rPr lang="hr-HR" dirty="0"/>
              <a:t> </a:t>
            </a:r>
            <a:r>
              <a:rPr lang="hr-HR" dirty="0" err="1"/>
              <a:t>with</a:t>
            </a:r>
            <a:r>
              <a:rPr lang="hr-HR" dirty="0"/>
              <a:t> </a:t>
            </a:r>
            <a:r>
              <a:rPr lang="hr-HR" dirty="0" err="1"/>
              <a:t>option</a:t>
            </a:r>
            <a:r>
              <a:rPr lang="hr-HR" dirty="0"/>
              <a:t> </a:t>
            </a:r>
            <a:r>
              <a:rPr lang="hr-HR" dirty="0" err="1"/>
              <a:t>recompile</a:t>
            </a:r>
            <a:endParaRPr lang="hr-HR" dirty="0"/>
          </a:p>
          <a:p>
            <a:pPr marL="742950" indent="-742950">
              <a:buFont typeface="Arial" panose="020B0604020202020204" pitchFamily="34" charset="0"/>
              <a:buChar char="•"/>
            </a:pPr>
            <a:endParaRPr lang="hr-HR" dirty="0"/>
          </a:p>
          <a:p>
            <a:pPr marL="742950" indent="-742950">
              <a:buFont typeface="Arial" panose="020B0604020202020204" pitchFamily="34" charset="0"/>
              <a:buChar char="•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47648313"/>
      </p:ext>
    </p:extLst>
  </p:cSld>
  <p:clrMapOvr>
    <a:masterClrMapping/>
  </p:clrMapOvr>
</p:sld>
</file>

<file path=ppt/theme/theme1.xml><?xml version="1.0" encoding="utf-8"?>
<a:theme xmlns:a="http://schemas.openxmlformats.org/drawingml/2006/main" name="1_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2598</TotalTime>
  <Words>217</Words>
  <Application>Microsoft Office PowerPoint</Application>
  <PresentationFormat>Custom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Segoe UI</vt:lpstr>
      <vt:lpstr>Wingdings</vt:lpstr>
      <vt:lpstr>1_SQLSatOslo 2016</vt:lpstr>
      <vt:lpstr>Parameter Sniffing on SQL Server</vt:lpstr>
      <vt:lpstr>Sponsor</vt:lpstr>
      <vt:lpstr>Who am I</vt:lpstr>
      <vt:lpstr>Agenda</vt:lpstr>
      <vt:lpstr>Let’s start</vt:lpstr>
      <vt:lpstr>What is Parameter Sniffing?</vt:lpstr>
      <vt:lpstr>When PS is good?</vt:lpstr>
      <vt:lpstr>When PS is bad?</vt:lpstr>
      <vt:lpstr>How to deal with bad PS?</vt:lpstr>
      <vt:lpstr>Demo</vt:lpstr>
      <vt:lpstr>Demo</vt:lpstr>
      <vt:lpstr>Demo</vt:lpstr>
      <vt:lpstr>Demo</vt:lpstr>
      <vt:lpstr>Conclusions</vt:lpstr>
      <vt:lpstr>Conclusions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Dean Savović</cp:lastModifiedBy>
  <cp:revision>65</cp:revision>
  <dcterms:created xsi:type="dcterms:W3CDTF">2011-08-19T20:30:49Z</dcterms:created>
  <dcterms:modified xsi:type="dcterms:W3CDTF">2018-02-17T10:16:58Z</dcterms:modified>
</cp:coreProperties>
</file>