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82" r:id="rId5"/>
    <p:sldId id="283" r:id="rId6"/>
    <p:sldId id="289" r:id="rId7"/>
    <p:sldId id="261" r:id="rId8"/>
    <p:sldId id="262" r:id="rId9"/>
    <p:sldId id="297" r:id="rId10"/>
    <p:sldId id="287" r:id="rId11"/>
    <p:sldId id="298" r:id="rId12"/>
    <p:sldId id="301" r:id="rId13"/>
    <p:sldId id="299" r:id="rId14"/>
    <p:sldId id="304" r:id="rId15"/>
    <p:sldId id="288" r:id="rId16"/>
    <p:sldId id="302" r:id="rId17"/>
    <p:sldId id="266" r:id="rId18"/>
    <p:sldId id="300" r:id="rId19"/>
    <p:sldId id="268" r:id="rId20"/>
    <p:sldId id="269" r:id="rId21"/>
    <p:sldId id="271" r:id="rId22"/>
    <p:sldId id="303" r:id="rId23"/>
    <p:sldId id="276" r:id="rId24"/>
    <p:sldId id="277" r:id="rId25"/>
    <p:sldId id="290" r:id="rId26"/>
    <p:sldId id="278" r:id="rId27"/>
    <p:sldId id="291" r:id="rId28"/>
    <p:sldId id="274" r:id="rId29"/>
    <p:sldId id="273" r:id="rId30"/>
    <p:sldId id="293" r:id="rId31"/>
    <p:sldId id="292" r:id="rId32"/>
    <p:sldId id="29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8DB624-E2E3-4EAF-8F33-FDED146D4612}">
          <p14:sldIdLst>
            <p14:sldId id="256"/>
            <p14:sldId id="257"/>
            <p14:sldId id="258"/>
            <p14:sldId id="282"/>
            <p14:sldId id="283"/>
            <p14:sldId id="289"/>
            <p14:sldId id="261"/>
            <p14:sldId id="262"/>
            <p14:sldId id="297"/>
            <p14:sldId id="287"/>
            <p14:sldId id="298"/>
            <p14:sldId id="301"/>
            <p14:sldId id="299"/>
            <p14:sldId id="304"/>
            <p14:sldId id="288"/>
            <p14:sldId id="302"/>
            <p14:sldId id="266"/>
            <p14:sldId id="300"/>
            <p14:sldId id="268"/>
            <p14:sldId id="269"/>
            <p14:sldId id="271"/>
            <p14:sldId id="303"/>
            <p14:sldId id="276"/>
            <p14:sldId id="277"/>
            <p14:sldId id="290"/>
            <p14:sldId id="278"/>
            <p14:sldId id="291"/>
            <p14:sldId id="274"/>
            <p14:sldId id="273"/>
            <p14:sldId id="293"/>
            <p14:sldId id="292"/>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9" autoAdjust="0"/>
    <p:restoredTop sz="85379" autoAdjust="0"/>
  </p:normalViewPr>
  <p:slideViewPr>
    <p:cSldViewPr>
      <p:cViewPr varScale="1">
        <p:scale>
          <a:sx n="86" d="100"/>
          <a:sy n="86" d="100"/>
        </p:scale>
        <p:origin x="-127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4BC6FB-ADA8-4EAB-8FBE-F21E38742C47}" type="datetimeFigureOut">
              <a:rPr lang="en-US" smtClean="0"/>
              <a:t>5/30/2015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3E499D-40FE-409B-A32A-A9BD0AC9B67F}" type="slidenum">
              <a:rPr lang="en-US" smtClean="0"/>
              <a:t>‹#›</a:t>
            </a:fld>
            <a:endParaRPr lang="en-US"/>
          </a:p>
        </p:txBody>
      </p:sp>
    </p:spTree>
    <p:extLst>
      <p:ext uri="{BB962C8B-B14F-4D97-AF65-F5344CB8AC3E}">
        <p14:creationId xmlns:p14="http://schemas.microsoft.com/office/powerpoint/2010/main" val="236792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3 Maxims</a:t>
            </a:r>
            <a:r>
              <a:rPr lang="en-US" baseline="0" dirty="0" smtClean="0"/>
              <a:t> for Maximum Performance -- </a:t>
            </a:r>
            <a:r>
              <a:rPr lang="en-US" dirty="0" smtClean="0"/>
              <a:t>Larry</a:t>
            </a:r>
            <a:r>
              <a:rPr lang="en-US" baseline="0" dirty="0" smtClean="0"/>
              <a:t> Wall – Laziness, Impatience, and Hubris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Join types, Seeks, Scans, Index fundamentals – how to recognize them, what they mean, how they work</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Sargability</a:t>
            </a:r>
            <a:r>
              <a:rPr lang="en-US" dirty="0" smtClean="0"/>
              <a:t>:</a:t>
            </a:r>
            <a:r>
              <a:rPr lang="en-US" baseline="0" dirty="0" smtClean="0"/>
              <a:t>  </a:t>
            </a:r>
            <a:r>
              <a:rPr lang="en-US" dirty="0" smtClean="0"/>
              <a:t>(the ability for the optimizer to use an index to seek the results)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Encapsulation:</a:t>
            </a:r>
            <a:r>
              <a:rPr lang="en-US" baseline="0" dirty="0" smtClean="0"/>
              <a:t>  (various flavors of functions, CTEs)</a:t>
            </a:r>
            <a:endParaRPr lang="en-US" dirty="0" smtClean="0"/>
          </a:p>
          <a:p>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2</a:t>
            </a:fld>
            <a:endParaRPr lang="en-US"/>
          </a:p>
        </p:txBody>
      </p:sp>
    </p:spTree>
    <p:extLst>
      <p:ext uri="{BB962C8B-B14F-4D97-AF65-F5344CB8AC3E}">
        <p14:creationId xmlns:p14="http://schemas.microsoft.com/office/powerpoint/2010/main" val="847952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list is incremented when it’s the smallest value.  After a match, the last one to be incremented is incremented again.</a:t>
            </a:r>
          </a:p>
          <a:p>
            <a:r>
              <a:rPr lang="en-US" dirty="0" smtClean="0"/>
              <a:t>As</a:t>
            </a:r>
            <a:r>
              <a:rPr lang="en-US" baseline="0" dirty="0" smtClean="0"/>
              <a:t> you can see, this can be quite fast, as each list is iterated over exactly once – O(N + M).  If you have to sort the lists, it’s O(N log N + M log M), and requires memory to do the sorts.</a:t>
            </a:r>
          </a:p>
          <a:p>
            <a:r>
              <a:rPr lang="en-US" baseline="0" dirty="0" smtClean="0"/>
              <a:t>Image credit: </a:t>
            </a:r>
            <a:r>
              <a:rPr lang="en-US" baseline="0" dirty="0" err="1" smtClean="0"/>
              <a:t>sqlity</a:t>
            </a:r>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12</a:t>
            </a:fld>
            <a:endParaRPr lang="en-US"/>
          </a:p>
        </p:txBody>
      </p:sp>
    </p:spTree>
    <p:extLst>
      <p:ext uri="{BB962C8B-B14F-4D97-AF65-F5344CB8AC3E}">
        <p14:creationId xmlns:p14="http://schemas.microsoft.com/office/powerpoint/2010/main" val="106364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Hash table is built using the smaller of the two “sides”, then</a:t>
            </a:r>
            <a:r>
              <a:rPr lang="en-US" baseline="0" dirty="0" smtClean="0"/>
              <a:t> each row in the larger table “probes” the hash table – the join criteria are hashed and compared to the hash table.</a:t>
            </a:r>
          </a:p>
          <a:p>
            <a:r>
              <a:rPr lang="en-US" baseline="0" dirty="0" smtClean="0"/>
              <a:t>Can “spill” and require changes in algorithm – get warnings in Query Analyzer.</a:t>
            </a:r>
          </a:p>
          <a:p>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13</a:t>
            </a:fld>
            <a:endParaRPr lang="en-US"/>
          </a:p>
        </p:txBody>
      </p:sp>
    </p:spTree>
    <p:extLst>
      <p:ext uri="{BB962C8B-B14F-4D97-AF65-F5344CB8AC3E}">
        <p14:creationId xmlns:p14="http://schemas.microsoft.com/office/powerpoint/2010/main" val="2380010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Hash needs memory and time up front for building</a:t>
            </a:r>
            <a:r>
              <a:rPr lang="en-US" baseline="0" dirty="0" smtClean="0"/>
              <a:t> the hash table, possible that that constant overhead can be considerable in some cases.</a:t>
            </a:r>
            <a:endParaRPr lang="en-US" dirty="0" smtClean="0"/>
          </a:p>
          <a:p>
            <a:r>
              <a:rPr lang="en-US" dirty="0" smtClean="0"/>
              <a:t>Nested Loop can get going right away, no real overhead, no memory consumption.  For asymmetric</a:t>
            </a:r>
            <a:r>
              <a:rPr lang="en-US" baseline="0" dirty="0" smtClean="0"/>
              <a:t> sets where N * M &lt;&lt; N * N, this can be decisive.</a:t>
            </a:r>
          </a:p>
          <a:p>
            <a:r>
              <a:rPr lang="en-US" baseline="0" dirty="0" smtClean="0"/>
              <a:t>Merge is great if the set is sorted or if you are going to have to sort anyway – in those cases, can be better to sort up front and use lower-overhead merge.</a:t>
            </a:r>
          </a:p>
          <a:p>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14</a:t>
            </a:fld>
            <a:endParaRPr lang="en-US"/>
          </a:p>
        </p:txBody>
      </p:sp>
    </p:spTree>
    <p:extLst>
      <p:ext uri="{BB962C8B-B14F-4D97-AF65-F5344CB8AC3E}">
        <p14:creationId xmlns:p14="http://schemas.microsoft.com/office/powerpoint/2010/main" val="182441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Scan</a:t>
            </a:r>
            <a:r>
              <a:rPr lang="en-US" baseline="0" dirty="0" smtClean="0"/>
              <a:t> vs seek – one of the most important things to be able to recognize in the execution plan.</a:t>
            </a:r>
          </a:p>
          <a:p>
            <a:r>
              <a:rPr lang="en-US" baseline="0" dirty="0" smtClean="0"/>
              <a:t>Icon is a nice visual hint.</a:t>
            </a:r>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15</a:t>
            </a:fld>
            <a:endParaRPr lang="en-US"/>
          </a:p>
        </p:txBody>
      </p:sp>
    </p:spTree>
    <p:extLst>
      <p:ext uri="{BB962C8B-B14F-4D97-AF65-F5344CB8AC3E}">
        <p14:creationId xmlns:p14="http://schemas.microsoft.com/office/powerpoint/2010/main" val="224594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Simples</a:t>
            </a:r>
            <a:r>
              <a:rPr lang="en-US" baseline="0" dirty="0" smtClean="0"/>
              <a:t>t analogy for this – the simple phone book</a:t>
            </a:r>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16</a:t>
            </a:fld>
            <a:endParaRPr lang="en-US"/>
          </a:p>
        </p:txBody>
      </p:sp>
    </p:spTree>
    <p:extLst>
      <p:ext uri="{BB962C8B-B14F-4D97-AF65-F5344CB8AC3E}">
        <p14:creationId xmlns:p14="http://schemas.microsoft.com/office/powerpoint/2010/main" val="403009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21</a:t>
            </a:fld>
            <a:endParaRPr lang="en-US"/>
          </a:p>
        </p:txBody>
      </p:sp>
    </p:spTree>
    <p:extLst>
      <p:ext uri="{BB962C8B-B14F-4D97-AF65-F5344CB8AC3E}">
        <p14:creationId xmlns:p14="http://schemas.microsoft.com/office/powerpoint/2010/main" val="386661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Jean-Paul Sartre (</a:t>
            </a:r>
            <a:r>
              <a:rPr lang="en-US" smtClean="0"/>
              <a:t>No Exit)</a:t>
            </a:r>
            <a:endParaRPr lang="en-US"/>
          </a:p>
        </p:txBody>
      </p:sp>
      <p:sp>
        <p:nvSpPr>
          <p:cNvPr id="4" name="Slide Number Placeholder 3"/>
          <p:cNvSpPr>
            <a:spLocks noGrp="1"/>
          </p:cNvSpPr>
          <p:nvPr>
            <p:ph type="sldNum" sz="quarter" idx="10"/>
          </p:nvPr>
        </p:nvSpPr>
        <p:spPr/>
        <p:txBody>
          <a:bodyPr/>
          <a:lstStyle/>
          <a:p>
            <a:fld id="{EB3E499D-40FE-409B-A32A-A9BD0AC9B67F}" type="slidenum">
              <a:rPr lang="en-US" smtClean="0"/>
              <a:t>31</a:t>
            </a:fld>
            <a:endParaRPr lang="en-US"/>
          </a:p>
        </p:txBody>
      </p:sp>
    </p:spTree>
    <p:extLst>
      <p:ext uri="{BB962C8B-B14F-4D97-AF65-F5344CB8AC3E}">
        <p14:creationId xmlns:p14="http://schemas.microsoft.com/office/powerpoint/2010/main" val="145310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3</a:t>
            </a:fld>
            <a:endParaRPr lang="en-US"/>
          </a:p>
        </p:txBody>
      </p:sp>
    </p:spTree>
    <p:extLst>
      <p:ext uri="{BB962C8B-B14F-4D97-AF65-F5344CB8AC3E}">
        <p14:creationId xmlns:p14="http://schemas.microsoft.com/office/powerpoint/2010/main" val="232782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Laziness – It’s not </a:t>
            </a:r>
            <a:r>
              <a:rPr lang="en-US" baseline="0" dirty="0" smtClean="0"/>
              <a:t>a workout -- d</a:t>
            </a:r>
            <a:r>
              <a:rPr lang="en-US" dirty="0" smtClean="0"/>
              <a:t>on’t make SQL</a:t>
            </a:r>
            <a:r>
              <a:rPr lang="en-US" baseline="0" dirty="0" smtClean="0"/>
              <a:t> Server sweat.  The less data you touch and the less work you make SQL do, the faster your query runs.</a:t>
            </a:r>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4</a:t>
            </a:fld>
            <a:endParaRPr lang="en-US"/>
          </a:p>
        </p:txBody>
      </p:sp>
    </p:spTree>
    <p:extLst>
      <p:ext uri="{BB962C8B-B14F-4D97-AF65-F5344CB8AC3E}">
        <p14:creationId xmlns:p14="http://schemas.microsoft.com/office/powerpoint/2010/main" val="149673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Conformit</a:t>
            </a:r>
            <a:r>
              <a:rPr lang="en-US" baseline="0" dirty="0" smtClean="0"/>
              <a:t>y – Swim with the stream.  SQL is designed for set-based operation – use it!  Queries are fastest when they intelligently use standard mechanisms.</a:t>
            </a:r>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5</a:t>
            </a:fld>
            <a:endParaRPr lang="en-US"/>
          </a:p>
        </p:txBody>
      </p:sp>
    </p:spTree>
    <p:extLst>
      <p:ext uri="{BB962C8B-B14F-4D97-AF65-F5344CB8AC3E}">
        <p14:creationId xmlns:p14="http://schemas.microsoft.com/office/powerpoint/2010/main" val="251551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Paranoia</a:t>
            </a:r>
            <a:r>
              <a:rPr lang="en-US" dirty="0" smtClean="0"/>
              <a:t> – SQL Server lies.  Lies constantly.  Lies like a rug.  Don’t rely on a single set of metrics, always cross-check.  For goodness’ sake, don’t rely on intuition alone!</a:t>
            </a:r>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6</a:t>
            </a:fld>
            <a:endParaRPr lang="en-US"/>
          </a:p>
        </p:txBody>
      </p:sp>
    </p:spTree>
    <p:extLst>
      <p:ext uri="{BB962C8B-B14F-4D97-AF65-F5344CB8AC3E}">
        <p14:creationId xmlns:p14="http://schemas.microsoft.com/office/powerpoint/2010/main" val="5450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a:t>
            </a:r>
            <a:r>
              <a:rPr lang="en-US" baseline="0" dirty="0" smtClean="0"/>
              <a:t> basic query constructs you will see all the time.  Red fields are where your eyes should go right away, because that’s where performance problems are usually lurking.  That’s because they contain the predicates, and predicates are one of the main drivers of the query optimizer’s choice of plan.</a:t>
            </a:r>
          </a:p>
          <a:p>
            <a:endParaRPr lang="en-US" baseline="0" dirty="0" smtClean="0"/>
          </a:p>
          <a:p>
            <a:r>
              <a:rPr lang="en-US" baseline="0" dirty="0" smtClean="0"/>
              <a:t>You can have problems based on the number of and the specific choices of tables / functions also, so the other clauses don’t get off scot free.</a:t>
            </a:r>
          </a:p>
        </p:txBody>
      </p:sp>
      <p:sp>
        <p:nvSpPr>
          <p:cNvPr id="4" name="Slide Number Placeholder 3"/>
          <p:cNvSpPr>
            <a:spLocks noGrp="1"/>
          </p:cNvSpPr>
          <p:nvPr>
            <p:ph type="sldNum" sz="quarter" idx="10"/>
          </p:nvPr>
        </p:nvSpPr>
        <p:spPr/>
        <p:txBody>
          <a:bodyPr/>
          <a:lstStyle/>
          <a:p>
            <a:fld id="{EB3E499D-40FE-409B-A32A-A9BD0AC9B67F}" type="slidenum">
              <a:rPr lang="en-US" smtClean="0"/>
              <a:t>7</a:t>
            </a:fld>
            <a:endParaRPr lang="en-US"/>
          </a:p>
        </p:txBody>
      </p:sp>
    </p:spTree>
    <p:extLst>
      <p:ext uri="{BB962C8B-B14F-4D97-AF65-F5344CB8AC3E}">
        <p14:creationId xmlns:p14="http://schemas.microsoft.com/office/powerpoint/2010/main" val="152825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Plan</a:t>
            </a:r>
            <a:r>
              <a:rPr lang="en-US" sz="1200" baseline="0" dirty="0" smtClean="0"/>
              <a:t> generation -- </a:t>
            </a:r>
            <a:r>
              <a:rPr lang="en-US" sz="1200" dirty="0" smtClean="0"/>
              <a:t>Based on statistics and the topology of the tables and indexes, the optimizer comes up with the best query plan it can.</a:t>
            </a:r>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8</a:t>
            </a:fld>
            <a:endParaRPr lang="en-US"/>
          </a:p>
        </p:txBody>
      </p:sp>
    </p:spTree>
    <p:extLst>
      <p:ext uri="{BB962C8B-B14F-4D97-AF65-F5344CB8AC3E}">
        <p14:creationId xmlns:p14="http://schemas.microsoft.com/office/powerpoint/2010/main" val="167253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a:t>
            </a:r>
            <a:r>
              <a:rPr lang="en-US" baseline="0" dirty="0" smtClean="0"/>
              <a:t> plan from SSMS – either estimated or actual.  Estimated is based on statistics at time of compilation, actual is what the server actually does with your query at the point of execution.  Estimated plans are the </a:t>
            </a:r>
            <a:r>
              <a:rPr lang="en-US" baseline="0" smtClean="0"/>
              <a:t>ones stored in cache.</a:t>
            </a:r>
            <a:endParaRPr lang="en-US"/>
          </a:p>
        </p:txBody>
      </p:sp>
      <p:sp>
        <p:nvSpPr>
          <p:cNvPr id="4" name="Slide Number Placeholder 3"/>
          <p:cNvSpPr>
            <a:spLocks noGrp="1"/>
          </p:cNvSpPr>
          <p:nvPr>
            <p:ph type="sldNum" sz="quarter" idx="10"/>
          </p:nvPr>
        </p:nvSpPr>
        <p:spPr/>
        <p:txBody>
          <a:bodyPr/>
          <a:lstStyle/>
          <a:p>
            <a:fld id="{EB3E499D-40FE-409B-A32A-A9BD0AC9B67F}" type="slidenum">
              <a:rPr lang="en-US" smtClean="0"/>
              <a:t>9</a:t>
            </a:fld>
            <a:endParaRPr lang="en-US"/>
          </a:p>
        </p:txBody>
      </p:sp>
    </p:spTree>
    <p:extLst>
      <p:ext uri="{BB962C8B-B14F-4D97-AF65-F5344CB8AC3E}">
        <p14:creationId xmlns:p14="http://schemas.microsoft.com/office/powerpoint/2010/main" val="738537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every row against every</a:t>
            </a:r>
            <a:r>
              <a:rPr lang="en-US" baseline="0" dirty="0" smtClean="0"/>
              <a:t> other row – O(N*M).</a:t>
            </a:r>
            <a:endParaRPr lang="en-US" dirty="0"/>
          </a:p>
        </p:txBody>
      </p:sp>
      <p:sp>
        <p:nvSpPr>
          <p:cNvPr id="4" name="Slide Number Placeholder 3"/>
          <p:cNvSpPr>
            <a:spLocks noGrp="1"/>
          </p:cNvSpPr>
          <p:nvPr>
            <p:ph type="sldNum" sz="quarter" idx="10"/>
          </p:nvPr>
        </p:nvSpPr>
        <p:spPr/>
        <p:txBody>
          <a:bodyPr/>
          <a:lstStyle/>
          <a:p>
            <a:fld id="{EB3E499D-40FE-409B-A32A-A9BD0AC9B67F}" type="slidenum">
              <a:rPr lang="en-US" smtClean="0"/>
              <a:t>10</a:t>
            </a:fld>
            <a:endParaRPr lang="en-US"/>
          </a:p>
        </p:txBody>
      </p:sp>
    </p:spTree>
    <p:extLst>
      <p:ext uri="{BB962C8B-B14F-4D97-AF65-F5344CB8AC3E}">
        <p14:creationId xmlns:p14="http://schemas.microsoft.com/office/powerpoint/2010/main" val="2530328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199" y="6197614"/>
            <a:ext cx="773079" cy="365125"/>
          </a:xfrm>
        </p:spPr>
        <p:txBody>
          <a:bodyPr/>
          <a:lstStyle>
            <a:lvl1pPr>
              <a:defRPr>
                <a:solidFill>
                  <a:schemeClr val="bg1">
                    <a:lumMod val="75000"/>
                  </a:schemeClr>
                </a:solidFill>
              </a:defRPr>
            </a:lvl1pPr>
          </a:lstStyle>
          <a:p>
            <a:fld id="{5FBF27D0-8D1F-4D48-9357-B4BB4BBBE555}" type="datetimeFigureOut">
              <a:rPr lang="en-US" smtClean="0"/>
              <a:t>5/30/2015</a:t>
            </a:fld>
            <a:endParaRPr lang="en-US"/>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endParaRPr lang="en-US"/>
          </a:p>
        </p:txBody>
      </p:sp>
      <p:pic>
        <p:nvPicPr>
          <p:cNvPr id="9" name="Picture 8" descr="SQLSaturday_Final_We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317" y="5675582"/>
            <a:ext cx="1912930" cy="1044064"/>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F27D0-8D1F-4D48-9357-B4BB4BBBE555}" type="datetimeFigureOut">
              <a:rPr lang="en-US" smtClean="0"/>
              <a:t>5/30/2015</a:t>
            </a:fld>
            <a:endParaRPr lang="en-US"/>
          </a:p>
        </p:txBody>
      </p:sp>
      <p:sp>
        <p:nvSpPr>
          <p:cNvPr id="12" name="Date Placeholder 3"/>
          <p:cNvSpPr txBox="1">
            <a:spLocks/>
          </p:cNvSpPr>
          <p:nvPr/>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5/30/2015</a:t>
            </a:fld>
            <a:r>
              <a:rPr lang="en-US"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cxnSp>
        <p:nvCxnSpPr>
          <p:cNvPr id="15" name="Straight Connector 14"/>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spTree>
    <p:extLst>
      <p:ext uri="{BB962C8B-B14F-4D97-AF65-F5344CB8AC3E}">
        <p14:creationId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cxnSp>
        <p:nvCxnSpPr>
          <p:cNvPr id="17" name="Straight Connector 16"/>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8"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17"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cxnSp>
        <p:nvCxnSpPr>
          <p:cNvPr id="19" name="Straight Connector 18"/>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cxnSp>
        <p:nvCxnSpPr>
          <p:cNvPr id="18" name="Straight Connector 17"/>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12"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cxnSp>
        <p:nvCxnSpPr>
          <p:cNvPr id="14" name="Straight Connector 13"/>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FBF27D0-8D1F-4D48-9357-B4BB4BBBE555}" type="datetimeFigureOut">
              <a:rPr lang="en-US" smtClean="0"/>
              <a:t>5/30/2015</a:t>
            </a:fld>
            <a:endParaRPr lang="en-US"/>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36B7C1E5-9DEE-4A89-AC10-D6BC4D44C909}" type="slidenum">
              <a:rPr lang="en-US" smtClean="0"/>
              <a:t>‹#›</a:t>
            </a:fld>
            <a:endParaRPr lang="en-US"/>
          </a:p>
        </p:txBody>
      </p:sp>
      <p:sp>
        <p:nvSpPr>
          <p:cNvPr id="7" name="TextBox 6"/>
          <p:cNvSpPr txBox="1"/>
          <p:nvPr/>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Great SQL Query Performance</a:t>
            </a:r>
            <a:endParaRPr lang="en-US" dirty="0"/>
          </a:p>
        </p:txBody>
      </p:sp>
      <p:sp>
        <p:nvSpPr>
          <p:cNvPr id="3" name="Subtitle 2"/>
          <p:cNvSpPr>
            <a:spLocks noGrp="1"/>
          </p:cNvSpPr>
          <p:nvPr>
            <p:ph type="subTitle" idx="1"/>
          </p:nvPr>
        </p:nvSpPr>
        <p:spPr/>
        <p:txBody>
          <a:bodyPr/>
          <a:lstStyle/>
          <a:p>
            <a:r>
              <a:rPr lang="en-US" dirty="0" smtClean="0"/>
              <a:t>Matt Wigdahl, ScriptPro LLC</a:t>
            </a:r>
            <a:endParaRPr lang="en-US" dirty="0"/>
          </a:p>
        </p:txBody>
      </p:sp>
    </p:spTree>
    <p:extLst>
      <p:ext uri="{BB962C8B-B14F-4D97-AF65-F5344CB8AC3E}">
        <p14:creationId xmlns:p14="http://schemas.microsoft.com/office/powerpoint/2010/main" val="21294199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Execution Plan 101A1 – Nested Loop</a:t>
            </a:r>
            <a:endParaRPr lang="en-US" dirty="0"/>
          </a:p>
        </p:txBody>
      </p:sp>
      <p:sp>
        <p:nvSpPr>
          <p:cNvPr id="3" name="Content Placeholder 2"/>
          <p:cNvSpPr>
            <a:spLocks noGrp="1"/>
          </p:cNvSpPr>
          <p:nvPr>
            <p:ph idx="1"/>
          </p:nvPr>
        </p:nvSpPr>
        <p:spPr>
          <a:xfrm>
            <a:off x="457200" y="1600200"/>
            <a:ext cx="8153400" cy="4525963"/>
          </a:xfrm>
        </p:spPr>
        <p:txBody>
          <a:bodyPr>
            <a:normAutofit/>
          </a:bodyPr>
          <a:lstStyle/>
          <a:p>
            <a:r>
              <a:rPr lang="en-US" dirty="0" smtClean="0"/>
              <a:t>Nested Loop  </a:t>
            </a:r>
          </a:p>
          <a:p>
            <a:pPr lvl="1"/>
            <a:r>
              <a:rPr lang="en-US" dirty="0" smtClean="0"/>
              <a:t>Best if one input is very small</a:t>
            </a:r>
          </a:p>
          <a:p>
            <a:pPr lvl="1"/>
            <a:r>
              <a:rPr lang="en-US" dirty="0" smtClean="0"/>
              <a:t>Each row tested against each other row</a:t>
            </a:r>
          </a:p>
          <a:p>
            <a:pPr lvl="1"/>
            <a:r>
              <a:rPr lang="en-US" dirty="0" smtClean="0"/>
              <a:t>Scales poorly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802" y="3048000"/>
            <a:ext cx="2623997"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8819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2000"/>
                                        <p:tgtEl>
                                          <p:spTgt spid="1026"/>
                                        </p:tgtEl>
                                      </p:cBhvr>
                                    </p:animEffect>
                                    <p:anim calcmode="lin" valueType="num">
                                      <p:cBhvr>
                                        <p:cTn id="13" dur="2000" fill="hold"/>
                                        <p:tgtEl>
                                          <p:spTgt spid="1026"/>
                                        </p:tgtEl>
                                        <p:attrNameLst>
                                          <p:attrName>ppt_w</p:attrName>
                                        </p:attrNameLst>
                                      </p:cBhvr>
                                      <p:tavLst>
                                        <p:tav tm="0" fmla="#ppt_w*sin(2.5*pi*$)">
                                          <p:val>
                                            <p:fltVal val="0"/>
                                          </p:val>
                                        </p:tav>
                                        <p:tav tm="100000">
                                          <p:val>
                                            <p:fltVal val="1"/>
                                          </p:val>
                                        </p:tav>
                                      </p:tavLst>
                                    </p:anim>
                                    <p:anim calcmode="lin" valueType="num">
                                      <p:cBhvr>
                                        <p:cTn id="14"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894351"/>
            <a:ext cx="3200400" cy="2980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Execution Plan 101A2 – Merge</a:t>
            </a:r>
            <a:endParaRPr lang="en-US" dirty="0"/>
          </a:p>
        </p:txBody>
      </p:sp>
      <p:sp>
        <p:nvSpPr>
          <p:cNvPr id="3" name="Content Placeholder 2"/>
          <p:cNvSpPr>
            <a:spLocks noGrp="1"/>
          </p:cNvSpPr>
          <p:nvPr>
            <p:ph idx="1"/>
          </p:nvPr>
        </p:nvSpPr>
        <p:spPr>
          <a:xfrm>
            <a:off x="457200" y="1600200"/>
            <a:ext cx="6248400" cy="4525963"/>
          </a:xfrm>
        </p:spPr>
        <p:txBody>
          <a:bodyPr/>
          <a:lstStyle/>
          <a:p>
            <a:r>
              <a:rPr lang="en-US" dirty="0"/>
              <a:t>Merge</a:t>
            </a:r>
          </a:p>
          <a:p>
            <a:pPr lvl="1"/>
            <a:r>
              <a:rPr lang="en-US" dirty="0"/>
              <a:t>Best if inputs are both sorted on join key and similar </a:t>
            </a:r>
            <a:r>
              <a:rPr lang="en-US" dirty="0" smtClean="0"/>
              <a:t>size</a:t>
            </a:r>
          </a:p>
          <a:p>
            <a:pPr lvl="1"/>
            <a:r>
              <a:rPr lang="en-US" dirty="0" smtClean="0"/>
              <a:t>Iterates through rows for both tables in sorted order</a:t>
            </a:r>
          </a:p>
        </p:txBody>
      </p:sp>
    </p:spTree>
    <p:extLst>
      <p:ext uri="{BB962C8B-B14F-4D97-AF65-F5344CB8AC3E}">
        <p14:creationId xmlns:p14="http://schemas.microsoft.com/office/powerpoint/2010/main" val="388972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Merge</a:t>
            </a:r>
            <a:endParaRPr lang="en-US" dirty="0"/>
          </a:p>
        </p:txBody>
      </p:sp>
      <p:pic>
        <p:nvPicPr>
          <p:cNvPr id="5125" name="Picture 5" descr="merge join algorithm"/>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8866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487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Plan 101A3 – Hash</a:t>
            </a:r>
            <a:endParaRPr lang="en-US" dirty="0"/>
          </a:p>
        </p:txBody>
      </p:sp>
      <p:sp>
        <p:nvSpPr>
          <p:cNvPr id="3" name="Content Placeholder 2"/>
          <p:cNvSpPr>
            <a:spLocks noGrp="1"/>
          </p:cNvSpPr>
          <p:nvPr>
            <p:ph idx="1"/>
          </p:nvPr>
        </p:nvSpPr>
        <p:spPr>
          <a:xfrm>
            <a:off x="457200" y="1600200"/>
            <a:ext cx="5562600" cy="4525963"/>
          </a:xfrm>
        </p:spPr>
        <p:txBody>
          <a:bodyPr/>
          <a:lstStyle/>
          <a:p>
            <a:r>
              <a:rPr lang="en-US" dirty="0"/>
              <a:t>Hash</a:t>
            </a:r>
          </a:p>
          <a:p>
            <a:pPr lvl="1"/>
            <a:r>
              <a:rPr lang="en-US" dirty="0"/>
              <a:t>Best in other cases</a:t>
            </a:r>
          </a:p>
          <a:p>
            <a:pPr lvl="1"/>
            <a:r>
              <a:rPr lang="en-US" dirty="0"/>
              <a:t>Versatile, can indicate issues</a:t>
            </a:r>
          </a:p>
          <a:p>
            <a:pPr lvl="1"/>
            <a:r>
              <a:rPr lang="en-US" dirty="0"/>
              <a:t>Needs memory for </a:t>
            </a:r>
            <a:r>
              <a:rPr lang="en-US" dirty="0" smtClean="0"/>
              <a:t>hash table</a:t>
            </a:r>
          </a:p>
          <a:p>
            <a:pPr lvl="1"/>
            <a:r>
              <a:rPr lang="en-US" dirty="0" smtClean="0"/>
              <a:t>Can “spill” if hash is larger than estimated or allowed, and require on-the-fly changes in algorithm</a:t>
            </a:r>
            <a:endParaRPr lang="en-US" dirty="0"/>
          </a:p>
          <a:p>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276600"/>
            <a:ext cx="2743200" cy="204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52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Execution Plan 101A </a:t>
            </a:r>
            <a:r>
              <a:rPr lang="en-US" dirty="0" err="1" smtClean="0"/>
              <a:t>Wrapup</a:t>
            </a:r>
            <a:r>
              <a:rPr lang="en-US" dirty="0" smtClean="0"/>
              <a:t> -- Big-O</a:t>
            </a:r>
            <a:endParaRPr lang="en-US" dirty="0"/>
          </a:p>
        </p:txBody>
      </p:sp>
      <p:sp>
        <p:nvSpPr>
          <p:cNvPr id="3" name="Content Placeholder 2"/>
          <p:cNvSpPr>
            <a:spLocks noGrp="1"/>
          </p:cNvSpPr>
          <p:nvPr>
            <p:ph idx="1"/>
          </p:nvPr>
        </p:nvSpPr>
        <p:spPr/>
        <p:txBody>
          <a:bodyPr>
            <a:normAutofit/>
          </a:bodyPr>
          <a:lstStyle/>
          <a:p>
            <a:r>
              <a:rPr lang="en-US" dirty="0"/>
              <a:t>Loop -- O(N * M) [O(N</a:t>
            </a:r>
            <a:r>
              <a:rPr lang="en-US" baseline="30000" dirty="0"/>
              <a:t>2</a:t>
            </a:r>
            <a:r>
              <a:rPr lang="en-US" dirty="0"/>
              <a:t>)]</a:t>
            </a:r>
          </a:p>
          <a:p>
            <a:r>
              <a:rPr lang="en-US" dirty="0"/>
              <a:t>Hash -- O(N + M) [O(N)]</a:t>
            </a:r>
          </a:p>
          <a:p>
            <a:r>
              <a:rPr lang="en-US" dirty="0" smtClean="0"/>
              <a:t>Merge</a:t>
            </a:r>
          </a:p>
          <a:p>
            <a:pPr lvl="1"/>
            <a:r>
              <a:rPr lang="en-US" dirty="0" smtClean="0"/>
              <a:t>O(N + M) if sorted [O(N)]</a:t>
            </a:r>
          </a:p>
          <a:p>
            <a:pPr lvl="1"/>
            <a:r>
              <a:rPr lang="en-US" dirty="0" smtClean="0"/>
              <a:t>O(N log N + M log M) if not sorted [O(N log N)]</a:t>
            </a:r>
          </a:p>
          <a:p>
            <a:r>
              <a:rPr lang="en-US" dirty="0" smtClean="0"/>
              <a:t>So why do we ever use anything other than Hash?</a:t>
            </a:r>
          </a:p>
          <a:p>
            <a:r>
              <a:rPr lang="en-US" dirty="0" smtClean="0"/>
              <a:t>Overhead (memory, algorithmic)</a:t>
            </a:r>
            <a:endParaRPr lang="en-US" dirty="0"/>
          </a:p>
        </p:txBody>
      </p:sp>
    </p:spTree>
    <p:extLst>
      <p:ext uri="{BB962C8B-B14F-4D97-AF65-F5344CB8AC3E}">
        <p14:creationId xmlns:p14="http://schemas.microsoft.com/office/powerpoint/2010/main" val="119569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Plan 101B – Read Types</a:t>
            </a:r>
            <a:endParaRPr lang="en-US" dirty="0"/>
          </a:p>
        </p:txBody>
      </p:sp>
      <p:sp>
        <p:nvSpPr>
          <p:cNvPr id="3" name="Content Placeholder 2"/>
          <p:cNvSpPr>
            <a:spLocks noGrp="1"/>
          </p:cNvSpPr>
          <p:nvPr>
            <p:ph idx="1"/>
          </p:nvPr>
        </p:nvSpPr>
        <p:spPr>
          <a:xfrm>
            <a:off x="457200" y="1600200"/>
            <a:ext cx="5486400" cy="4525963"/>
          </a:xfrm>
        </p:spPr>
        <p:txBody>
          <a:bodyPr/>
          <a:lstStyle/>
          <a:p>
            <a:r>
              <a:rPr lang="en-US" dirty="0" smtClean="0"/>
              <a:t>Table / Index Scan</a:t>
            </a:r>
          </a:p>
          <a:p>
            <a:pPr lvl="1"/>
            <a:r>
              <a:rPr lang="en-US" dirty="0" smtClean="0"/>
              <a:t>Iterates over the whole structure, testing the predicate</a:t>
            </a:r>
          </a:p>
          <a:p>
            <a:pPr lvl="1"/>
            <a:r>
              <a:rPr lang="en-US" dirty="0" smtClean="0"/>
              <a:t>Generally undesirable</a:t>
            </a:r>
          </a:p>
          <a:p>
            <a:r>
              <a:rPr lang="en-US" dirty="0" smtClean="0"/>
              <a:t>Index Seek</a:t>
            </a:r>
          </a:p>
          <a:p>
            <a:pPr lvl="1"/>
            <a:r>
              <a:rPr lang="en-US" dirty="0" smtClean="0"/>
              <a:t>Navigates to specific rows of the index using the predicate (or a portion thereof)</a:t>
            </a:r>
          </a:p>
          <a:p>
            <a:pPr lvl="1"/>
            <a:r>
              <a:rPr lang="en-US" dirty="0" smtClean="0"/>
              <a:t>Generally desirable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524000"/>
            <a:ext cx="2631865" cy="1515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962400"/>
            <a:ext cx="2667000" cy="164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04770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2000"/>
                                        <p:tgtEl>
                                          <p:spTgt spid="2050"/>
                                        </p:tgtEl>
                                      </p:cBhvr>
                                    </p:animEffect>
                                    <p:anim calcmode="lin" valueType="num">
                                      <p:cBhvr>
                                        <p:cTn id="13" dur="2000" fill="hold"/>
                                        <p:tgtEl>
                                          <p:spTgt spid="2050"/>
                                        </p:tgtEl>
                                        <p:attrNameLst>
                                          <p:attrName>ppt_w</p:attrName>
                                        </p:attrNameLst>
                                      </p:cBhvr>
                                      <p:tavLst>
                                        <p:tav tm="0" fmla="#ppt_w*sin(2.5*pi*$)">
                                          <p:val>
                                            <p:fltVal val="0"/>
                                          </p:val>
                                        </p:tav>
                                        <p:tav tm="100000">
                                          <p:val>
                                            <p:fltVal val="1"/>
                                          </p:val>
                                        </p:tav>
                                      </p:tavLst>
                                    </p:anim>
                                    <p:anim calcmode="lin" valueType="num">
                                      <p:cBhvr>
                                        <p:cTn id="14"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2051"/>
                                        </p:tgtEl>
                                        <p:attrNameLst>
                                          <p:attrName>style.visibility</p:attrName>
                                        </p:attrNameLst>
                                      </p:cBhvr>
                                      <p:to>
                                        <p:strVal val="visible"/>
                                      </p:to>
                                    </p:set>
                                    <p:animEffect transition="in" filter="fade">
                                      <p:cBhvr>
                                        <p:cTn id="34" dur="2000"/>
                                        <p:tgtEl>
                                          <p:spTgt spid="2051"/>
                                        </p:tgtEl>
                                      </p:cBhvr>
                                    </p:animEffect>
                                    <p:anim calcmode="lin" valueType="num">
                                      <p:cBhvr>
                                        <p:cTn id="35" dur="2000" fill="hold"/>
                                        <p:tgtEl>
                                          <p:spTgt spid="2051"/>
                                        </p:tgtEl>
                                        <p:attrNameLst>
                                          <p:attrName>ppt_w</p:attrName>
                                        </p:attrNameLst>
                                      </p:cBhvr>
                                      <p:tavLst>
                                        <p:tav tm="0" fmla="#ppt_w*sin(2.5*pi*$)">
                                          <p:val>
                                            <p:fltVal val="0"/>
                                          </p:val>
                                        </p:tav>
                                        <p:tav tm="100000">
                                          <p:val>
                                            <p:fltVal val="1"/>
                                          </p:val>
                                        </p:tav>
                                      </p:tavLst>
                                    </p:anim>
                                    <p:anim calcmode="lin" valueType="num">
                                      <p:cBhvr>
                                        <p:cTn id="36" dur="2000" fill="hold"/>
                                        <p:tgtEl>
                                          <p:spTgt spid="205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wipe(down)">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wipe(down)">
                                      <p:cBhvr>
                                        <p:cTn id="4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Fundamentals</a:t>
            </a:r>
            <a:endParaRPr lang="en-US" dirty="0"/>
          </a:p>
        </p:txBody>
      </p:sp>
      <p:sp>
        <p:nvSpPr>
          <p:cNvPr id="3" name="Content Placeholder 2"/>
          <p:cNvSpPr>
            <a:spLocks noGrp="1"/>
          </p:cNvSpPr>
          <p:nvPr>
            <p:ph idx="1"/>
          </p:nvPr>
        </p:nvSpPr>
        <p:spPr/>
        <p:txBody>
          <a:bodyPr/>
          <a:lstStyle/>
          <a:p>
            <a:r>
              <a:rPr lang="en-US" dirty="0" smtClean="0"/>
              <a:t>The index is a </a:t>
            </a:r>
            <a:r>
              <a:rPr lang="en-US" dirty="0" err="1" smtClean="0"/>
              <a:t>B+Tree</a:t>
            </a:r>
            <a:r>
              <a:rPr lang="en-US" dirty="0" smtClean="0"/>
              <a:t> with two node types…</a:t>
            </a:r>
          </a:p>
          <a:p>
            <a:r>
              <a:rPr lang="en-US" dirty="0" smtClean="0"/>
              <a:t>Think of a phone book</a:t>
            </a:r>
          </a:p>
          <a:p>
            <a:pPr lvl="1"/>
            <a:r>
              <a:rPr lang="en-US" dirty="0" smtClean="0"/>
              <a:t>Multiple pieces of data</a:t>
            </a:r>
          </a:p>
          <a:p>
            <a:pPr lvl="1"/>
            <a:r>
              <a:rPr lang="en-US" dirty="0" smtClean="0"/>
              <a:t>Nested ordering</a:t>
            </a:r>
          </a:p>
          <a:p>
            <a:r>
              <a:rPr lang="en-US" dirty="0" smtClean="0"/>
              <a:t>The column order is very important</a:t>
            </a:r>
          </a:p>
          <a:p>
            <a:pPr lvl="1"/>
            <a:r>
              <a:rPr lang="en-US" dirty="0" smtClean="0"/>
              <a:t>Finding all last names that start with ‘</a:t>
            </a:r>
            <a:r>
              <a:rPr lang="en-US" dirty="0" err="1" smtClean="0"/>
              <a:t>Dav</a:t>
            </a:r>
            <a:r>
              <a:rPr lang="en-US" dirty="0" smtClean="0"/>
              <a:t>’ is easy</a:t>
            </a:r>
          </a:p>
          <a:p>
            <a:pPr lvl="1"/>
            <a:r>
              <a:rPr lang="en-US" dirty="0" smtClean="0"/>
              <a:t>Finding all first names that start with ‘</a:t>
            </a:r>
            <a:r>
              <a:rPr lang="en-US" dirty="0" err="1" smtClean="0"/>
              <a:t>Dav</a:t>
            </a:r>
            <a:r>
              <a:rPr lang="en-US" dirty="0" smtClean="0"/>
              <a:t>’ is not</a:t>
            </a:r>
            <a:endParaRPr lang="en-US" dirty="0"/>
          </a:p>
        </p:txBody>
      </p:sp>
      <p:pic>
        <p:nvPicPr>
          <p:cNvPr id="1026" name="Picture 2" descr="http://www.mongodbspain.com/wp-content/uploads/2014/01/phone-book-fingers-wal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5"/>
            <a:ext cx="9144000" cy="686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45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2000" fill="hold"/>
                                        <p:tgtEl>
                                          <p:spTgt spid="3">
                                            <p:txEl>
                                              <p:pRg st="0" end="0"/>
                                            </p:txEl>
                                          </p:spTgt>
                                        </p:tgtEl>
                                        <p:attrNameLst>
                                          <p:attrName>style.color</p:attrName>
                                        </p:attrNameLst>
                                      </p:cBhvr>
                                      <p:to>
                                        <a:schemeClr val="bg1"/>
                                      </p:to>
                                    </p:animClr>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26"/>
                                        </p:tgtEl>
                                      </p:cBhvr>
                                    </p:animEffect>
                                    <p:set>
                                      <p:cBhvr>
                                        <p:cTn id="26" dur="1" fill="hold">
                                          <p:stCondLst>
                                            <p:cond delay="499"/>
                                          </p:stCondLst>
                                        </p:cTn>
                                        <p:tgtEl>
                                          <p:spTgt spid="10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down)">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wipe(down)">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wipe(down)">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wipe(down)">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Sargability</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SARG </a:t>
            </a:r>
          </a:p>
          <a:p>
            <a:pPr lvl="1"/>
            <a:r>
              <a:rPr lang="en-US" sz="3200" dirty="0" smtClean="0"/>
              <a:t>Acronym from “Search </a:t>
            </a:r>
            <a:r>
              <a:rPr lang="en-US" sz="3200" dirty="0" err="1" smtClean="0"/>
              <a:t>ARGument</a:t>
            </a:r>
            <a:r>
              <a:rPr lang="en-US" sz="3200" dirty="0" smtClean="0"/>
              <a:t>”</a:t>
            </a:r>
          </a:p>
          <a:p>
            <a:pPr lvl="1"/>
            <a:r>
              <a:rPr lang="en-US" sz="3200" dirty="0" smtClean="0"/>
              <a:t>Refers to predicate operators that can be executed using index seeks</a:t>
            </a:r>
          </a:p>
          <a:p>
            <a:pPr lvl="1"/>
            <a:r>
              <a:rPr lang="en-US" sz="3200" dirty="0" smtClean="0"/>
              <a:t>“id = 500” is a predicate expression</a:t>
            </a:r>
          </a:p>
          <a:p>
            <a:pPr lvl="1"/>
            <a:r>
              <a:rPr lang="en-US" sz="3200" dirty="0" smtClean="0"/>
              <a:t>“=“ is the predicate operator</a:t>
            </a:r>
          </a:p>
          <a:p>
            <a:pPr lvl="1"/>
            <a:r>
              <a:rPr lang="en-US" sz="3200" dirty="0" smtClean="0"/>
              <a:t>Needs to be on a first-column index to use – just like the phone book</a:t>
            </a:r>
          </a:p>
          <a:p>
            <a:pPr lvl="2"/>
            <a:endParaRPr lang="en-US" dirty="0" smtClean="0"/>
          </a:p>
          <a:p>
            <a:endParaRPr lang="en-US" dirty="0"/>
          </a:p>
        </p:txBody>
      </p:sp>
    </p:spTree>
    <p:extLst>
      <p:ext uri="{BB962C8B-B14F-4D97-AF65-F5344CB8AC3E}">
        <p14:creationId xmlns:p14="http://schemas.microsoft.com/office/powerpoint/2010/main" val="40102292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iterate type="lt">
                                    <p:tmPct val="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Nonsargable</a:t>
            </a:r>
            <a:r>
              <a:rPr lang="en-US" dirty="0" smtClean="0"/>
              <a:t> Predicates</a:t>
            </a:r>
            <a:endParaRPr lang="en-US" dirty="0"/>
          </a:p>
        </p:txBody>
      </p:sp>
      <p:sp>
        <p:nvSpPr>
          <p:cNvPr id="3" name="Content Placeholder 2"/>
          <p:cNvSpPr>
            <a:spLocks noGrp="1"/>
          </p:cNvSpPr>
          <p:nvPr>
            <p:ph idx="1"/>
          </p:nvPr>
        </p:nvSpPr>
        <p:spPr/>
        <p:txBody>
          <a:bodyPr/>
          <a:lstStyle/>
          <a:p>
            <a:r>
              <a:rPr lang="en-US" sz="3600" dirty="0" err="1"/>
              <a:t>Nonsargable</a:t>
            </a:r>
            <a:r>
              <a:rPr lang="en-US" sz="3600" dirty="0"/>
              <a:t>:</a:t>
            </a:r>
          </a:p>
          <a:p>
            <a:pPr lvl="1"/>
            <a:r>
              <a:rPr lang="en-US" sz="3200" dirty="0"/>
              <a:t>Functions with columns as parameters (UDF or not)*</a:t>
            </a:r>
          </a:p>
          <a:p>
            <a:pPr lvl="1"/>
            <a:r>
              <a:rPr lang="en-US" sz="3200" dirty="0"/>
              <a:t>LIKE with leading wildcards (LIKE ‘%slow%’)</a:t>
            </a:r>
          </a:p>
          <a:p>
            <a:pPr lvl="1"/>
            <a:r>
              <a:rPr lang="en-US" sz="3200" dirty="0"/>
              <a:t>Certain implicit type conversions</a:t>
            </a:r>
          </a:p>
          <a:p>
            <a:pPr lvl="1"/>
            <a:r>
              <a:rPr lang="en-US" sz="3200" dirty="0"/>
              <a:t>Dangerous in ON, WHERE</a:t>
            </a:r>
            <a:r>
              <a:rPr lang="en-US" sz="3200" dirty="0" smtClean="0"/>
              <a:t>, </a:t>
            </a:r>
            <a:r>
              <a:rPr lang="en-US" sz="3200" dirty="0"/>
              <a:t>HAVING</a:t>
            </a:r>
          </a:p>
          <a:p>
            <a:endParaRPr lang="en-US" dirty="0"/>
          </a:p>
        </p:txBody>
      </p:sp>
    </p:spTree>
    <p:extLst>
      <p:ext uri="{BB962C8B-B14F-4D97-AF65-F5344CB8AC3E}">
        <p14:creationId xmlns:p14="http://schemas.microsoft.com/office/powerpoint/2010/main" val="290010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Sargability</a:t>
            </a:r>
            <a:endParaRPr lang="en-US" dirty="0"/>
          </a:p>
        </p:txBody>
      </p:sp>
      <p:sp>
        <p:nvSpPr>
          <p:cNvPr id="3" name="Content Placeholder 2"/>
          <p:cNvSpPr>
            <a:spLocks noGrp="1"/>
          </p:cNvSpPr>
          <p:nvPr>
            <p:ph idx="1"/>
          </p:nvPr>
        </p:nvSpPr>
        <p:spPr/>
        <p:txBody>
          <a:bodyPr>
            <a:noAutofit/>
          </a:bodyPr>
          <a:lstStyle/>
          <a:p>
            <a:r>
              <a:rPr lang="en-US" sz="3200" dirty="0" smtClean="0"/>
              <a:t>Technically </a:t>
            </a:r>
            <a:r>
              <a:rPr lang="en-US" sz="3200" dirty="0" err="1" smtClean="0"/>
              <a:t>sargable</a:t>
            </a:r>
            <a:r>
              <a:rPr lang="en-US" sz="3200" dirty="0" smtClean="0"/>
              <a:t> -- usually scan anyway:  NOT IN, NOT LIKE, !=</a:t>
            </a:r>
          </a:p>
          <a:p>
            <a:r>
              <a:rPr lang="en-US" sz="3200" dirty="0" err="1" smtClean="0"/>
              <a:t>Sargable</a:t>
            </a:r>
            <a:r>
              <a:rPr lang="en-US" sz="3200" dirty="0" smtClean="0"/>
              <a:t> and often produce seeks:</a:t>
            </a:r>
          </a:p>
          <a:p>
            <a:pPr lvl="1"/>
            <a:r>
              <a:rPr lang="en-US" sz="2800" dirty="0" smtClean="0"/>
              <a:t>LIKE with trailing wildcard (LIKE ‘fast%’)</a:t>
            </a:r>
          </a:p>
          <a:p>
            <a:pPr lvl="1"/>
            <a:r>
              <a:rPr lang="en-US" sz="2800" dirty="0" smtClean="0"/>
              <a:t>&lt;, &lt;=, &gt;, &gt;=, =, IN, BETWEEN</a:t>
            </a:r>
          </a:p>
          <a:p>
            <a:r>
              <a:rPr lang="en-US" sz="3200" dirty="0" err="1" smtClean="0"/>
              <a:t>Sargability</a:t>
            </a:r>
            <a:r>
              <a:rPr lang="en-US" sz="3200" dirty="0" smtClean="0"/>
              <a:t> isn’t a guarantee that you’re going to get an index seek, but without it you definitely won’t.</a:t>
            </a:r>
            <a:endParaRPr lang="en-US" sz="3200" dirty="0"/>
          </a:p>
        </p:txBody>
      </p:sp>
    </p:spTree>
    <p:extLst>
      <p:ext uri="{BB962C8B-B14F-4D97-AF65-F5344CB8AC3E}">
        <p14:creationId xmlns:p14="http://schemas.microsoft.com/office/powerpoint/2010/main" val="5148281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Speaker and Course</a:t>
            </a:r>
            <a:endParaRPr lang="en-US" dirty="0"/>
          </a:p>
        </p:txBody>
      </p:sp>
      <p:sp>
        <p:nvSpPr>
          <p:cNvPr id="3" name="Content Placeholder 2"/>
          <p:cNvSpPr>
            <a:spLocks noGrp="1"/>
          </p:cNvSpPr>
          <p:nvPr>
            <p:ph idx="1"/>
          </p:nvPr>
        </p:nvSpPr>
        <p:spPr/>
        <p:txBody>
          <a:bodyPr/>
          <a:lstStyle/>
          <a:p>
            <a:r>
              <a:rPr lang="en-US" dirty="0" smtClean="0"/>
              <a:t>Matt Wigdahl, Director of Software Quality at ScriptPro LLC</a:t>
            </a:r>
          </a:p>
          <a:p>
            <a:r>
              <a:rPr lang="en-US" dirty="0" smtClean="0"/>
              <a:t>SQL Server developer </a:t>
            </a:r>
            <a:r>
              <a:rPr lang="en-US" smtClean="0"/>
              <a:t>and DBA </a:t>
            </a:r>
            <a:r>
              <a:rPr lang="en-US" dirty="0" smtClean="0"/>
              <a:t>for 15 years</a:t>
            </a:r>
          </a:p>
          <a:p>
            <a:r>
              <a:rPr lang="en-US" dirty="0" smtClean="0"/>
              <a:t>Battle-tested tactics to improve your query writing and debugging</a:t>
            </a:r>
          </a:p>
          <a:p>
            <a:r>
              <a:rPr lang="en-US" dirty="0" smtClean="0"/>
              <a:t>OLTP, but includes some mass data retrieval</a:t>
            </a:r>
          </a:p>
          <a:p>
            <a:endParaRPr lang="en-US" dirty="0"/>
          </a:p>
        </p:txBody>
      </p:sp>
    </p:spTree>
    <p:extLst>
      <p:ext uri="{BB962C8B-B14F-4D97-AF65-F5344CB8AC3E}">
        <p14:creationId xmlns:p14="http://schemas.microsoft.com/office/powerpoint/2010/main" val="32214266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 is OR, OR is AND</a:t>
            </a:r>
            <a:endParaRPr lang="en-US" dirty="0"/>
          </a:p>
        </p:txBody>
      </p:sp>
      <p:sp>
        <p:nvSpPr>
          <p:cNvPr id="3" name="Content Placeholder 2"/>
          <p:cNvSpPr>
            <a:spLocks noGrp="1"/>
          </p:cNvSpPr>
          <p:nvPr>
            <p:ph idx="1"/>
          </p:nvPr>
        </p:nvSpPr>
        <p:spPr/>
        <p:txBody>
          <a:bodyPr>
            <a:normAutofit/>
          </a:bodyPr>
          <a:lstStyle/>
          <a:p>
            <a:r>
              <a:rPr lang="en-US" dirty="0" err="1" smtClean="0"/>
              <a:t>LastName</a:t>
            </a:r>
            <a:r>
              <a:rPr lang="en-US" dirty="0" smtClean="0"/>
              <a:t> LIKE ‘</a:t>
            </a:r>
            <a:r>
              <a:rPr lang="en-US" dirty="0" err="1" smtClean="0"/>
              <a:t>Dav</a:t>
            </a:r>
            <a:r>
              <a:rPr lang="en-US" dirty="0" smtClean="0"/>
              <a:t>%’ AND </a:t>
            </a:r>
            <a:r>
              <a:rPr lang="en-US" dirty="0" err="1" smtClean="0"/>
              <a:t>PhoneNumber</a:t>
            </a:r>
            <a:r>
              <a:rPr lang="en-US" dirty="0" smtClean="0"/>
              <a:t> LIKE ‘%555%’</a:t>
            </a:r>
          </a:p>
          <a:p>
            <a:r>
              <a:rPr lang="en-US" dirty="0" smtClean="0"/>
              <a:t> Works fine, get a nice seek</a:t>
            </a:r>
          </a:p>
          <a:p>
            <a:r>
              <a:rPr lang="en-US" dirty="0" err="1" smtClean="0"/>
              <a:t>LastName</a:t>
            </a:r>
            <a:r>
              <a:rPr lang="en-US" dirty="0" smtClean="0"/>
              <a:t> LIKE ‘</a:t>
            </a:r>
            <a:r>
              <a:rPr lang="en-US" dirty="0" err="1" smtClean="0"/>
              <a:t>Dav</a:t>
            </a:r>
            <a:r>
              <a:rPr lang="en-US" dirty="0" smtClean="0"/>
              <a:t>%’ OR </a:t>
            </a:r>
            <a:r>
              <a:rPr lang="en-US" dirty="0" err="1" smtClean="0"/>
              <a:t>PhoneNumber</a:t>
            </a:r>
            <a:r>
              <a:rPr lang="en-US" dirty="0" smtClean="0"/>
              <a:t> LIKE ‘%555%’</a:t>
            </a:r>
          </a:p>
          <a:p>
            <a:r>
              <a:rPr lang="en-US" dirty="0" smtClean="0"/>
              <a:t>Slow, will scan</a:t>
            </a:r>
          </a:p>
        </p:txBody>
      </p:sp>
    </p:spTree>
    <p:extLst>
      <p:ext uri="{BB962C8B-B14F-4D97-AF65-F5344CB8AC3E}">
        <p14:creationId xmlns:p14="http://schemas.microsoft.com/office/powerpoint/2010/main" val="41542029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Sniffing</a:t>
            </a:r>
            <a:endParaRPr lang="en-US" dirty="0"/>
          </a:p>
        </p:txBody>
      </p:sp>
      <p:sp>
        <p:nvSpPr>
          <p:cNvPr id="3" name="Content Placeholder 2"/>
          <p:cNvSpPr>
            <a:spLocks noGrp="1"/>
          </p:cNvSpPr>
          <p:nvPr>
            <p:ph idx="1"/>
          </p:nvPr>
        </p:nvSpPr>
        <p:spPr/>
        <p:txBody>
          <a:bodyPr>
            <a:normAutofit/>
          </a:bodyPr>
          <a:lstStyle/>
          <a:p>
            <a:r>
              <a:rPr lang="en-US" dirty="0" smtClean="0"/>
              <a:t>“When I run the stored procedure it takes 45 seconds.  When I just run the query in SSMS, it takes 50 milliseconds.”</a:t>
            </a:r>
          </a:p>
          <a:p>
            <a:r>
              <a:rPr lang="en-US" dirty="0" smtClean="0"/>
              <a:t>Gets a bum rap.  Generally desirable.</a:t>
            </a:r>
          </a:p>
          <a:p>
            <a:r>
              <a:rPr lang="en-US" dirty="0" smtClean="0"/>
              <a:t>Optimizes a stored procedure for a particular parameter value.</a:t>
            </a:r>
          </a:p>
        </p:txBody>
      </p:sp>
    </p:spTree>
    <p:extLst>
      <p:ext uri="{BB962C8B-B14F-4D97-AF65-F5344CB8AC3E}">
        <p14:creationId xmlns:p14="http://schemas.microsoft.com/office/powerpoint/2010/main" val="22762360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Sniffing – The Dark Side</a:t>
            </a:r>
            <a:endParaRPr lang="en-US" dirty="0"/>
          </a:p>
        </p:txBody>
      </p:sp>
      <p:sp>
        <p:nvSpPr>
          <p:cNvPr id="3" name="Content Placeholder 2"/>
          <p:cNvSpPr>
            <a:spLocks noGrp="1"/>
          </p:cNvSpPr>
          <p:nvPr>
            <p:ph idx="1"/>
          </p:nvPr>
        </p:nvSpPr>
        <p:spPr/>
        <p:txBody>
          <a:bodyPr>
            <a:normAutofit fontScale="92500" lnSpcReduction="10000"/>
          </a:bodyPr>
          <a:lstStyle/>
          <a:p>
            <a:r>
              <a:rPr lang="en-US" sz="3600" dirty="0"/>
              <a:t>Can bite you when you have wide statistical variance for different parameter </a:t>
            </a:r>
            <a:r>
              <a:rPr lang="en-US" sz="3600" dirty="0" smtClean="0"/>
              <a:t>values</a:t>
            </a:r>
          </a:p>
          <a:p>
            <a:r>
              <a:rPr lang="en-US" sz="3600" dirty="0" smtClean="0"/>
              <a:t>Bad </a:t>
            </a:r>
            <a:r>
              <a:rPr lang="en-US" sz="3600" smtClean="0"/>
              <a:t>Cardinality Estimates</a:t>
            </a:r>
            <a:endParaRPr lang="en-US" sz="3600" dirty="0" smtClean="0"/>
          </a:p>
          <a:p>
            <a:pPr lvl="1"/>
            <a:r>
              <a:rPr lang="en-US" sz="3200" dirty="0" smtClean="0"/>
              <a:t>Poor join type choices</a:t>
            </a:r>
          </a:p>
          <a:p>
            <a:pPr lvl="1"/>
            <a:r>
              <a:rPr lang="en-US" sz="3200" dirty="0" smtClean="0"/>
              <a:t>Insufficient memory grants that spill to </a:t>
            </a:r>
            <a:r>
              <a:rPr lang="en-US" sz="3200" dirty="0" err="1" smtClean="0"/>
              <a:t>TempDB</a:t>
            </a:r>
            <a:endParaRPr lang="en-US" sz="3200" dirty="0" smtClean="0"/>
          </a:p>
          <a:p>
            <a:r>
              <a:rPr lang="en-US" sz="3600" dirty="0" smtClean="0"/>
              <a:t>Can also miss opportunities to use better indexes</a:t>
            </a:r>
            <a:endParaRPr lang="en-US" sz="3600" dirty="0"/>
          </a:p>
          <a:p>
            <a:endParaRPr lang="en-US" dirty="0"/>
          </a:p>
        </p:txBody>
      </p:sp>
    </p:spTree>
    <p:extLst>
      <p:ext uri="{BB962C8B-B14F-4D97-AF65-F5344CB8AC3E}">
        <p14:creationId xmlns:p14="http://schemas.microsoft.com/office/powerpoint/2010/main" val="46289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Parameter Sniffing Controls</a:t>
            </a:r>
            <a:endParaRPr lang="en-US" dirty="0"/>
          </a:p>
        </p:txBody>
      </p:sp>
      <p:sp>
        <p:nvSpPr>
          <p:cNvPr id="3" name="Content Placeholder 2"/>
          <p:cNvSpPr>
            <a:spLocks noGrp="1"/>
          </p:cNvSpPr>
          <p:nvPr>
            <p:ph idx="1"/>
          </p:nvPr>
        </p:nvSpPr>
        <p:spPr/>
        <p:txBody>
          <a:bodyPr>
            <a:normAutofit lnSpcReduction="10000"/>
          </a:bodyPr>
          <a:lstStyle/>
          <a:p>
            <a:r>
              <a:rPr lang="en-US" sz="3900" dirty="0" smtClean="0"/>
              <a:t>Run everything as ad hoc SQL!</a:t>
            </a:r>
          </a:p>
          <a:p>
            <a:r>
              <a:rPr lang="en-US" sz="3900" dirty="0"/>
              <a:t>WITH RECOMPILE</a:t>
            </a:r>
          </a:p>
          <a:p>
            <a:r>
              <a:rPr lang="en-US" sz="3900" dirty="0" smtClean="0"/>
              <a:t>“Masking”</a:t>
            </a:r>
          </a:p>
          <a:p>
            <a:r>
              <a:rPr lang="en-US" sz="3900" dirty="0" smtClean="0"/>
              <a:t>OPTIMIZE FOR…</a:t>
            </a:r>
          </a:p>
          <a:p>
            <a:pPr lvl="1"/>
            <a:r>
              <a:rPr lang="en-US" sz="3500" dirty="0" smtClean="0"/>
              <a:t>UNKNOWN (“MEDIOCRE” – Kendra Little)</a:t>
            </a:r>
          </a:p>
          <a:p>
            <a:pPr lvl="1"/>
            <a:r>
              <a:rPr lang="en-US" sz="3500" dirty="0" smtClean="0"/>
              <a:t>( @p1 = 5, @p2 UNKNOWN )</a:t>
            </a:r>
          </a:p>
        </p:txBody>
      </p:sp>
    </p:spTree>
    <p:extLst>
      <p:ext uri="{BB962C8B-B14F-4D97-AF65-F5344CB8AC3E}">
        <p14:creationId xmlns:p14="http://schemas.microsoft.com/office/powerpoint/2010/main" val="2863494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UDFs</a:t>
            </a:r>
            <a:endParaRPr lang="en-US" dirty="0"/>
          </a:p>
        </p:txBody>
      </p:sp>
      <p:sp>
        <p:nvSpPr>
          <p:cNvPr id="3" name="Content Placeholder 2"/>
          <p:cNvSpPr>
            <a:spLocks noGrp="1"/>
          </p:cNvSpPr>
          <p:nvPr>
            <p:ph idx="1"/>
          </p:nvPr>
        </p:nvSpPr>
        <p:spPr/>
        <p:txBody>
          <a:bodyPr>
            <a:normAutofit/>
          </a:bodyPr>
          <a:lstStyle/>
          <a:p>
            <a:r>
              <a:rPr lang="en-US" sz="3600" dirty="0" smtClean="0"/>
              <a:t>Three types – The Good, The Bad, and The Ugly (Hugo </a:t>
            </a:r>
            <a:r>
              <a:rPr lang="en-US" sz="3600" dirty="0" err="1" smtClean="0"/>
              <a:t>Kornelis</a:t>
            </a:r>
            <a:r>
              <a:rPr lang="en-US" sz="3600" dirty="0" smtClean="0"/>
              <a:t>)</a:t>
            </a:r>
          </a:p>
          <a:p>
            <a:pPr lvl="1"/>
            <a:r>
              <a:rPr lang="en-US" sz="3200" dirty="0"/>
              <a:t>The Good:  Inline Table Valued</a:t>
            </a:r>
          </a:p>
          <a:p>
            <a:pPr lvl="1"/>
            <a:r>
              <a:rPr lang="en-US" sz="3200" dirty="0" smtClean="0"/>
              <a:t>The Bad:  Scalar</a:t>
            </a:r>
          </a:p>
          <a:p>
            <a:pPr lvl="1"/>
            <a:r>
              <a:rPr lang="en-US" sz="3200" dirty="0" smtClean="0"/>
              <a:t>The Ugly:  </a:t>
            </a:r>
            <a:r>
              <a:rPr lang="en-US" sz="3200" dirty="0" err="1" smtClean="0"/>
              <a:t>Multistatement</a:t>
            </a:r>
            <a:r>
              <a:rPr lang="en-US" sz="3200" dirty="0" smtClean="0"/>
              <a:t> Table Valued</a:t>
            </a:r>
          </a:p>
        </p:txBody>
      </p:sp>
    </p:spTree>
    <p:extLst>
      <p:ext uri="{BB962C8B-B14F-4D97-AF65-F5344CB8AC3E}">
        <p14:creationId xmlns:p14="http://schemas.microsoft.com/office/powerpoint/2010/main" val="14919507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UDFs</a:t>
            </a:r>
            <a:endParaRPr lang="en-US" dirty="0"/>
          </a:p>
        </p:txBody>
      </p:sp>
      <p:sp>
        <p:nvSpPr>
          <p:cNvPr id="3" name="Content Placeholder 2"/>
          <p:cNvSpPr>
            <a:spLocks noGrp="1"/>
          </p:cNvSpPr>
          <p:nvPr>
            <p:ph idx="1"/>
          </p:nvPr>
        </p:nvSpPr>
        <p:spPr/>
        <p:txBody>
          <a:bodyPr>
            <a:noAutofit/>
          </a:bodyPr>
          <a:lstStyle/>
          <a:p>
            <a:r>
              <a:rPr lang="en-US" sz="3200" dirty="0"/>
              <a:t>Scalar – Takes N parameters, returns single value.</a:t>
            </a:r>
          </a:p>
          <a:p>
            <a:r>
              <a:rPr lang="en-US" sz="3200" dirty="0"/>
              <a:t>Scalar </a:t>
            </a:r>
            <a:r>
              <a:rPr lang="en-US" sz="3200" dirty="0" smtClean="0"/>
              <a:t>questionable </a:t>
            </a:r>
            <a:r>
              <a:rPr lang="en-US" sz="3200" dirty="0"/>
              <a:t>in </a:t>
            </a:r>
            <a:r>
              <a:rPr lang="en-US" sz="3200" dirty="0" smtClean="0"/>
              <a:t>SELECT, avoid </a:t>
            </a:r>
            <a:r>
              <a:rPr lang="en-US" sz="3200" dirty="0"/>
              <a:t>in other clauses:</a:t>
            </a:r>
          </a:p>
          <a:p>
            <a:pPr lvl="1"/>
            <a:r>
              <a:rPr lang="en-US" sz="2800" dirty="0" smtClean="0"/>
              <a:t>Evaluation forces RBAR plans</a:t>
            </a:r>
            <a:endParaRPr lang="en-US" sz="2800" dirty="0"/>
          </a:p>
          <a:p>
            <a:pPr lvl="1"/>
            <a:r>
              <a:rPr lang="en-US" sz="2800" dirty="0"/>
              <a:t>Low cost estimate can force bad </a:t>
            </a:r>
            <a:r>
              <a:rPr lang="en-US" sz="2800" dirty="0" smtClean="0"/>
              <a:t>plans</a:t>
            </a:r>
          </a:p>
          <a:p>
            <a:pPr lvl="1"/>
            <a:r>
              <a:rPr lang="en-US" sz="2800" dirty="0" smtClean="0"/>
              <a:t>Force serial section in plan</a:t>
            </a:r>
            <a:endParaRPr lang="en-US" sz="2800" dirty="0"/>
          </a:p>
          <a:p>
            <a:pPr lvl="1"/>
            <a:r>
              <a:rPr lang="en-US" sz="2800" dirty="0" smtClean="0"/>
              <a:t>Black box in execution plan</a:t>
            </a:r>
            <a:endParaRPr lang="en-US" sz="2800" dirty="0"/>
          </a:p>
        </p:txBody>
      </p:sp>
    </p:spTree>
    <p:extLst>
      <p:ext uri="{BB962C8B-B14F-4D97-AF65-F5344CB8AC3E}">
        <p14:creationId xmlns:p14="http://schemas.microsoft.com/office/powerpoint/2010/main" val="31252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Multistatement</a:t>
            </a:r>
            <a:r>
              <a:rPr lang="en-US" dirty="0" smtClean="0"/>
              <a:t> Table-Valued UDFs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They take N parameters and return a </a:t>
            </a:r>
            <a:r>
              <a:rPr lang="en-US" dirty="0" err="1" smtClean="0"/>
              <a:t>resultset</a:t>
            </a:r>
            <a:r>
              <a:rPr lang="en-US" dirty="0" smtClean="0"/>
              <a:t>.</a:t>
            </a:r>
          </a:p>
          <a:p>
            <a:r>
              <a:rPr lang="en-US" dirty="0" smtClean="0"/>
              <a:t>Can have multiple SQL statements in them.</a:t>
            </a:r>
          </a:p>
          <a:p>
            <a:r>
              <a:rPr lang="en-US" dirty="0" err="1" smtClean="0"/>
              <a:t>Resultset’s</a:t>
            </a:r>
            <a:r>
              <a:rPr lang="en-US" dirty="0" smtClean="0"/>
              <a:t> format must be defined up front as a table variable.</a:t>
            </a:r>
          </a:p>
          <a:p>
            <a:r>
              <a:rPr lang="en-US" dirty="0" err="1" smtClean="0"/>
              <a:t>Resultset</a:t>
            </a:r>
            <a:r>
              <a:rPr lang="en-US" dirty="0" smtClean="0"/>
              <a:t> must be populated and returned during UDF.</a:t>
            </a:r>
          </a:p>
          <a:p>
            <a:r>
              <a:rPr lang="en-US" dirty="0" smtClean="0"/>
              <a:t>They have three major </a:t>
            </a:r>
            <a:r>
              <a:rPr lang="en-US" dirty="0"/>
              <a:t>issues:</a:t>
            </a:r>
          </a:p>
          <a:p>
            <a:pPr lvl="1"/>
            <a:r>
              <a:rPr lang="en-US" dirty="0"/>
              <a:t>Fixed cardinality estimate of 1 (100 for SQL 2014)</a:t>
            </a:r>
          </a:p>
          <a:p>
            <a:pPr lvl="1"/>
            <a:r>
              <a:rPr lang="en-US" dirty="0"/>
              <a:t>Force serial section in your </a:t>
            </a:r>
            <a:r>
              <a:rPr lang="en-US" dirty="0" smtClean="0"/>
              <a:t>plan</a:t>
            </a:r>
          </a:p>
          <a:p>
            <a:pPr lvl="1"/>
            <a:r>
              <a:rPr lang="en-US" dirty="0" smtClean="0"/>
              <a:t>Black box</a:t>
            </a:r>
          </a:p>
          <a:p>
            <a:endParaRPr lang="en-US" dirty="0"/>
          </a:p>
        </p:txBody>
      </p:sp>
    </p:spTree>
    <p:extLst>
      <p:ext uri="{BB962C8B-B14F-4D97-AF65-F5344CB8AC3E}">
        <p14:creationId xmlns:p14="http://schemas.microsoft.com/office/powerpoint/2010/main" val="28809367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Table-Valued UDFs</a:t>
            </a:r>
            <a:endParaRPr lang="en-US" dirty="0"/>
          </a:p>
        </p:txBody>
      </p:sp>
      <p:sp>
        <p:nvSpPr>
          <p:cNvPr id="3" name="Content Placeholder 2"/>
          <p:cNvSpPr>
            <a:spLocks noGrp="1"/>
          </p:cNvSpPr>
          <p:nvPr>
            <p:ph idx="1"/>
          </p:nvPr>
        </p:nvSpPr>
        <p:spPr>
          <a:xfrm>
            <a:off x="457200" y="1600200"/>
            <a:ext cx="8229600" cy="4525963"/>
          </a:xfrm>
        </p:spPr>
        <p:txBody>
          <a:bodyPr>
            <a:noAutofit/>
          </a:bodyPr>
          <a:lstStyle/>
          <a:p>
            <a:r>
              <a:rPr lang="en-US" sz="3200" dirty="0" smtClean="0"/>
              <a:t>Also take N parameters and return </a:t>
            </a:r>
            <a:r>
              <a:rPr lang="en-US" sz="3200" dirty="0" err="1" smtClean="0"/>
              <a:t>resultset</a:t>
            </a:r>
            <a:r>
              <a:rPr lang="en-US" sz="3200" dirty="0" smtClean="0"/>
              <a:t>.</a:t>
            </a:r>
          </a:p>
          <a:p>
            <a:r>
              <a:rPr lang="en-US" sz="3200" dirty="0" smtClean="0"/>
              <a:t>Only a single statement allowed, and it must generate the </a:t>
            </a:r>
            <a:r>
              <a:rPr lang="en-US" sz="3200" dirty="0" err="1" smtClean="0"/>
              <a:t>resultset</a:t>
            </a:r>
            <a:r>
              <a:rPr lang="en-US" sz="3200" dirty="0" smtClean="0"/>
              <a:t> directly.</a:t>
            </a:r>
          </a:p>
          <a:p>
            <a:r>
              <a:rPr lang="en-US" sz="3200" dirty="0" smtClean="0"/>
              <a:t>They </a:t>
            </a:r>
            <a:r>
              <a:rPr lang="en-US" sz="3200" dirty="0"/>
              <a:t>are generally </a:t>
            </a:r>
            <a:r>
              <a:rPr lang="en-US" sz="3200" dirty="0" smtClean="0"/>
              <a:t>awesome:</a:t>
            </a:r>
            <a:endParaRPr lang="en-US" sz="3200" dirty="0"/>
          </a:p>
          <a:p>
            <a:pPr lvl="1"/>
            <a:r>
              <a:rPr lang="en-US" sz="2800" dirty="0"/>
              <a:t>More like “parameterized views”</a:t>
            </a:r>
          </a:p>
          <a:p>
            <a:pPr lvl="1"/>
            <a:r>
              <a:rPr lang="en-US" sz="2800" dirty="0"/>
              <a:t>Fully </a:t>
            </a:r>
            <a:r>
              <a:rPr lang="en-US" sz="2800" dirty="0" err="1"/>
              <a:t>optimizable</a:t>
            </a:r>
            <a:endParaRPr lang="en-US" sz="2800" dirty="0"/>
          </a:p>
          <a:p>
            <a:pPr lvl="1"/>
            <a:r>
              <a:rPr lang="en-US" sz="2800" dirty="0"/>
              <a:t>No cardinality </a:t>
            </a:r>
            <a:r>
              <a:rPr lang="en-US" sz="2800" dirty="0" smtClean="0"/>
              <a:t>opacity</a:t>
            </a:r>
            <a:endParaRPr lang="en-US" sz="2800" dirty="0"/>
          </a:p>
        </p:txBody>
      </p:sp>
    </p:spTree>
    <p:extLst>
      <p:ext uri="{BB962C8B-B14F-4D97-AF65-F5344CB8AC3E}">
        <p14:creationId xmlns:p14="http://schemas.microsoft.com/office/powerpoint/2010/main" val="316352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Attractive Nuisances / Red Flags</a:t>
            </a:r>
            <a:endParaRPr lang="en-US" dirty="0"/>
          </a:p>
        </p:txBody>
      </p:sp>
      <p:sp>
        <p:nvSpPr>
          <p:cNvPr id="3" name="Content Placeholder 2"/>
          <p:cNvSpPr>
            <a:spLocks noGrp="1"/>
          </p:cNvSpPr>
          <p:nvPr>
            <p:ph idx="1"/>
          </p:nvPr>
        </p:nvSpPr>
        <p:spPr/>
        <p:txBody>
          <a:bodyPr>
            <a:normAutofit/>
          </a:bodyPr>
          <a:lstStyle/>
          <a:p>
            <a:r>
              <a:rPr lang="en-US" sz="3200" dirty="0" smtClean="0"/>
              <a:t>Cursors</a:t>
            </a:r>
          </a:p>
          <a:p>
            <a:r>
              <a:rPr lang="en-US" sz="3200" dirty="0" smtClean="0"/>
              <a:t>Scalar UDFs (outside </a:t>
            </a:r>
            <a:r>
              <a:rPr lang="en-US" sz="3200" dirty="0"/>
              <a:t>SELECT</a:t>
            </a:r>
            <a:r>
              <a:rPr lang="en-US" sz="3200" dirty="0" smtClean="0"/>
              <a:t>)</a:t>
            </a:r>
          </a:p>
          <a:p>
            <a:r>
              <a:rPr lang="en-US" sz="3200" dirty="0" err="1" smtClean="0"/>
              <a:t>Multistatement</a:t>
            </a:r>
            <a:r>
              <a:rPr lang="en-US" sz="3200" dirty="0" smtClean="0"/>
              <a:t> </a:t>
            </a:r>
            <a:r>
              <a:rPr lang="en-US" sz="3200" dirty="0"/>
              <a:t>table-valued </a:t>
            </a:r>
            <a:r>
              <a:rPr lang="en-US" sz="3200" dirty="0" smtClean="0"/>
              <a:t>UDFs</a:t>
            </a:r>
          </a:p>
          <a:p>
            <a:r>
              <a:rPr lang="en-US" sz="3200" dirty="0"/>
              <a:t>Table </a:t>
            </a:r>
            <a:r>
              <a:rPr lang="en-US" sz="3200" dirty="0" smtClean="0"/>
              <a:t>variables (yes, even in SQL 2014)</a:t>
            </a:r>
            <a:endParaRPr lang="en-US" sz="3200" dirty="0"/>
          </a:p>
          <a:p>
            <a:r>
              <a:rPr lang="en-US" sz="3200" dirty="0" err="1" smtClean="0"/>
              <a:t>Nonsargable</a:t>
            </a:r>
            <a:r>
              <a:rPr lang="en-US" sz="3200" dirty="0" smtClean="0"/>
              <a:t> predicates</a:t>
            </a:r>
          </a:p>
          <a:p>
            <a:r>
              <a:rPr lang="en-US" sz="3200" dirty="0" smtClean="0"/>
              <a:t>Questionable predicate columns / Curiously missing indexes</a:t>
            </a:r>
            <a:endParaRPr lang="en-US" sz="3200" dirty="0"/>
          </a:p>
          <a:p>
            <a:endParaRPr lang="en-US" dirty="0"/>
          </a:p>
          <a:p>
            <a:endParaRPr lang="en-US" dirty="0"/>
          </a:p>
        </p:txBody>
      </p:sp>
    </p:spTree>
    <p:extLst>
      <p:ext uri="{BB962C8B-B14F-4D97-AF65-F5344CB8AC3E}">
        <p14:creationId xmlns:p14="http://schemas.microsoft.com/office/powerpoint/2010/main" val="35507248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t>
            </a:r>
            <a:r>
              <a:rPr lang="en-US" i="1" dirty="0" smtClean="0"/>
              <a:t>CAN</a:t>
            </a:r>
            <a:r>
              <a:rPr lang="en-US" dirty="0" smtClean="0"/>
              <a:t> Handle the Truth</a:t>
            </a:r>
            <a:endParaRPr lang="en-US" dirty="0"/>
          </a:p>
        </p:txBody>
      </p:sp>
      <p:sp>
        <p:nvSpPr>
          <p:cNvPr id="3" name="Content Placeholder 2"/>
          <p:cNvSpPr>
            <a:spLocks noGrp="1"/>
          </p:cNvSpPr>
          <p:nvPr>
            <p:ph idx="1"/>
          </p:nvPr>
        </p:nvSpPr>
        <p:spPr/>
        <p:txBody>
          <a:bodyPr>
            <a:noAutofit/>
          </a:bodyPr>
          <a:lstStyle/>
          <a:p>
            <a:r>
              <a:rPr lang="en-US" sz="3200" dirty="0"/>
              <a:t>Acquire execution plan from </a:t>
            </a:r>
            <a:r>
              <a:rPr lang="en-US" sz="3200" dirty="0" smtClean="0"/>
              <a:t>SSMS</a:t>
            </a:r>
          </a:p>
          <a:p>
            <a:r>
              <a:rPr lang="en-US" sz="3200" dirty="0" smtClean="0"/>
              <a:t>Look past the graphics</a:t>
            </a:r>
            <a:endParaRPr lang="en-US" sz="3200" dirty="0"/>
          </a:p>
          <a:p>
            <a:r>
              <a:rPr lang="en-US" sz="3200" dirty="0" smtClean="0"/>
              <a:t>SET </a:t>
            </a:r>
            <a:r>
              <a:rPr lang="en-US" sz="3200" dirty="0"/>
              <a:t>STATISTICS TIME ON</a:t>
            </a:r>
          </a:p>
          <a:p>
            <a:r>
              <a:rPr lang="en-US" sz="3200" dirty="0"/>
              <a:t>SET STATISTICS IO </a:t>
            </a:r>
            <a:r>
              <a:rPr lang="en-US" sz="3200" dirty="0" smtClean="0"/>
              <a:t>ON</a:t>
            </a:r>
          </a:p>
          <a:p>
            <a:r>
              <a:rPr lang="en-US" sz="3200" dirty="0" smtClean="0"/>
              <a:t>SET STATISTICS PROFILE ON (with SHOWPLAN permission)</a:t>
            </a:r>
            <a:endParaRPr lang="en-US" sz="3200" dirty="0"/>
          </a:p>
          <a:p>
            <a:r>
              <a:rPr lang="en-US" sz="3200" dirty="0" smtClean="0"/>
              <a:t>Capture performance metrics in Profiler / </a:t>
            </a:r>
            <a:r>
              <a:rPr lang="en-US" sz="3200" dirty="0" err="1" smtClean="0"/>
              <a:t>XEvents</a:t>
            </a:r>
            <a:endParaRPr lang="en-US" sz="3200" dirty="0" smtClean="0"/>
          </a:p>
        </p:txBody>
      </p:sp>
    </p:spTree>
    <p:extLst>
      <p:ext uri="{BB962C8B-B14F-4D97-AF65-F5344CB8AC3E}">
        <p14:creationId xmlns:p14="http://schemas.microsoft.com/office/powerpoint/2010/main" val="8562890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Autofit/>
          </a:bodyPr>
          <a:lstStyle/>
          <a:p>
            <a:r>
              <a:rPr lang="en-US" sz="3200" dirty="0" smtClean="0"/>
              <a:t>The 3 Maxims for Maximum Performance</a:t>
            </a:r>
          </a:p>
          <a:p>
            <a:r>
              <a:rPr lang="en-US" sz="3200" dirty="0" smtClean="0"/>
              <a:t>Join / Seek / Scan /</a:t>
            </a:r>
            <a:r>
              <a:rPr lang="en-US" sz="3200" dirty="0"/>
              <a:t> </a:t>
            </a:r>
            <a:r>
              <a:rPr lang="en-US" sz="3200" dirty="0" smtClean="0"/>
              <a:t>Index Fundamentals</a:t>
            </a:r>
          </a:p>
          <a:p>
            <a:r>
              <a:rPr lang="en-US" sz="3200" dirty="0" smtClean="0"/>
              <a:t>Understanding and dealing with the most common causes of poor performance</a:t>
            </a:r>
          </a:p>
          <a:p>
            <a:pPr lvl="1"/>
            <a:r>
              <a:rPr lang="en-US" sz="2800" dirty="0" smtClean="0"/>
              <a:t>Lack of </a:t>
            </a:r>
            <a:r>
              <a:rPr lang="en-US" sz="2800" dirty="0" err="1" smtClean="0"/>
              <a:t>sargability</a:t>
            </a:r>
            <a:endParaRPr lang="en-US" sz="2800" dirty="0" smtClean="0"/>
          </a:p>
          <a:p>
            <a:pPr lvl="1"/>
            <a:r>
              <a:rPr lang="en-US" sz="2800" dirty="0" smtClean="0"/>
              <a:t>Parameter sniffing misfires</a:t>
            </a:r>
            <a:endParaRPr lang="en-US" sz="2800" dirty="0"/>
          </a:p>
          <a:p>
            <a:pPr lvl="1"/>
            <a:r>
              <a:rPr lang="en-US" sz="2800" dirty="0" smtClean="0"/>
              <a:t>Misuse of encapsulation</a:t>
            </a:r>
            <a:endParaRPr lang="en-US" sz="2800" dirty="0"/>
          </a:p>
        </p:txBody>
      </p:sp>
    </p:spTree>
    <p:extLst>
      <p:ext uri="{BB962C8B-B14F-4D97-AF65-F5344CB8AC3E}">
        <p14:creationId xmlns:p14="http://schemas.microsoft.com/office/powerpoint/2010/main" val="21358527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Detail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CPU</a:t>
            </a:r>
          </a:p>
          <a:p>
            <a:pPr lvl="1"/>
            <a:r>
              <a:rPr lang="en-US" dirty="0" smtClean="0"/>
              <a:t>Generally means you’re doing something huge with a lot of data modification – excess UDF execution</a:t>
            </a:r>
          </a:p>
          <a:p>
            <a:r>
              <a:rPr lang="en-US" dirty="0" smtClean="0"/>
              <a:t>I/O</a:t>
            </a:r>
          </a:p>
          <a:p>
            <a:pPr lvl="1"/>
            <a:r>
              <a:rPr lang="en-US" dirty="0" smtClean="0"/>
              <a:t>Usually means inefficient joins (hash) or table / index scans – </a:t>
            </a:r>
            <a:r>
              <a:rPr lang="en-US" dirty="0" err="1" smtClean="0"/>
              <a:t>nonsargable</a:t>
            </a:r>
            <a:r>
              <a:rPr lang="en-US" dirty="0" smtClean="0"/>
              <a:t> predicates, bad plans</a:t>
            </a:r>
          </a:p>
          <a:p>
            <a:r>
              <a:rPr lang="en-US" dirty="0" smtClean="0"/>
              <a:t>Network</a:t>
            </a:r>
          </a:p>
          <a:p>
            <a:pPr lvl="1"/>
            <a:r>
              <a:rPr lang="en-US" dirty="0" smtClean="0"/>
              <a:t>Trying to return too large of a data set</a:t>
            </a:r>
          </a:p>
          <a:p>
            <a:r>
              <a:rPr lang="en-US" dirty="0" smtClean="0"/>
              <a:t>Memory</a:t>
            </a:r>
          </a:p>
          <a:p>
            <a:pPr lvl="1"/>
            <a:r>
              <a:rPr lang="en-US" dirty="0" smtClean="0"/>
              <a:t>Lots and lots of ad hoc queries</a:t>
            </a:r>
          </a:p>
          <a:p>
            <a:pPr lvl="1"/>
            <a:r>
              <a:rPr lang="en-US" dirty="0" smtClean="0"/>
              <a:t>Inefficient queries buffering lots of data</a:t>
            </a:r>
            <a:endParaRPr lang="en-US" dirty="0"/>
          </a:p>
        </p:txBody>
      </p:sp>
    </p:spTree>
    <p:extLst>
      <p:ext uri="{BB962C8B-B14F-4D97-AF65-F5344CB8AC3E}">
        <p14:creationId xmlns:p14="http://schemas.microsoft.com/office/powerpoint/2010/main" val="35773835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Hell is Other People</a:t>
            </a:r>
            <a:endParaRPr lang="en-US" dirty="0"/>
          </a:p>
        </p:txBody>
      </p:sp>
      <p:sp>
        <p:nvSpPr>
          <p:cNvPr id="3" name="Content Placeholder 2"/>
          <p:cNvSpPr>
            <a:spLocks noGrp="1"/>
          </p:cNvSpPr>
          <p:nvPr>
            <p:ph idx="1"/>
          </p:nvPr>
        </p:nvSpPr>
        <p:spPr/>
        <p:txBody>
          <a:bodyPr/>
          <a:lstStyle/>
          <a:p>
            <a:r>
              <a:rPr lang="en-US" dirty="0" smtClean="0"/>
              <a:t>Locking / Blocking / Concurrency</a:t>
            </a:r>
          </a:p>
          <a:p>
            <a:pPr lvl="1"/>
            <a:r>
              <a:rPr lang="en-US" dirty="0" smtClean="0"/>
              <a:t>Optimistic vs Pessimistic locking</a:t>
            </a:r>
          </a:p>
          <a:p>
            <a:pPr lvl="1"/>
            <a:r>
              <a:rPr lang="en-US" dirty="0" smtClean="0"/>
              <a:t>Isolation levels</a:t>
            </a:r>
          </a:p>
          <a:p>
            <a:pPr lvl="1"/>
            <a:r>
              <a:rPr lang="en-US" dirty="0" smtClean="0"/>
              <a:t>Lock granularity – Row / Page / Table</a:t>
            </a:r>
          </a:p>
          <a:p>
            <a:pPr lvl="1"/>
            <a:r>
              <a:rPr lang="en-US" dirty="0" err="1" smtClean="0"/>
              <a:t>Sp_lock</a:t>
            </a:r>
            <a:endParaRPr lang="en-US" dirty="0" smtClean="0"/>
          </a:p>
          <a:p>
            <a:pPr lvl="1"/>
            <a:r>
              <a:rPr lang="en-US" dirty="0" smtClean="0"/>
              <a:t>Don’t hold transactions open for a long time</a:t>
            </a:r>
          </a:p>
          <a:p>
            <a:r>
              <a:rPr lang="en-US" dirty="0" smtClean="0"/>
              <a:t>Deadlocking</a:t>
            </a:r>
          </a:p>
          <a:p>
            <a:pPr lvl="1"/>
            <a:r>
              <a:rPr lang="en-US" dirty="0" smtClean="0"/>
              <a:t>I have A and want B.  You have B and want A.</a:t>
            </a:r>
          </a:p>
          <a:p>
            <a:pPr lvl="1"/>
            <a:r>
              <a:rPr lang="en-US" dirty="0" smtClean="0"/>
              <a:t>Access things in a consistent order</a:t>
            </a:r>
          </a:p>
        </p:txBody>
      </p:sp>
    </p:spTree>
    <p:extLst>
      <p:ext uri="{BB962C8B-B14F-4D97-AF65-F5344CB8AC3E}">
        <p14:creationId xmlns:p14="http://schemas.microsoft.com/office/powerpoint/2010/main" val="28789933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946162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a:t>
            </a:r>
            <a:r>
              <a:rPr lang="en-US" dirty="0" smtClean="0"/>
              <a:t> Maxims for Maximum Performance</a:t>
            </a:r>
            <a:endParaRPr lang="en-US" dirty="0"/>
          </a:p>
        </p:txBody>
      </p:sp>
      <p:sp>
        <p:nvSpPr>
          <p:cNvPr id="3" name="Content Placeholder 2"/>
          <p:cNvSpPr>
            <a:spLocks noGrp="1"/>
          </p:cNvSpPr>
          <p:nvPr>
            <p:ph idx="1"/>
          </p:nvPr>
        </p:nvSpPr>
        <p:spPr>
          <a:xfrm>
            <a:off x="457200" y="1600200"/>
            <a:ext cx="8077200" cy="4525963"/>
          </a:xfrm>
        </p:spPr>
        <p:txBody>
          <a:bodyPr>
            <a:normAutofit/>
          </a:bodyPr>
          <a:lstStyle/>
          <a:p>
            <a:r>
              <a:rPr lang="en-US" sz="3600" dirty="0" smtClean="0"/>
              <a:t>The Maxim of Laziness</a:t>
            </a:r>
          </a:p>
          <a:p>
            <a:pPr lvl="1"/>
            <a:r>
              <a:rPr lang="en-US" sz="3200" dirty="0" smtClean="0"/>
              <a:t>Minimize the amount of data touched at each step of a query.</a:t>
            </a:r>
          </a:p>
          <a:p>
            <a:pPr lvl="1"/>
            <a:endParaRPr lang="en-US" dirty="0" smtClean="0"/>
          </a:p>
        </p:txBody>
      </p:sp>
      <p:pic>
        <p:nvPicPr>
          <p:cNvPr id="1029" name="Picture 5" descr="http://alexanderviolist.files.wordpress.com/2014/02/laziness-just-a-derogatory-word-for-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
            <a:ext cx="9144000" cy="7467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4503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fade">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29"/>
                                        </p:tgtEl>
                                      </p:cBhvr>
                                    </p:animEffect>
                                    <p:set>
                                      <p:cBhvr>
                                        <p:cTn id="17" dur="1" fill="hold">
                                          <p:stCondLst>
                                            <p:cond delay="499"/>
                                          </p:stCondLst>
                                        </p:cTn>
                                        <p:tgtEl>
                                          <p:spTgt spid="102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Maxim</a:t>
            </a:r>
            <a:endParaRPr lang="en-US" dirty="0"/>
          </a:p>
        </p:txBody>
      </p:sp>
      <p:sp>
        <p:nvSpPr>
          <p:cNvPr id="3" name="Content Placeholder 2"/>
          <p:cNvSpPr>
            <a:spLocks noGrp="1"/>
          </p:cNvSpPr>
          <p:nvPr>
            <p:ph idx="1"/>
          </p:nvPr>
        </p:nvSpPr>
        <p:spPr/>
        <p:txBody>
          <a:bodyPr>
            <a:normAutofit/>
          </a:bodyPr>
          <a:lstStyle/>
          <a:p>
            <a:r>
              <a:rPr lang="en-US" sz="3600" dirty="0"/>
              <a:t>The </a:t>
            </a:r>
            <a:r>
              <a:rPr lang="en-US" sz="3600" dirty="0" smtClean="0"/>
              <a:t>Maxim of Conformity</a:t>
            </a:r>
            <a:endParaRPr lang="en-US" sz="3600" dirty="0"/>
          </a:p>
          <a:p>
            <a:pPr lvl="1"/>
            <a:r>
              <a:rPr lang="en-US" sz="3200" dirty="0" smtClean="0"/>
              <a:t>Swim with the set-based stream</a:t>
            </a:r>
          </a:p>
          <a:p>
            <a:pPr lvl="1"/>
            <a:r>
              <a:rPr lang="en-US" sz="3200" dirty="0" smtClean="0"/>
              <a:t>No RBAR (Row By Agonizing Row)</a:t>
            </a:r>
          </a:p>
        </p:txBody>
      </p:sp>
      <p:sp>
        <p:nvSpPr>
          <p:cNvPr id="4" name="AutoShape 2" descr="https://i.chzbgr.com/maxW500/2434748160/h7F9E9BA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
            <a:ext cx="9144000" cy="6849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41577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051"/>
                                        </p:tgtEl>
                                      </p:cBhvr>
                                    </p:animEffect>
                                    <p:set>
                                      <p:cBhvr>
                                        <p:cTn id="17" dur="1" fill="hold">
                                          <p:stCondLst>
                                            <p:cond delay="499"/>
                                          </p:stCondLst>
                                        </p:cTn>
                                        <p:tgtEl>
                                          <p:spTgt spid="205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Third Maxim</a:t>
            </a:r>
            <a:endParaRPr lang="en-US" dirty="0"/>
          </a:p>
        </p:txBody>
      </p:sp>
      <p:sp>
        <p:nvSpPr>
          <p:cNvPr id="3" name="Content Placeholder 2"/>
          <p:cNvSpPr>
            <a:spLocks noGrp="1"/>
          </p:cNvSpPr>
          <p:nvPr>
            <p:ph idx="1"/>
          </p:nvPr>
        </p:nvSpPr>
        <p:spPr>
          <a:xfrm>
            <a:off x="457200" y="1600200"/>
            <a:ext cx="8077200" cy="4525963"/>
          </a:xfrm>
        </p:spPr>
        <p:txBody>
          <a:bodyPr>
            <a:normAutofit/>
          </a:bodyPr>
          <a:lstStyle/>
          <a:p>
            <a:r>
              <a:rPr lang="en-US" sz="3600" dirty="0"/>
              <a:t>The Maxim of </a:t>
            </a:r>
            <a:r>
              <a:rPr lang="en-US" sz="3600" dirty="0" smtClean="0"/>
              <a:t>Paranoia</a:t>
            </a:r>
            <a:endParaRPr lang="en-US" sz="3600" dirty="0"/>
          </a:p>
          <a:p>
            <a:pPr lvl="1"/>
            <a:r>
              <a:rPr lang="en-US" sz="3200" dirty="0" smtClean="0"/>
              <a:t>SQL Server lies!</a:t>
            </a:r>
          </a:p>
          <a:p>
            <a:pPr lvl="1"/>
            <a:r>
              <a:rPr lang="en-US" sz="3200" dirty="0" smtClean="0"/>
              <a:t>Always confirm performance metrics using different methods.</a:t>
            </a:r>
          </a:p>
          <a:p>
            <a:endParaRPr lang="en-US" dirty="0"/>
          </a:p>
        </p:txBody>
      </p:sp>
      <p:pic>
        <p:nvPicPr>
          <p:cNvPr id="3074" name="Picture 2" descr="http://dadsprimalscream.files.wordpress.com/2012/01/paranoia-paranoia-challenge-demotivational-poster-12840839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95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074"/>
                                        </p:tgtEl>
                                      </p:cBhvr>
                                    </p:animEffect>
                                    <p:set>
                                      <p:cBhvr>
                                        <p:cTn id="17" dur="1" fill="hold">
                                          <p:stCondLst>
                                            <p:cond delay="499"/>
                                          </p:stCondLst>
                                        </p:cTn>
                                        <p:tgtEl>
                                          <p:spTgt spid="307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SQL Query</a:t>
            </a:r>
            <a:endParaRPr lang="en-US" dirty="0"/>
          </a:p>
        </p:txBody>
      </p:sp>
      <p:sp>
        <p:nvSpPr>
          <p:cNvPr id="3" name="Content Placeholder 2"/>
          <p:cNvSpPr>
            <a:spLocks noGrp="1"/>
          </p:cNvSpPr>
          <p:nvPr>
            <p:ph idx="1"/>
          </p:nvPr>
        </p:nvSpPr>
        <p:spPr/>
        <p:txBody>
          <a:bodyPr>
            <a:normAutofit/>
          </a:bodyPr>
          <a:lstStyle/>
          <a:p>
            <a:r>
              <a:rPr lang="en-US" altLang="en-US" dirty="0" smtClean="0"/>
              <a:t>SELECT </a:t>
            </a:r>
            <a:r>
              <a:rPr lang="en-US" altLang="en-US" dirty="0"/>
              <a:t>(</a:t>
            </a:r>
            <a:r>
              <a:rPr lang="en-US" altLang="en-US" dirty="0" smtClean="0"/>
              <a:t>INSERT/UPDATE/DELETE)</a:t>
            </a:r>
          </a:p>
          <a:p>
            <a:r>
              <a:rPr lang="en-US" altLang="en-US" dirty="0"/>
              <a:t>FROM</a:t>
            </a:r>
          </a:p>
          <a:p>
            <a:r>
              <a:rPr lang="en-US" altLang="en-US" dirty="0"/>
              <a:t>INNER/LEFT JOIN (</a:t>
            </a:r>
            <a:r>
              <a:rPr lang="en-US" altLang="en-US" dirty="0">
                <a:solidFill>
                  <a:srgbClr val="FF0000"/>
                </a:solidFill>
              </a:rPr>
              <a:t>ON</a:t>
            </a:r>
            <a:r>
              <a:rPr lang="en-US" altLang="en-US" dirty="0"/>
              <a:t>)</a:t>
            </a:r>
          </a:p>
          <a:p>
            <a:r>
              <a:rPr lang="en-US" altLang="en-US" dirty="0"/>
              <a:t>CROSS/OUTER </a:t>
            </a:r>
            <a:r>
              <a:rPr lang="en-US" altLang="en-US" dirty="0">
                <a:solidFill>
                  <a:srgbClr val="FF0000"/>
                </a:solidFill>
              </a:rPr>
              <a:t>APPLY</a:t>
            </a:r>
          </a:p>
          <a:p>
            <a:r>
              <a:rPr lang="en-US" altLang="en-US" dirty="0">
                <a:solidFill>
                  <a:srgbClr val="FF0000"/>
                </a:solidFill>
              </a:rPr>
              <a:t>WHERE</a:t>
            </a:r>
          </a:p>
          <a:p>
            <a:r>
              <a:rPr lang="en-US" altLang="en-US" dirty="0"/>
              <a:t>GROUP BY</a:t>
            </a:r>
            <a:endParaRPr lang="en-US" altLang="en-US" dirty="0">
              <a:solidFill>
                <a:srgbClr val="FF0000"/>
              </a:solidFill>
            </a:endParaRPr>
          </a:p>
          <a:p>
            <a:r>
              <a:rPr lang="en-US" altLang="en-US" dirty="0">
                <a:solidFill>
                  <a:srgbClr val="FF0000"/>
                </a:solidFill>
              </a:rPr>
              <a:t>HAVING</a:t>
            </a:r>
          </a:p>
          <a:p>
            <a:r>
              <a:rPr lang="en-US" altLang="en-US" dirty="0" smtClean="0"/>
              <a:t>ORDER BY</a:t>
            </a:r>
          </a:p>
          <a:p>
            <a:pPr lvl="1"/>
            <a:endParaRPr lang="en-US" altLang="en-US" dirty="0" smtClean="0"/>
          </a:p>
          <a:p>
            <a:endParaRPr lang="en-US" dirty="0"/>
          </a:p>
        </p:txBody>
      </p:sp>
    </p:spTree>
    <p:extLst>
      <p:ext uri="{BB962C8B-B14F-4D97-AF65-F5344CB8AC3E}">
        <p14:creationId xmlns:p14="http://schemas.microsoft.com/office/powerpoint/2010/main" val="152310688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10,000-Foot Lifecycle of a SQL Query</a:t>
            </a:r>
            <a:endParaRPr lang="en-US" dirty="0"/>
          </a:p>
        </p:txBody>
      </p:sp>
      <p:sp>
        <p:nvSpPr>
          <p:cNvPr id="3" name="Content Placeholder 2"/>
          <p:cNvSpPr>
            <a:spLocks noGrp="1"/>
          </p:cNvSpPr>
          <p:nvPr>
            <p:ph idx="1"/>
          </p:nvPr>
        </p:nvSpPr>
        <p:spPr/>
        <p:txBody>
          <a:bodyPr>
            <a:normAutofit/>
          </a:bodyPr>
          <a:lstStyle/>
          <a:p>
            <a:r>
              <a:rPr lang="en-US" sz="3600" dirty="0" smtClean="0"/>
              <a:t>When you submit a query…</a:t>
            </a:r>
          </a:p>
          <a:p>
            <a:pPr lvl="1"/>
            <a:r>
              <a:rPr lang="en-US" sz="3200" dirty="0" smtClean="0"/>
              <a:t>It’s parsed into a “parse tree”</a:t>
            </a:r>
          </a:p>
          <a:p>
            <a:pPr lvl="1"/>
            <a:r>
              <a:rPr lang="en-US" sz="3200" dirty="0" smtClean="0"/>
              <a:t>Optimizer generates a plan</a:t>
            </a:r>
          </a:p>
          <a:p>
            <a:pPr lvl="1"/>
            <a:r>
              <a:rPr lang="en-US" sz="3200" dirty="0" smtClean="0"/>
              <a:t>Plan is executed</a:t>
            </a:r>
          </a:p>
          <a:p>
            <a:pPr lvl="1"/>
            <a:r>
              <a:rPr lang="en-US" sz="3200" dirty="0" smtClean="0"/>
              <a:t>Results are returned</a:t>
            </a:r>
          </a:p>
        </p:txBody>
      </p:sp>
    </p:spTree>
    <p:extLst>
      <p:ext uri="{BB962C8B-B14F-4D97-AF65-F5344CB8AC3E}">
        <p14:creationId xmlns:p14="http://schemas.microsoft.com/office/powerpoint/2010/main" val="19495242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Plan Output</a:t>
            </a:r>
            <a:endParaRPr lang="en-US" dirty="0"/>
          </a:p>
        </p:txBody>
      </p:sp>
      <p:pic>
        <p:nvPicPr>
          <p:cNvPr id="1026" name="Picture 2" descr="http://instadba.com/wp-content/uploads/2013/05/ActualExecutio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229100" cy="4171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362200"/>
            <a:ext cx="6128723" cy="2818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497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QLSaturday Powerpoint - New">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SQLSaturday Powerpoint - New</Template>
  <TotalTime>8147</TotalTime>
  <Words>1746</Words>
  <Application>Microsoft Office PowerPoint</Application>
  <PresentationFormat>On-screen Show (4:3)</PresentationFormat>
  <Paragraphs>225</Paragraphs>
  <Slides>32</Slides>
  <Notes>16</Notes>
  <HiddenSlides>6</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SQLSaturday Powerpoint - New</vt:lpstr>
      <vt:lpstr>Fundamentals of Great SQL Query Performance</vt:lpstr>
      <vt:lpstr>Intro: Speaker and Course</vt:lpstr>
      <vt:lpstr>Overview</vt:lpstr>
      <vt:lpstr>3 Maxims for Maximum Performance</vt:lpstr>
      <vt:lpstr>The Second Maxim</vt:lpstr>
      <vt:lpstr>The Third Maxim</vt:lpstr>
      <vt:lpstr>Anatomy of a SQL Query</vt:lpstr>
      <vt:lpstr>10,000-Foot Lifecycle of a SQL Query</vt:lpstr>
      <vt:lpstr>Execution Plan Output</vt:lpstr>
      <vt:lpstr>Execution Plan 101A1 – Nested Loop</vt:lpstr>
      <vt:lpstr>Execution Plan 101A2 – Merge</vt:lpstr>
      <vt:lpstr>Animated Merge</vt:lpstr>
      <vt:lpstr>Execution Plan 101A3 – Hash</vt:lpstr>
      <vt:lpstr>Execution Plan 101A Wrapup -- Big-O</vt:lpstr>
      <vt:lpstr>Execution Plan 101B – Read Types</vt:lpstr>
      <vt:lpstr>Index Fundamentals</vt:lpstr>
      <vt:lpstr>Sargability</vt:lpstr>
      <vt:lpstr>Nonsargable Predicates</vt:lpstr>
      <vt:lpstr>More Sargability</vt:lpstr>
      <vt:lpstr>AND is OR, OR is AND</vt:lpstr>
      <vt:lpstr>Parameter Sniffing</vt:lpstr>
      <vt:lpstr>Parameter Sniffing – The Dark Side</vt:lpstr>
      <vt:lpstr>Parameter Sniffing Controls</vt:lpstr>
      <vt:lpstr>Know Your UDFs</vt:lpstr>
      <vt:lpstr>Scalar UDFs</vt:lpstr>
      <vt:lpstr>Multistatement Table-Valued UDFs</vt:lpstr>
      <vt:lpstr>Inline Table-Valued UDFs</vt:lpstr>
      <vt:lpstr>Attractive Nuisances / Red Flags</vt:lpstr>
      <vt:lpstr>You CAN Handle the Truth</vt:lpstr>
      <vt:lpstr>Resource Detail</vt:lpstr>
      <vt:lpstr>Hell is Other People</vt:lpstr>
      <vt:lpstr>Questions?</vt:lpstr>
    </vt:vector>
  </TitlesOfParts>
  <Company>ScriptPro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Great SQL Query Performance</dc:title>
  <dc:creator>Matt Wigdahl</dc:creator>
  <cp:lastModifiedBy>Matt Wigdahl</cp:lastModifiedBy>
  <cp:revision>143</cp:revision>
  <dcterms:created xsi:type="dcterms:W3CDTF">2014-08-16T19:39:18Z</dcterms:created>
  <dcterms:modified xsi:type="dcterms:W3CDTF">2015-05-30T05:10:11Z</dcterms:modified>
</cp:coreProperties>
</file>