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2"/>
  </p:sldMasterIdLst>
  <p:notesMasterIdLst>
    <p:notesMasterId r:id="rId49"/>
  </p:notesMasterIdLst>
  <p:handoutMasterIdLst>
    <p:handoutMasterId r:id="rId50"/>
  </p:handoutMasterIdLst>
  <p:sldIdLst>
    <p:sldId id="256" r:id="rId3"/>
    <p:sldId id="281" r:id="rId4"/>
    <p:sldId id="308" r:id="rId5"/>
    <p:sldId id="257" r:id="rId6"/>
    <p:sldId id="283" r:id="rId7"/>
    <p:sldId id="258" r:id="rId8"/>
    <p:sldId id="282" r:id="rId9"/>
    <p:sldId id="284" r:id="rId10"/>
    <p:sldId id="260" r:id="rId11"/>
    <p:sldId id="261" r:id="rId12"/>
    <p:sldId id="290" r:id="rId13"/>
    <p:sldId id="262" r:id="rId14"/>
    <p:sldId id="291" r:id="rId15"/>
    <p:sldId id="292" r:id="rId16"/>
    <p:sldId id="263" r:id="rId17"/>
    <p:sldId id="293" r:id="rId18"/>
    <p:sldId id="264" r:id="rId19"/>
    <p:sldId id="265" r:id="rId20"/>
    <p:sldId id="273" r:id="rId21"/>
    <p:sldId id="266" r:id="rId22"/>
    <p:sldId id="275" r:id="rId23"/>
    <p:sldId id="274" r:id="rId24"/>
    <p:sldId id="267" r:id="rId25"/>
    <p:sldId id="294" r:id="rId26"/>
    <p:sldId id="276" r:id="rId27"/>
    <p:sldId id="295" r:id="rId28"/>
    <p:sldId id="268" r:id="rId29"/>
    <p:sldId id="298" r:id="rId30"/>
    <p:sldId id="277" r:id="rId31"/>
    <p:sldId id="301" r:id="rId32"/>
    <p:sldId id="297" r:id="rId33"/>
    <p:sldId id="270" r:id="rId34"/>
    <p:sldId id="300" r:id="rId35"/>
    <p:sldId id="299" r:id="rId36"/>
    <p:sldId id="271" r:id="rId37"/>
    <p:sldId id="278" r:id="rId38"/>
    <p:sldId id="285" r:id="rId39"/>
    <p:sldId id="302" r:id="rId40"/>
    <p:sldId id="286" r:id="rId41"/>
    <p:sldId id="303" r:id="rId42"/>
    <p:sldId id="287" r:id="rId43"/>
    <p:sldId id="304" r:id="rId44"/>
    <p:sldId id="280" r:id="rId45"/>
    <p:sldId id="305" r:id="rId46"/>
    <p:sldId id="306" r:id="rId47"/>
    <p:sldId id="307"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12" autoAdjust="0"/>
    <p:restoredTop sz="96683" autoAdjust="0"/>
  </p:normalViewPr>
  <p:slideViewPr>
    <p:cSldViewPr>
      <p:cViewPr>
        <p:scale>
          <a:sx n="75" d="100"/>
          <a:sy n="75" d="100"/>
        </p:scale>
        <p:origin x="-72" y="-72"/>
      </p:cViewPr>
      <p:guideLst>
        <p:guide orient="horz" pos="2160"/>
        <p:guide pos="2880"/>
      </p:guideLst>
    </p:cSldViewPr>
  </p:slideViewPr>
  <p:outlineViewPr>
    <p:cViewPr>
      <p:scale>
        <a:sx n="33" d="100"/>
        <a:sy n="33" d="100"/>
      </p:scale>
      <p:origin x="0" y="65418"/>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E4FF8FC-8473-4DFD-87CC-D576DA80B410}" type="datetimeFigureOut">
              <a:rPr lang="en-US" smtClean="0"/>
              <a:pPr/>
              <a:t>10/13/2015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D422161-F0FA-48FB-AB7F-FA9B9B1E1F93}" type="slidenum">
              <a:rPr lang="en-US" smtClean="0"/>
              <a:pPr/>
              <a:t>‹#›</a:t>
            </a:fld>
            <a:endParaRPr lang="en-US"/>
          </a:p>
        </p:txBody>
      </p:sp>
    </p:spTree>
    <p:extLst>
      <p:ext uri="{BB962C8B-B14F-4D97-AF65-F5344CB8AC3E}">
        <p14:creationId xmlns:p14="http://schemas.microsoft.com/office/powerpoint/2010/main" val="1453877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E7B9F30-6F1F-4139-B22E-A7D5117607DD}" type="datetimeFigureOut">
              <a:rPr lang="en-US" smtClean="0"/>
              <a:pPr/>
              <a:t>10/13/2015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959C368-9E10-4C31-9503-613029203C0F}" type="slidenum">
              <a:rPr lang="en-US" smtClean="0"/>
              <a:pPr/>
              <a:t>‹#›</a:t>
            </a:fld>
            <a:endParaRPr lang="en-US"/>
          </a:p>
        </p:txBody>
      </p:sp>
    </p:spTree>
    <p:extLst>
      <p:ext uri="{BB962C8B-B14F-4D97-AF65-F5344CB8AC3E}">
        <p14:creationId xmlns:p14="http://schemas.microsoft.com/office/powerpoint/2010/main" val="31022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8741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0026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9718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644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8668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106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5241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01299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98115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19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1615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Times New Roman" pitchFamily="18" charset="0"/>
              </a:defRPr>
            </a:lvl1pPr>
            <a:lvl2pPr marL="785372" indent="-302066" eaLnBrk="0" hangingPunct="0">
              <a:spcBef>
                <a:spcPct val="30000"/>
              </a:spcBef>
              <a:defRPr sz="1300">
                <a:solidFill>
                  <a:schemeClr val="tx1"/>
                </a:solidFill>
                <a:latin typeface="Times New Roman" pitchFamily="18" charset="0"/>
              </a:defRPr>
            </a:lvl2pPr>
            <a:lvl3pPr marL="1208265" indent="-241653" eaLnBrk="0" hangingPunct="0">
              <a:spcBef>
                <a:spcPct val="30000"/>
              </a:spcBef>
              <a:defRPr sz="1300">
                <a:solidFill>
                  <a:schemeClr val="tx1"/>
                </a:solidFill>
                <a:latin typeface="Times New Roman" pitchFamily="18" charset="0"/>
              </a:defRPr>
            </a:lvl3pPr>
            <a:lvl4pPr marL="1691571" indent="-241653" eaLnBrk="0" hangingPunct="0">
              <a:spcBef>
                <a:spcPct val="30000"/>
              </a:spcBef>
              <a:defRPr sz="1300">
                <a:solidFill>
                  <a:schemeClr val="tx1"/>
                </a:solidFill>
                <a:latin typeface="Times New Roman" pitchFamily="18" charset="0"/>
              </a:defRPr>
            </a:lvl4pPr>
            <a:lvl5pPr marL="2174878" indent="-241653" eaLnBrk="0" hangingPunct="0">
              <a:spcBef>
                <a:spcPct val="30000"/>
              </a:spcBef>
              <a:defRPr sz="1300">
                <a:solidFill>
                  <a:schemeClr val="tx1"/>
                </a:solidFill>
                <a:latin typeface="Times New Roman" pitchFamily="18" charset="0"/>
              </a:defRPr>
            </a:lvl5pPr>
            <a:lvl6pPr marL="2658184" indent="-241653" eaLnBrk="0" fontAlgn="base" hangingPunct="0">
              <a:spcBef>
                <a:spcPct val="30000"/>
              </a:spcBef>
              <a:spcAft>
                <a:spcPct val="0"/>
              </a:spcAft>
              <a:defRPr sz="1300">
                <a:solidFill>
                  <a:schemeClr val="tx1"/>
                </a:solidFill>
                <a:latin typeface="Times New Roman" pitchFamily="18" charset="0"/>
              </a:defRPr>
            </a:lvl6pPr>
            <a:lvl7pPr marL="3141490" indent="-241653" eaLnBrk="0" fontAlgn="base" hangingPunct="0">
              <a:spcBef>
                <a:spcPct val="30000"/>
              </a:spcBef>
              <a:spcAft>
                <a:spcPct val="0"/>
              </a:spcAft>
              <a:defRPr sz="1300">
                <a:solidFill>
                  <a:schemeClr val="tx1"/>
                </a:solidFill>
                <a:latin typeface="Times New Roman" pitchFamily="18" charset="0"/>
              </a:defRPr>
            </a:lvl7pPr>
            <a:lvl8pPr marL="3624796" indent="-241653" eaLnBrk="0" fontAlgn="base" hangingPunct="0">
              <a:spcBef>
                <a:spcPct val="30000"/>
              </a:spcBef>
              <a:spcAft>
                <a:spcPct val="0"/>
              </a:spcAft>
              <a:defRPr sz="1300">
                <a:solidFill>
                  <a:schemeClr val="tx1"/>
                </a:solidFill>
                <a:latin typeface="Times New Roman" pitchFamily="18" charset="0"/>
              </a:defRPr>
            </a:lvl8pPr>
            <a:lvl9pPr marL="4108102" indent="-241653" eaLnBrk="0" fontAlgn="base" hangingPunct="0">
              <a:spcBef>
                <a:spcPct val="30000"/>
              </a:spcBef>
              <a:spcAft>
                <a:spcPct val="0"/>
              </a:spcAft>
              <a:defRPr sz="1300">
                <a:solidFill>
                  <a:schemeClr val="tx1"/>
                </a:solidFill>
                <a:latin typeface="Times New Roman" pitchFamily="18" charset="0"/>
              </a:defRPr>
            </a:lvl9pPr>
          </a:lstStyle>
          <a:p>
            <a:pPr eaLnBrk="1" hangingPunct="1">
              <a:spcBef>
                <a:spcPct val="0"/>
              </a:spcBef>
            </a:pPr>
            <a:fld id="{E50409D2-62D0-48B6-9705-7E106BEC0A70}" type="slidenum">
              <a:rPr lang="en-US" altLang="en-US" smtClean="0"/>
              <a:pPr eaLnBrk="1" hangingPunct="1">
                <a:spcBef>
                  <a:spcPct val="0"/>
                </a:spcBef>
              </a:pPr>
              <a:t>2</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64435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3797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96465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6442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23289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44643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84904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54371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92930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92930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29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679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Times New Roman" pitchFamily="18" charset="0"/>
              </a:defRPr>
            </a:lvl1pPr>
            <a:lvl2pPr marL="785372" indent="-302066" eaLnBrk="0" hangingPunct="0">
              <a:spcBef>
                <a:spcPct val="30000"/>
              </a:spcBef>
              <a:defRPr sz="1300">
                <a:solidFill>
                  <a:schemeClr val="tx1"/>
                </a:solidFill>
                <a:latin typeface="Times New Roman" pitchFamily="18" charset="0"/>
              </a:defRPr>
            </a:lvl2pPr>
            <a:lvl3pPr marL="1208265" indent="-241653" eaLnBrk="0" hangingPunct="0">
              <a:spcBef>
                <a:spcPct val="30000"/>
              </a:spcBef>
              <a:defRPr sz="1300">
                <a:solidFill>
                  <a:schemeClr val="tx1"/>
                </a:solidFill>
                <a:latin typeface="Times New Roman" pitchFamily="18" charset="0"/>
              </a:defRPr>
            </a:lvl3pPr>
            <a:lvl4pPr marL="1691571" indent="-241653" eaLnBrk="0" hangingPunct="0">
              <a:spcBef>
                <a:spcPct val="30000"/>
              </a:spcBef>
              <a:defRPr sz="1300">
                <a:solidFill>
                  <a:schemeClr val="tx1"/>
                </a:solidFill>
                <a:latin typeface="Times New Roman" pitchFamily="18" charset="0"/>
              </a:defRPr>
            </a:lvl4pPr>
            <a:lvl5pPr marL="2174878" indent="-241653" eaLnBrk="0" hangingPunct="0">
              <a:spcBef>
                <a:spcPct val="30000"/>
              </a:spcBef>
              <a:defRPr sz="1300">
                <a:solidFill>
                  <a:schemeClr val="tx1"/>
                </a:solidFill>
                <a:latin typeface="Times New Roman" pitchFamily="18" charset="0"/>
              </a:defRPr>
            </a:lvl5pPr>
            <a:lvl6pPr marL="2658184" indent="-241653" eaLnBrk="0" fontAlgn="base" hangingPunct="0">
              <a:spcBef>
                <a:spcPct val="30000"/>
              </a:spcBef>
              <a:spcAft>
                <a:spcPct val="0"/>
              </a:spcAft>
              <a:defRPr sz="1300">
                <a:solidFill>
                  <a:schemeClr val="tx1"/>
                </a:solidFill>
                <a:latin typeface="Times New Roman" pitchFamily="18" charset="0"/>
              </a:defRPr>
            </a:lvl6pPr>
            <a:lvl7pPr marL="3141490" indent="-241653" eaLnBrk="0" fontAlgn="base" hangingPunct="0">
              <a:spcBef>
                <a:spcPct val="30000"/>
              </a:spcBef>
              <a:spcAft>
                <a:spcPct val="0"/>
              </a:spcAft>
              <a:defRPr sz="1300">
                <a:solidFill>
                  <a:schemeClr val="tx1"/>
                </a:solidFill>
                <a:latin typeface="Times New Roman" pitchFamily="18" charset="0"/>
              </a:defRPr>
            </a:lvl7pPr>
            <a:lvl8pPr marL="3624796" indent="-241653" eaLnBrk="0" fontAlgn="base" hangingPunct="0">
              <a:spcBef>
                <a:spcPct val="30000"/>
              </a:spcBef>
              <a:spcAft>
                <a:spcPct val="0"/>
              </a:spcAft>
              <a:defRPr sz="1300">
                <a:solidFill>
                  <a:schemeClr val="tx1"/>
                </a:solidFill>
                <a:latin typeface="Times New Roman" pitchFamily="18" charset="0"/>
              </a:defRPr>
            </a:lvl8pPr>
            <a:lvl9pPr marL="4108102" indent="-241653" eaLnBrk="0" fontAlgn="base" hangingPunct="0">
              <a:spcBef>
                <a:spcPct val="30000"/>
              </a:spcBef>
              <a:spcAft>
                <a:spcPct val="0"/>
              </a:spcAft>
              <a:defRPr sz="1300">
                <a:solidFill>
                  <a:schemeClr val="tx1"/>
                </a:solidFill>
                <a:latin typeface="Times New Roman" pitchFamily="18" charset="0"/>
              </a:defRPr>
            </a:lvl9pPr>
          </a:lstStyle>
          <a:p>
            <a:pPr eaLnBrk="1" hangingPunct="1">
              <a:spcBef>
                <a:spcPct val="0"/>
              </a:spcBef>
            </a:pPr>
            <a:fld id="{E50409D2-62D0-48B6-9705-7E106BEC0A70}" type="slidenum">
              <a:rPr lang="en-US" altLang="en-US" smtClean="0"/>
              <a:pPr eaLnBrk="1" hangingPunct="1">
                <a:spcBef>
                  <a:spcPct val="0"/>
                </a:spcBef>
              </a:pPr>
              <a:t>3</a:t>
            </a:fld>
            <a:endParaRPr lang="en-US" altLang="en-US" smtClean="0"/>
          </a:p>
        </p:txBody>
      </p:sp>
      <p:sp>
        <p:nvSpPr>
          <p:cNvPr id="624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4435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30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6790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31</a:t>
            </a:fld>
            <a:endParaRPr lang="en-US"/>
          </a:p>
        </p:txBody>
      </p:sp>
    </p:spTree>
    <p:extLst>
      <p:ext uri="{BB962C8B-B14F-4D97-AF65-F5344CB8AC3E}">
        <p14:creationId xmlns:p14="http://schemas.microsoft.com/office/powerpoint/2010/main" val="2213116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32</a:t>
            </a:fld>
            <a:endParaRPr lang="en-US"/>
          </a:p>
        </p:txBody>
      </p:sp>
    </p:spTree>
    <p:extLst>
      <p:ext uri="{BB962C8B-B14F-4D97-AF65-F5344CB8AC3E}">
        <p14:creationId xmlns:p14="http://schemas.microsoft.com/office/powerpoint/2010/main" val="3353158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33</a:t>
            </a:fld>
            <a:endParaRPr lang="en-US"/>
          </a:p>
        </p:txBody>
      </p:sp>
    </p:spTree>
    <p:extLst>
      <p:ext uri="{BB962C8B-B14F-4D97-AF65-F5344CB8AC3E}">
        <p14:creationId xmlns:p14="http://schemas.microsoft.com/office/powerpoint/2010/main" val="635018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35</a:t>
            </a:fld>
            <a:endParaRPr lang="en-US"/>
          </a:p>
        </p:txBody>
      </p:sp>
    </p:spTree>
    <p:extLst>
      <p:ext uri="{BB962C8B-B14F-4D97-AF65-F5344CB8AC3E}">
        <p14:creationId xmlns:p14="http://schemas.microsoft.com/office/powerpoint/2010/main" val="325275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36</a:t>
            </a:fld>
            <a:endParaRPr lang="en-US"/>
          </a:p>
        </p:txBody>
      </p:sp>
    </p:spTree>
    <p:extLst>
      <p:ext uri="{BB962C8B-B14F-4D97-AF65-F5344CB8AC3E}">
        <p14:creationId xmlns:p14="http://schemas.microsoft.com/office/powerpoint/2010/main" val="2044303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37</a:t>
            </a:fld>
            <a:endParaRPr lang="en-US"/>
          </a:p>
        </p:txBody>
      </p:sp>
    </p:spTree>
    <p:extLst>
      <p:ext uri="{BB962C8B-B14F-4D97-AF65-F5344CB8AC3E}">
        <p14:creationId xmlns:p14="http://schemas.microsoft.com/office/powerpoint/2010/main" val="1201833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38</a:t>
            </a:fld>
            <a:endParaRPr lang="en-US"/>
          </a:p>
        </p:txBody>
      </p:sp>
    </p:spTree>
    <p:extLst>
      <p:ext uri="{BB962C8B-B14F-4D97-AF65-F5344CB8AC3E}">
        <p14:creationId xmlns:p14="http://schemas.microsoft.com/office/powerpoint/2010/main" val="2306444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5599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41</a:t>
            </a:fld>
            <a:endParaRPr lang="en-US"/>
          </a:p>
        </p:txBody>
      </p:sp>
    </p:spTree>
    <p:extLst>
      <p:ext uri="{BB962C8B-B14F-4D97-AF65-F5344CB8AC3E}">
        <p14:creationId xmlns:p14="http://schemas.microsoft.com/office/powerpoint/2010/main" val="1220464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42</a:t>
            </a:fld>
            <a:endParaRPr lang="en-US"/>
          </a:p>
        </p:txBody>
      </p:sp>
    </p:spTree>
    <p:extLst>
      <p:ext uri="{BB962C8B-B14F-4D97-AF65-F5344CB8AC3E}">
        <p14:creationId xmlns:p14="http://schemas.microsoft.com/office/powerpoint/2010/main" val="1219292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43</a:t>
            </a:fld>
            <a:endParaRPr lang="en-US"/>
          </a:p>
        </p:txBody>
      </p:sp>
    </p:spTree>
    <p:extLst>
      <p:ext uri="{BB962C8B-B14F-4D97-AF65-F5344CB8AC3E}">
        <p14:creationId xmlns:p14="http://schemas.microsoft.com/office/powerpoint/2010/main" val="765938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59C368-9E10-4C31-9503-613029203C0F}" type="slidenum">
              <a:rPr lang="en-US" smtClean="0"/>
              <a:pPr/>
              <a:t>44</a:t>
            </a:fld>
            <a:endParaRPr lang="en-US"/>
          </a:p>
        </p:txBody>
      </p:sp>
    </p:spTree>
    <p:extLst>
      <p:ext uri="{BB962C8B-B14F-4D97-AF65-F5344CB8AC3E}">
        <p14:creationId xmlns:p14="http://schemas.microsoft.com/office/powerpoint/2010/main" val="3442434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FE8D18C-1575-48E9-BE13-FE1D783E8D2F}"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FE8D18C-1575-48E9-BE13-FE1D783E8D2F}" type="slidenum">
              <a:rPr lang="en-US" smtClean="0"/>
              <a:pPr>
                <a:defRPr/>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5</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6</a:t>
            </a:fld>
            <a:endParaRPr lang="en-US"/>
          </a:p>
        </p:txBody>
      </p:sp>
    </p:spTree>
    <p:extLst>
      <p:ext uri="{BB962C8B-B14F-4D97-AF65-F5344CB8AC3E}">
        <p14:creationId xmlns:p14="http://schemas.microsoft.com/office/powerpoint/2010/main" val="121962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mtClean="0"/>
          </a:p>
          <a:p>
            <a:endParaRPr lang="en-US" dirty="0"/>
          </a:p>
        </p:txBody>
      </p:sp>
      <p:sp>
        <p:nvSpPr>
          <p:cNvPr id="4" name="Slide Number Placeholder 3"/>
          <p:cNvSpPr>
            <a:spLocks noGrp="1"/>
          </p:cNvSpPr>
          <p:nvPr>
            <p:ph type="sldNum" sz="quarter" idx="10"/>
          </p:nvPr>
        </p:nvSpPr>
        <p:spPr/>
        <p:txBody>
          <a:bodyPr/>
          <a:lstStyle/>
          <a:p>
            <a:fld id="{C959C368-9E10-4C31-9503-613029203C0F}" type="slidenum">
              <a:rPr lang="en-US" smtClean="0"/>
              <a:pPr/>
              <a:t>7</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8654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8</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959C368-9E10-4C31-9503-613029203C0F}" type="slidenum">
              <a:rPr lang="en-US" smtClean="0"/>
              <a:pPr/>
              <a:t>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71517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backgroun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85983" y="972573"/>
            <a:ext cx="5090273" cy="1092387"/>
          </a:xfrm>
        </p:spPr>
        <p:txBody>
          <a:bodyPr anchor="t">
            <a:normAutofit/>
          </a:bodyPr>
          <a:lstStyle>
            <a:lvl1pPr algn="l">
              <a:lnSpc>
                <a:spcPct val="90000"/>
              </a:lnSpc>
              <a:defRPr sz="3600" kern="1400" spc="180" baseline="0">
                <a:solidFill>
                  <a:schemeClr val="tx1">
                    <a:lumMod val="75000"/>
                    <a:lumOff val="25000"/>
                  </a:schemeClr>
                </a:solidFill>
              </a:defRPr>
            </a:lvl1pPr>
          </a:lstStyle>
          <a:p>
            <a:r>
              <a:rPr lang="en-US" dirty="0" smtClean="0"/>
              <a:t>CLICK TO ADD</a:t>
            </a:r>
            <a:br>
              <a:rPr lang="en-US" dirty="0" smtClean="0"/>
            </a:br>
            <a:r>
              <a:rPr lang="en-US" dirty="0" smtClean="0"/>
              <a:t>OR EDIT TITLE</a:t>
            </a:r>
            <a:endParaRPr lang="en-US" dirty="0"/>
          </a:p>
        </p:txBody>
      </p:sp>
      <p:sp>
        <p:nvSpPr>
          <p:cNvPr id="3" name="Subtitle 2"/>
          <p:cNvSpPr>
            <a:spLocks noGrp="1"/>
          </p:cNvSpPr>
          <p:nvPr>
            <p:ph type="subTitle" idx="1" hasCustomPrompt="1"/>
          </p:nvPr>
        </p:nvSpPr>
        <p:spPr>
          <a:xfrm>
            <a:off x="585984" y="2143147"/>
            <a:ext cx="5090272" cy="293334"/>
          </a:xfrm>
        </p:spPr>
        <p:txBody>
          <a:bodyPr>
            <a:noAutofit/>
          </a:bodyPr>
          <a:lstStyle>
            <a:lvl1pPr marL="0" indent="0" algn="l">
              <a:buNone/>
              <a:defRPr sz="1500" b="1" i="0" cap="all" spc="110">
                <a:solidFill>
                  <a:srgbClr val="F99D1C"/>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logo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039" y="427008"/>
            <a:ext cx="1623447" cy="403833"/>
          </a:xfrm>
          <a:prstGeom prst="rect">
            <a:avLst/>
          </a:prstGeom>
        </p:spPr>
      </p:pic>
      <p:pic>
        <p:nvPicPr>
          <p:cNvPr id="8" name="Picture 7" descr="graph.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16" y="-2716"/>
            <a:ext cx="9144000" cy="6858000"/>
          </a:xfrm>
          <a:prstGeom prst="rect">
            <a:avLst/>
          </a:prstGeom>
        </p:spPr>
      </p:pic>
    </p:spTree>
    <p:extLst>
      <p:ext uri="{BB962C8B-B14F-4D97-AF65-F5344CB8AC3E}">
        <p14:creationId xmlns:p14="http://schemas.microsoft.com/office/powerpoint/2010/main" val="239248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5pPr>
              <a:defRPr baseline="0"/>
            </a:lvl5pPr>
            <a:lvl7pPr>
              <a:defRPr baseline="0"/>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5" name="Slide Number Placeholder 5"/>
          <p:cNvSpPr>
            <a:spLocks noGrp="1"/>
          </p:cNvSpPr>
          <p:nvPr>
            <p:ph type="sldNum" sz="quarter" idx="11"/>
          </p:nvPr>
        </p:nvSpPr>
        <p:spPr/>
        <p:txBody>
          <a:bodyPr/>
          <a:lstStyle>
            <a:lvl1pPr defTabSz="914400" fontAlgn="base">
              <a:spcBef>
                <a:spcPct val="0"/>
              </a:spcBef>
              <a:spcAft>
                <a:spcPct val="0"/>
              </a:spcAft>
              <a:defRPr b="0">
                <a:solidFill>
                  <a:schemeClr val="accent6">
                    <a:lumMod val="75000"/>
                  </a:schemeClr>
                </a:solidFill>
                <a:latin typeface="Arial" panose="020B0604020202020204" pitchFamily="34" charset="0"/>
                <a:cs typeface="Arial" panose="020B0604020202020204" pitchFamily="34" charset="0"/>
              </a:defRPr>
            </a:lvl1pPr>
          </a:lstStyle>
          <a:p>
            <a:pPr>
              <a:defRPr/>
            </a:pPr>
            <a:fld id="{8401CDA2-0BC5-4516-8E54-E1B92811956E}" type="slidenum">
              <a:rPr lang="en-US" smtClean="0">
                <a:solidFill>
                  <a:srgbClr val="F79646">
                    <a:lumMod val="75000"/>
                  </a:srgbClr>
                </a:solidFill>
              </a:rPr>
              <a:pPr>
                <a:defRPr/>
              </a:pPr>
              <a:t>‹#›</a:t>
            </a:fld>
            <a:endParaRPr lang="en-US" dirty="0">
              <a:solidFill>
                <a:srgbClr val="F79646">
                  <a:lumMod val="75000"/>
                </a:srgbClr>
              </a:solidFill>
            </a:endParaRPr>
          </a:p>
        </p:txBody>
      </p:sp>
      <p:sp>
        <p:nvSpPr>
          <p:cNvPr id="6" name="Footer Placeholder 4"/>
          <p:cNvSpPr txBox="1">
            <a:spLocks/>
          </p:cNvSpPr>
          <p:nvPr userDrawn="1"/>
        </p:nvSpPr>
        <p:spPr>
          <a:xfrm>
            <a:off x="3220624" y="6356350"/>
            <a:ext cx="4800208" cy="29600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0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mtClean="0">
                <a:solidFill>
                  <a:prstClr val="black">
                    <a:tint val="75000"/>
                  </a:prstClr>
                </a:solidFill>
                <a:latin typeface="Arial"/>
              </a:rPr>
              <a:t>© 2015 SOLARWINDS WORLDWIDE, LLC.  ALL RIGHTS RESERVED.</a:t>
            </a:r>
            <a:endParaRPr lang="en-US" dirty="0">
              <a:solidFill>
                <a:prstClr val="black">
                  <a:tint val="75000"/>
                </a:prstClr>
              </a:solidFill>
              <a:latin typeface="Arial"/>
            </a:endParaRPr>
          </a:p>
        </p:txBody>
      </p:sp>
    </p:spTree>
    <p:extLst>
      <p:ext uri="{BB962C8B-B14F-4D97-AF65-F5344CB8AC3E}">
        <p14:creationId xmlns:p14="http://schemas.microsoft.com/office/powerpoint/2010/main" val="15485751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340438"/>
            <a:ext cx="6730997" cy="469562"/>
          </a:xfrm>
        </p:spPr>
        <p:txBody>
          <a:bodyPr/>
          <a:lstStyle>
            <a:lvl1pPr algn="ctr">
              <a:defRPr baseline="0">
                <a:solidFill>
                  <a:schemeClr val="tx1">
                    <a:lumMod val="65000"/>
                    <a:lumOff val="35000"/>
                  </a:schemeClr>
                </a:solidFill>
              </a:defRPr>
            </a:lvl1pPr>
          </a:lstStyle>
          <a:p>
            <a:r>
              <a:rPr lang="en-US" dirty="0" smtClean="0"/>
              <a:t>Thank You!</a:t>
            </a:r>
            <a:endParaRPr lang="en-US" dirty="0"/>
          </a:p>
        </p:txBody>
      </p:sp>
      <p:sp>
        <p:nvSpPr>
          <p:cNvPr id="3" name="Slide Number Placeholder 2"/>
          <p:cNvSpPr>
            <a:spLocks noGrp="1"/>
          </p:cNvSpPr>
          <p:nvPr>
            <p:ph type="sldNum" sz="quarter" idx="10"/>
          </p:nvPr>
        </p:nvSpPr>
        <p:spPr/>
        <p:txBody>
          <a:bodyPr/>
          <a:lstStyle/>
          <a:p>
            <a:pPr defTabSz="457200" fontAlgn="auto">
              <a:spcBef>
                <a:spcPts val="0"/>
              </a:spcBef>
              <a:spcAft>
                <a:spcPts val="0"/>
              </a:spcAft>
            </a:pPr>
            <a:fld id="{72D0B5E4-0B31-9D4D-A564-7E7B77729B8E}" type="slidenum">
              <a:rPr lang="en-US" smtClean="0"/>
              <a:pPr defTabSz="457200" fontAlgn="auto">
                <a:spcBef>
                  <a:spcPts val="0"/>
                </a:spcBef>
                <a:spcAft>
                  <a:spcPts val="0"/>
                </a:spcAft>
              </a:pPr>
              <a:t>‹#›</a:t>
            </a:fld>
            <a:endParaRPr lang="en-US" dirty="0"/>
          </a:p>
        </p:txBody>
      </p:sp>
      <p:sp>
        <p:nvSpPr>
          <p:cNvPr id="5" name="Footer Placeholder 4"/>
          <p:cNvSpPr>
            <a:spLocks noGrp="1"/>
          </p:cNvSpPr>
          <p:nvPr>
            <p:ph type="ftr" sz="quarter" idx="12"/>
          </p:nvPr>
        </p:nvSpPr>
        <p:spPr/>
        <p:txBody>
          <a:bodyPr/>
          <a:lstStyle/>
          <a:p>
            <a:pPr defTabSz="457200" fontAlgn="auto">
              <a:spcBef>
                <a:spcPts val="0"/>
              </a:spcBef>
              <a:spcAft>
                <a:spcPts val="0"/>
              </a:spcAft>
            </a:pPr>
            <a:r>
              <a:rPr lang="en-US" smtClean="0">
                <a:solidFill>
                  <a:prstClr val="black">
                    <a:tint val="75000"/>
                  </a:prstClr>
                </a:solidFill>
                <a:latin typeface="Arial"/>
              </a:rPr>
              <a:t>© 2015 SOLARWINDS WORLDWIDE, LLC.  ALL RIGHTS RESERVED.</a:t>
            </a:r>
            <a:endParaRPr lang="en-US" dirty="0">
              <a:solidFill>
                <a:prstClr val="black">
                  <a:tint val="75000"/>
                </a:prstClr>
              </a:solidFill>
              <a:latin typeface="Arial"/>
            </a:endParaRPr>
          </a:p>
        </p:txBody>
      </p:sp>
      <p:sp>
        <p:nvSpPr>
          <p:cNvPr id="6" name="Rectangle 5"/>
          <p:cNvSpPr/>
          <p:nvPr userDrawn="1"/>
        </p:nvSpPr>
        <p:spPr>
          <a:xfrm>
            <a:off x="457200" y="5321808"/>
            <a:ext cx="8330184" cy="905256"/>
          </a:xfrm>
          <a:prstGeom prst="rect">
            <a:avLst/>
          </a:prstGeom>
        </p:spPr>
        <p:txBody>
          <a:bodyPr wrap="square">
            <a:spAutoFit/>
          </a:bodyPr>
          <a:lstStyle/>
          <a:p>
            <a:pPr fontAlgn="base">
              <a:spcBef>
                <a:spcPct val="0"/>
              </a:spcBef>
              <a:spcAft>
                <a:spcPct val="0"/>
              </a:spcAft>
            </a:pPr>
            <a:r>
              <a:rPr lang="en-US" sz="1000" dirty="0" smtClean="0">
                <a:solidFill>
                  <a:prstClr val="black">
                    <a:lumMod val="65000"/>
                    <a:lumOff val="35000"/>
                  </a:prstClr>
                </a:solidFill>
                <a:latin typeface="Arial" panose="020B0604020202020204" pitchFamily="34" charset="0"/>
                <a:cs typeface="Arial" panose="020B0604020202020204" pitchFamily="34" charset="0"/>
              </a:rPr>
              <a:t>The SOLARWINDS and SOLARWINDS &amp; Design marks are the exclusive property of </a:t>
            </a:r>
            <a:r>
              <a:rPr lang="en-US" sz="1000" dirty="0" err="1" smtClean="0">
                <a:solidFill>
                  <a:prstClr val="black">
                    <a:lumMod val="65000"/>
                    <a:lumOff val="35000"/>
                  </a:prstClr>
                </a:solidFill>
                <a:latin typeface="Arial" panose="020B0604020202020204" pitchFamily="34" charset="0"/>
                <a:cs typeface="Arial" panose="020B0604020202020204" pitchFamily="34" charset="0"/>
              </a:rPr>
              <a:t>SolarWinds</a:t>
            </a:r>
            <a:r>
              <a:rPr lang="en-US" sz="1000" dirty="0" smtClean="0">
                <a:solidFill>
                  <a:prstClr val="black">
                    <a:lumMod val="65000"/>
                    <a:lumOff val="35000"/>
                  </a:prstClr>
                </a:solidFill>
                <a:latin typeface="Arial" panose="020B0604020202020204" pitchFamily="34" charset="0"/>
                <a:cs typeface="Arial" panose="020B0604020202020204" pitchFamily="34" charset="0"/>
              </a:rPr>
              <a:t> Worldwide, LLC, are registered with the U.S. Patent and Trademark Office, and may be registered or pending registration in other countries.  All other </a:t>
            </a:r>
            <a:r>
              <a:rPr lang="en-US" sz="1000" dirty="0" err="1" smtClean="0">
                <a:solidFill>
                  <a:prstClr val="black">
                    <a:lumMod val="65000"/>
                    <a:lumOff val="35000"/>
                  </a:prstClr>
                </a:solidFill>
                <a:latin typeface="Arial" panose="020B0604020202020204" pitchFamily="34" charset="0"/>
                <a:cs typeface="Arial" panose="020B0604020202020204" pitchFamily="34" charset="0"/>
              </a:rPr>
              <a:t>SolarWinds</a:t>
            </a:r>
            <a:r>
              <a:rPr lang="en-US" sz="1000" dirty="0" smtClean="0">
                <a:solidFill>
                  <a:prstClr val="black">
                    <a:lumMod val="65000"/>
                    <a:lumOff val="35000"/>
                  </a:prstClr>
                </a:solidFill>
                <a:latin typeface="Arial" panose="020B0604020202020204" pitchFamily="34" charset="0"/>
                <a:cs typeface="Arial" panose="020B0604020202020204" pitchFamily="34" charset="0"/>
              </a:rPr>
              <a:t> trademarks, service marks, and logos may be common law marks, registered or pending registration in the United States or in other countries.  All other trademarks mentioned herein are used for identification purposes only and may be or are trademarks or registered trademarks of their respective companies.</a:t>
            </a:r>
            <a:endParaRPr lang="en-US" sz="1000" dirty="0">
              <a:solidFill>
                <a:prstClr val="black">
                  <a:lumMod val="65000"/>
                  <a:lumOff val="3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369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Title 1"/>
          <p:cNvSpPr>
            <a:spLocks noGrp="1"/>
          </p:cNvSpPr>
          <p:nvPr>
            <p:ph type="title"/>
          </p:nvPr>
        </p:nvSpPr>
        <p:spPr>
          <a:xfrm>
            <a:off x="457200" y="288141"/>
            <a:ext cx="6635961" cy="469562"/>
          </a:xfrm>
        </p:spPr>
        <p:txBody>
          <a:bodyPr>
            <a:normAutofit fontScale="90000"/>
          </a:bodyPr>
          <a:lstStyle/>
          <a:p>
            <a:r>
              <a:rPr lang="en-US" dirty="0" smtClean="0"/>
              <a:t>Free TRIAL</a:t>
            </a:r>
            <a:endParaRPr lang="en-US" dirty="0"/>
          </a:p>
        </p:txBody>
      </p:sp>
      <p:sp>
        <p:nvSpPr>
          <p:cNvPr id="15" name="Slide Number Placeholder 3"/>
          <p:cNvSpPr>
            <a:spLocks noGrp="1"/>
          </p:cNvSpPr>
          <p:nvPr>
            <p:ph type="sldNum" sz="quarter" idx="12"/>
          </p:nvPr>
        </p:nvSpPr>
        <p:spPr>
          <a:xfrm>
            <a:off x="8222300" y="6287230"/>
            <a:ext cx="560556" cy="365125"/>
          </a:xfrm>
        </p:spPr>
        <p:txBody>
          <a:bodyPr/>
          <a:lstStyle/>
          <a:p>
            <a:fld id="{72D0B5E4-0B31-9D4D-A564-7E7B77729B8E}" type="slidenum">
              <a:rPr lang="en-US" smtClean="0"/>
              <a:pPr/>
              <a:t>‹#›</a:t>
            </a:fld>
            <a:endParaRPr lang="en-US" dirty="0"/>
          </a:p>
        </p:txBody>
      </p:sp>
      <p:sp>
        <p:nvSpPr>
          <p:cNvPr id="17" name="Footer Placeholder 5"/>
          <p:cNvSpPr>
            <a:spLocks noGrp="1"/>
          </p:cNvSpPr>
          <p:nvPr>
            <p:ph type="ftr" sz="quarter" idx="15"/>
          </p:nvPr>
        </p:nvSpPr>
        <p:spPr>
          <a:xfrm>
            <a:off x="3220624" y="6356350"/>
            <a:ext cx="4800208" cy="296005"/>
          </a:xfrm>
        </p:spPr>
        <p:txBody>
          <a:bodyPr/>
          <a:lstStyle/>
          <a:p>
            <a:r>
              <a:rPr lang="en-US" dirty="0" smtClean="0">
                <a:solidFill>
                  <a:prstClr val="black">
                    <a:tint val="75000"/>
                  </a:prstClr>
                </a:solidFill>
                <a:latin typeface="Arial"/>
              </a:rPr>
              <a:t>© 2015 SOLARWINDS WORLDWIDE, LLC.  ALL RIGHTS RESERVED.</a:t>
            </a:r>
            <a:endParaRPr lang="en-US" dirty="0">
              <a:solidFill>
                <a:prstClr val="black">
                  <a:tint val="75000"/>
                </a:prstClr>
              </a:solidFill>
              <a:latin typeface="Arial"/>
            </a:endParaRPr>
          </a:p>
        </p:txBody>
      </p:sp>
      <p:pic>
        <p:nvPicPr>
          <p:cNvPr id="18" name="Picture 2" descr="9.0_dashboar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3355" y="4114800"/>
            <a:ext cx="3171825" cy="1857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3594835" y="4428454"/>
            <a:ext cx="5073697" cy="830997"/>
          </a:xfrm>
          <a:prstGeom prst="rect">
            <a:avLst/>
          </a:prstGeom>
          <a:noFill/>
        </p:spPr>
        <p:txBody>
          <a:bodyPr wrap="none" rtlCol="0">
            <a:spAutoFit/>
          </a:bodyPr>
          <a:lstStyle/>
          <a:p>
            <a:pPr fontAlgn="base">
              <a:spcBef>
                <a:spcPct val="0"/>
              </a:spcBef>
              <a:spcAft>
                <a:spcPct val="0"/>
              </a:spcAft>
            </a:pPr>
            <a:r>
              <a:rPr lang="en-US" sz="2400" b="1" dirty="0">
                <a:solidFill>
                  <a:srgbClr val="F79646">
                    <a:lumMod val="75000"/>
                  </a:srgbClr>
                </a:solidFill>
                <a:latin typeface="Times New Roman" pitchFamily="18" charset="0"/>
              </a:rPr>
              <a:t>www.solarwinds.com/dpa-download/</a:t>
            </a:r>
          </a:p>
          <a:p>
            <a:pPr fontAlgn="base">
              <a:spcBef>
                <a:spcPct val="0"/>
              </a:spcBef>
              <a:spcAft>
                <a:spcPct val="0"/>
              </a:spcAft>
            </a:pPr>
            <a:endParaRPr lang="en-US" sz="2400" dirty="0">
              <a:solidFill>
                <a:prstClr val="black"/>
              </a:solidFill>
              <a:latin typeface="Times New Roman" pitchFamily="18" charset="0"/>
            </a:endParaRPr>
          </a:p>
        </p:txBody>
      </p:sp>
    </p:spTree>
    <p:extLst>
      <p:ext uri="{BB962C8B-B14F-4D97-AF65-F5344CB8AC3E}">
        <p14:creationId xmlns:p14="http://schemas.microsoft.com/office/powerpoint/2010/main" val="6541959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background.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2"/>
            <a:ext cx="9143999" cy="6857998"/>
          </a:xfrm>
          <a:prstGeom prst="rect">
            <a:avLst/>
          </a:prstGeom>
        </p:spPr>
      </p:pic>
      <p:sp>
        <p:nvSpPr>
          <p:cNvPr id="2" name="Title Placeholder 1"/>
          <p:cNvSpPr>
            <a:spLocks noGrp="1"/>
          </p:cNvSpPr>
          <p:nvPr>
            <p:ph type="title"/>
          </p:nvPr>
        </p:nvSpPr>
        <p:spPr>
          <a:xfrm>
            <a:off x="457200" y="288141"/>
            <a:ext cx="6730997" cy="469562"/>
          </a:xfrm>
          <a:prstGeom prst="rect">
            <a:avLst/>
          </a:prstGeom>
        </p:spPr>
        <p:txBody>
          <a:bodyPr vert="horz" lIns="91440" tIns="45720" rIns="91440" bIns="45720" rtlCol="0" anchor="t">
            <a:normAutofit/>
          </a:bodyPr>
          <a:lstStyle/>
          <a:p>
            <a:r>
              <a:rPr lang="en-US" dirty="0" smtClean="0"/>
              <a:t>CLICK TO EDIT MASTER HEADLINE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222300" y="6287230"/>
            <a:ext cx="560556" cy="365125"/>
          </a:xfrm>
          <a:prstGeom prst="rect">
            <a:avLst/>
          </a:prstGeom>
        </p:spPr>
        <p:txBody>
          <a:bodyPr vert="horz" lIns="91440" tIns="45720" rIns="91440" bIns="45720" rtlCol="0" anchor="ctr"/>
          <a:lstStyle>
            <a:lvl1pPr algn="ctr">
              <a:defRPr sz="1500" b="1" i="0" cap="all">
                <a:solidFill>
                  <a:srgbClr val="F99D1C"/>
                </a:solidFill>
                <a:latin typeface="Arial"/>
                <a:cs typeface="Arial"/>
              </a:defRPr>
            </a:lvl1pPr>
          </a:lstStyle>
          <a:p>
            <a:pPr defTabSz="457200"/>
            <a:fld id="{72D0B5E4-0B31-9D4D-A564-7E7B77729B8E}" type="slidenum">
              <a:rPr lang="en-US" smtClean="0"/>
              <a:pPr defTabSz="457200"/>
              <a:t>‹#›</a:t>
            </a:fld>
            <a:endParaRPr lang="en-US" dirty="0"/>
          </a:p>
        </p:txBody>
      </p:sp>
      <p:sp>
        <p:nvSpPr>
          <p:cNvPr id="12" name="Date Placeholder 11"/>
          <p:cNvSpPr>
            <a:spLocks noGrp="1"/>
          </p:cNvSpPr>
          <p:nvPr>
            <p:ph type="dt" sz="half" idx="2"/>
          </p:nvPr>
        </p:nvSpPr>
        <p:spPr>
          <a:xfrm>
            <a:off x="457199" y="757703"/>
            <a:ext cx="6730997" cy="365125"/>
          </a:xfrm>
          <a:prstGeom prst="rect">
            <a:avLst/>
          </a:prstGeom>
        </p:spPr>
        <p:txBody>
          <a:bodyPr vert="horz" lIns="91440" tIns="45720" rIns="91440" bIns="45720" rtlCol="0" anchor="ctr"/>
          <a:lstStyle>
            <a:lvl1pPr algn="l">
              <a:defRPr sz="1500" b="1" i="0" cap="all" spc="170" normalizeH="0">
                <a:solidFill>
                  <a:srgbClr val="F99D1C"/>
                </a:solidFill>
                <a:latin typeface="Arial"/>
                <a:cs typeface="Arial"/>
              </a:defRPr>
            </a:lvl1pPr>
          </a:lstStyle>
          <a:p>
            <a:pPr defTabSz="457200"/>
            <a:endParaRPr lang="en-US" dirty="0"/>
          </a:p>
        </p:txBody>
      </p:sp>
      <p:pic>
        <p:nvPicPr>
          <p:cNvPr id="7" name="Picture 6" descr="logo3.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40419" y="225092"/>
            <a:ext cx="1623447" cy="403833"/>
          </a:xfrm>
          <a:prstGeom prst="rect">
            <a:avLst/>
          </a:prstGeom>
        </p:spPr>
      </p:pic>
      <p:sp>
        <p:nvSpPr>
          <p:cNvPr id="5" name="Footer Placeholder 4"/>
          <p:cNvSpPr>
            <a:spLocks noGrp="1"/>
          </p:cNvSpPr>
          <p:nvPr>
            <p:ph type="ftr" sz="quarter" idx="3"/>
          </p:nvPr>
        </p:nvSpPr>
        <p:spPr>
          <a:xfrm>
            <a:off x="3220624" y="6356350"/>
            <a:ext cx="4800208" cy="296005"/>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457200"/>
            <a:r>
              <a:rPr lang="en-US" dirty="0" smtClean="0">
                <a:solidFill>
                  <a:prstClr val="black">
                    <a:tint val="75000"/>
                  </a:prstClr>
                </a:solidFill>
                <a:latin typeface="Arial"/>
              </a:rPr>
              <a:t>© 2015 SOLARWINDS WORLDWIDE, LLC.  ALL RIGHTS RESERVED.</a:t>
            </a:r>
            <a:endParaRPr lang="en-US" dirty="0">
              <a:solidFill>
                <a:prstClr val="black">
                  <a:tint val="75000"/>
                </a:prstClr>
              </a:solidFill>
              <a:latin typeface="Arial"/>
            </a:endParaRPr>
          </a:p>
        </p:txBody>
      </p:sp>
    </p:spTree>
    <p:extLst>
      <p:ext uri="{BB962C8B-B14F-4D97-AF65-F5344CB8AC3E}">
        <p14:creationId xmlns:p14="http://schemas.microsoft.com/office/powerpoint/2010/main" val="268034177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Lst>
  <p:timing>
    <p:tnLst>
      <p:par>
        <p:cTn id="1" dur="indefinite" restart="never" nodeType="tmRoot"/>
      </p:par>
    </p:tnLst>
  </p:timing>
  <p:hf hdr="0" dt="0"/>
  <p:txStyles>
    <p:titleStyle>
      <a:lvl1pPr algn="l" defTabSz="457200" rtl="0" eaLnBrk="1" latinLnBrk="0" hangingPunct="1">
        <a:spcBef>
          <a:spcPct val="0"/>
        </a:spcBef>
        <a:buNone/>
        <a:defRPr sz="2600" b="1" kern="1200" cap="all" baseline="0">
          <a:solidFill>
            <a:schemeClr val="tx1">
              <a:lumMod val="75000"/>
              <a:lumOff val="25000"/>
            </a:schemeClr>
          </a:solidFill>
          <a:latin typeface="Arial"/>
          <a:ea typeface="+mj-ea"/>
          <a:cs typeface="Arial"/>
        </a:defRPr>
      </a:lvl1pPr>
    </p:titleStyle>
    <p:bodyStyle>
      <a:lvl1pPr marL="342900" indent="-342900" algn="l" defTabSz="457200" rtl="0" eaLnBrk="1" latinLnBrk="0" hangingPunct="1">
        <a:spcBef>
          <a:spcPct val="20000"/>
        </a:spcBef>
        <a:buClr>
          <a:srgbClr val="F99D1C"/>
        </a:buClr>
        <a:buFont typeface="Lucida Grande"/>
        <a:buChar char="»"/>
        <a:defRPr sz="24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Clr>
          <a:srgbClr val="F99D1C"/>
        </a:buClr>
        <a:buFont typeface="Wingdings" charset="2"/>
        <a:buChar char="§"/>
        <a:defRPr sz="20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Clr>
          <a:srgbClr val="F99D1C"/>
        </a:buClr>
        <a:buFont typeface="Arial"/>
        <a:buChar char="•"/>
        <a:defRPr sz="18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Clr>
          <a:srgbClr val="F99D1C"/>
        </a:buClr>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Clr>
          <a:srgbClr val="F99D1C"/>
        </a:buClr>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Clr>
          <a:schemeClr val="bg1">
            <a:lumMod val="75000"/>
          </a:schemeClr>
        </a:buClr>
        <a:buFont typeface="Arial"/>
        <a:buChar char="•"/>
        <a:defRPr sz="1600" kern="1200">
          <a:solidFill>
            <a:schemeClr val="tx1">
              <a:lumMod val="65000"/>
              <a:lumOff val="35000"/>
            </a:schemeClr>
          </a:solidFill>
          <a:latin typeface="+mn-lt"/>
          <a:ea typeface="+mn-ea"/>
          <a:cs typeface="+mn-cs"/>
        </a:defRPr>
      </a:lvl6pPr>
      <a:lvl7pPr marL="2971800" indent="-228600" algn="l" defTabSz="457200" rtl="0" eaLnBrk="1" latinLnBrk="0" hangingPunct="1">
        <a:spcBef>
          <a:spcPct val="20000"/>
        </a:spcBef>
        <a:buClr>
          <a:schemeClr val="bg1">
            <a:lumMod val="75000"/>
          </a:schemeClr>
        </a:buClr>
        <a:buFont typeface="Arial"/>
        <a:buChar char="•"/>
        <a:defRPr sz="1600" kern="1200" baseline="0">
          <a:solidFill>
            <a:srgbClr val="595959"/>
          </a:solidFill>
          <a:latin typeface="+mn-lt"/>
          <a:ea typeface="+mn-ea"/>
          <a:cs typeface="+mn-cs"/>
        </a:defRPr>
      </a:lvl7pPr>
      <a:lvl8pPr marL="3429000" indent="-228600" algn="l" defTabSz="457200" rtl="0" eaLnBrk="1" latinLnBrk="0" hangingPunct="1">
        <a:spcBef>
          <a:spcPct val="20000"/>
        </a:spcBef>
        <a:buClr>
          <a:schemeClr val="bg1">
            <a:lumMod val="75000"/>
          </a:schemeClr>
        </a:buClr>
        <a:buFont typeface="Arial"/>
        <a:buChar char="•"/>
        <a:defRPr sz="1600" kern="1200">
          <a:solidFill>
            <a:srgbClr val="595959"/>
          </a:solidFill>
          <a:latin typeface="+mn-lt"/>
          <a:ea typeface="+mn-ea"/>
          <a:cs typeface="+mn-cs"/>
        </a:defRPr>
      </a:lvl8pPr>
      <a:lvl9pPr marL="3886200" indent="-228600" algn="l" defTabSz="457200" rtl="0" eaLnBrk="1" latinLnBrk="0" hangingPunct="1">
        <a:spcBef>
          <a:spcPct val="20000"/>
        </a:spcBef>
        <a:buClr>
          <a:schemeClr val="bg1">
            <a:lumMod val="75000"/>
          </a:schemeClr>
        </a:buClr>
        <a:buFont typeface="Arial"/>
        <a:buChar char="•"/>
        <a:defRPr sz="1600" kern="1200">
          <a:solidFill>
            <a:srgbClr val="595959"/>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lmag.com/blog/sizing-your-transaction-lo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sqlskills.com/blogs/paul/importance-of-proper-transaction-log-size-managemen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upport.microsoft.com/kb/280653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upport.microsoft.com/en-us/kb/22445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hyperlink" Target="https://danieladeniji.wordpress.com/2014/01/30/technical-microsoft-sql-server-wait-resourc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hyperlink" Target="http://blog.sqlauthority.com/2011/02/15/sql-server-lck_m_xxx-wait-type-day-15-of-28/"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sdn.microsoft.com/en-us/library/ms175935.asp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net.microsoft.com/en-us/library/cc966413.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msdn.microsoft.com/en-us/library/ms179984.aspx"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www.sqlskills.com/blogs/paul/most-common-latch-classes-and-what-they-mea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85983" y="972573"/>
            <a:ext cx="8939017" cy="1092387"/>
          </a:xfrm>
        </p:spPr>
        <p:txBody>
          <a:bodyPr>
            <a:normAutofit/>
          </a:bodyPr>
          <a:lstStyle/>
          <a:p>
            <a:r>
              <a:rPr lang="en-US" sz="3200" dirty="0" smtClean="0"/>
              <a:t>10 SQL Server Wait Types</a:t>
            </a:r>
            <a:br>
              <a:rPr lang="en-US" sz="3200" dirty="0" smtClean="0"/>
            </a:br>
            <a:r>
              <a:rPr lang="en-US" sz="3000" dirty="0" smtClean="0"/>
              <a:t>Everyone Should Know</a:t>
            </a:r>
            <a:endParaRPr lang="en-US" sz="3000" dirty="0"/>
          </a:p>
        </p:txBody>
      </p:sp>
      <p:sp>
        <p:nvSpPr>
          <p:cNvPr id="6" name="Subtitle 2"/>
          <p:cNvSpPr>
            <a:spLocks noGrp="1"/>
          </p:cNvSpPr>
          <p:nvPr>
            <p:ph type="subTitle" idx="1"/>
          </p:nvPr>
        </p:nvSpPr>
        <p:spPr/>
        <p:txBody>
          <a:bodyPr/>
          <a:lstStyle/>
          <a:p>
            <a:r>
              <a:rPr lang="en-US" dirty="0" smtClean="0"/>
              <a:t>Janis Griffin</a:t>
            </a:r>
          </a:p>
          <a:p>
            <a:r>
              <a:rPr lang="en-US" dirty="0" smtClean="0"/>
              <a:t>Performance Evangelist / Senior DBA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PAGEIOLATCH_*</a:t>
            </a:r>
            <a:endParaRPr lang="en-US" dirty="0"/>
          </a:p>
        </p:txBody>
      </p:sp>
      <p:sp>
        <p:nvSpPr>
          <p:cNvPr id="3" name="Content Placeholder 2"/>
          <p:cNvSpPr>
            <a:spLocks noGrp="1"/>
          </p:cNvSpPr>
          <p:nvPr>
            <p:ph idx="1"/>
          </p:nvPr>
        </p:nvSpPr>
        <p:spPr/>
        <p:txBody>
          <a:bodyPr>
            <a:normAutofit lnSpcReduction="10000"/>
          </a:bodyPr>
          <a:lstStyle/>
          <a:p>
            <a:r>
              <a:rPr lang="en-US" dirty="0"/>
              <a:t>PAGEIO latches </a:t>
            </a:r>
            <a:r>
              <a:rPr lang="en-US" dirty="0" smtClean="0"/>
              <a:t>are used </a:t>
            </a:r>
            <a:r>
              <a:rPr lang="en-US" dirty="0"/>
              <a:t>when the buffer and associated </a:t>
            </a:r>
            <a:r>
              <a:rPr lang="en-US" dirty="0" smtClean="0"/>
              <a:t>data or </a:t>
            </a:r>
            <a:r>
              <a:rPr lang="en-US" dirty="0"/>
              <a:t>index page is in the middle of an IO operation. PAGEIOLATCH </a:t>
            </a:r>
            <a:r>
              <a:rPr lang="en-US" dirty="0" smtClean="0"/>
              <a:t>wait types </a:t>
            </a:r>
            <a:r>
              <a:rPr lang="en-US" dirty="0"/>
              <a:t>are used for disk-to-memory transfers</a:t>
            </a:r>
            <a:r>
              <a:rPr lang="en-US" dirty="0" smtClean="0"/>
              <a:t>.</a:t>
            </a:r>
          </a:p>
          <a:p>
            <a:endParaRPr lang="en-US" sz="800" dirty="0" smtClean="0"/>
          </a:p>
          <a:p>
            <a:r>
              <a:rPr lang="en-US" dirty="0" smtClean="0"/>
              <a:t>Where * in:</a:t>
            </a:r>
          </a:p>
          <a:p>
            <a:pPr lvl="1"/>
            <a:r>
              <a:rPr lang="en-US" dirty="0" smtClean="0"/>
              <a:t>SH – shared: session reads the data</a:t>
            </a:r>
          </a:p>
          <a:p>
            <a:pPr lvl="1"/>
            <a:r>
              <a:rPr lang="en-US" dirty="0" smtClean="0"/>
              <a:t>EX – exclusive: session needs exclusive access to page</a:t>
            </a:r>
          </a:p>
          <a:p>
            <a:pPr lvl="1"/>
            <a:r>
              <a:rPr lang="en-US" dirty="0" smtClean="0"/>
              <a:t>UP – update: session needs to update data</a:t>
            </a:r>
          </a:p>
          <a:p>
            <a:pPr lvl="1"/>
            <a:r>
              <a:rPr lang="en-US" dirty="0" smtClean="0"/>
              <a:t>DT – destroy: session needs to remove the page</a:t>
            </a:r>
          </a:p>
          <a:p>
            <a:pPr lvl="1"/>
            <a:r>
              <a:rPr lang="en-US" dirty="0" smtClean="0"/>
              <a:t>KP – keep: temporary while SQL Server decides</a:t>
            </a:r>
          </a:p>
          <a:p>
            <a:pPr lvl="1"/>
            <a:r>
              <a:rPr lang="en-US" dirty="0"/>
              <a:t>NL – undocumented </a:t>
            </a:r>
            <a:endParaRPr lang="en-US" dirty="0" smtClean="0"/>
          </a:p>
          <a:p>
            <a:pPr lvl="1"/>
            <a:endParaRPr lang="en-US" sz="800" dirty="0" smtClean="0"/>
          </a:p>
          <a:p>
            <a:r>
              <a:rPr lang="en-US" dirty="0" smtClean="0"/>
              <a:t>The SH, EX and UP latches are by far the most common</a:t>
            </a:r>
            <a:endParaRPr lang="en-US"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10</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82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PAGEIOLATCH_* Solutions</a:t>
            </a:r>
            <a:endParaRPr lang="en-US" dirty="0"/>
          </a:p>
        </p:txBody>
      </p:sp>
      <p:sp>
        <p:nvSpPr>
          <p:cNvPr id="3" name="Content Placeholder 2"/>
          <p:cNvSpPr>
            <a:spLocks noGrp="1"/>
          </p:cNvSpPr>
          <p:nvPr>
            <p:ph idx="1"/>
          </p:nvPr>
        </p:nvSpPr>
        <p:spPr>
          <a:xfrm>
            <a:off x="457200" y="1066800"/>
            <a:ext cx="7620000" cy="5181600"/>
          </a:xfrm>
        </p:spPr>
        <p:txBody>
          <a:bodyPr>
            <a:normAutofit/>
          </a:bodyPr>
          <a:lstStyle/>
          <a:p>
            <a:r>
              <a:rPr lang="en-US" dirty="0" smtClean="0"/>
              <a:t>Do fewer disk reads</a:t>
            </a:r>
          </a:p>
          <a:p>
            <a:pPr lvl="1"/>
            <a:r>
              <a:rPr lang="en-US" dirty="0" smtClean="0"/>
              <a:t>Tune the SQL statement to do less I/O</a:t>
            </a:r>
          </a:p>
          <a:p>
            <a:pPr lvl="1"/>
            <a:r>
              <a:rPr lang="en-US" dirty="0"/>
              <a:t>Are you reading/writing way too much data </a:t>
            </a:r>
            <a:endParaRPr lang="en-US" dirty="0" smtClean="0"/>
          </a:p>
          <a:p>
            <a:pPr lvl="2"/>
            <a:r>
              <a:rPr lang="en-US" dirty="0" smtClean="0"/>
              <a:t>Try to find the best ‘driving’ table</a:t>
            </a:r>
          </a:p>
          <a:p>
            <a:pPr lvl="2"/>
            <a:r>
              <a:rPr lang="en-US" dirty="0" smtClean="0"/>
              <a:t>Get the least amount of data first, then build upon it</a:t>
            </a:r>
          </a:p>
          <a:p>
            <a:pPr lvl="1"/>
            <a:r>
              <a:rPr lang="en-US" dirty="0" smtClean="0"/>
              <a:t>Cache more data</a:t>
            </a:r>
          </a:p>
          <a:p>
            <a:pPr lvl="2"/>
            <a:r>
              <a:rPr lang="en-US" dirty="0" smtClean="0"/>
              <a:t>Create a bigger buffer cache so disk reads not needed</a:t>
            </a:r>
          </a:p>
          <a:p>
            <a:pPr lvl="3"/>
            <a:r>
              <a:rPr lang="en-US" dirty="0" smtClean="0"/>
              <a:t>If many SQLs waiting – bigger cache may help</a:t>
            </a:r>
          </a:p>
          <a:p>
            <a:pPr lvl="3"/>
            <a:r>
              <a:rPr lang="en-US" dirty="0" smtClean="0"/>
              <a:t>If few SQLs waiting – probably means SQL tuning</a:t>
            </a:r>
          </a:p>
          <a:p>
            <a:pPr lvl="1"/>
            <a:r>
              <a:rPr lang="en-US" dirty="0" smtClean="0"/>
              <a:t>Use query below to check MB per Second</a:t>
            </a:r>
          </a:p>
          <a:p>
            <a:pPr lvl="1"/>
            <a:endParaRPr lang="en-US" sz="800" dirty="0" smtClean="0">
              <a:solidFill>
                <a:schemeClr val="tx1"/>
              </a:solidFill>
            </a:endParaRPr>
          </a:p>
          <a:p>
            <a:pPr marL="0" indent="0">
              <a:buNone/>
            </a:pPr>
            <a:r>
              <a:rPr lang="en-US" sz="1200" dirty="0">
                <a:solidFill>
                  <a:schemeClr val="tx1"/>
                </a:solidFill>
              </a:rPr>
              <a:t>select </a:t>
            </a:r>
            <a:r>
              <a:rPr lang="en-US" sz="1200" dirty="0" err="1">
                <a:solidFill>
                  <a:schemeClr val="tx1"/>
                </a:solidFill>
              </a:rPr>
              <a:t>db_name</a:t>
            </a:r>
            <a:r>
              <a:rPr lang="en-US" sz="1200" dirty="0">
                <a:solidFill>
                  <a:schemeClr val="tx1"/>
                </a:solidFill>
              </a:rPr>
              <a:t>(</a:t>
            </a:r>
            <a:r>
              <a:rPr lang="en-US" sz="1200" dirty="0" err="1">
                <a:solidFill>
                  <a:schemeClr val="tx1"/>
                </a:solidFill>
              </a:rPr>
              <a:t>database_id</a:t>
            </a:r>
            <a:r>
              <a:rPr lang="en-US" sz="1200" dirty="0">
                <a:solidFill>
                  <a:schemeClr val="tx1"/>
                </a:solidFill>
              </a:rPr>
              <a:t>) </a:t>
            </a:r>
            <a:r>
              <a:rPr lang="en-US" sz="1200" dirty="0" err="1" smtClean="0">
                <a:solidFill>
                  <a:schemeClr val="tx1"/>
                </a:solidFill>
              </a:rPr>
              <a:t>db_name</a:t>
            </a:r>
            <a:r>
              <a:rPr lang="en-US" sz="1200" dirty="0" smtClean="0">
                <a:solidFill>
                  <a:schemeClr val="tx1"/>
                </a:solidFill>
              </a:rPr>
              <a:t>, </a:t>
            </a:r>
            <a:r>
              <a:rPr lang="en-US" sz="1200" dirty="0">
                <a:solidFill>
                  <a:schemeClr val="tx1"/>
                </a:solidFill>
              </a:rPr>
              <a:t>FILE_NAME(</a:t>
            </a:r>
            <a:r>
              <a:rPr lang="en-US" sz="1200" dirty="0" err="1">
                <a:solidFill>
                  <a:schemeClr val="tx1"/>
                </a:solidFill>
              </a:rPr>
              <a:t>file_id</a:t>
            </a:r>
            <a:r>
              <a:rPr lang="en-US" sz="1200" dirty="0">
                <a:solidFill>
                  <a:schemeClr val="tx1"/>
                </a:solidFill>
              </a:rPr>
              <a:t>) </a:t>
            </a:r>
            <a:r>
              <a:rPr lang="en-US" sz="1200" dirty="0" err="1" smtClean="0">
                <a:solidFill>
                  <a:schemeClr val="tx1"/>
                </a:solidFill>
              </a:rPr>
              <a:t>file_name</a:t>
            </a:r>
            <a:r>
              <a:rPr lang="en-US" sz="1200" dirty="0" smtClean="0">
                <a:solidFill>
                  <a:schemeClr val="tx1"/>
                </a:solidFill>
              </a:rPr>
              <a:t>,</a:t>
            </a:r>
            <a:endParaRPr lang="en-US" sz="1200" dirty="0">
              <a:solidFill>
                <a:schemeClr val="tx1"/>
              </a:solidFill>
            </a:endParaRPr>
          </a:p>
          <a:p>
            <a:pPr marL="0" indent="0">
              <a:buNone/>
            </a:pPr>
            <a:r>
              <a:rPr lang="en-US" sz="1200" dirty="0">
                <a:solidFill>
                  <a:schemeClr val="tx1"/>
                </a:solidFill>
              </a:rPr>
              <a:t>       </a:t>
            </a:r>
            <a:r>
              <a:rPr lang="en-US" sz="1200" dirty="0" err="1">
                <a:solidFill>
                  <a:schemeClr val="tx1"/>
                </a:solidFill>
              </a:rPr>
              <a:t>num_of_reads</a:t>
            </a:r>
            <a:r>
              <a:rPr lang="en-US" sz="1200" dirty="0">
                <a:solidFill>
                  <a:schemeClr val="tx1"/>
                </a:solidFill>
              </a:rPr>
              <a:t>, </a:t>
            </a:r>
            <a:r>
              <a:rPr lang="en-US" sz="1200" dirty="0" err="1">
                <a:solidFill>
                  <a:schemeClr val="tx1"/>
                </a:solidFill>
              </a:rPr>
              <a:t>num_of_bytes_read</a:t>
            </a:r>
            <a:r>
              <a:rPr lang="en-US" sz="1200" dirty="0">
                <a:solidFill>
                  <a:schemeClr val="tx1"/>
                </a:solidFill>
              </a:rPr>
              <a:t> / 1048576.0 / </a:t>
            </a:r>
            <a:r>
              <a:rPr lang="en-US" sz="1200" dirty="0" err="1">
                <a:solidFill>
                  <a:schemeClr val="tx1"/>
                </a:solidFill>
              </a:rPr>
              <a:t>sample_ms</a:t>
            </a:r>
            <a:r>
              <a:rPr lang="en-US" sz="1200" dirty="0">
                <a:solidFill>
                  <a:schemeClr val="tx1"/>
                </a:solidFill>
              </a:rPr>
              <a:t>*1000 </a:t>
            </a:r>
            <a:r>
              <a:rPr lang="en-US" sz="1200" dirty="0" err="1" smtClean="0">
                <a:solidFill>
                  <a:schemeClr val="tx1"/>
                </a:solidFill>
              </a:rPr>
              <a:t>read_mb_per_sec</a:t>
            </a:r>
            <a:r>
              <a:rPr lang="en-US" sz="1200" dirty="0" smtClean="0">
                <a:solidFill>
                  <a:schemeClr val="tx1"/>
                </a:solidFill>
              </a:rPr>
              <a:t>,</a:t>
            </a:r>
            <a:endParaRPr lang="en-US" sz="1200" dirty="0">
              <a:solidFill>
                <a:schemeClr val="tx1"/>
              </a:solidFill>
            </a:endParaRPr>
          </a:p>
          <a:p>
            <a:pPr marL="0" indent="0">
              <a:buNone/>
            </a:pPr>
            <a:r>
              <a:rPr lang="en-US" sz="1200" dirty="0">
                <a:solidFill>
                  <a:schemeClr val="tx1"/>
                </a:solidFill>
              </a:rPr>
              <a:t>       </a:t>
            </a:r>
            <a:r>
              <a:rPr lang="en-US" sz="1200" dirty="0" err="1">
                <a:solidFill>
                  <a:schemeClr val="tx1"/>
                </a:solidFill>
              </a:rPr>
              <a:t>io_stall_read_ms</a:t>
            </a:r>
            <a:r>
              <a:rPr lang="en-US" sz="1200" dirty="0">
                <a:solidFill>
                  <a:schemeClr val="tx1"/>
                </a:solidFill>
              </a:rPr>
              <a:t> / case </a:t>
            </a:r>
            <a:r>
              <a:rPr lang="en-US" sz="1200" dirty="0" err="1">
                <a:solidFill>
                  <a:schemeClr val="tx1"/>
                </a:solidFill>
              </a:rPr>
              <a:t>num_of_reads</a:t>
            </a:r>
            <a:r>
              <a:rPr lang="en-US" sz="1200" dirty="0">
                <a:solidFill>
                  <a:schemeClr val="tx1"/>
                </a:solidFill>
              </a:rPr>
              <a:t> when 0 then 1 else </a:t>
            </a:r>
            <a:r>
              <a:rPr lang="en-US" sz="1200" dirty="0" err="1">
                <a:solidFill>
                  <a:schemeClr val="tx1"/>
                </a:solidFill>
              </a:rPr>
              <a:t>num_of_reads</a:t>
            </a:r>
            <a:r>
              <a:rPr lang="en-US" sz="1200" dirty="0">
                <a:solidFill>
                  <a:schemeClr val="tx1"/>
                </a:solidFill>
              </a:rPr>
              <a:t> end as </a:t>
            </a:r>
            <a:r>
              <a:rPr lang="en-US" sz="1200" dirty="0" err="1" smtClean="0">
                <a:solidFill>
                  <a:schemeClr val="tx1"/>
                </a:solidFill>
              </a:rPr>
              <a:t>read_latency</a:t>
            </a:r>
            <a:r>
              <a:rPr lang="en-US" sz="1200" dirty="0" smtClean="0">
                <a:solidFill>
                  <a:schemeClr val="tx1"/>
                </a:solidFill>
              </a:rPr>
              <a:t>,</a:t>
            </a:r>
            <a:endParaRPr lang="en-US" sz="1200" dirty="0">
              <a:solidFill>
                <a:schemeClr val="tx1"/>
              </a:solidFill>
            </a:endParaRPr>
          </a:p>
          <a:p>
            <a:pPr marL="0" indent="0">
              <a:buNone/>
            </a:pPr>
            <a:r>
              <a:rPr lang="en-US" sz="1200" dirty="0">
                <a:solidFill>
                  <a:schemeClr val="tx1"/>
                </a:solidFill>
              </a:rPr>
              <a:t>       </a:t>
            </a:r>
            <a:r>
              <a:rPr lang="en-US" sz="1200" dirty="0" err="1">
                <a:solidFill>
                  <a:schemeClr val="tx1"/>
                </a:solidFill>
              </a:rPr>
              <a:t>num_of_writes</a:t>
            </a:r>
            <a:r>
              <a:rPr lang="en-US" sz="1200" dirty="0">
                <a:solidFill>
                  <a:schemeClr val="tx1"/>
                </a:solidFill>
              </a:rPr>
              <a:t>, </a:t>
            </a:r>
            <a:r>
              <a:rPr lang="en-US" sz="1200" dirty="0" err="1">
                <a:solidFill>
                  <a:schemeClr val="tx1"/>
                </a:solidFill>
              </a:rPr>
              <a:t>num_of_bytes_written</a:t>
            </a:r>
            <a:r>
              <a:rPr lang="en-US" sz="1200" dirty="0">
                <a:solidFill>
                  <a:schemeClr val="tx1"/>
                </a:solidFill>
              </a:rPr>
              <a:t> / 1048576.0 / </a:t>
            </a:r>
            <a:r>
              <a:rPr lang="en-US" sz="1200" dirty="0" err="1">
                <a:solidFill>
                  <a:schemeClr val="tx1"/>
                </a:solidFill>
              </a:rPr>
              <a:t>sample_ms</a:t>
            </a:r>
            <a:r>
              <a:rPr lang="en-US" sz="1200" dirty="0">
                <a:solidFill>
                  <a:schemeClr val="tx1"/>
                </a:solidFill>
              </a:rPr>
              <a:t>*1000 </a:t>
            </a:r>
            <a:r>
              <a:rPr lang="en-US" sz="1200" dirty="0" err="1" smtClean="0">
                <a:solidFill>
                  <a:schemeClr val="tx1"/>
                </a:solidFill>
              </a:rPr>
              <a:t>write_mb_per_sec</a:t>
            </a:r>
            <a:r>
              <a:rPr lang="en-US" sz="1200" dirty="0" smtClean="0">
                <a:solidFill>
                  <a:schemeClr val="tx1"/>
                </a:solidFill>
              </a:rPr>
              <a:t>,   </a:t>
            </a:r>
            <a:endParaRPr lang="en-US" sz="1200" dirty="0">
              <a:solidFill>
                <a:schemeClr val="tx1"/>
              </a:solidFill>
            </a:endParaRPr>
          </a:p>
          <a:p>
            <a:pPr marL="0" indent="0">
              <a:buNone/>
            </a:pPr>
            <a:r>
              <a:rPr lang="en-US" sz="1200" dirty="0" smtClean="0">
                <a:solidFill>
                  <a:schemeClr val="tx1"/>
                </a:solidFill>
              </a:rPr>
              <a:t>       </a:t>
            </a:r>
            <a:r>
              <a:rPr lang="en-US" sz="1200" dirty="0" err="1" smtClean="0">
                <a:solidFill>
                  <a:schemeClr val="tx1"/>
                </a:solidFill>
              </a:rPr>
              <a:t>io_stall_write_ms</a:t>
            </a:r>
            <a:r>
              <a:rPr lang="en-US" sz="1200" dirty="0" smtClean="0">
                <a:solidFill>
                  <a:schemeClr val="tx1"/>
                </a:solidFill>
              </a:rPr>
              <a:t> / case </a:t>
            </a:r>
            <a:r>
              <a:rPr lang="en-US" sz="1200" dirty="0" err="1" smtClean="0">
                <a:solidFill>
                  <a:schemeClr val="tx1"/>
                </a:solidFill>
              </a:rPr>
              <a:t>num_of_writes</a:t>
            </a:r>
            <a:r>
              <a:rPr lang="en-US" sz="1200" dirty="0" smtClean="0">
                <a:solidFill>
                  <a:schemeClr val="tx1"/>
                </a:solidFill>
              </a:rPr>
              <a:t> when 0 then 1 else </a:t>
            </a:r>
            <a:r>
              <a:rPr lang="en-US" sz="1200" dirty="0" err="1" smtClean="0">
                <a:solidFill>
                  <a:schemeClr val="tx1"/>
                </a:solidFill>
              </a:rPr>
              <a:t>num_of_writes</a:t>
            </a:r>
            <a:r>
              <a:rPr lang="en-US" sz="1200" dirty="0" smtClean="0">
                <a:solidFill>
                  <a:schemeClr val="tx1"/>
                </a:solidFill>
              </a:rPr>
              <a:t> end as </a:t>
            </a:r>
            <a:r>
              <a:rPr lang="en-US" sz="1200" dirty="0" err="1" smtClean="0">
                <a:solidFill>
                  <a:schemeClr val="tx1"/>
                </a:solidFill>
              </a:rPr>
              <a:t>write_latency</a:t>
            </a:r>
            <a:endParaRPr lang="en-US" sz="1200" dirty="0" smtClean="0">
              <a:solidFill>
                <a:schemeClr val="tx1"/>
              </a:solidFill>
            </a:endParaRPr>
          </a:p>
          <a:p>
            <a:pPr marL="0" indent="0">
              <a:buNone/>
            </a:pPr>
            <a:r>
              <a:rPr lang="en-US" sz="1200" dirty="0" smtClean="0">
                <a:solidFill>
                  <a:schemeClr val="tx1"/>
                </a:solidFill>
              </a:rPr>
              <a:t>from </a:t>
            </a:r>
            <a:r>
              <a:rPr lang="en-US" sz="1200" b="1" dirty="0" err="1" smtClean="0">
                <a:solidFill>
                  <a:schemeClr val="tx1"/>
                </a:solidFill>
              </a:rPr>
              <a:t>sys.dm_io_virtual_file_stats</a:t>
            </a:r>
            <a:r>
              <a:rPr lang="en-US" sz="1200" b="1" dirty="0" smtClean="0">
                <a:solidFill>
                  <a:schemeClr val="tx1"/>
                </a:solidFill>
              </a:rPr>
              <a:t> (null, null)</a:t>
            </a:r>
          </a:p>
          <a:p>
            <a:pPr marL="0" indent="0">
              <a:buNone/>
            </a:pPr>
            <a:endParaRPr lang="en-US" dirty="0" smtClean="0"/>
          </a:p>
          <a:p>
            <a:pPr lvl="1"/>
            <a:endParaRPr lang="en-US" dirty="0" smtClean="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11</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199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PAGEIOLATCH_* Solutions – Cont.</a:t>
            </a:r>
            <a:endParaRPr lang="en-US" dirty="0"/>
          </a:p>
        </p:txBody>
      </p:sp>
      <p:sp>
        <p:nvSpPr>
          <p:cNvPr id="3" name="Content Placeholder 2"/>
          <p:cNvSpPr>
            <a:spLocks noGrp="1"/>
          </p:cNvSpPr>
          <p:nvPr>
            <p:ph idx="1"/>
          </p:nvPr>
        </p:nvSpPr>
        <p:spPr>
          <a:xfrm>
            <a:off x="419986" y="990600"/>
            <a:ext cx="8686800" cy="5715000"/>
          </a:xfrm>
        </p:spPr>
        <p:txBody>
          <a:bodyPr>
            <a:normAutofit lnSpcReduction="10000"/>
          </a:bodyPr>
          <a:lstStyle/>
          <a:p>
            <a:r>
              <a:rPr lang="en-US" dirty="0" smtClean="0"/>
              <a:t>Check file/disk latency </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Anything higher than ~15 </a:t>
            </a:r>
            <a:r>
              <a:rPr lang="en-US" dirty="0" err="1" smtClean="0"/>
              <a:t>ms</a:t>
            </a:r>
            <a:r>
              <a:rPr lang="en-US" dirty="0" smtClean="0"/>
              <a:t> is considered slow</a:t>
            </a:r>
          </a:p>
          <a:p>
            <a:pPr lvl="2"/>
            <a:r>
              <a:rPr lang="en-US" dirty="0" smtClean="0"/>
              <a:t>Especially on production class servers</a:t>
            </a:r>
          </a:p>
          <a:p>
            <a:pPr lvl="1"/>
            <a:r>
              <a:rPr lang="en-US" dirty="0" smtClean="0"/>
              <a:t>Overloaded disk? Talk to storage team</a:t>
            </a:r>
          </a:p>
          <a:p>
            <a:pPr lvl="2"/>
            <a:r>
              <a:rPr lang="en-US" dirty="0" smtClean="0"/>
              <a:t>Remember there are many layers between the database and storage</a:t>
            </a:r>
          </a:p>
          <a:p>
            <a:pPr lvl="3"/>
            <a:r>
              <a:rPr lang="en-US" dirty="0" smtClean="0"/>
              <a:t>O/S, </a:t>
            </a:r>
            <a:r>
              <a:rPr lang="en-US" dirty="0" err="1" smtClean="0"/>
              <a:t>Virtualization,Network</a:t>
            </a:r>
            <a:r>
              <a:rPr lang="en-US" dirty="0" smtClean="0"/>
              <a:t>, etc.</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71600"/>
            <a:ext cx="8229600" cy="3276600"/>
          </a:xfrm>
          <a:prstGeom prst="rect">
            <a:avLst/>
          </a:prstGeom>
          <a:ln>
            <a:solidFill>
              <a:schemeClr val="tx1">
                <a:lumMod val="65000"/>
                <a:lumOff val="35000"/>
              </a:schemeClr>
            </a:solidFill>
          </a:ln>
        </p:spPr>
      </p:pic>
      <p:sp>
        <p:nvSpPr>
          <p:cNvPr id="5" name="Rounded Rectangle 4"/>
          <p:cNvSpPr/>
          <p:nvPr/>
        </p:nvSpPr>
        <p:spPr>
          <a:xfrm>
            <a:off x="4876800" y="1371600"/>
            <a:ext cx="838200" cy="3276600"/>
          </a:xfrm>
          <a:prstGeom prst="round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7848600" y="1371600"/>
            <a:ext cx="838200" cy="3276600"/>
          </a:xfrm>
          <a:prstGeom prst="round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5257800" y="2971800"/>
            <a:ext cx="304800" cy="30480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8229600" y="1752600"/>
            <a:ext cx="304800" cy="30480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12</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27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PAGEIOLATCH_* Solutions – Cont.</a:t>
            </a:r>
            <a:endParaRPr lang="en-US" dirty="0"/>
          </a:p>
        </p:txBody>
      </p:sp>
      <p:sp>
        <p:nvSpPr>
          <p:cNvPr id="3" name="Content Placeholder 2"/>
          <p:cNvSpPr>
            <a:spLocks noGrp="1"/>
          </p:cNvSpPr>
          <p:nvPr>
            <p:ph idx="1"/>
          </p:nvPr>
        </p:nvSpPr>
        <p:spPr>
          <a:xfrm>
            <a:off x="419986" y="990600"/>
            <a:ext cx="8686800" cy="5715000"/>
          </a:xfrm>
        </p:spPr>
        <p:txBody>
          <a:bodyPr>
            <a:normAutofit/>
          </a:bodyPr>
          <a:lstStyle/>
          <a:p>
            <a:pPr marL="400050"/>
            <a:r>
              <a:rPr lang="en-US" sz="2300" dirty="0" smtClean="0"/>
              <a:t>DMF - </a:t>
            </a:r>
            <a:r>
              <a:rPr lang="en-US" sz="2000" dirty="0" err="1" smtClean="0"/>
              <a:t>sys.dm_io_virtual_file_stats</a:t>
            </a:r>
            <a:endParaRPr lang="en-US" sz="2000" dirty="0" smtClean="0"/>
          </a:p>
          <a:p>
            <a:pPr marL="800100" lvl="1"/>
            <a:r>
              <a:rPr lang="en-US" sz="1900" dirty="0" smtClean="0"/>
              <a:t>I/O stats since SQL Server Startup</a:t>
            </a:r>
          </a:p>
          <a:p>
            <a:pPr marL="800100" lvl="1"/>
            <a:r>
              <a:rPr lang="en-US" sz="1900" smtClean="0"/>
              <a:t>sys.dm_io_virtual_file_stats</a:t>
            </a:r>
            <a:r>
              <a:rPr lang="en-US" sz="1900" dirty="0" smtClean="0"/>
              <a:t>(@database_id,@</a:t>
            </a:r>
            <a:r>
              <a:rPr lang="en-US" sz="1900" dirty="0" err="1" smtClean="0"/>
              <a:t>file_id</a:t>
            </a:r>
            <a:r>
              <a:rPr lang="en-US" sz="1900" dirty="0"/>
              <a:t>)</a:t>
            </a:r>
          </a:p>
          <a:p>
            <a:pPr marL="1200150" lvl="2"/>
            <a:r>
              <a:rPr lang="en-US" sz="1300" dirty="0" smtClean="0"/>
              <a:t>Can pass (NULL, NULL)  to get all databases, all files</a:t>
            </a:r>
          </a:p>
          <a:p>
            <a:pPr marL="1200150" lvl="2"/>
            <a:endParaRPr lang="en-US" sz="800" dirty="0" smtClean="0"/>
          </a:p>
          <a:p>
            <a:pPr marL="400050"/>
            <a:r>
              <a:rPr lang="en-US" sz="2300" dirty="0" smtClean="0"/>
              <a:t>Get the top 5 databases with most I/O</a:t>
            </a:r>
          </a:p>
          <a:p>
            <a:pPr marL="400050"/>
            <a:endParaRPr lang="en-US" sz="800" dirty="0" smtClean="0"/>
          </a:p>
          <a:p>
            <a:pPr marL="57150" indent="0">
              <a:buNone/>
            </a:pPr>
            <a:r>
              <a:rPr lang="en-US" sz="1600" dirty="0" smtClean="0"/>
              <a:t>SELECT </a:t>
            </a:r>
            <a:r>
              <a:rPr lang="en-US" sz="1600" dirty="0"/>
              <a:t>TOP 5 DB_NAME(</a:t>
            </a:r>
            <a:r>
              <a:rPr lang="en-US" sz="1600" dirty="0" err="1"/>
              <a:t>database_id</a:t>
            </a:r>
            <a:r>
              <a:rPr lang="en-US" sz="1600" dirty="0"/>
              <a:t>) AS </a:t>
            </a:r>
            <a:r>
              <a:rPr lang="en-US" sz="1600" dirty="0" smtClean="0"/>
              <a:t>Database Name,</a:t>
            </a:r>
          </a:p>
          <a:p>
            <a:pPr marL="57150" indent="0">
              <a:buNone/>
            </a:pPr>
            <a:r>
              <a:rPr lang="en-US" sz="1600" dirty="0"/>
              <a:t> </a:t>
            </a:r>
            <a:r>
              <a:rPr lang="en-US" sz="1600" dirty="0" smtClean="0"/>
              <a:t>              SUM(</a:t>
            </a:r>
            <a:r>
              <a:rPr lang="en-US" sz="1600" dirty="0" err="1" smtClean="0"/>
              <a:t>num_of_reads</a:t>
            </a:r>
            <a:r>
              <a:rPr lang="en-US" sz="1600" dirty="0" smtClean="0"/>
              <a:t> </a:t>
            </a:r>
            <a:r>
              <a:rPr lang="en-US" sz="1600" dirty="0"/>
              <a:t>+ </a:t>
            </a:r>
            <a:r>
              <a:rPr lang="en-US" sz="1600" dirty="0" err="1"/>
              <a:t>num_of_writes</a:t>
            </a:r>
            <a:r>
              <a:rPr lang="en-US" sz="1600" dirty="0"/>
              <a:t>) AS </a:t>
            </a:r>
            <a:r>
              <a:rPr lang="en-US" sz="1600" dirty="0" smtClean="0"/>
              <a:t>Total I/Os</a:t>
            </a:r>
          </a:p>
          <a:p>
            <a:pPr marL="57150" indent="0">
              <a:buNone/>
            </a:pPr>
            <a:r>
              <a:rPr lang="en-US" sz="1600" dirty="0" smtClean="0"/>
              <a:t>FROM </a:t>
            </a:r>
            <a:r>
              <a:rPr lang="en-US" sz="1600" dirty="0" err="1"/>
              <a:t>sys.dm_io_virtual_file_stats</a:t>
            </a:r>
            <a:r>
              <a:rPr lang="en-US" sz="1600" dirty="0"/>
              <a:t> (</a:t>
            </a:r>
            <a:r>
              <a:rPr lang="en-US" sz="1600" dirty="0" smtClean="0"/>
              <a:t>NULL,NULL)</a:t>
            </a:r>
          </a:p>
          <a:p>
            <a:pPr marL="57150" indent="0">
              <a:buNone/>
            </a:pPr>
            <a:r>
              <a:rPr lang="en-US" sz="1600" dirty="0" smtClean="0"/>
              <a:t>GROUP </a:t>
            </a:r>
            <a:r>
              <a:rPr lang="en-US" sz="1600" dirty="0"/>
              <a:t>BY </a:t>
            </a:r>
            <a:r>
              <a:rPr lang="en-US" sz="1600" dirty="0" err="1" smtClean="0"/>
              <a:t>database_id</a:t>
            </a:r>
            <a:endParaRPr lang="en-US" sz="1600" dirty="0" smtClean="0"/>
          </a:p>
          <a:p>
            <a:pPr marL="57150" indent="0">
              <a:buNone/>
            </a:pPr>
            <a:r>
              <a:rPr lang="en-US" sz="1600" dirty="0" smtClean="0"/>
              <a:t>ORDER </a:t>
            </a:r>
            <a:r>
              <a:rPr lang="en-US" sz="1600" dirty="0"/>
              <a:t>BY SUM(</a:t>
            </a:r>
            <a:r>
              <a:rPr lang="en-US" sz="1600" dirty="0" err="1"/>
              <a:t>num_of_reads</a:t>
            </a:r>
            <a:r>
              <a:rPr lang="en-US" sz="1600" dirty="0"/>
              <a:t> + </a:t>
            </a:r>
            <a:r>
              <a:rPr lang="en-US" sz="1600" dirty="0" err="1"/>
              <a:t>num_of_writes</a:t>
            </a:r>
            <a:r>
              <a:rPr lang="en-US" sz="1600" dirty="0"/>
              <a:t>) </a:t>
            </a:r>
            <a:r>
              <a:rPr lang="en-US" sz="1600" dirty="0" smtClean="0"/>
              <a:t>DESC</a:t>
            </a:r>
          </a:p>
          <a:p>
            <a:pPr marL="457200" lvl="1" indent="0">
              <a:buNone/>
            </a:pPr>
            <a:endParaRPr lang="en-US" sz="1200" dirty="0"/>
          </a:p>
          <a:p>
            <a:pPr indent="-285750"/>
            <a:r>
              <a:rPr lang="en-US" sz="2300" dirty="0" smtClean="0"/>
              <a:t>Or Top 5 files with most I/O</a:t>
            </a:r>
          </a:p>
          <a:p>
            <a:pPr marL="57150" indent="0">
              <a:buNone/>
            </a:pPr>
            <a:r>
              <a:rPr lang="en-US" sz="1600" dirty="0" smtClean="0"/>
              <a:t>SELECT </a:t>
            </a:r>
            <a:r>
              <a:rPr lang="en-US" sz="1600" dirty="0"/>
              <a:t>TOP 5 FILE_NAME(</a:t>
            </a:r>
            <a:r>
              <a:rPr lang="en-US" sz="1600" dirty="0" err="1"/>
              <a:t>file_id</a:t>
            </a:r>
            <a:r>
              <a:rPr lang="en-US" sz="1600" dirty="0"/>
              <a:t>) </a:t>
            </a:r>
            <a:r>
              <a:rPr lang="en-US" sz="1600" dirty="0" err="1" smtClean="0"/>
              <a:t>file_name</a:t>
            </a:r>
            <a:r>
              <a:rPr lang="en-US" sz="1600" dirty="0" smtClean="0"/>
              <a:t> … GROUP BY </a:t>
            </a:r>
            <a:r>
              <a:rPr lang="en-US" sz="1600" dirty="0" err="1" smtClean="0"/>
              <a:t>file_id</a:t>
            </a:r>
            <a:endParaRPr lang="en-US" sz="1600" dirty="0" smtClean="0"/>
          </a:p>
          <a:p>
            <a:pPr marL="57150" indent="0">
              <a:buNone/>
            </a:pPr>
            <a:endParaRPr lang="en-US" sz="800" dirty="0" smtClean="0"/>
          </a:p>
        </p:txBody>
      </p:sp>
      <p:pic>
        <p:nvPicPr>
          <p:cNvPr id="7" name="Picture 6"/>
          <p:cNvPicPr>
            <a:picLocks noChangeAspect="1"/>
          </p:cNvPicPr>
          <p:nvPr/>
        </p:nvPicPr>
        <p:blipFill>
          <a:blip r:embed="rId3" cstate="print"/>
          <a:stretch>
            <a:fillRect/>
          </a:stretch>
        </p:blipFill>
        <p:spPr>
          <a:xfrm>
            <a:off x="6629400" y="3190875"/>
            <a:ext cx="2095500" cy="1152525"/>
          </a:xfrm>
          <a:prstGeom prst="rect">
            <a:avLst/>
          </a:prstGeom>
          <a:ln>
            <a:solidFill>
              <a:schemeClr val="tx1">
                <a:lumMod val="65000"/>
                <a:lumOff val="35000"/>
              </a:schemeClr>
            </a:solidFill>
          </a:ln>
        </p:spPr>
      </p:pic>
      <p:sp>
        <p:nvSpPr>
          <p:cNvPr id="5"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13</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719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PAGEIOLATCH_* Solutions – Cont.</a:t>
            </a:r>
            <a:endParaRPr lang="en-US" dirty="0"/>
          </a:p>
        </p:txBody>
      </p:sp>
      <p:sp>
        <p:nvSpPr>
          <p:cNvPr id="3" name="Content Placeholder 2"/>
          <p:cNvSpPr>
            <a:spLocks noGrp="1"/>
          </p:cNvSpPr>
          <p:nvPr>
            <p:ph idx="1"/>
          </p:nvPr>
        </p:nvSpPr>
        <p:spPr>
          <a:xfrm>
            <a:off x="419986" y="990600"/>
            <a:ext cx="8686800" cy="5715000"/>
          </a:xfrm>
        </p:spPr>
        <p:txBody>
          <a:bodyPr>
            <a:normAutofit/>
          </a:bodyPr>
          <a:lstStyle/>
          <a:p>
            <a:pPr marL="400050"/>
            <a:r>
              <a:rPr lang="en-US" sz="2300" dirty="0" smtClean="0"/>
              <a:t>Capture baselines &amp; compare over time</a:t>
            </a:r>
          </a:p>
          <a:p>
            <a:pPr marL="800100" lvl="1"/>
            <a:r>
              <a:rPr lang="en-US" sz="1900" dirty="0" smtClean="0"/>
              <a:t>If volume of waits not changing but duration is longer</a:t>
            </a:r>
          </a:p>
          <a:p>
            <a:pPr marL="1200150" lvl="2"/>
            <a:r>
              <a:rPr lang="en-US" sz="1700" dirty="0" smtClean="0"/>
              <a:t>Review I/O Subsystem for misconfiguration or any errors</a:t>
            </a:r>
          </a:p>
          <a:p>
            <a:pPr marL="1200150" lvl="2"/>
            <a:r>
              <a:rPr lang="en-US" sz="1700" dirty="0" smtClean="0"/>
              <a:t>Look at network latency</a:t>
            </a:r>
          </a:p>
          <a:p>
            <a:pPr marL="1200150" lvl="2"/>
            <a:r>
              <a:rPr lang="en-US" sz="1700" dirty="0" smtClean="0"/>
              <a:t>Evaluate other I/O workload </a:t>
            </a:r>
          </a:p>
          <a:p>
            <a:pPr marL="1200150" lvl="2"/>
            <a:r>
              <a:rPr lang="en-US" sz="1700" dirty="0" smtClean="0"/>
              <a:t>Review configuration of synchronous activities (i.e. replication/mirroring)</a:t>
            </a:r>
            <a:endParaRPr lang="en-US" sz="1900" dirty="0" smtClean="0"/>
          </a:p>
          <a:p>
            <a:pPr marL="1200150" lvl="2"/>
            <a:endParaRPr lang="en-US" sz="800" dirty="0" smtClean="0"/>
          </a:p>
          <a:p>
            <a:pPr marL="400050"/>
            <a:r>
              <a:rPr lang="en-US" sz="2300" dirty="0" smtClean="0"/>
              <a:t>Other reasons for large amounts of I/</a:t>
            </a:r>
            <a:r>
              <a:rPr lang="en-US" sz="2300" dirty="0" err="1" smtClean="0"/>
              <a:t>Os</a:t>
            </a:r>
            <a:endParaRPr lang="en-US" sz="2300" dirty="0" smtClean="0"/>
          </a:p>
          <a:p>
            <a:pPr marL="800100" lvl="1"/>
            <a:r>
              <a:rPr lang="en-US" sz="1900" dirty="0" smtClean="0"/>
              <a:t>Plan cache bloat </a:t>
            </a:r>
          </a:p>
          <a:p>
            <a:pPr marL="1200150" lvl="2"/>
            <a:r>
              <a:rPr lang="en-US" sz="1700" dirty="0" smtClean="0"/>
              <a:t>Causes extra memory to be borrowed from buffer pool</a:t>
            </a:r>
          </a:p>
          <a:p>
            <a:pPr marL="800100" lvl="1"/>
            <a:r>
              <a:rPr lang="en-US" sz="1900" dirty="0" smtClean="0"/>
              <a:t>Windows memory pressure on SQL Server </a:t>
            </a:r>
          </a:p>
          <a:p>
            <a:pPr marL="1200150" lvl="2"/>
            <a:r>
              <a:rPr lang="en-US" sz="1700" dirty="0" smtClean="0"/>
              <a:t>Causes the memory manager to reduce buffer pool size</a:t>
            </a:r>
          </a:p>
          <a:p>
            <a:pPr marL="800100" lvl="1"/>
            <a:r>
              <a:rPr lang="en-US" sz="1900" dirty="0" smtClean="0"/>
              <a:t>Parallel Queries doing full table or clustered index scans</a:t>
            </a:r>
          </a:p>
          <a:p>
            <a:pPr marL="1200150" lvl="2"/>
            <a:r>
              <a:rPr lang="en-US" sz="1700" dirty="0" smtClean="0"/>
              <a:t>Look for large amounts of CXPACKET waits </a:t>
            </a:r>
          </a:p>
          <a:p>
            <a:pPr marL="1657350" lvl="3"/>
            <a:r>
              <a:rPr lang="en-US" sz="1500" dirty="0" smtClean="0"/>
              <a:t>Along with PAGEIOLATCH_SH waits</a:t>
            </a:r>
          </a:p>
          <a:p>
            <a:pPr marL="1657350" lvl="3"/>
            <a:r>
              <a:rPr lang="en-US" sz="1500" dirty="0" smtClean="0"/>
              <a:t>Query </a:t>
            </a:r>
            <a:r>
              <a:rPr lang="en-US" sz="1500" dirty="0" err="1" smtClean="0"/>
              <a:t>sys.dm_os_waiting_tasks</a:t>
            </a:r>
            <a:r>
              <a:rPr lang="en-US" sz="1500" dirty="0"/>
              <a:t> </a:t>
            </a:r>
            <a:r>
              <a:rPr lang="en-US" sz="1500" dirty="0" smtClean="0"/>
              <a:t>or </a:t>
            </a:r>
            <a:r>
              <a:rPr lang="en-US" sz="1500" dirty="0" err="1" smtClean="0"/>
              <a:t>sys.dm_os_wait_stats</a:t>
            </a:r>
            <a:endParaRPr lang="en-US" sz="1500" dirty="0" smtClean="0"/>
          </a:p>
          <a:p>
            <a:pPr marL="1200150" lvl="2"/>
            <a:endParaRPr lang="en-US" sz="1700" dirty="0" smtClean="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14</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949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WRITELOG</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US" sz="2300" dirty="0" smtClean="0"/>
              <a:t>Waiting for a log flush to complete</a:t>
            </a:r>
          </a:p>
          <a:p>
            <a:pPr lvl="1"/>
            <a:r>
              <a:rPr lang="en-US" sz="1800" dirty="0" smtClean="0"/>
              <a:t>Represents the time a log block in memory is flushed to disk</a:t>
            </a:r>
          </a:p>
          <a:p>
            <a:pPr lvl="1"/>
            <a:r>
              <a:rPr lang="en-US" sz="1800" dirty="0"/>
              <a:t>C</a:t>
            </a:r>
            <a:r>
              <a:rPr lang="en-US" sz="1800" dirty="0" smtClean="0"/>
              <a:t>ommonly occurs because of checkpoint or commit</a:t>
            </a:r>
          </a:p>
          <a:p>
            <a:pPr lvl="1"/>
            <a:r>
              <a:rPr lang="en-US" sz="1800" dirty="0" smtClean="0"/>
              <a:t>Commits can be explicit (commit) or implicit (auto-commit)</a:t>
            </a:r>
          </a:p>
          <a:p>
            <a:pPr lvl="1"/>
            <a:endParaRPr lang="en-US" sz="800" dirty="0" smtClean="0"/>
          </a:p>
          <a:p>
            <a:pPr>
              <a:lnSpc>
                <a:spcPct val="80000"/>
              </a:lnSpc>
            </a:pPr>
            <a:r>
              <a:rPr lang="en-US" altLang="en-US" sz="2300" dirty="0" smtClean="0"/>
              <a:t>EXAMPLE - Inserted 70,000 rows in 10:08 vs. 0:28</a:t>
            </a:r>
            <a:endParaRPr lang="en-US" altLang="en-US" sz="2300" dirty="0"/>
          </a:p>
          <a:p>
            <a:pPr>
              <a:lnSpc>
                <a:spcPct val="80000"/>
              </a:lnSpc>
              <a:buNone/>
            </a:pPr>
            <a:endParaRPr lang="en-US" altLang="en-US" dirty="0"/>
          </a:p>
          <a:p>
            <a:pPr marL="457200" lvl="1" indent="0">
              <a:buNone/>
            </a:pPr>
            <a:endParaRPr lang="en-US" dirty="0" smtClean="0"/>
          </a:p>
        </p:txBody>
      </p:sp>
      <p:sp>
        <p:nvSpPr>
          <p:cNvPr id="5" name="TextBox 4"/>
          <p:cNvSpPr txBox="1"/>
          <p:nvPr/>
        </p:nvSpPr>
        <p:spPr>
          <a:xfrm>
            <a:off x="4775203" y="2819400"/>
            <a:ext cx="3606797" cy="3237809"/>
          </a:xfrm>
          <a:prstGeom prst="rect">
            <a:avLst/>
          </a:prstGeom>
          <a:noFill/>
          <a:ln>
            <a:solidFill>
              <a:schemeClr val="tx1">
                <a:lumMod val="65000"/>
                <a:lumOff val="35000"/>
              </a:schemeClr>
            </a:solidFill>
          </a:ln>
        </p:spPr>
        <p:txBody>
          <a:bodyPr wrap="square" rtlCol="0">
            <a:spAutoFit/>
          </a:bodyPr>
          <a:lstStyle/>
          <a:p>
            <a:pPr>
              <a:lnSpc>
                <a:spcPct val="80000"/>
              </a:lnSpc>
              <a:buNone/>
            </a:pPr>
            <a:r>
              <a:rPr lang="en-US" altLang="en-US" sz="1400" noProof="1"/>
              <a:t>DECLARE @i INT</a:t>
            </a:r>
          </a:p>
          <a:p>
            <a:pPr>
              <a:lnSpc>
                <a:spcPct val="80000"/>
              </a:lnSpc>
              <a:buNone/>
            </a:pPr>
            <a:r>
              <a:rPr lang="en-US" altLang="en-US" sz="1400" noProof="1"/>
              <a:t>SET @i = 1</a:t>
            </a:r>
          </a:p>
          <a:p>
            <a:pPr>
              <a:lnSpc>
                <a:spcPct val="80000"/>
              </a:lnSpc>
              <a:buNone/>
            </a:pPr>
            <a:r>
              <a:rPr lang="en-US" altLang="en-US" sz="1400" noProof="1"/>
              <a:t>BEGIN TRANSACTION</a:t>
            </a:r>
          </a:p>
          <a:p>
            <a:pPr>
              <a:lnSpc>
                <a:spcPct val="80000"/>
              </a:lnSpc>
              <a:buNone/>
            </a:pPr>
            <a:r>
              <a:rPr lang="en-US" altLang="en-US" sz="1400" noProof="1"/>
              <a:t>WHILE @i &lt; 70000</a:t>
            </a:r>
          </a:p>
          <a:p>
            <a:pPr>
              <a:lnSpc>
                <a:spcPct val="80000"/>
              </a:lnSpc>
              <a:buNone/>
            </a:pPr>
            <a:r>
              <a:rPr lang="en-US" altLang="en-US" sz="1400" noProof="1"/>
              <a:t>   BEGIN</a:t>
            </a:r>
          </a:p>
          <a:p>
            <a:pPr>
              <a:lnSpc>
                <a:spcPct val="80000"/>
              </a:lnSpc>
              <a:buNone/>
            </a:pPr>
            <a:r>
              <a:rPr lang="en-US" altLang="en-US" sz="1400" dirty="0"/>
              <a:t>      </a:t>
            </a:r>
            <a:r>
              <a:rPr lang="en-US" altLang="en-US" sz="1400" noProof="1"/>
              <a:t>INSERT INTO </a:t>
            </a:r>
            <a:r>
              <a:rPr lang="en-US" altLang="en-US" sz="1400" noProof="1" smtClean="0"/>
              <a:t>jpetstore.dbo.product(</a:t>
            </a:r>
            <a:endParaRPr lang="en-US" altLang="en-US" sz="1400" noProof="1"/>
          </a:p>
          <a:p>
            <a:pPr>
              <a:lnSpc>
                <a:spcPct val="80000"/>
              </a:lnSpc>
              <a:buNone/>
            </a:pPr>
            <a:r>
              <a:rPr lang="en-US" altLang="en-US" sz="1400" noProof="1"/>
              <a:t>            </a:t>
            </a:r>
            <a:r>
              <a:rPr lang="en-US" altLang="en-US" sz="1400" noProof="1" smtClean="0"/>
              <a:t>productid,</a:t>
            </a:r>
            <a:endParaRPr lang="en-US" altLang="en-US" sz="1400" noProof="1"/>
          </a:p>
          <a:p>
            <a:pPr>
              <a:lnSpc>
                <a:spcPct val="80000"/>
              </a:lnSpc>
              <a:buNone/>
            </a:pPr>
            <a:r>
              <a:rPr lang="en-US" altLang="en-US" sz="1400" noProof="1"/>
              <a:t>            </a:t>
            </a:r>
            <a:r>
              <a:rPr lang="en-US" altLang="en-US" sz="1400" noProof="1" smtClean="0"/>
              <a:t>category,</a:t>
            </a:r>
            <a:endParaRPr lang="en-US" altLang="en-US" sz="1400" noProof="1"/>
          </a:p>
          <a:p>
            <a:pPr>
              <a:lnSpc>
                <a:spcPct val="80000"/>
              </a:lnSpc>
              <a:buNone/>
            </a:pPr>
            <a:r>
              <a:rPr lang="en-US" altLang="en-US" sz="1400" noProof="1"/>
              <a:t>            </a:t>
            </a:r>
            <a:r>
              <a:rPr lang="en-US" altLang="en-US" sz="1400" noProof="1" smtClean="0"/>
              <a:t>name,</a:t>
            </a:r>
            <a:endParaRPr lang="en-US" altLang="en-US" sz="1400" noProof="1"/>
          </a:p>
          <a:p>
            <a:pPr>
              <a:lnSpc>
                <a:spcPct val="80000"/>
              </a:lnSpc>
              <a:buNone/>
            </a:pPr>
            <a:r>
              <a:rPr lang="en-US" altLang="en-US" sz="1400" noProof="1"/>
              <a:t>            </a:t>
            </a:r>
            <a:r>
              <a:rPr lang="en-US" altLang="en-US" sz="1400" noProof="1" smtClean="0"/>
              <a:t>descn)</a:t>
            </a:r>
            <a:endParaRPr lang="en-US" altLang="en-US" sz="1400" noProof="1"/>
          </a:p>
          <a:p>
            <a:pPr>
              <a:lnSpc>
                <a:spcPct val="80000"/>
              </a:lnSpc>
              <a:buNone/>
            </a:pPr>
            <a:r>
              <a:rPr lang="en-US" altLang="en-US" sz="1400" noProof="1"/>
              <a:t>      VALUES (@i,</a:t>
            </a:r>
          </a:p>
          <a:p>
            <a:pPr>
              <a:lnSpc>
                <a:spcPct val="80000"/>
              </a:lnSpc>
              <a:buNone/>
            </a:pPr>
            <a:r>
              <a:rPr lang="en-US" altLang="en-US" sz="1400" noProof="1"/>
              <a:t>            floor(@i / 1000),</a:t>
            </a:r>
          </a:p>
          <a:p>
            <a:pPr>
              <a:lnSpc>
                <a:spcPct val="80000"/>
              </a:lnSpc>
              <a:buNone/>
            </a:pPr>
            <a:r>
              <a:rPr lang="en-US" altLang="en-US" sz="1400" noProof="1"/>
              <a:t>            'PROD' + REPLACE(str(@i),' ',''),</a:t>
            </a:r>
          </a:p>
          <a:p>
            <a:pPr lvl="0">
              <a:defRPr/>
            </a:pPr>
            <a:r>
              <a:rPr lang="en-US" altLang="en-US" sz="1400" noProof="1"/>
              <a:t>            'PROD' + REPLACE(str(@i),' ',''))</a:t>
            </a:r>
            <a:r>
              <a:rPr lang="en-US" sz="1400" b="1" cap="all" dirty="0">
                <a:solidFill>
                  <a:srgbClr val="F99D1C"/>
                </a:solidFill>
              </a:rPr>
              <a:t> </a:t>
            </a:r>
            <a:endParaRPr lang="en-US" altLang="en-US" sz="1400" noProof="1"/>
          </a:p>
          <a:p>
            <a:pPr>
              <a:lnSpc>
                <a:spcPct val="80000"/>
              </a:lnSpc>
              <a:buNone/>
            </a:pPr>
            <a:r>
              <a:rPr lang="en-US" altLang="en-US" sz="1400" noProof="1"/>
              <a:t>      SET @i = @i + 1</a:t>
            </a:r>
          </a:p>
          <a:p>
            <a:pPr>
              <a:lnSpc>
                <a:spcPct val="80000"/>
              </a:lnSpc>
              <a:buNone/>
            </a:pPr>
            <a:r>
              <a:rPr lang="en-US" altLang="en-US" sz="1400" noProof="1"/>
              <a:t>END</a:t>
            </a:r>
            <a:endParaRPr lang="en-US" altLang="en-US" sz="1400" dirty="0"/>
          </a:p>
          <a:p>
            <a:pPr>
              <a:lnSpc>
                <a:spcPct val="80000"/>
              </a:lnSpc>
              <a:buNone/>
            </a:pPr>
            <a:r>
              <a:rPr lang="en-US" altLang="en-US" sz="1400" b="1" noProof="1" smtClean="0"/>
              <a:t>COMMIT</a:t>
            </a:r>
          </a:p>
          <a:p>
            <a:pPr>
              <a:lnSpc>
                <a:spcPct val="80000"/>
              </a:lnSpc>
              <a:buNone/>
            </a:pPr>
            <a:endParaRPr lang="en-US" altLang="en-US" sz="1400" b="1" dirty="0"/>
          </a:p>
        </p:txBody>
      </p:sp>
      <p:sp>
        <p:nvSpPr>
          <p:cNvPr id="6" name="TextBox 5"/>
          <p:cNvSpPr txBox="1"/>
          <p:nvPr/>
        </p:nvSpPr>
        <p:spPr>
          <a:xfrm>
            <a:off x="832296" y="2819400"/>
            <a:ext cx="3606797" cy="3237809"/>
          </a:xfrm>
          <a:prstGeom prst="rect">
            <a:avLst/>
          </a:prstGeom>
          <a:noFill/>
          <a:ln>
            <a:solidFill>
              <a:schemeClr val="tx1">
                <a:lumMod val="65000"/>
                <a:lumOff val="35000"/>
              </a:schemeClr>
            </a:solidFill>
          </a:ln>
        </p:spPr>
        <p:txBody>
          <a:bodyPr wrap="square" rtlCol="0">
            <a:spAutoFit/>
          </a:bodyPr>
          <a:lstStyle/>
          <a:p>
            <a:pPr>
              <a:lnSpc>
                <a:spcPct val="80000"/>
              </a:lnSpc>
              <a:buNone/>
            </a:pPr>
            <a:r>
              <a:rPr lang="en-US" altLang="en-US" sz="1400" noProof="1"/>
              <a:t>DECLARE @i INT</a:t>
            </a:r>
          </a:p>
          <a:p>
            <a:pPr>
              <a:lnSpc>
                <a:spcPct val="80000"/>
              </a:lnSpc>
              <a:buNone/>
            </a:pPr>
            <a:r>
              <a:rPr lang="en-US" altLang="en-US" sz="1400" noProof="1"/>
              <a:t>SET @i = 1</a:t>
            </a:r>
          </a:p>
          <a:p>
            <a:pPr>
              <a:lnSpc>
                <a:spcPct val="80000"/>
              </a:lnSpc>
              <a:buNone/>
            </a:pPr>
            <a:r>
              <a:rPr lang="en-US" altLang="en-US" sz="1400" noProof="1"/>
              <a:t>BEGIN TRANSACTION</a:t>
            </a:r>
          </a:p>
          <a:p>
            <a:pPr>
              <a:lnSpc>
                <a:spcPct val="80000"/>
              </a:lnSpc>
              <a:buNone/>
            </a:pPr>
            <a:r>
              <a:rPr lang="en-US" altLang="en-US" sz="1400" noProof="1"/>
              <a:t>WHILE @i &lt; 70000</a:t>
            </a:r>
          </a:p>
          <a:p>
            <a:pPr>
              <a:lnSpc>
                <a:spcPct val="80000"/>
              </a:lnSpc>
              <a:buNone/>
            </a:pPr>
            <a:r>
              <a:rPr lang="en-US" altLang="en-US" sz="1400" noProof="1"/>
              <a:t>   BEGIN</a:t>
            </a:r>
          </a:p>
          <a:p>
            <a:pPr>
              <a:lnSpc>
                <a:spcPct val="80000"/>
              </a:lnSpc>
              <a:buNone/>
            </a:pPr>
            <a:r>
              <a:rPr lang="en-US" altLang="en-US" sz="1400" dirty="0"/>
              <a:t>      </a:t>
            </a:r>
            <a:r>
              <a:rPr lang="en-US" altLang="en-US" sz="1400" noProof="1"/>
              <a:t>INSERT INTO </a:t>
            </a:r>
            <a:r>
              <a:rPr lang="en-US" altLang="en-US" sz="1400" noProof="1" smtClean="0"/>
              <a:t>jpetstore.dbo.product(</a:t>
            </a:r>
            <a:endParaRPr lang="en-US" altLang="en-US" sz="1400" noProof="1"/>
          </a:p>
          <a:p>
            <a:pPr>
              <a:lnSpc>
                <a:spcPct val="80000"/>
              </a:lnSpc>
              <a:buNone/>
            </a:pPr>
            <a:r>
              <a:rPr lang="en-US" altLang="en-US" sz="1400" noProof="1"/>
              <a:t>            </a:t>
            </a:r>
            <a:r>
              <a:rPr lang="en-US" altLang="en-US" sz="1400" noProof="1" smtClean="0"/>
              <a:t>productid,</a:t>
            </a:r>
            <a:endParaRPr lang="en-US" altLang="en-US" sz="1400" noProof="1"/>
          </a:p>
          <a:p>
            <a:pPr>
              <a:lnSpc>
                <a:spcPct val="80000"/>
              </a:lnSpc>
              <a:buNone/>
            </a:pPr>
            <a:r>
              <a:rPr lang="en-US" altLang="en-US" sz="1400" noProof="1"/>
              <a:t>            </a:t>
            </a:r>
            <a:r>
              <a:rPr lang="en-US" altLang="en-US" sz="1400" noProof="1" smtClean="0"/>
              <a:t>category,</a:t>
            </a:r>
            <a:endParaRPr lang="en-US" altLang="en-US" sz="1400" noProof="1"/>
          </a:p>
          <a:p>
            <a:pPr>
              <a:lnSpc>
                <a:spcPct val="80000"/>
              </a:lnSpc>
              <a:buNone/>
            </a:pPr>
            <a:r>
              <a:rPr lang="en-US" altLang="en-US" sz="1400" noProof="1"/>
              <a:t>            </a:t>
            </a:r>
            <a:r>
              <a:rPr lang="en-US" altLang="en-US" sz="1400" noProof="1" smtClean="0"/>
              <a:t>name,</a:t>
            </a:r>
            <a:endParaRPr lang="en-US" altLang="en-US" sz="1400" noProof="1"/>
          </a:p>
          <a:p>
            <a:pPr>
              <a:lnSpc>
                <a:spcPct val="80000"/>
              </a:lnSpc>
              <a:buNone/>
            </a:pPr>
            <a:r>
              <a:rPr lang="en-US" altLang="en-US" sz="1400" noProof="1"/>
              <a:t>            </a:t>
            </a:r>
            <a:r>
              <a:rPr lang="en-US" altLang="en-US" sz="1400" noProof="1" smtClean="0"/>
              <a:t>descn)</a:t>
            </a:r>
            <a:endParaRPr lang="en-US" altLang="en-US" sz="1400" noProof="1"/>
          </a:p>
          <a:p>
            <a:pPr>
              <a:lnSpc>
                <a:spcPct val="80000"/>
              </a:lnSpc>
              <a:buNone/>
            </a:pPr>
            <a:r>
              <a:rPr lang="en-US" altLang="en-US" sz="1400" noProof="1"/>
              <a:t>      VALUES (@i,</a:t>
            </a:r>
          </a:p>
          <a:p>
            <a:pPr>
              <a:lnSpc>
                <a:spcPct val="80000"/>
              </a:lnSpc>
              <a:buNone/>
            </a:pPr>
            <a:r>
              <a:rPr lang="en-US" altLang="en-US" sz="1400" noProof="1"/>
              <a:t>            floor(@i / 1000),</a:t>
            </a:r>
          </a:p>
          <a:p>
            <a:pPr>
              <a:lnSpc>
                <a:spcPct val="80000"/>
              </a:lnSpc>
              <a:buNone/>
            </a:pPr>
            <a:r>
              <a:rPr lang="en-US" altLang="en-US" sz="1400" noProof="1"/>
              <a:t>            'PROD' + REPLACE(str(@i),' ',''),</a:t>
            </a:r>
          </a:p>
          <a:p>
            <a:pPr lvl="0">
              <a:defRPr/>
            </a:pPr>
            <a:r>
              <a:rPr lang="en-US" altLang="en-US" sz="1400" noProof="1"/>
              <a:t>            'PROD' + REPLACE(str(@i),' ',''))</a:t>
            </a:r>
            <a:r>
              <a:rPr lang="en-US" sz="1400" b="1" cap="all" dirty="0">
                <a:solidFill>
                  <a:srgbClr val="F99D1C"/>
                </a:solidFill>
              </a:rPr>
              <a:t> </a:t>
            </a:r>
            <a:endParaRPr lang="en-US" altLang="en-US" sz="1400" noProof="1"/>
          </a:p>
          <a:p>
            <a:pPr>
              <a:lnSpc>
                <a:spcPct val="80000"/>
              </a:lnSpc>
              <a:buNone/>
            </a:pPr>
            <a:r>
              <a:rPr lang="en-US" altLang="en-US" sz="1400" noProof="1"/>
              <a:t>      SET @i = @i + </a:t>
            </a:r>
            <a:r>
              <a:rPr lang="en-US" altLang="en-US" sz="1400" noProof="1" smtClean="0"/>
              <a:t>1</a:t>
            </a:r>
          </a:p>
          <a:p>
            <a:pPr>
              <a:lnSpc>
                <a:spcPct val="80000"/>
              </a:lnSpc>
              <a:buNone/>
            </a:pPr>
            <a:r>
              <a:rPr lang="en-US" altLang="en-US" sz="1400" b="1" noProof="1"/>
              <a:t> </a:t>
            </a:r>
            <a:r>
              <a:rPr lang="en-US" altLang="en-US" sz="1400" b="1" noProof="1" smtClean="0"/>
              <a:t>     COMMIT</a:t>
            </a:r>
            <a:endParaRPr lang="en-US" altLang="en-US" sz="1400" b="1" noProof="1"/>
          </a:p>
          <a:p>
            <a:pPr>
              <a:lnSpc>
                <a:spcPct val="80000"/>
              </a:lnSpc>
              <a:buNone/>
            </a:pPr>
            <a:r>
              <a:rPr lang="en-US" altLang="en-US" sz="1400" noProof="1"/>
              <a:t>END</a:t>
            </a:r>
            <a:endParaRPr lang="en-US" altLang="en-US" sz="1400" dirty="0"/>
          </a:p>
          <a:p>
            <a:pPr>
              <a:lnSpc>
                <a:spcPct val="80000"/>
              </a:lnSpc>
              <a:buNone/>
            </a:pPr>
            <a:endParaRPr lang="en-US" altLang="en-US" sz="1400" b="1" dirty="0"/>
          </a:p>
        </p:txBody>
      </p:sp>
      <p:sp>
        <p:nvSpPr>
          <p:cNvPr id="7"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15</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7392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WRITELOG Solutions</a:t>
            </a:r>
            <a:endParaRPr lang="en-US" dirty="0"/>
          </a:p>
        </p:txBody>
      </p:sp>
      <p:sp>
        <p:nvSpPr>
          <p:cNvPr id="3" name="Content Placeholder 2"/>
          <p:cNvSpPr>
            <a:spLocks noGrp="1"/>
          </p:cNvSpPr>
          <p:nvPr>
            <p:ph idx="1"/>
          </p:nvPr>
        </p:nvSpPr>
        <p:spPr/>
        <p:txBody>
          <a:bodyPr>
            <a:normAutofit/>
          </a:bodyPr>
          <a:lstStyle/>
          <a:p>
            <a:r>
              <a:rPr lang="en-US" dirty="0" smtClean="0"/>
              <a:t>Do less work</a:t>
            </a:r>
          </a:p>
          <a:p>
            <a:pPr lvl="1"/>
            <a:r>
              <a:rPr lang="en-US" dirty="0" smtClean="0"/>
              <a:t>Develop code to do more batch processing</a:t>
            </a:r>
          </a:p>
          <a:p>
            <a:pPr lvl="2"/>
            <a:r>
              <a:rPr lang="en-US" dirty="0" smtClean="0"/>
              <a:t>Avoid </a:t>
            </a:r>
            <a:r>
              <a:rPr lang="en-US" dirty="0"/>
              <a:t>s</a:t>
            </a:r>
            <a:r>
              <a:rPr lang="en-US" dirty="0" smtClean="0"/>
              <a:t>ingle row processing inside loop </a:t>
            </a:r>
          </a:p>
          <a:p>
            <a:pPr lvl="2"/>
            <a:r>
              <a:rPr lang="en-US" dirty="0" smtClean="0"/>
              <a:t>Better to do set based processing</a:t>
            </a:r>
          </a:p>
          <a:p>
            <a:r>
              <a:rPr lang="en-US" dirty="0" smtClean="0"/>
              <a:t>Make disk writes faster</a:t>
            </a:r>
          </a:p>
          <a:p>
            <a:pPr lvl="1"/>
            <a:r>
              <a:rPr lang="en-US" dirty="0" smtClean="0"/>
              <a:t>Avoid RAID5/6 – write I/O penalty</a:t>
            </a:r>
          </a:p>
          <a:p>
            <a:pPr lvl="1"/>
            <a:r>
              <a:rPr lang="en-US" dirty="0"/>
              <a:t>Check file/disk latency with </a:t>
            </a:r>
            <a:r>
              <a:rPr lang="en-US" dirty="0" err="1"/>
              <a:t>sys.dm_io_virtual_file_stats</a:t>
            </a:r>
            <a:r>
              <a:rPr lang="en-US" dirty="0"/>
              <a:t> </a:t>
            </a:r>
            <a:r>
              <a:rPr lang="en-US" dirty="0" smtClean="0"/>
              <a:t>DMF</a:t>
            </a:r>
          </a:p>
          <a:p>
            <a:pPr lvl="2"/>
            <a:r>
              <a:rPr lang="en-US" dirty="0"/>
              <a:t>Response time on log disks should be &lt;1ms – </a:t>
            </a:r>
            <a:r>
              <a:rPr lang="en-US" dirty="0" smtClean="0"/>
              <a:t>5ms</a:t>
            </a:r>
            <a:endParaRPr lang="en-US" dirty="0"/>
          </a:p>
          <a:p>
            <a:pPr lvl="1"/>
            <a:r>
              <a:rPr lang="en-US" dirty="0" smtClean="0"/>
              <a:t>Review the write latencies for the transaction logs</a:t>
            </a:r>
          </a:p>
          <a:p>
            <a:pPr lvl="1"/>
            <a:r>
              <a:rPr lang="en-US" dirty="0" smtClean="0"/>
              <a:t>Reduce I/O contention on disks containing logs</a:t>
            </a:r>
          </a:p>
          <a:p>
            <a:pPr lvl="1"/>
            <a:r>
              <a:rPr lang="en-US" dirty="0" smtClean="0"/>
              <a:t>Consider SSDs for your log files  </a:t>
            </a:r>
          </a:p>
          <a:p>
            <a:pPr lvl="2"/>
            <a:r>
              <a:rPr lang="en-US" dirty="0"/>
              <a:t>S</a:t>
            </a:r>
            <a:r>
              <a:rPr lang="en-US" dirty="0" smtClean="0"/>
              <a:t>everal test cases have seen good results</a:t>
            </a: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16</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7409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WRITELOG Solutions – CONT.</a:t>
            </a:r>
            <a:endParaRPr lang="en-US" dirty="0"/>
          </a:p>
        </p:txBody>
      </p:sp>
      <p:sp>
        <p:nvSpPr>
          <p:cNvPr id="3" name="Content Placeholder 2"/>
          <p:cNvSpPr>
            <a:spLocks noGrp="1"/>
          </p:cNvSpPr>
          <p:nvPr>
            <p:ph idx="1"/>
          </p:nvPr>
        </p:nvSpPr>
        <p:spPr>
          <a:xfrm>
            <a:off x="457200" y="914400"/>
            <a:ext cx="8229600" cy="4983163"/>
          </a:xfrm>
        </p:spPr>
        <p:txBody>
          <a:bodyPr/>
          <a:lstStyle/>
          <a:p>
            <a:r>
              <a:rPr lang="en-US" sz="2300" dirty="0" smtClean="0"/>
              <a:t>Make disk writes faster</a:t>
            </a:r>
          </a:p>
          <a:p>
            <a:pPr lvl="1"/>
            <a:r>
              <a:rPr lang="en-US" dirty="0" smtClean="0"/>
              <a:t>Size the transaction logs properly</a:t>
            </a:r>
          </a:p>
          <a:p>
            <a:pPr lvl="2"/>
            <a:r>
              <a:rPr lang="en-US" dirty="0" smtClean="0"/>
              <a:t>Full Recovery Model but log backups are disabled</a:t>
            </a:r>
          </a:p>
          <a:p>
            <a:pPr lvl="2"/>
            <a:r>
              <a:rPr lang="en-US" dirty="0" smtClean="0"/>
              <a:t>Slow Database Mirroring </a:t>
            </a:r>
          </a:p>
          <a:p>
            <a:pPr lvl="2"/>
            <a:r>
              <a:rPr lang="en-US" dirty="0" smtClean="0"/>
              <a:t>Transactional Replication – Log Reader Agent job can’t keep up</a:t>
            </a:r>
          </a:p>
          <a:p>
            <a:pPr marL="914400" lvl="2" indent="0">
              <a:buNone/>
            </a:pPr>
            <a:endParaRPr lang="en-US" sz="800" dirty="0" smtClean="0"/>
          </a:p>
          <a:p>
            <a:pPr marL="457200" lvl="1" indent="0">
              <a:buNone/>
            </a:pPr>
            <a:r>
              <a:rPr lang="en-US" sz="1600" dirty="0">
                <a:hlinkClick r:id="rId3"/>
              </a:rPr>
              <a:t>http://</a:t>
            </a:r>
            <a:r>
              <a:rPr lang="en-US" sz="1600" dirty="0" smtClean="0">
                <a:hlinkClick r:id="rId3"/>
              </a:rPr>
              <a:t>sqlmag.com/blog/sizing-your-transaction-log</a:t>
            </a:r>
            <a:endParaRPr lang="en-US" sz="1600" dirty="0" smtClean="0"/>
          </a:p>
          <a:p>
            <a:pPr lvl="1"/>
            <a:r>
              <a:rPr lang="en-US" dirty="0" smtClean="0"/>
              <a:t>Transaction </a:t>
            </a:r>
            <a:r>
              <a:rPr lang="en-US" dirty="0"/>
              <a:t>Log </a:t>
            </a:r>
            <a:r>
              <a:rPr lang="en-US" dirty="0" smtClean="0"/>
              <a:t>Management</a:t>
            </a:r>
          </a:p>
          <a:p>
            <a:pPr lvl="2"/>
            <a:r>
              <a:rPr lang="en-US" dirty="0" smtClean="0"/>
              <a:t>Full or Simple Recovery Model? </a:t>
            </a:r>
          </a:p>
          <a:p>
            <a:pPr lvl="2"/>
            <a:r>
              <a:rPr lang="en-US" dirty="0" smtClean="0"/>
              <a:t>Or a combination</a:t>
            </a:r>
          </a:p>
          <a:p>
            <a:pPr marL="457200" lvl="1" indent="0">
              <a:buNone/>
            </a:pPr>
            <a:r>
              <a:rPr lang="en-US" sz="1600" dirty="0">
                <a:hlinkClick r:id="rId4"/>
              </a:rPr>
              <a:t>http://www.sqlskills.com/blogs/paul/importance-of-proper-transaction-log-size-management</a:t>
            </a:r>
            <a:r>
              <a:rPr lang="en-US" sz="1600" dirty="0" smtClean="0">
                <a:hlinkClick r:id="rId4"/>
              </a:rPr>
              <a:t>/</a:t>
            </a:r>
            <a:endParaRPr lang="en-US" sz="1600" dirty="0" smtClean="0"/>
          </a:p>
          <a:p>
            <a:r>
              <a:rPr lang="en-US" sz="2300" dirty="0" smtClean="0"/>
              <a:t>Review </a:t>
            </a:r>
            <a:r>
              <a:rPr lang="en-US" sz="2300" dirty="0" err="1" smtClean="0"/>
              <a:t>Perfmon</a:t>
            </a:r>
            <a:r>
              <a:rPr lang="en-US" sz="2300" dirty="0" smtClean="0"/>
              <a:t> counters &amp; Baseline</a:t>
            </a:r>
            <a:endParaRPr lang="en-US" sz="2300" dirty="0"/>
          </a:p>
          <a:p>
            <a:pPr marL="457200" lvl="1" indent="0">
              <a:buNone/>
            </a:pPr>
            <a:endParaRPr lang="en-US" dirty="0" smtClean="0"/>
          </a:p>
          <a:p>
            <a:pPr marL="457200" lvl="1"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98707340"/>
              </p:ext>
            </p:extLst>
          </p:nvPr>
        </p:nvGraphicFramePr>
        <p:xfrm>
          <a:off x="2362201" y="5166520"/>
          <a:ext cx="5257799" cy="1386680"/>
        </p:xfrm>
        <a:graphic>
          <a:graphicData uri="http://schemas.openxmlformats.org/drawingml/2006/table">
            <a:tbl>
              <a:tblPr>
                <a:tableStyleId>{08FB837D-C827-4EFA-A057-4D05807E0F7C}</a:tableStyleId>
              </a:tblPr>
              <a:tblGrid>
                <a:gridCol w="1523999"/>
                <a:gridCol w="3733800"/>
              </a:tblGrid>
              <a:tr h="416004">
                <a:tc>
                  <a:txBody>
                    <a:bodyPr/>
                    <a:lstStyle/>
                    <a:p>
                      <a:r>
                        <a:rPr lang="en-US" sz="1200" dirty="0" smtClean="0">
                          <a:effectLst/>
                        </a:rPr>
                        <a:t>Log </a:t>
                      </a:r>
                      <a:r>
                        <a:rPr lang="en-US" sz="1200" dirty="0">
                          <a:effectLst/>
                        </a:rPr>
                        <a:t>Bytes Per Flush</a:t>
                      </a:r>
                      <a:endParaRPr lang="en-US" sz="1200" dirty="0">
                        <a:effectLst/>
                        <a:latin typeface="Arial" panose="020B0604020202020204" pitchFamily="34" charset="0"/>
                        <a:cs typeface="Arial" panose="020B0604020202020204" pitchFamily="34" charset="0"/>
                      </a:endParaRPr>
                    </a:p>
                  </a:txBody>
                  <a:tcPr marL="0" marR="0" marT="0" marB="0" anchor="ctr"/>
                </a:tc>
                <a:tc>
                  <a:txBody>
                    <a:bodyPr/>
                    <a:lstStyle/>
                    <a:p>
                      <a:r>
                        <a:rPr lang="en-US" sz="1200" dirty="0">
                          <a:effectLst/>
                        </a:rPr>
                        <a:t>Number of bytes in the log buffer when the buffer is flushed.</a:t>
                      </a:r>
                      <a:endParaRPr lang="en-US" sz="1200" dirty="0">
                        <a:effectLst/>
                        <a:latin typeface="Arial" panose="020B0604020202020204" pitchFamily="34" charset="0"/>
                        <a:cs typeface="Arial" panose="020B0604020202020204" pitchFamily="34" charset="0"/>
                      </a:endParaRPr>
                    </a:p>
                  </a:txBody>
                  <a:tcPr marL="0" marR="0" marT="0" marB="0" anchor="ctr"/>
                </a:tc>
              </a:tr>
              <a:tr h="277336">
                <a:tc>
                  <a:txBody>
                    <a:bodyPr/>
                    <a:lstStyle/>
                    <a:p>
                      <a:r>
                        <a:rPr lang="en-US" sz="1200" dirty="0">
                          <a:effectLst/>
                        </a:rPr>
                        <a:t>Log Flushes/sec</a:t>
                      </a:r>
                      <a:endParaRPr lang="en-US" sz="1200" dirty="0">
                        <a:effectLst/>
                        <a:latin typeface="Arial" panose="020B0604020202020204" pitchFamily="34" charset="0"/>
                        <a:cs typeface="Arial" panose="020B0604020202020204" pitchFamily="34" charset="0"/>
                      </a:endParaRPr>
                    </a:p>
                  </a:txBody>
                  <a:tcPr marL="0" marR="0" marT="0" marB="0" anchor="ctr"/>
                </a:tc>
                <a:tc>
                  <a:txBody>
                    <a:bodyPr/>
                    <a:lstStyle/>
                    <a:p>
                      <a:r>
                        <a:rPr lang="en-US" sz="1200" dirty="0">
                          <a:effectLst/>
                        </a:rPr>
                        <a:t>Number of log flushes per second.</a:t>
                      </a:r>
                      <a:endParaRPr lang="en-US" sz="1200" dirty="0">
                        <a:effectLst/>
                        <a:latin typeface="Arial" panose="020B0604020202020204" pitchFamily="34" charset="0"/>
                        <a:cs typeface="Arial" panose="020B0604020202020204" pitchFamily="34" charset="0"/>
                      </a:endParaRPr>
                    </a:p>
                  </a:txBody>
                  <a:tcPr marL="0" marR="0" marT="0" marB="0" anchor="ctr"/>
                </a:tc>
              </a:tr>
              <a:tr h="277336">
                <a:tc>
                  <a:txBody>
                    <a:bodyPr/>
                    <a:lstStyle/>
                    <a:p>
                      <a:r>
                        <a:rPr lang="en-US" sz="1200" dirty="0">
                          <a:effectLst/>
                        </a:rPr>
                        <a:t>Log Flush Wait Time</a:t>
                      </a:r>
                      <a:endParaRPr lang="en-US" sz="1200" dirty="0">
                        <a:effectLst/>
                        <a:latin typeface="Arial" panose="020B0604020202020204" pitchFamily="34" charset="0"/>
                        <a:cs typeface="Arial" panose="020B0604020202020204" pitchFamily="34" charset="0"/>
                      </a:endParaRPr>
                    </a:p>
                  </a:txBody>
                  <a:tcPr marL="0" marR="0" marT="0" marB="0" anchor="ctr"/>
                </a:tc>
                <a:tc>
                  <a:txBody>
                    <a:bodyPr/>
                    <a:lstStyle/>
                    <a:p>
                      <a:r>
                        <a:rPr lang="en-US" sz="1200" dirty="0">
                          <a:effectLst/>
                        </a:rPr>
                        <a:t>Total wait time (milliseconds) to flush the log.</a:t>
                      </a:r>
                      <a:endParaRPr lang="en-US" sz="1200" dirty="0">
                        <a:effectLst/>
                        <a:latin typeface="Arial" panose="020B0604020202020204" pitchFamily="34" charset="0"/>
                        <a:cs typeface="Arial" panose="020B0604020202020204" pitchFamily="34" charset="0"/>
                      </a:endParaRPr>
                    </a:p>
                  </a:txBody>
                  <a:tcPr marL="0" marR="0" marT="0" marB="0" anchor="ctr"/>
                </a:tc>
              </a:tr>
              <a:tr h="416004">
                <a:tc>
                  <a:txBody>
                    <a:bodyPr/>
                    <a:lstStyle/>
                    <a:p>
                      <a:r>
                        <a:rPr lang="en-US" sz="1200" dirty="0">
                          <a:effectLst/>
                        </a:rPr>
                        <a:t>Log Flush Waits/sec</a:t>
                      </a:r>
                      <a:endParaRPr lang="en-US" sz="1200" dirty="0">
                        <a:effectLst/>
                        <a:latin typeface="Arial" panose="020B0604020202020204" pitchFamily="34" charset="0"/>
                        <a:cs typeface="Arial" panose="020B0604020202020204" pitchFamily="34" charset="0"/>
                      </a:endParaRPr>
                    </a:p>
                  </a:txBody>
                  <a:tcPr marL="0" marR="0" marT="0" marB="0" anchor="ctr"/>
                </a:tc>
                <a:tc>
                  <a:txBody>
                    <a:bodyPr/>
                    <a:lstStyle/>
                    <a:p>
                      <a:r>
                        <a:rPr lang="en-US" sz="1200" dirty="0">
                          <a:effectLst/>
                        </a:rPr>
                        <a:t>Number of commits per second that are waiting on log flush.</a:t>
                      </a:r>
                      <a:endParaRPr lang="en-US" sz="1200" dirty="0">
                        <a:effectLst/>
                        <a:latin typeface="Arial" panose="020B0604020202020204" pitchFamily="34" charset="0"/>
                        <a:cs typeface="Arial" panose="020B0604020202020204" pitchFamily="34" charset="0"/>
                      </a:endParaRPr>
                    </a:p>
                  </a:txBody>
                  <a:tcPr marL="0" marR="0" marT="0" marB="0" anchor="ctr"/>
                </a:tc>
              </a:tr>
            </a:tbl>
          </a:graphicData>
        </a:graphic>
      </p:graphicFrame>
      <p:sp>
        <p:nvSpPr>
          <p:cNvPr id="5"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17</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485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ASYNC_NETWORK_IO </a:t>
            </a:r>
            <a:endParaRPr lang="en-US" dirty="0"/>
          </a:p>
        </p:txBody>
      </p:sp>
      <p:sp>
        <p:nvSpPr>
          <p:cNvPr id="3" name="Content Placeholder 2"/>
          <p:cNvSpPr>
            <a:spLocks noGrp="1"/>
          </p:cNvSpPr>
          <p:nvPr>
            <p:ph idx="1"/>
          </p:nvPr>
        </p:nvSpPr>
        <p:spPr>
          <a:xfrm>
            <a:off x="457200" y="1066800"/>
            <a:ext cx="8229600" cy="5181600"/>
          </a:xfrm>
        </p:spPr>
        <p:txBody>
          <a:bodyPr>
            <a:normAutofit fontScale="92500" lnSpcReduction="10000"/>
          </a:bodyPr>
          <a:lstStyle/>
          <a:p>
            <a:r>
              <a:rPr lang="en-US" sz="2300" dirty="0" smtClean="0"/>
              <a:t>Query produces result set &amp; sends back to client</a:t>
            </a:r>
          </a:p>
          <a:p>
            <a:pPr lvl="1"/>
            <a:r>
              <a:rPr lang="en-US" dirty="0" smtClean="0"/>
              <a:t>While client processes data, SQL Server process waits </a:t>
            </a:r>
          </a:p>
          <a:p>
            <a:pPr lvl="1"/>
            <a:endParaRPr lang="en-US" sz="900" dirty="0" smtClean="0"/>
          </a:p>
          <a:p>
            <a:r>
              <a:rPr lang="en-US" sz="2300" dirty="0" smtClean="0"/>
              <a:t>Often caused by large result sets being returned</a:t>
            </a:r>
          </a:p>
          <a:p>
            <a:pPr lvl="1"/>
            <a:r>
              <a:rPr lang="en-US" dirty="0" smtClean="0"/>
              <a:t>Application that queries every row from large tables</a:t>
            </a:r>
          </a:p>
          <a:p>
            <a:pPr lvl="1"/>
            <a:r>
              <a:rPr lang="en-US" dirty="0" smtClean="0"/>
              <a:t>MS Access joins SQL Server data to Access data</a:t>
            </a:r>
          </a:p>
          <a:p>
            <a:pPr lvl="2"/>
            <a:r>
              <a:rPr lang="en-US" dirty="0" smtClean="0"/>
              <a:t> Access must read all data in SQL table to join / filter in Access</a:t>
            </a:r>
          </a:p>
          <a:p>
            <a:pPr lvl="2"/>
            <a:r>
              <a:rPr lang="en-US" dirty="0" smtClean="0"/>
              <a:t> No WHERE clause - Select * from &lt;large table&gt;;  </a:t>
            </a:r>
          </a:p>
          <a:p>
            <a:pPr lvl="2"/>
            <a:endParaRPr lang="en-US" sz="900" dirty="0" smtClean="0"/>
          </a:p>
          <a:p>
            <a:r>
              <a:rPr lang="en-US" sz="2300" dirty="0" smtClean="0"/>
              <a:t>Can also apply to linked server queries</a:t>
            </a:r>
          </a:p>
          <a:p>
            <a:r>
              <a:rPr lang="en-US" sz="2300" dirty="0" smtClean="0"/>
              <a:t>Slow client processing</a:t>
            </a:r>
          </a:p>
          <a:p>
            <a:pPr lvl="1"/>
            <a:r>
              <a:rPr lang="en-US" dirty="0" smtClean="0"/>
              <a:t>Client machine is very busy so not processing results quickly</a:t>
            </a:r>
          </a:p>
          <a:p>
            <a:pPr lvl="1"/>
            <a:r>
              <a:rPr lang="en-US" dirty="0" smtClean="0"/>
              <a:t>Client is reading data from SQL, then processing it on client which is slow</a:t>
            </a:r>
          </a:p>
          <a:p>
            <a:pPr lvl="1"/>
            <a:endParaRPr lang="en-US" sz="900" dirty="0" smtClean="0"/>
          </a:p>
          <a:p>
            <a:r>
              <a:rPr lang="en-US" sz="2300" dirty="0" smtClean="0"/>
              <a:t>Could be a slow network connection from client to server</a:t>
            </a:r>
          </a:p>
          <a:p>
            <a:r>
              <a:rPr lang="en-US" sz="2300" dirty="0" smtClean="0"/>
              <a:t>Orphaned SQL Server processes</a:t>
            </a:r>
            <a:endParaRPr lang="en-US" sz="2300"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18</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346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ASYNC_NETWORK_IO Solutions</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r>
              <a:rPr lang="en-US" dirty="0" smtClean="0"/>
              <a:t>Limit the result sets</a:t>
            </a:r>
          </a:p>
          <a:p>
            <a:pPr lvl="1"/>
            <a:r>
              <a:rPr lang="en-US" dirty="0"/>
              <a:t>P</a:t>
            </a:r>
            <a:r>
              <a:rPr lang="en-US" dirty="0" smtClean="0"/>
              <a:t>oorly written applications read data from entire table then filter at client. </a:t>
            </a:r>
          </a:p>
          <a:p>
            <a:pPr lvl="1"/>
            <a:r>
              <a:rPr lang="en-US" dirty="0" smtClean="0"/>
              <a:t>Filter on database first or write rows to temp table then have client read temp data</a:t>
            </a:r>
          </a:p>
          <a:p>
            <a:pPr lvl="1"/>
            <a:r>
              <a:rPr lang="en-US" dirty="0" smtClean="0"/>
              <a:t>Avoid joins across Access to SQL Server data. </a:t>
            </a:r>
          </a:p>
          <a:p>
            <a:pPr lvl="2"/>
            <a:r>
              <a:rPr lang="en-US" dirty="0" smtClean="0"/>
              <a:t>This also applies to Linked Server and other distributed queries</a:t>
            </a:r>
          </a:p>
          <a:p>
            <a:r>
              <a:rPr lang="en-US" dirty="0" smtClean="0"/>
              <a:t>Check performance of client machine </a:t>
            </a:r>
          </a:p>
          <a:p>
            <a:pPr lvl="1"/>
            <a:r>
              <a:rPr lang="en-US" dirty="0" smtClean="0"/>
              <a:t>If it’s resource constrained, it’s slowing down the </a:t>
            </a:r>
            <a:r>
              <a:rPr lang="en-US" dirty="0" err="1" smtClean="0"/>
              <a:t>processiong</a:t>
            </a:r>
            <a:endParaRPr lang="en-US" dirty="0" smtClean="0"/>
          </a:p>
          <a:p>
            <a:r>
              <a:rPr lang="en-US" dirty="0" smtClean="0"/>
              <a:t>Check logic of client application</a:t>
            </a:r>
          </a:p>
          <a:p>
            <a:pPr lvl="1"/>
            <a:r>
              <a:rPr lang="en-US" dirty="0"/>
              <a:t>A</a:t>
            </a:r>
            <a:r>
              <a:rPr lang="en-US" dirty="0" smtClean="0"/>
              <a:t>void retrieving large result sets if possible</a:t>
            </a:r>
          </a:p>
          <a:p>
            <a:pPr lvl="2"/>
            <a:r>
              <a:rPr lang="en-US" dirty="0" smtClean="0"/>
              <a:t>Do more result set processing in database</a:t>
            </a:r>
          </a:p>
          <a:p>
            <a:r>
              <a:rPr lang="en-US" dirty="0" smtClean="0"/>
              <a:t>Check the speed &amp; stability of the network </a:t>
            </a:r>
          </a:p>
          <a:p>
            <a:pPr lvl="1"/>
            <a:r>
              <a:rPr lang="en-US" dirty="0"/>
              <a:t>B</a:t>
            </a:r>
            <a:r>
              <a:rPr lang="en-US" dirty="0" smtClean="0"/>
              <a:t>etween client and server</a:t>
            </a:r>
          </a:p>
          <a:p>
            <a:pPr marL="400050"/>
            <a:r>
              <a:rPr lang="en-US" dirty="0" smtClean="0"/>
              <a:t>Check for orphaned SQL Server Processes </a:t>
            </a:r>
          </a:p>
          <a:p>
            <a:pPr marL="800100" lvl="1"/>
            <a:r>
              <a:rPr lang="en-US" dirty="0" smtClean="0"/>
              <a:t>End users not logging out of application / shutting down browsers</a:t>
            </a:r>
          </a:p>
          <a:p>
            <a:pPr lvl="1"/>
            <a:endParaRPr lang="en-US" dirty="0" smtClean="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19</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2865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normAutofit fontScale="90000"/>
          </a:bodyPr>
          <a:lstStyle/>
          <a:p>
            <a:r>
              <a:rPr lang="en-US" altLang="en-US" dirty="0" smtClean="0"/>
              <a:t>Who Am I?</a:t>
            </a:r>
          </a:p>
        </p:txBody>
      </p:sp>
      <p:sp>
        <p:nvSpPr>
          <p:cNvPr id="18435" name="Rectangle 3"/>
          <p:cNvSpPr>
            <a:spLocks noGrp="1" noChangeArrowheads="1"/>
          </p:cNvSpPr>
          <p:nvPr>
            <p:ph idx="1"/>
          </p:nvPr>
        </p:nvSpPr>
        <p:spPr/>
        <p:txBody>
          <a:bodyPr/>
          <a:lstStyle/>
          <a:p>
            <a:r>
              <a:rPr lang="en-US" altLang="en-US" dirty="0" smtClean="0"/>
              <a:t>Database Performance Evangelist for </a:t>
            </a:r>
            <a:r>
              <a:rPr lang="en-US" altLang="en-US" dirty="0" err="1" smtClean="0"/>
              <a:t>Solarwinds</a:t>
            </a:r>
            <a:endParaRPr lang="en-US" altLang="en-US" dirty="0" smtClean="0"/>
          </a:p>
          <a:p>
            <a:pPr lvl="1"/>
            <a:r>
              <a:rPr lang="en-US" altLang="en-US" dirty="0" smtClean="0"/>
              <a:t>Janis.Griffin@solarwinds.com</a:t>
            </a:r>
          </a:p>
          <a:p>
            <a:pPr lvl="1"/>
            <a:r>
              <a:rPr lang="en-US" altLang="en-US" dirty="0" smtClean="0"/>
              <a:t>Twitter - @</a:t>
            </a:r>
            <a:r>
              <a:rPr lang="en-US" altLang="en-US" dirty="0" err="1" smtClean="0"/>
              <a:t>DoBoutAnything</a:t>
            </a:r>
            <a:endParaRPr lang="en-US" altLang="en-US" dirty="0" smtClean="0"/>
          </a:p>
          <a:p>
            <a:pPr lvl="1"/>
            <a:r>
              <a:rPr lang="en-US" altLang="en-US" dirty="0" smtClean="0"/>
              <a:t>Current – 25+ Years in </a:t>
            </a:r>
            <a:r>
              <a:rPr lang="en-US" altLang="en-US" dirty="0" err="1" smtClean="0"/>
              <a:t>Sql</a:t>
            </a:r>
            <a:r>
              <a:rPr lang="en-US" altLang="en-US" dirty="0" smtClean="0"/>
              <a:t> Server, Sybase, Oracle</a:t>
            </a:r>
          </a:p>
          <a:p>
            <a:pPr lvl="2"/>
            <a:r>
              <a:rPr lang="en-US" altLang="en-US" dirty="0" smtClean="0"/>
              <a:t>Lately MySQL </a:t>
            </a:r>
            <a:r>
              <a:rPr lang="en-US" altLang="en-US" dirty="0" smtClean="0">
                <a:sym typeface="Wingdings" panose="05000000000000000000" pitchFamily="2" charset="2"/>
              </a:rPr>
              <a:t></a:t>
            </a:r>
            <a:endParaRPr lang="en-US" altLang="en-US" dirty="0" smtClean="0"/>
          </a:p>
          <a:p>
            <a:pPr lvl="1"/>
            <a:r>
              <a:rPr lang="en-US" altLang="en-US" dirty="0" smtClean="0"/>
              <a:t>DBA and Developer</a:t>
            </a:r>
          </a:p>
          <a:p>
            <a:r>
              <a:rPr lang="en-US" altLang="en-US" dirty="0" smtClean="0"/>
              <a:t>Specialize in Performance Tuning</a:t>
            </a:r>
          </a:p>
          <a:p>
            <a:r>
              <a:rPr lang="en-US" altLang="en-US" dirty="0" smtClean="0"/>
              <a:t>Review Database Performance</a:t>
            </a:r>
          </a:p>
          <a:p>
            <a:pPr lvl="1"/>
            <a:r>
              <a:rPr lang="en-US" altLang="en-US" dirty="0" smtClean="0"/>
              <a:t> for Customers &amp; Prospects</a:t>
            </a:r>
          </a:p>
          <a:p>
            <a:r>
              <a:rPr lang="en-US" altLang="en-US" dirty="0" smtClean="0"/>
              <a:t>Common Thread – Paralyzed by Tuning</a:t>
            </a:r>
          </a:p>
        </p:txBody>
      </p:sp>
      <p:sp>
        <p:nvSpPr>
          <p:cNvPr id="18436" name="Slide Number Placeholder 3"/>
          <p:cNvSpPr>
            <a:spLocks noGrp="1"/>
          </p:cNvSpPr>
          <p:nvPr>
            <p:ph type="sldNum"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b="0" dirty="0" smtClean="0">
                <a:solidFill>
                  <a:schemeClr val="accent6">
                    <a:lumMod val="75000"/>
                  </a:schemeClr>
                </a:solidFill>
                <a:latin typeface="Arial" panose="020B0604020202020204" pitchFamily="34" charset="0"/>
                <a:cs typeface="Arial" panose="020B0604020202020204" pitchFamily="34" charset="0"/>
              </a:rPr>
              <a:t>2</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299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CXPACKET </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200" dirty="0" smtClean="0"/>
              <a:t>Indicates a SPID is waiting on parallel processes to complete or start </a:t>
            </a:r>
          </a:p>
          <a:p>
            <a:r>
              <a:rPr lang="en-US" sz="2200" dirty="0" smtClean="0"/>
              <a:t>It’s more of a status  -  not necessarily a problem</a:t>
            </a:r>
          </a:p>
          <a:p>
            <a:pPr lvl="1"/>
            <a:r>
              <a:rPr lang="en-US" dirty="0" smtClean="0"/>
              <a:t>May be very normal for data warehouse queries</a:t>
            </a:r>
          </a:p>
          <a:p>
            <a:pPr lvl="1"/>
            <a:r>
              <a:rPr lang="en-US" dirty="0" smtClean="0"/>
              <a:t>Less so for OLTP operations (especially if it has lots of time)</a:t>
            </a:r>
          </a:p>
          <a:p>
            <a:r>
              <a:rPr lang="en-US" sz="2200" dirty="0" smtClean="0"/>
              <a:t>Master process will farm work out to slave processes</a:t>
            </a:r>
          </a:p>
          <a:p>
            <a:pPr lvl="1"/>
            <a:r>
              <a:rPr lang="en-US" dirty="0" smtClean="0"/>
              <a:t> Then wait on CXPACKET until all slaves have completed</a:t>
            </a:r>
          </a:p>
          <a:p>
            <a:r>
              <a:rPr lang="en-US" sz="2200" dirty="0" smtClean="0"/>
              <a:t>SQL Server will try to parallelize big queries up to MAXDOP</a:t>
            </a:r>
          </a:p>
          <a:p>
            <a:pPr lvl="1"/>
            <a:r>
              <a:rPr lang="en-US" dirty="0" smtClean="0"/>
              <a:t> Can be set instance-wide or for a specific query</a:t>
            </a:r>
          </a:p>
          <a:p>
            <a:pPr lvl="1"/>
            <a:r>
              <a:rPr lang="en-US" dirty="0" smtClean="0"/>
              <a:t>MAXDOP = 0 by default meaning unlimited</a:t>
            </a:r>
          </a:p>
          <a:p>
            <a:pPr lvl="1"/>
            <a:r>
              <a:rPr lang="en-US" dirty="0" smtClean="0"/>
              <a:t> Recommendation:</a:t>
            </a:r>
            <a:endParaRPr lang="en-US" dirty="0" smtClean="0">
              <a:hlinkClick r:id="rId3"/>
            </a:endParaRPr>
          </a:p>
          <a:p>
            <a:pPr lvl="2"/>
            <a:r>
              <a:rPr lang="en-US" dirty="0" smtClean="0">
                <a:hlinkClick r:id="rId3"/>
              </a:rPr>
              <a:t>http</a:t>
            </a:r>
            <a:r>
              <a:rPr lang="en-US" dirty="0">
                <a:hlinkClick r:id="rId3"/>
              </a:rPr>
              <a:t>://</a:t>
            </a:r>
            <a:r>
              <a:rPr lang="en-US" dirty="0" smtClean="0">
                <a:hlinkClick r:id="rId3"/>
              </a:rPr>
              <a:t>support.microsoft.com/kb/2806535</a:t>
            </a:r>
            <a:r>
              <a:rPr lang="en-US" dirty="0" smtClean="0"/>
              <a:t> </a:t>
            </a:r>
          </a:p>
          <a:p>
            <a:pPr lvl="1"/>
            <a:r>
              <a:rPr lang="en-US" dirty="0" smtClean="0"/>
              <a:t>MAXDOP should not be set higher than 8 in most cases</a:t>
            </a: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20</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43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CXPACKET -  More Info</a:t>
            </a:r>
            <a:endParaRPr lang="en-US" dirty="0"/>
          </a:p>
        </p:txBody>
      </p:sp>
      <p:sp>
        <p:nvSpPr>
          <p:cNvPr id="3" name="Content Placeholder 2"/>
          <p:cNvSpPr>
            <a:spLocks noGrp="1"/>
          </p:cNvSpPr>
          <p:nvPr>
            <p:ph idx="1"/>
          </p:nvPr>
        </p:nvSpPr>
        <p:spPr>
          <a:xfrm>
            <a:off x="457200" y="1143000"/>
            <a:ext cx="8229600" cy="5181600"/>
          </a:xfrm>
        </p:spPr>
        <p:txBody>
          <a:bodyPr>
            <a:normAutofit fontScale="92500"/>
          </a:bodyPr>
          <a:lstStyle/>
          <a:p>
            <a:r>
              <a:rPr lang="en-US" sz="2300" dirty="0" smtClean="0"/>
              <a:t>Need to understand the slave processes </a:t>
            </a:r>
            <a:endParaRPr lang="en-US" sz="2300" dirty="0"/>
          </a:p>
          <a:p>
            <a:pPr lvl="1"/>
            <a:r>
              <a:rPr lang="en-US" dirty="0" smtClean="0"/>
              <a:t>What are they doing / waiting for</a:t>
            </a:r>
          </a:p>
          <a:p>
            <a:r>
              <a:rPr lang="en-US" sz="2300" dirty="0" smtClean="0"/>
              <a:t>Use </a:t>
            </a:r>
            <a:r>
              <a:rPr lang="en-US" sz="2300" dirty="0" err="1" smtClean="0"/>
              <a:t>sys.dm_os_waiting_tasks</a:t>
            </a:r>
            <a:endParaRPr lang="en-US" sz="2300" dirty="0" smtClean="0"/>
          </a:p>
          <a:p>
            <a:endParaRPr lang="en-US" sz="900" dirty="0" smtClean="0"/>
          </a:p>
          <a:p>
            <a:pPr marL="11430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session_id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exec_context_id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wait_type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wait_duration_ms</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resource_description</a:t>
            </a:r>
            <a:endParaRPr lang="en-US" sz="1400" dirty="0">
              <a:latin typeface="Courier New" panose="02070309020205020404" pitchFamily="49" charset="0"/>
              <a:cs typeface="Courier New" panose="02070309020205020404" pitchFamily="49" charset="0"/>
            </a:endParaRPr>
          </a:p>
          <a:p>
            <a:pPr marL="114300" indent="0">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sys.dm_os_waiting_tasks</a:t>
            </a:r>
            <a:r>
              <a:rPr lang="en-US" sz="1400" dirty="0">
                <a:latin typeface="Courier New" panose="02070309020205020404" pitchFamily="49" charset="0"/>
                <a:cs typeface="Courier New" panose="02070309020205020404" pitchFamily="49" charset="0"/>
              </a:rPr>
              <a:t> </a:t>
            </a:r>
          </a:p>
          <a:p>
            <a:pPr marL="114300" indent="0">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session_id</a:t>
            </a:r>
            <a:r>
              <a:rPr lang="en-US" sz="1400" dirty="0">
                <a:latin typeface="Courier New" panose="02070309020205020404" pitchFamily="49" charset="0"/>
                <a:cs typeface="Courier New" panose="02070309020205020404" pitchFamily="49" charset="0"/>
              </a:rPr>
              <a:t> in (</a:t>
            </a:r>
          </a:p>
          <a:p>
            <a:pPr marL="114300" indent="0">
              <a:buNone/>
            </a:pPr>
            <a:r>
              <a:rPr lang="en-US" sz="1400" dirty="0">
                <a:latin typeface="Courier New" panose="02070309020205020404" pitchFamily="49" charset="0"/>
                <a:cs typeface="Courier New" panose="02070309020205020404" pitchFamily="49" charset="0"/>
              </a:rPr>
              <a:t>   select </a:t>
            </a:r>
            <a:r>
              <a:rPr lang="en-US" sz="1400" dirty="0" err="1">
                <a:latin typeface="Courier New" panose="02070309020205020404" pitchFamily="49" charset="0"/>
                <a:cs typeface="Courier New" panose="02070309020205020404" pitchFamily="49" charset="0"/>
              </a:rPr>
              <a:t>session_id</a:t>
            </a: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sys.dm_exec_requests</a:t>
            </a:r>
            <a:endParaRPr lang="en-US" sz="1400" dirty="0">
              <a:latin typeface="Courier New" panose="02070309020205020404" pitchFamily="49" charset="0"/>
              <a:cs typeface="Courier New" panose="02070309020205020404" pitchFamily="49" charset="0"/>
            </a:endParaRPr>
          </a:p>
          <a:p>
            <a:pPr marL="114300" indent="0">
              <a:buNone/>
            </a:pP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wait_type</a:t>
            </a:r>
            <a:r>
              <a:rPr lang="en-US" sz="1400" dirty="0">
                <a:latin typeface="Courier New" panose="02070309020205020404" pitchFamily="49" charset="0"/>
                <a:cs typeface="Courier New" panose="02070309020205020404" pitchFamily="49" charset="0"/>
              </a:rPr>
              <a:t>='CXPACKET</a:t>
            </a:r>
            <a:r>
              <a:rPr lang="en-US" sz="1400" dirty="0" smtClean="0">
                <a:latin typeface="Courier New" panose="02070309020205020404" pitchFamily="49" charset="0"/>
                <a:cs typeface="Courier New" panose="02070309020205020404" pitchFamily="49" charset="0"/>
              </a:rPr>
              <a:t>')</a:t>
            </a:r>
          </a:p>
          <a:p>
            <a:pPr marL="114300" indent="0">
              <a:buNone/>
            </a:pP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session_id</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exec_context_id</a:t>
            </a:r>
            <a:endParaRPr lang="en-US" sz="1400" dirty="0" smtClean="0">
              <a:latin typeface="Courier New" panose="02070309020205020404" pitchFamily="49" charset="0"/>
              <a:cs typeface="Courier New" panose="02070309020205020404" pitchFamily="49" charset="0"/>
            </a:endParaRPr>
          </a:p>
          <a:p>
            <a:pPr marL="114300" indent="0">
              <a:buNone/>
            </a:pPr>
            <a:endParaRPr lang="en-US" sz="800" dirty="0">
              <a:latin typeface="Courier New" panose="02070309020205020404" pitchFamily="49" charset="0"/>
              <a:cs typeface="Courier New" panose="02070309020205020404" pitchFamily="49" charset="0"/>
            </a:endParaRPr>
          </a:p>
          <a:p>
            <a:r>
              <a:rPr lang="en-US" sz="2300" dirty="0" smtClean="0"/>
              <a:t>Example Output</a:t>
            </a:r>
          </a:p>
          <a:p>
            <a:pPr marL="0" indent="0">
              <a:buFontTx/>
              <a:buNone/>
            </a:pPr>
            <a:r>
              <a:rPr lang="en-US" sz="1200" dirty="0" err="1">
                <a:latin typeface="Courier New" panose="02070309020205020404" pitchFamily="49" charset="0"/>
                <a:cs typeface="Courier New" panose="02070309020205020404" pitchFamily="49" charset="0"/>
              </a:rPr>
              <a:t>session_id</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exec_context_id</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wait_type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wait_duration_ms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resource_description</a:t>
            </a:r>
            <a:endParaRPr lang="en-US" sz="1200" dirty="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        64</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0   CXPACKET              417920</a:t>
            </a:r>
            <a:endParaRPr lang="en-US" sz="1200" dirty="0">
              <a:latin typeface="Courier New" panose="02070309020205020404" pitchFamily="49" charset="0"/>
              <a:cs typeface="Courier New" panose="02070309020205020404" pitchFamily="49" charset="0"/>
            </a:endParaRPr>
          </a:p>
          <a:p>
            <a:pPr marL="0" indent="0">
              <a:buFontTx/>
              <a:buNone/>
            </a:pPr>
            <a:r>
              <a:rPr lang="en-US" sz="1200" dirty="0" smtClean="0">
                <a:latin typeface="Courier New" panose="02070309020205020404" pitchFamily="49" charset="0"/>
                <a:cs typeface="Courier New" panose="02070309020205020404" pitchFamily="49" charset="0"/>
              </a:rPr>
              <a:t>        64               1   </a:t>
            </a:r>
            <a:r>
              <a:rPr lang="en-US" sz="1200" b="1" dirty="0" smtClean="0">
                <a:latin typeface="Courier New" panose="02070309020205020404" pitchFamily="49" charset="0"/>
                <a:cs typeface="Courier New" panose="02070309020205020404" pitchFamily="49" charset="0"/>
              </a:rPr>
              <a:t>PAGEIOLATCH_SH</a:t>
            </a:r>
            <a:r>
              <a:rPr lang="en-US" sz="1200" dirty="0" smtClean="0">
                <a:latin typeface="Courier New" panose="02070309020205020404" pitchFamily="49" charset="0"/>
                <a:cs typeface="Courier New" panose="02070309020205020404" pitchFamily="49" charset="0"/>
              </a:rPr>
              <a:t>           149</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5:1:1358830</a:t>
            </a:r>
            <a:endParaRPr lang="en-US" sz="1200" dirty="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        64</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2</a:t>
            </a:r>
            <a:r>
              <a:rPr lang="en-US" sz="1200"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PAGEIOLATCH_SH</a:t>
            </a:r>
            <a:r>
              <a:rPr lang="en-US" sz="1200" dirty="0" smtClean="0">
                <a:latin typeface="Courier New" panose="02070309020205020404" pitchFamily="49" charset="0"/>
                <a:cs typeface="Courier New" panose="02070309020205020404" pitchFamily="49" charset="0"/>
              </a:rPr>
              <a:t>           368</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5:1:3514639</a:t>
            </a:r>
            <a:endParaRPr lang="en-US" sz="1200" dirty="0">
              <a:latin typeface="Courier New" panose="02070309020205020404" pitchFamily="49" charset="0"/>
              <a:cs typeface="Courier New" panose="02070309020205020404" pitchFamily="49" charset="0"/>
            </a:endParaRPr>
          </a:p>
          <a:p>
            <a:pPr marL="0" indent="0">
              <a:buFontTx/>
              <a:buNone/>
            </a:pPr>
            <a:r>
              <a:rPr lang="en-US" sz="1200" dirty="0" smtClean="0">
                <a:latin typeface="Courier New" panose="02070309020205020404" pitchFamily="49" charset="0"/>
                <a:cs typeface="Courier New" panose="02070309020205020404" pitchFamily="49" charset="0"/>
              </a:rPr>
              <a:t>        64</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3</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PAGEIOLATCH_SH</a:t>
            </a:r>
            <a:r>
              <a:rPr lang="en-US" sz="1200" dirty="0" smtClean="0">
                <a:latin typeface="Courier New" panose="02070309020205020404" pitchFamily="49" charset="0"/>
                <a:cs typeface="Courier New" panose="02070309020205020404" pitchFamily="49" charset="0"/>
              </a:rPr>
              <a:t>            84		         5:1:3484089</a:t>
            </a:r>
            <a:endParaRPr lang="en-US" sz="1200" dirty="0">
              <a:latin typeface="Courier New" panose="02070309020205020404" pitchFamily="49" charset="0"/>
              <a:cs typeface="Courier New" panose="02070309020205020404" pitchFamily="49" charset="0"/>
            </a:endParaRPr>
          </a:p>
          <a:p>
            <a:pPr marL="228600" indent="-228600">
              <a:buFontTx/>
              <a:buAutoNum type="arabicPlain" startAt="64"/>
            </a:pPr>
            <a:endParaRPr lang="en-US" sz="800" dirty="0">
              <a:latin typeface="Courier New" panose="02070309020205020404" pitchFamily="49" charset="0"/>
              <a:cs typeface="Courier New" panose="02070309020205020404" pitchFamily="49" charset="0"/>
            </a:endParaRPr>
          </a:p>
          <a:p>
            <a:r>
              <a:rPr lang="en-US" sz="2300" dirty="0" smtClean="0"/>
              <a:t>In this case, tune PAGEIOLATCH_SH waits</a:t>
            </a:r>
            <a:endParaRPr lang="en-US" sz="2300"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21</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117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CXPACKET Solutions</a:t>
            </a:r>
            <a:endParaRPr lang="en-US" dirty="0"/>
          </a:p>
        </p:txBody>
      </p:sp>
      <p:sp>
        <p:nvSpPr>
          <p:cNvPr id="3" name="Content Placeholder 2"/>
          <p:cNvSpPr>
            <a:spLocks noGrp="1"/>
          </p:cNvSpPr>
          <p:nvPr>
            <p:ph idx="1"/>
          </p:nvPr>
        </p:nvSpPr>
        <p:spPr>
          <a:xfrm>
            <a:off x="228600" y="1143000"/>
            <a:ext cx="8229600" cy="4983163"/>
          </a:xfrm>
        </p:spPr>
        <p:txBody>
          <a:bodyPr>
            <a:normAutofit/>
          </a:bodyPr>
          <a:lstStyle/>
          <a:p>
            <a:r>
              <a:rPr lang="en-US" dirty="0" smtClean="0"/>
              <a:t>Tune MAXDOP according to KB article provided</a:t>
            </a:r>
          </a:p>
          <a:p>
            <a:r>
              <a:rPr lang="en-US" dirty="0" smtClean="0"/>
              <a:t>Not all queries do well in parallel</a:t>
            </a:r>
          </a:p>
          <a:p>
            <a:pPr lvl="1"/>
            <a:r>
              <a:rPr lang="en-US" dirty="0"/>
              <a:t>E</a:t>
            </a:r>
            <a:r>
              <a:rPr lang="en-US" dirty="0" smtClean="0"/>
              <a:t>xperiment with MAXDOP settings at SQL level</a:t>
            </a:r>
          </a:p>
          <a:p>
            <a:r>
              <a:rPr lang="en-US" dirty="0" smtClean="0"/>
              <a:t>A lot of bad </a:t>
            </a:r>
            <a:r>
              <a:rPr lang="en-US" dirty="0"/>
              <a:t>advice about reducing </a:t>
            </a:r>
            <a:r>
              <a:rPr lang="en-US" dirty="0" smtClean="0"/>
              <a:t>MAXDOP server wide</a:t>
            </a:r>
          </a:p>
          <a:p>
            <a:pPr lvl="1"/>
            <a:r>
              <a:rPr lang="en-US" dirty="0" smtClean="0"/>
              <a:t> Avoid making blanket or covering changes</a:t>
            </a:r>
          </a:p>
          <a:p>
            <a:r>
              <a:rPr lang="en-US" dirty="0" smtClean="0"/>
              <a:t>Tune the waits of the parallel slave process waits</a:t>
            </a:r>
          </a:p>
          <a:p>
            <a:pPr lvl="1"/>
            <a:r>
              <a:rPr lang="en-US" dirty="0" smtClean="0"/>
              <a:t>Review previous slide</a:t>
            </a:r>
            <a:endParaRPr lang="en-US" dirty="0"/>
          </a:p>
          <a:p>
            <a:r>
              <a:rPr lang="en-US" dirty="0" smtClean="0"/>
              <a:t>Inefficient, costly queries that reads lots of data </a:t>
            </a:r>
          </a:p>
          <a:p>
            <a:pPr lvl="1"/>
            <a:r>
              <a:rPr lang="en-US" dirty="0" smtClean="0"/>
              <a:t>SQL Server will parallelize them due to cost</a:t>
            </a:r>
          </a:p>
          <a:p>
            <a:pPr lvl="1"/>
            <a:r>
              <a:rPr lang="en-US" dirty="0" smtClean="0"/>
              <a:t>Tune the queries to read less data</a:t>
            </a:r>
          </a:p>
          <a:p>
            <a:r>
              <a:rPr lang="en-US" dirty="0" smtClean="0"/>
              <a:t>Review data skew and bad statistics </a:t>
            </a:r>
          </a:p>
          <a:p>
            <a:pPr lvl="1"/>
            <a:r>
              <a:rPr lang="en-US" dirty="0"/>
              <a:t>C</a:t>
            </a:r>
            <a:r>
              <a:rPr lang="en-US" dirty="0" smtClean="0"/>
              <a:t>an cause one or few slave processes to do the bulk of the work</a:t>
            </a: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22</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273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CPU</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CPU is NOT a wait type</a:t>
            </a:r>
          </a:p>
          <a:p>
            <a:pPr lvl="1"/>
            <a:r>
              <a:rPr lang="en-US" dirty="0" smtClean="0"/>
              <a:t>It identifies time spent on CPU or on CPU queue</a:t>
            </a:r>
          </a:p>
          <a:p>
            <a:r>
              <a:rPr lang="en-US" dirty="0" smtClean="0"/>
              <a:t>Query Response Time =</a:t>
            </a:r>
          </a:p>
          <a:p>
            <a:pPr lvl="1"/>
            <a:r>
              <a:rPr lang="en-US" dirty="0" smtClean="0"/>
              <a:t> Wait Time (wait types) + Service Time (CPU)</a:t>
            </a:r>
          </a:p>
          <a:p>
            <a:r>
              <a:rPr lang="en-US" dirty="0" smtClean="0"/>
              <a:t>Waiting on CPU when </a:t>
            </a:r>
            <a:r>
              <a:rPr lang="en-US" dirty="0" err="1" smtClean="0"/>
              <a:t>sys.dm_exec_request</a:t>
            </a:r>
            <a:r>
              <a:rPr lang="en-US" dirty="0" smtClean="0"/>
              <a:t> has:</a:t>
            </a:r>
          </a:p>
          <a:p>
            <a:pPr lvl="1"/>
            <a:r>
              <a:rPr lang="en-US" dirty="0" smtClean="0"/>
              <a:t>status = running</a:t>
            </a:r>
          </a:p>
          <a:p>
            <a:pPr lvl="1"/>
            <a:r>
              <a:rPr lang="en-US" dirty="0" err="1" smtClean="0"/>
              <a:t>wait_type</a:t>
            </a:r>
            <a:r>
              <a:rPr lang="en-US" dirty="0" smtClean="0"/>
              <a:t> is often null</a:t>
            </a:r>
          </a:p>
          <a:p>
            <a:pPr lvl="1"/>
            <a:r>
              <a:rPr lang="en-US" dirty="0" err="1" smtClean="0"/>
              <a:t>wait_time</a:t>
            </a:r>
            <a:r>
              <a:rPr lang="en-US" dirty="0" smtClean="0"/>
              <a:t> = 0</a:t>
            </a:r>
          </a:p>
          <a:p>
            <a:r>
              <a:rPr lang="en-US" dirty="0" smtClean="0"/>
              <a:t>CPU time is often spent doing logical I/O</a:t>
            </a:r>
          </a:p>
          <a:p>
            <a:pPr lvl="1"/>
            <a:r>
              <a:rPr lang="en-US" dirty="0" smtClean="0"/>
              <a:t>Reading memory</a:t>
            </a:r>
          </a:p>
          <a:p>
            <a:r>
              <a:rPr lang="en-US" dirty="0" smtClean="0"/>
              <a:t>Could also come from compiles/recompiles</a:t>
            </a:r>
          </a:p>
          <a:p>
            <a:r>
              <a:rPr lang="en-US" dirty="0" smtClean="0"/>
              <a:t> </a:t>
            </a:r>
            <a:r>
              <a:rPr lang="en-US" dirty="0"/>
              <a:t>O</a:t>
            </a:r>
            <a:r>
              <a:rPr lang="en-US" dirty="0" smtClean="0"/>
              <a:t>ther CPU intensive operations</a:t>
            </a:r>
            <a:endParaRPr lang="en-US"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23</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155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CPU Solutions</a:t>
            </a:r>
            <a:endParaRPr lang="en-US" dirty="0"/>
          </a:p>
        </p:txBody>
      </p:sp>
      <p:sp>
        <p:nvSpPr>
          <p:cNvPr id="3" name="Content Placeholder 2"/>
          <p:cNvSpPr>
            <a:spLocks noGrp="1"/>
          </p:cNvSpPr>
          <p:nvPr>
            <p:ph idx="1"/>
          </p:nvPr>
        </p:nvSpPr>
        <p:spPr>
          <a:xfrm>
            <a:off x="228600" y="914400"/>
            <a:ext cx="8686800" cy="5135563"/>
          </a:xfrm>
        </p:spPr>
        <p:txBody>
          <a:bodyPr>
            <a:normAutofit/>
          </a:bodyPr>
          <a:lstStyle/>
          <a:p>
            <a:r>
              <a:rPr lang="en-US" sz="2300" dirty="0" smtClean="0"/>
              <a:t>Tune queries with high amount of CPU time</a:t>
            </a:r>
          </a:p>
          <a:p>
            <a:pPr lvl="1"/>
            <a:r>
              <a:rPr lang="en-US" dirty="0" smtClean="0"/>
              <a:t>Which often have high logical I/O </a:t>
            </a:r>
          </a:p>
          <a:p>
            <a:pPr lvl="1"/>
            <a:endParaRPr lang="en-US" sz="800" dirty="0"/>
          </a:p>
          <a:p>
            <a:pPr marL="0" indent="0">
              <a:buNone/>
            </a:pPr>
            <a:r>
              <a:rPr lang="en-US" sz="1200" dirty="0">
                <a:solidFill>
                  <a:schemeClr val="tx1"/>
                </a:solidFill>
              </a:rPr>
              <a:t>SELECT TOP 10 </a:t>
            </a:r>
            <a:r>
              <a:rPr lang="en-US" sz="1200" dirty="0" err="1">
                <a:solidFill>
                  <a:schemeClr val="tx1"/>
                </a:solidFill>
              </a:rPr>
              <a:t>total_worker_time</a:t>
            </a:r>
            <a:r>
              <a:rPr lang="en-US" sz="1200" dirty="0">
                <a:solidFill>
                  <a:schemeClr val="tx1"/>
                </a:solidFill>
              </a:rPr>
              <a:t> </a:t>
            </a:r>
            <a:r>
              <a:rPr lang="en-US" sz="1200" dirty="0" smtClean="0">
                <a:solidFill>
                  <a:schemeClr val="tx1"/>
                </a:solidFill>
              </a:rPr>
              <a:t>CPU Time,</a:t>
            </a:r>
            <a:endParaRPr lang="en-US" sz="1200" dirty="0">
              <a:solidFill>
                <a:schemeClr val="tx1"/>
              </a:solidFill>
            </a:endParaRPr>
          </a:p>
          <a:p>
            <a:pPr marL="0" indent="0">
              <a:buNone/>
            </a:pPr>
            <a:r>
              <a:rPr lang="en-US" sz="1200" dirty="0">
                <a:solidFill>
                  <a:schemeClr val="tx1"/>
                </a:solidFill>
              </a:rPr>
              <a:t>   </a:t>
            </a:r>
            <a:r>
              <a:rPr lang="en-US" sz="1200" dirty="0" smtClean="0">
                <a:solidFill>
                  <a:schemeClr val="tx1"/>
                </a:solidFill>
              </a:rPr>
              <a:t>     </a:t>
            </a:r>
            <a:r>
              <a:rPr lang="en-US" sz="1200" dirty="0">
                <a:solidFill>
                  <a:schemeClr val="tx1"/>
                </a:solidFill>
              </a:rPr>
              <a:t>SUBSTRING(</a:t>
            </a:r>
            <a:r>
              <a:rPr lang="en-US" sz="1200" dirty="0" err="1">
                <a:solidFill>
                  <a:schemeClr val="tx1"/>
                </a:solidFill>
              </a:rPr>
              <a:t>st.text</a:t>
            </a:r>
            <a:r>
              <a:rPr lang="en-US" sz="1200" dirty="0">
                <a:solidFill>
                  <a:schemeClr val="tx1"/>
                </a:solidFill>
              </a:rPr>
              <a:t>, (</a:t>
            </a:r>
            <a:r>
              <a:rPr lang="en-US" sz="1200" dirty="0" err="1">
                <a:solidFill>
                  <a:schemeClr val="tx1"/>
                </a:solidFill>
              </a:rPr>
              <a:t>qs.statement_start_offset</a:t>
            </a:r>
            <a:r>
              <a:rPr lang="en-US" sz="1200" dirty="0">
                <a:solidFill>
                  <a:schemeClr val="tx1"/>
                </a:solidFill>
              </a:rPr>
              <a:t>/2)+1, </a:t>
            </a:r>
          </a:p>
          <a:p>
            <a:pPr marL="0" indent="0">
              <a:buNone/>
            </a:pPr>
            <a:r>
              <a:rPr lang="en-US" sz="1200" dirty="0">
                <a:solidFill>
                  <a:schemeClr val="tx1"/>
                </a:solidFill>
              </a:rPr>
              <a:t>        ((CASE </a:t>
            </a:r>
            <a:r>
              <a:rPr lang="en-US" sz="1200" dirty="0" err="1">
                <a:solidFill>
                  <a:schemeClr val="tx1"/>
                </a:solidFill>
              </a:rPr>
              <a:t>qs.statement_end_offset</a:t>
            </a:r>
            <a:endParaRPr lang="en-US" sz="1200" dirty="0">
              <a:solidFill>
                <a:schemeClr val="tx1"/>
              </a:solidFill>
            </a:endParaRPr>
          </a:p>
          <a:p>
            <a:pPr marL="0" indent="0">
              <a:buNone/>
            </a:pPr>
            <a:r>
              <a:rPr lang="en-US" sz="1200" dirty="0">
                <a:solidFill>
                  <a:schemeClr val="tx1"/>
                </a:solidFill>
              </a:rPr>
              <a:t>         </a:t>
            </a:r>
            <a:r>
              <a:rPr lang="en-US" sz="1200" dirty="0" smtClean="0">
                <a:solidFill>
                  <a:schemeClr val="tx1"/>
                </a:solidFill>
              </a:rPr>
              <a:t>  </a:t>
            </a:r>
            <a:r>
              <a:rPr lang="en-US" sz="1200" dirty="0">
                <a:solidFill>
                  <a:schemeClr val="tx1"/>
                </a:solidFill>
              </a:rPr>
              <a:t>WHEN -1 THEN DATALENGTH(</a:t>
            </a:r>
            <a:r>
              <a:rPr lang="en-US" sz="1200" dirty="0" err="1">
                <a:solidFill>
                  <a:schemeClr val="tx1"/>
                </a:solidFill>
              </a:rPr>
              <a:t>st.text</a:t>
            </a:r>
            <a:r>
              <a:rPr lang="en-US" sz="1200" dirty="0">
                <a:solidFill>
                  <a:schemeClr val="tx1"/>
                </a:solidFill>
              </a:rPr>
              <a:t>)</a:t>
            </a:r>
          </a:p>
          <a:p>
            <a:pPr marL="0" indent="0">
              <a:buNone/>
            </a:pPr>
            <a:r>
              <a:rPr lang="en-US" sz="1200" dirty="0">
                <a:solidFill>
                  <a:schemeClr val="tx1"/>
                </a:solidFill>
              </a:rPr>
              <a:t>        </a:t>
            </a:r>
            <a:r>
              <a:rPr lang="en-US" sz="1200" dirty="0" smtClean="0">
                <a:solidFill>
                  <a:schemeClr val="tx1"/>
                </a:solidFill>
              </a:rPr>
              <a:t>    </a:t>
            </a:r>
            <a:r>
              <a:rPr lang="en-US" sz="1200" dirty="0">
                <a:solidFill>
                  <a:schemeClr val="tx1"/>
                </a:solidFill>
              </a:rPr>
              <a:t>ELSE </a:t>
            </a:r>
            <a:r>
              <a:rPr lang="en-US" sz="1200" dirty="0" err="1">
                <a:solidFill>
                  <a:schemeClr val="tx1"/>
                </a:solidFill>
              </a:rPr>
              <a:t>qs.statement_end_offset</a:t>
            </a:r>
            <a:endParaRPr lang="en-US" sz="1200" dirty="0">
              <a:solidFill>
                <a:schemeClr val="tx1"/>
              </a:solidFill>
            </a:endParaRPr>
          </a:p>
          <a:p>
            <a:pPr marL="0" indent="0">
              <a:buNone/>
            </a:pPr>
            <a:r>
              <a:rPr lang="en-US" sz="1200" dirty="0">
                <a:solidFill>
                  <a:schemeClr val="tx1"/>
                </a:solidFill>
              </a:rPr>
              <a:t>       </a:t>
            </a:r>
            <a:r>
              <a:rPr lang="en-US" sz="1200" dirty="0" smtClean="0">
                <a:solidFill>
                  <a:schemeClr val="tx1"/>
                </a:solidFill>
              </a:rPr>
              <a:t>     </a:t>
            </a:r>
            <a:r>
              <a:rPr lang="en-US" sz="1200" dirty="0">
                <a:solidFill>
                  <a:schemeClr val="tx1"/>
                </a:solidFill>
              </a:rPr>
              <a:t>END - </a:t>
            </a:r>
            <a:r>
              <a:rPr lang="en-US" sz="1200" dirty="0" err="1">
                <a:solidFill>
                  <a:schemeClr val="tx1"/>
                </a:solidFill>
              </a:rPr>
              <a:t>qs.statement_start_offset</a:t>
            </a:r>
            <a:r>
              <a:rPr lang="en-US" sz="1200" dirty="0">
                <a:solidFill>
                  <a:schemeClr val="tx1"/>
                </a:solidFill>
              </a:rPr>
              <a:t>)/2) + 1) AS </a:t>
            </a:r>
            <a:r>
              <a:rPr lang="en-US" sz="1200" dirty="0" err="1">
                <a:solidFill>
                  <a:schemeClr val="tx1"/>
                </a:solidFill>
              </a:rPr>
              <a:t>sql_text</a:t>
            </a:r>
            <a:r>
              <a:rPr lang="en-US" sz="1200" dirty="0">
                <a:solidFill>
                  <a:schemeClr val="tx1"/>
                </a:solidFill>
              </a:rPr>
              <a:t>,</a:t>
            </a:r>
          </a:p>
          <a:p>
            <a:pPr marL="0" indent="0">
              <a:buNone/>
            </a:pPr>
            <a:r>
              <a:rPr lang="en-US" sz="1200" dirty="0" smtClean="0">
                <a:solidFill>
                  <a:schemeClr val="tx1"/>
                </a:solidFill>
              </a:rPr>
              <a:t>         </a:t>
            </a:r>
            <a:r>
              <a:rPr lang="en-US" sz="1200" dirty="0" err="1" smtClean="0">
                <a:solidFill>
                  <a:schemeClr val="tx1"/>
                </a:solidFill>
              </a:rPr>
              <a:t>qs.execution_count</a:t>
            </a:r>
            <a:r>
              <a:rPr lang="en-US" sz="1200" dirty="0">
                <a:solidFill>
                  <a:schemeClr val="tx1"/>
                </a:solidFill>
              </a:rPr>
              <a:t>, </a:t>
            </a:r>
            <a:r>
              <a:rPr lang="en-US" sz="1200" dirty="0" err="1">
                <a:solidFill>
                  <a:schemeClr val="tx1"/>
                </a:solidFill>
              </a:rPr>
              <a:t>qs.total_logical_reads</a:t>
            </a:r>
            <a:r>
              <a:rPr lang="en-US" sz="1200" dirty="0">
                <a:solidFill>
                  <a:schemeClr val="tx1"/>
                </a:solidFill>
              </a:rPr>
              <a:t>, </a:t>
            </a:r>
          </a:p>
          <a:p>
            <a:pPr marL="0" indent="0">
              <a:buNone/>
            </a:pPr>
            <a:r>
              <a:rPr lang="en-US" sz="1200" dirty="0" smtClean="0">
                <a:solidFill>
                  <a:schemeClr val="tx1"/>
                </a:solidFill>
              </a:rPr>
              <a:t>         </a:t>
            </a:r>
            <a:r>
              <a:rPr lang="en-US" sz="1200" dirty="0" err="1" smtClean="0">
                <a:solidFill>
                  <a:schemeClr val="tx1"/>
                </a:solidFill>
              </a:rPr>
              <a:t>qs.total_logical_reads</a:t>
            </a:r>
            <a:r>
              <a:rPr lang="en-US" sz="1200" dirty="0" smtClean="0">
                <a:solidFill>
                  <a:schemeClr val="tx1"/>
                </a:solidFill>
              </a:rPr>
              <a:t>/</a:t>
            </a:r>
            <a:r>
              <a:rPr lang="en-US" sz="1200" dirty="0" err="1" smtClean="0">
                <a:solidFill>
                  <a:schemeClr val="tx1"/>
                </a:solidFill>
              </a:rPr>
              <a:t>qs.execution_count</a:t>
            </a:r>
            <a:r>
              <a:rPr lang="en-US" sz="1200" dirty="0" smtClean="0">
                <a:solidFill>
                  <a:schemeClr val="tx1"/>
                </a:solidFill>
              </a:rPr>
              <a:t> LIO </a:t>
            </a:r>
            <a:r>
              <a:rPr lang="en-US" sz="1200" dirty="0">
                <a:solidFill>
                  <a:schemeClr val="tx1"/>
                </a:solidFill>
              </a:rPr>
              <a:t>Per </a:t>
            </a:r>
            <a:r>
              <a:rPr lang="en-US" sz="1200" dirty="0" smtClean="0">
                <a:solidFill>
                  <a:schemeClr val="tx1"/>
                </a:solidFill>
              </a:rPr>
              <a:t>Exec, </a:t>
            </a:r>
            <a:r>
              <a:rPr lang="en-US" sz="1200" dirty="0" err="1">
                <a:solidFill>
                  <a:schemeClr val="tx1"/>
                </a:solidFill>
              </a:rPr>
              <a:t>qp.query_plan</a:t>
            </a:r>
            <a:endParaRPr lang="en-US" sz="1200" dirty="0">
              <a:solidFill>
                <a:schemeClr val="tx1"/>
              </a:solidFill>
            </a:endParaRPr>
          </a:p>
          <a:p>
            <a:pPr marL="0" indent="0">
              <a:buNone/>
            </a:pPr>
            <a:r>
              <a:rPr lang="en-US" sz="1200" dirty="0">
                <a:solidFill>
                  <a:schemeClr val="tx1"/>
                </a:solidFill>
              </a:rPr>
              <a:t>FROM </a:t>
            </a:r>
            <a:r>
              <a:rPr lang="en-US" sz="1200" dirty="0" err="1">
                <a:solidFill>
                  <a:schemeClr val="tx1"/>
                </a:solidFill>
              </a:rPr>
              <a:t>sys.dm_exec_query_stats</a:t>
            </a:r>
            <a:r>
              <a:rPr lang="en-US" sz="1200" dirty="0">
                <a:solidFill>
                  <a:schemeClr val="tx1"/>
                </a:solidFill>
              </a:rPr>
              <a:t> AS </a:t>
            </a:r>
            <a:r>
              <a:rPr lang="en-US" sz="1200" dirty="0" err="1">
                <a:solidFill>
                  <a:schemeClr val="tx1"/>
                </a:solidFill>
              </a:rPr>
              <a:t>qs</a:t>
            </a:r>
            <a:endParaRPr lang="en-US" sz="1200" dirty="0">
              <a:solidFill>
                <a:schemeClr val="tx1"/>
              </a:solidFill>
            </a:endParaRPr>
          </a:p>
          <a:p>
            <a:pPr marL="0" indent="0">
              <a:buNone/>
            </a:pPr>
            <a:r>
              <a:rPr lang="en-US" sz="1200" dirty="0">
                <a:solidFill>
                  <a:schemeClr val="tx1"/>
                </a:solidFill>
              </a:rPr>
              <a:t>OUTER APPLY </a:t>
            </a:r>
            <a:r>
              <a:rPr lang="en-US" sz="1200" dirty="0" err="1">
                <a:solidFill>
                  <a:schemeClr val="tx1"/>
                </a:solidFill>
              </a:rPr>
              <a:t>sys.dm_exec_sql_text</a:t>
            </a:r>
            <a:r>
              <a:rPr lang="en-US" sz="1200" dirty="0">
                <a:solidFill>
                  <a:schemeClr val="tx1"/>
                </a:solidFill>
              </a:rPr>
              <a:t>(</a:t>
            </a:r>
            <a:r>
              <a:rPr lang="en-US" sz="1200" dirty="0" err="1">
                <a:solidFill>
                  <a:schemeClr val="tx1"/>
                </a:solidFill>
              </a:rPr>
              <a:t>qs.sql_handle</a:t>
            </a:r>
            <a:r>
              <a:rPr lang="en-US" sz="1200" dirty="0">
                <a:solidFill>
                  <a:schemeClr val="tx1"/>
                </a:solidFill>
              </a:rPr>
              <a:t>) AS </a:t>
            </a:r>
            <a:r>
              <a:rPr lang="en-US" sz="1200" dirty="0" err="1">
                <a:solidFill>
                  <a:schemeClr val="tx1"/>
                </a:solidFill>
              </a:rPr>
              <a:t>st</a:t>
            </a:r>
            <a:endParaRPr lang="en-US" sz="1200" dirty="0">
              <a:solidFill>
                <a:schemeClr val="tx1"/>
              </a:solidFill>
            </a:endParaRPr>
          </a:p>
          <a:p>
            <a:pPr marL="0" indent="0">
              <a:buNone/>
            </a:pPr>
            <a:r>
              <a:rPr lang="en-US" sz="1200" dirty="0">
                <a:solidFill>
                  <a:schemeClr val="tx1"/>
                </a:solidFill>
              </a:rPr>
              <a:t>OUTER APPLY </a:t>
            </a:r>
            <a:r>
              <a:rPr lang="en-US" sz="1200" dirty="0" err="1">
                <a:solidFill>
                  <a:schemeClr val="tx1"/>
                </a:solidFill>
              </a:rPr>
              <a:t>sys.dm_exec_query_plan</a:t>
            </a:r>
            <a:r>
              <a:rPr lang="en-US" sz="1200" dirty="0">
                <a:solidFill>
                  <a:schemeClr val="tx1"/>
                </a:solidFill>
              </a:rPr>
              <a:t> (</a:t>
            </a:r>
            <a:r>
              <a:rPr lang="en-US" sz="1200" dirty="0" err="1">
                <a:solidFill>
                  <a:schemeClr val="tx1"/>
                </a:solidFill>
              </a:rPr>
              <a:t>qs.sql_handle</a:t>
            </a:r>
            <a:r>
              <a:rPr lang="en-US" sz="1200" dirty="0">
                <a:solidFill>
                  <a:schemeClr val="tx1"/>
                </a:solidFill>
              </a:rPr>
              <a:t>) </a:t>
            </a:r>
            <a:r>
              <a:rPr lang="en-US" sz="1200" dirty="0" err="1">
                <a:solidFill>
                  <a:schemeClr val="tx1"/>
                </a:solidFill>
              </a:rPr>
              <a:t>qp</a:t>
            </a:r>
            <a:endParaRPr lang="en-US" sz="1200" dirty="0">
              <a:solidFill>
                <a:schemeClr val="tx1"/>
              </a:solidFill>
            </a:endParaRPr>
          </a:p>
          <a:p>
            <a:pPr marL="0" indent="0">
              <a:buNone/>
            </a:pPr>
            <a:r>
              <a:rPr lang="en-US" sz="1200" dirty="0">
                <a:solidFill>
                  <a:schemeClr val="tx1"/>
                </a:solidFill>
              </a:rPr>
              <a:t>ORDER BY </a:t>
            </a:r>
            <a:r>
              <a:rPr lang="en-US" sz="1200" dirty="0" err="1">
                <a:solidFill>
                  <a:schemeClr val="tx1"/>
                </a:solidFill>
              </a:rPr>
              <a:t>total_worker_time</a:t>
            </a:r>
            <a:r>
              <a:rPr lang="en-US" sz="1200" dirty="0">
                <a:solidFill>
                  <a:schemeClr val="tx1"/>
                </a:solidFill>
              </a:rPr>
              <a:t> DESC</a:t>
            </a:r>
          </a:p>
          <a:p>
            <a:pPr marL="457200" lvl="1" indent="0">
              <a:buNone/>
            </a:pPr>
            <a:endParaRPr lang="en-US" dirty="0" smtClean="0"/>
          </a:p>
        </p:txBody>
      </p:sp>
      <p:pic>
        <p:nvPicPr>
          <p:cNvPr id="4" name="Picture 3"/>
          <p:cNvPicPr>
            <a:picLocks noChangeAspect="1"/>
          </p:cNvPicPr>
          <p:nvPr/>
        </p:nvPicPr>
        <p:blipFill>
          <a:blip r:embed="rId3" cstate="print"/>
          <a:stretch>
            <a:fillRect/>
          </a:stretch>
        </p:blipFill>
        <p:spPr>
          <a:xfrm>
            <a:off x="361950" y="4572000"/>
            <a:ext cx="8420100" cy="2066925"/>
          </a:xfrm>
          <a:prstGeom prst="rect">
            <a:avLst/>
          </a:prstGeom>
          <a:ln>
            <a:solidFill>
              <a:schemeClr val="tx1">
                <a:lumMod val="65000"/>
                <a:lumOff val="35000"/>
              </a:schemeClr>
            </a:solidFill>
          </a:ln>
        </p:spPr>
      </p:pic>
      <p:sp>
        <p:nvSpPr>
          <p:cNvPr id="5" name="Rounded Rectangle 4"/>
          <p:cNvSpPr/>
          <p:nvPr/>
        </p:nvSpPr>
        <p:spPr>
          <a:xfrm>
            <a:off x="6248400" y="4572000"/>
            <a:ext cx="1066800" cy="2066925"/>
          </a:xfrm>
          <a:prstGeom prst="round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820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CPU Solutions – CONT.</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Reduce high execution count queries –</a:t>
            </a:r>
          </a:p>
          <a:p>
            <a:pPr lvl="1"/>
            <a:r>
              <a:rPr lang="en-US" dirty="0"/>
              <a:t>D</a:t>
            </a:r>
            <a:r>
              <a:rPr lang="en-US" dirty="0" smtClean="0"/>
              <a:t>o more batch processing</a:t>
            </a:r>
          </a:p>
          <a:p>
            <a:r>
              <a:rPr lang="en-US" dirty="0" smtClean="0"/>
              <a:t>Tune high logical I/O queries</a:t>
            </a:r>
          </a:p>
          <a:p>
            <a:pPr lvl="1"/>
            <a:r>
              <a:rPr lang="en-US" dirty="0"/>
              <a:t>U</a:t>
            </a:r>
            <a:r>
              <a:rPr lang="en-US" dirty="0" smtClean="0"/>
              <a:t>nnecessary reading can cause thrashing of memory</a:t>
            </a:r>
          </a:p>
          <a:p>
            <a:pPr lvl="2"/>
            <a:r>
              <a:rPr lang="en-US" dirty="0" smtClean="0"/>
              <a:t>Thus more work for the CPU</a:t>
            </a:r>
          </a:p>
          <a:p>
            <a:r>
              <a:rPr lang="en-US" dirty="0" smtClean="0"/>
              <a:t>Check for CXPACKET waits</a:t>
            </a:r>
          </a:p>
          <a:p>
            <a:pPr lvl="1"/>
            <a:r>
              <a:rPr lang="en-US" dirty="0" smtClean="0"/>
              <a:t>MAXDOP unlimited?  </a:t>
            </a:r>
          </a:p>
          <a:p>
            <a:pPr lvl="2"/>
            <a:r>
              <a:rPr lang="en-US" dirty="0" smtClean="0"/>
              <a:t>Review KB article on CXPACKET slide</a:t>
            </a:r>
          </a:p>
          <a:p>
            <a:r>
              <a:rPr lang="en-US" dirty="0" smtClean="0"/>
              <a:t>Check O/S for other activity putting pressure on CPU</a:t>
            </a:r>
          </a:p>
          <a:p>
            <a:pPr lvl="1"/>
            <a:r>
              <a:rPr lang="en-US" dirty="0" smtClean="0"/>
              <a:t>May see high CPU queue lengths</a:t>
            </a:r>
          </a:p>
          <a:p>
            <a:r>
              <a:rPr lang="en-US" dirty="0" smtClean="0"/>
              <a:t>Is the hardware undersized</a:t>
            </a:r>
          </a:p>
          <a:p>
            <a:pPr lvl="1"/>
            <a:r>
              <a:rPr lang="en-US" dirty="0"/>
              <a:t>M</a:t>
            </a:r>
            <a:r>
              <a:rPr lang="en-US" dirty="0" smtClean="0"/>
              <a:t>ay need to purchase larger/faster servers</a:t>
            </a:r>
          </a:p>
          <a:p>
            <a:endParaRPr lang="en-US"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25</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588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300" dirty="0" smtClean="0"/>
              <a:t>Occurs </a:t>
            </a:r>
            <a:r>
              <a:rPr lang="en-US" sz="2300" dirty="0"/>
              <a:t>when a session holds a lock on a resource and other sessions attempt to acquire conflicting locks on the same </a:t>
            </a:r>
            <a:r>
              <a:rPr lang="en-US" sz="2300" dirty="0" smtClean="0"/>
              <a:t>resource</a:t>
            </a:r>
          </a:p>
          <a:p>
            <a:r>
              <a:rPr lang="en-US" sz="2300" dirty="0" smtClean="0"/>
              <a:t>Where * is 21 different possibilities - most common are:</a:t>
            </a:r>
          </a:p>
          <a:p>
            <a:pPr lvl="1"/>
            <a:r>
              <a:rPr lang="en-US" dirty="0" smtClean="0"/>
              <a:t>U – trying to update the same resource</a:t>
            </a:r>
          </a:p>
          <a:p>
            <a:pPr lvl="1"/>
            <a:r>
              <a:rPr lang="en-US" dirty="0" smtClean="0"/>
              <a:t>S – trying to modify data while it is being read</a:t>
            </a:r>
          </a:p>
          <a:p>
            <a:pPr lvl="1"/>
            <a:r>
              <a:rPr lang="en-US" dirty="0" smtClean="0"/>
              <a:t>X – trying to lock a resource exclusively</a:t>
            </a:r>
          </a:p>
          <a:p>
            <a:pPr lvl="1"/>
            <a:r>
              <a:rPr lang="en-US" dirty="0" smtClean="0"/>
              <a:t>IU, IS, IX – indicates intent to lock</a:t>
            </a:r>
          </a:p>
          <a:p>
            <a:pPr lvl="1"/>
            <a:r>
              <a:rPr lang="en-US" dirty="0" smtClean="0"/>
              <a:t>SCH – schema locks – object is changing underneath</a:t>
            </a:r>
          </a:p>
          <a:p>
            <a:r>
              <a:rPr lang="en-US" sz="2300" dirty="0"/>
              <a:t>In SQL Server, </a:t>
            </a:r>
            <a:r>
              <a:rPr lang="en-US" sz="2300" dirty="0" smtClean="0"/>
              <a:t>writers </a:t>
            </a:r>
            <a:r>
              <a:rPr lang="en-US" sz="2300" dirty="0"/>
              <a:t>can block </a:t>
            </a:r>
            <a:r>
              <a:rPr lang="en-US" sz="2300" dirty="0" smtClean="0"/>
              <a:t>readers</a:t>
            </a:r>
          </a:p>
          <a:p>
            <a:r>
              <a:rPr lang="en-US" sz="2300" dirty="0" smtClean="0"/>
              <a:t>Not to be confused with deadlocks </a:t>
            </a:r>
          </a:p>
          <a:p>
            <a:pPr lvl="1"/>
            <a:r>
              <a:rPr lang="en-US" dirty="0"/>
              <a:t>S</a:t>
            </a:r>
            <a:r>
              <a:rPr lang="en-US" dirty="0" smtClean="0"/>
              <a:t>pecial locking case</a:t>
            </a:r>
          </a:p>
          <a:p>
            <a:r>
              <a:rPr lang="en-US" sz="2300" dirty="0">
                <a:hlinkClick r:id="rId3"/>
              </a:rPr>
              <a:t>https://</a:t>
            </a:r>
            <a:r>
              <a:rPr lang="en-US" sz="2300" dirty="0" smtClean="0">
                <a:hlinkClick r:id="rId3"/>
              </a:rPr>
              <a:t>support.microsoft.com/en-us/kb/224453</a:t>
            </a:r>
            <a:endParaRPr lang="en-US" sz="2300" dirty="0" smtClean="0"/>
          </a:p>
          <a:p>
            <a:endParaRPr lang="en-US" dirty="0" smtClean="0"/>
          </a:p>
          <a:p>
            <a:pPr marL="0" indent="0">
              <a:buNone/>
            </a:pPr>
            <a:endParaRPr lang="en-US" dirty="0"/>
          </a:p>
        </p:txBody>
      </p:sp>
      <p:sp>
        <p:nvSpPr>
          <p:cNvPr id="5"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26</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2232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 - more Info </a:t>
            </a:r>
            <a:endParaRPr lang="en-US" dirty="0"/>
          </a:p>
        </p:txBody>
      </p:sp>
      <p:sp>
        <p:nvSpPr>
          <p:cNvPr id="3" name="Content Placeholder 2"/>
          <p:cNvSpPr>
            <a:spLocks noGrp="1"/>
          </p:cNvSpPr>
          <p:nvPr>
            <p:ph idx="1"/>
          </p:nvPr>
        </p:nvSpPr>
        <p:spPr>
          <a:xfrm>
            <a:off x="304800" y="914400"/>
            <a:ext cx="8458200" cy="5135563"/>
          </a:xfrm>
        </p:spPr>
        <p:txBody>
          <a:bodyPr>
            <a:normAutofit fontScale="85000" lnSpcReduction="20000"/>
          </a:bodyPr>
          <a:lstStyle/>
          <a:p>
            <a:r>
              <a:rPr lang="en-US" dirty="0" smtClean="0"/>
              <a:t>A session waiting on LCK_M_* wait is the victim</a:t>
            </a:r>
          </a:p>
          <a:p>
            <a:pPr lvl="1"/>
            <a:r>
              <a:rPr lang="en-US" dirty="0" smtClean="0"/>
              <a:t>Need to get </a:t>
            </a:r>
            <a:r>
              <a:rPr lang="en-US" dirty="0" err="1" smtClean="0"/>
              <a:t>blocking_session_id</a:t>
            </a:r>
            <a:r>
              <a:rPr lang="en-US" dirty="0" smtClean="0"/>
              <a:t>  to see the root cause</a:t>
            </a:r>
          </a:p>
          <a:p>
            <a:pPr lvl="1"/>
            <a:r>
              <a:rPr lang="en-US" dirty="0" smtClean="0"/>
              <a:t>Many ways to see blocker / </a:t>
            </a:r>
            <a:r>
              <a:rPr lang="en-US" dirty="0" err="1" smtClean="0"/>
              <a:t>blockee</a:t>
            </a:r>
            <a:endParaRPr lang="en-US" dirty="0" smtClean="0"/>
          </a:p>
          <a:p>
            <a:pPr lvl="2"/>
            <a:r>
              <a:rPr lang="en-US" dirty="0" smtClean="0"/>
              <a:t>EXEC sp_who2</a:t>
            </a:r>
          </a:p>
          <a:p>
            <a:pPr lvl="2"/>
            <a:r>
              <a:rPr lang="en-US" dirty="0" smtClean="0"/>
              <a:t>DMVs - </a:t>
            </a:r>
            <a:r>
              <a:rPr lang="en-US" dirty="0" err="1" smtClean="0"/>
              <a:t>sys.dm_tran_locks</a:t>
            </a:r>
            <a:r>
              <a:rPr lang="en-US" dirty="0" smtClean="0"/>
              <a:t>, </a:t>
            </a:r>
            <a:r>
              <a:rPr lang="en-US" dirty="0" err="1" smtClean="0"/>
              <a:t>sys.dm_os_waiting_tasks</a:t>
            </a:r>
            <a:r>
              <a:rPr lang="en-US" dirty="0" smtClean="0"/>
              <a:t>.</a:t>
            </a:r>
          </a:p>
          <a:p>
            <a:pPr lvl="1"/>
            <a:r>
              <a:rPr lang="en-US" dirty="0" smtClean="0"/>
              <a:t>Query on </a:t>
            </a:r>
            <a:r>
              <a:rPr lang="en-US" dirty="0" err="1" smtClean="0"/>
              <a:t>sys.dm_exec_requests</a:t>
            </a:r>
            <a:endParaRPr lang="en-US" dirty="0" smtClean="0"/>
          </a:p>
          <a:p>
            <a:pPr marL="0" indent="0">
              <a:buNone/>
            </a:pPr>
            <a:endParaRPr lang="en-US" sz="900" dirty="0" smtClean="0"/>
          </a:p>
          <a:p>
            <a:pPr marL="0" indent="0">
              <a:buNone/>
            </a:pPr>
            <a:r>
              <a:rPr lang="en-US" sz="1500" dirty="0" smtClean="0">
                <a:solidFill>
                  <a:schemeClr val="tx1"/>
                </a:solidFill>
              </a:rPr>
              <a:t>select </a:t>
            </a:r>
            <a:r>
              <a:rPr lang="en-US" sz="1500" dirty="0">
                <a:solidFill>
                  <a:schemeClr val="tx1"/>
                </a:solidFill>
              </a:rPr>
              <a:t>r1.session_id, SUBSTRING(s1.text, (r1.statement_start_offset/2)+1, </a:t>
            </a:r>
          </a:p>
          <a:p>
            <a:pPr marL="0" indent="0">
              <a:buNone/>
            </a:pPr>
            <a:r>
              <a:rPr lang="en-US" sz="1500" dirty="0">
                <a:solidFill>
                  <a:schemeClr val="tx1"/>
                </a:solidFill>
              </a:rPr>
              <a:t>        ((CASE r1.statement_end_offset</a:t>
            </a:r>
          </a:p>
          <a:p>
            <a:pPr marL="0" indent="0">
              <a:buNone/>
            </a:pPr>
            <a:r>
              <a:rPr lang="en-US" sz="1500" dirty="0">
                <a:solidFill>
                  <a:schemeClr val="tx1"/>
                </a:solidFill>
              </a:rPr>
              <a:t>          WHEN -1 THEN DATALENGTH(s1.text)</a:t>
            </a:r>
          </a:p>
          <a:p>
            <a:pPr marL="0" indent="0">
              <a:buNone/>
            </a:pPr>
            <a:r>
              <a:rPr lang="en-US" sz="1500" dirty="0">
                <a:solidFill>
                  <a:schemeClr val="tx1"/>
                </a:solidFill>
              </a:rPr>
              <a:t>         ELSE r1.statement_end_offset</a:t>
            </a:r>
          </a:p>
          <a:p>
            <a:pPr marL="0" indent="0">
              <a:buNone/>
            </a:pPr>
            <a:r>
              <a:rPr lang="en-US" sz="1500" dirty="0">
                <a:solidFill>
                  <a:schemeClr val="tx1"/>
                </a:solidFill>
              </a:rPr>
              <a:t>         END - r1.statement_start_offset)/2) + 1) AS </a:t>
            </a:r>
            <a:r>
              <a:rPr lang="en-US" sz="1500" dirty="0" err="1">
                <a:solidFill>
                  <a:schemeClr val="tx1"/>
                </a:solidFill>
              </a:rPr>
              <a:t>blocked_sql_text</a:t>
            </a:r>
            <a:r>
              <a:rPr lang="en-US" sz="1500" dirty="0">
                <a:solidFill>
                  <a:schemeClr val="tx1"/>
                </a:solidFill>
              </a:rPr>
              <a:t>, </a:t>
            </a:r>
          </a:p>
          <a:p>
            <a:pPr marL="0" indent="0">
              <a:buNone/>
            </a:pPr>
            <a:r>
              <a:rPr lang="en-US" sz="1500" dirty="0">
                <a:solidFill>
                  <a:schemeClr val="tx1"/>
                </a:solidFill>
              </a:rPr>
              <a:t>   r1.blocking_session_id, SUBSTRING(s2.text, (r2.statement_start_offset/2)+1, </a:t>
            </a:r>
          </a:p>
          <a:p>
            <a:pPr marL="0" indent="0">
              <a:buNone/>
            </a:pPr>
            <a:r>
              <a:rPr lang="en-US" sz="1500" dirty="0">
                <a:solidFill>
                  <a:schemeClr val="tx1"/>
                </a:solidFill>
              </a:rPr>
              <a:t>        ((CASE r2.statement_end_offset</a:t>
            </a:r>
          </a:p>
          <a:p>
            <a:pPr marL="0" indent="0">
              <a:buNone/>
            </a:pPr>
            <a:r>
              <a:rPr lang="en-US" sz="1500" dirty="0">
                <a:solidFill>
                  <a:schemeClr val="tx1"/>
                </a:solidFill>
              </a:rPr>
              <a:t>          WHEN -1 THEN DATALENGTH(s2.text)</a:t>
            </a:r>
          </a:p>
          <a:p>
            <a:pPr marL="0" indent="0">
              <a:buNone/>
            </a:pPr>
            <a:r>
              <a:rPr lang="en-US" sz="1500" dirty="0">
                <a:solidFill>
                  <a:schemeClr val="tx1"/>
                </a:solidFill>
              </a:rPr>
              <a:t>         ELSE r2.statement_end_offset</a:t>
            </a:r>
          </a:p>
          <a:p>
            <a:pPr marL="0" indent="0">
              <a:buNone/>
            </a:pPr>
            <a:r>
              <a:rPr lang="en-US" sz="1500" dirty="0">
                <a:solidFill>
                  <a:schemeClr val="tx1"/>
                </a:solidFill>
              </a:rPr>
              <a:t>         END - r2.statement_start_offset)/2) + 1) AS </a:t>
            </a:r>
            <a:r>
              <a:rPr lang="en-US" sz="1500" dirty="0" err="1">
                <a:solidFill>
                  <a:schemeClr val="tx1"/>
                </a:solidFill>
              </a:rPr>
              <a:t>blocker_sql_text</a:t>
            </a:r>
            <a:r>
              <a:rPr lang="en-US" sz="1500" dirty="0">
                <a:solidFill>
                  <a:schemeClr val="tx1"/>
                </a:solidFill>
              </a:rPr>
              <a:t>,</a:t>
            </a:r>
          </a:p>
          <a:p>
            <a:pPr marL="0" indent="0">
              <a:buNone/>
            </a:pPr>
            <a:r>
              <a:rPr lang="en-US" sz="1500" dirty="0">
                <a:solidFill>
                  <a:schemeClr val="tx1"/>
                </a:solidFill>
              </a:rPr>
              <a:t>       r1.wait_resource</a:t>
            </a:r>
          </a:p>
          <a:p>
            <a:pPr marL="0" indent="0">
              <a:buNone/>
            </a:pPr>
            <a:r>
              <a:rPr lang="en-US" sz="1500" dirty="0">
                <a:solidFill>
                  <a:schemeClr val="tx1"/>
                </a:solidFill>
              </a:rPr>
              <a:t>from </a:t>
            </a:r>
            <a:r>
              <a:rPr lang="en-US" sz="1500" dirty="0" err="1">
                <a:solidFill>
                  <a:schemeClr val="tx1"/>
                </a:solidFill>
              </a:rPr>
              <a:t>sys.dm_exec_requests</a:t>
            </a:r>
            <a:r>
              <a:rPr lang="en-US" sz="1500" dirty="0">
                <a:solidFill>
                  <a:schemeClr val="tx1"/>
                </a:solidFill>
              </a:rPr>
              <a:t> r1</a:t>
            </a:r>
          </a:p>
          <a:p>
            <a:pPr marL="0" indent="0">
              <a:buNone/>
            </a:pPr>
            <a:r>
              <a:rPr lang="en-US" sz="1500" dirty="0">
                <a:solidFill>
                  <a:schemeClr val="tx1"/>
                </a:solidFill>
              </a:rPr>
              <a:t>left outer join </a:t>
            </a:r>
            <a:r>
              <a:rPr lang="en-US" sz="1500" dirty="0" err="1">
                <a:solidFill>
                  <a:schemeClr val="tx1"/>
                </a:solidFill>
              </a:rPr>
              <a:t>sys.dm_exec_requests</a:t>
            </a:r>
            <a:r>
              <a:rPr lang="en-US" sz="1500" dirty="0">
                <a:solidFill>
                  <a:schemeClr val="tx1"/>
                </a:solidFill>
              </a:rPr>
              <a:t> r2 on r1.blocking_session_id = r2.session_id</a:t>
            </a:r>
          </a:p>
          <a:p>
            <a:pPr marL="0" indent="0">
              <a:buNone/>
            </a:pPr>
            <a:r>
              <a:rPr lang="en-US" sz="1500" dirty="0">
                <a:solidFill>
                  <a:schemeClr val="tx1"/>
                </a:solidFill>
              </a:rPr>
              <a:t>outer apply </a:t>
            </a:r>
            <a:r>
              <a:rPr lang="en-US" sz="1500" dirty="0" err="1">
                <a:solidFill>
                  <a:schemeClr val="tx1"/>
                </a:solidFill>
              </a:rPr>
              <a:t>sys.dm_exec_sql_text</a:t>
            </a:r>
            <a:r>
              <a:rPr lang="en-US" sz="1500" dirty="0">
                <a:solidFill>
                  <a:schemeClr val="tx1"/>
                </a:solidFill>
              </a:rPr>
              <a:t> (r1.sql_handle) s1</a:t>
            </a:r>
          </a:p>
          <a:p>
            <a:pPr marL="0" indent="0">
              <a:buNone/>
            </a:pPr>
            <a:r>
              <a:rPr lang="en-US" sz="1500" dirty="0">
                <a:solidFill>
                  <a:schemeClr val="tx1"/>
                </a:solidFill>
              </a:rPr>
              <a:t>outer apply </a:t>
            </a:r>
            <a:r>
              <a:rPr lang="en-US" sz="1500" dirty="0" err="1">
                <a:solidFill>
                  <a:schemeClr val="tx1"/>
                </a:solidFill>
              </a:rPr>
              <a:t>sys.dm_exec_sql_text</a:t>
            </a:r>
            <a:r>
              <a:rPr lang="en-US" sz="1500" dirty="0">
                <a:solidFill>
                  <a:schemeClr val="tx1"/>
                </a:solidFill>
              </a:rPr>
              <a:t> (r2.sql_handle) s2</a:t>
            </a:r>
          </a:p>
          <a:p>
            <a:pPr marL="0" indent="0">
              <a:buNone/>
            </a:pPr>
            <a:r>
              <a:rPr lang="en-US" sz="1500" dirty="0">
                <a:solidFill>
                  <a:schemeClr val="tx1"/>
                </a:solidFill>
              </a:rPr>
              <a:t>where r1.blocking_session_id &gt; 0</a:t>
            </a:r>
          </a:p>
          <a:p>
            <a:pPr marL="457200" lvl="1" indent="0">
              <a:buNone/>
            </a:pPr>
            <a:r>
              <a:rPr lang="en-US" sz="1600" dirty="0" smtClean="0"/>
              <a:t> </a:t>
            </a:r>
          </a:p>
          <a:p>
            <a:pPr marL="457200" lvl="1" indent="0">
              <a:buNone/>
            </a:pPr>
            <a:endParaRPr lang="en-US" sz="1500" dirty="0"/>
          </a:p>
          <a:p>
            <a:pPr marL="457200" lvl="1" indent="0">
              <a:buNone/>
            </a:pPr>
            <a:endParaRPr lang="en-US" sz="1500" dirty="0"/>
          </a:p>
        </p:txBody>
      </p:sp>
      <p:pic>
        <p:nvPicPr>
          <p:cNvPr id="19457" name="Picture 1"/>
          <p:cNvPicPr>
            <a:picLocks noChangeAspect="1" noChangeArrowheads="1"/>
          </p:cNvPicPr>
          <p:nvPr/>
        </p:nvPicPr>
        <p:blipFill>
          <a:blip r:embed="rId3" cstate="print"/>
          <a:srcRect/>
          <a:stretch>
            <a:fillRect/>
          </a:stretch>
        </p:blipFill>
        <p:spPr bwMode="auto">
          <a:xfrm>
            <a:off x="709613" y="5791201"/>
            <a:ext cx="7724775" cy="533400"/>
          </a:xfrm>
          <a:prstGeom prst="rect">
            <a:avLst/>
          </a:prstGeom>
          <a:noFill/>
          <a:ln w="9525">
            <a:solidFill>
              <a:schemeClr val="tx1">
                <a:lumMod val="75000"/>
                <a:lumOff val="25000"/>
              </a:schemeClr>
            </a:solidFill>
            <a:miter lim="800000"/>
            <a:headEnd/>
            <a:tailEnd/>
          </a:ln>
        </p:spPr>
      </p:pic>
      <p:sp>
        <p:nvSpPr>
          <p:cNvPr id="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27</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598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 - more Info </a:t>
            </a:r>
            <a:endParaRPr lang="en-US" dirty="0"/>
          </a:p>
        </p:txBody>
      </p:sp>
      <p:sp>
        <p:nvSpPr>
          <p:cNvPr id="3" name="Content Placeholder 2"/>
          <p:cNvSpPr>
            <a:spLocks noGrp="1"/>
          </p:cNvSpPr>
          <p:nvPr>
            <p:ph idx="1"/>
          </p:nvPr>
        </p:nvSpPr>
        <p:spPr>
          <a:xfrm>
            <a:off x="304800" y="990600"/>
            <a:ext cx="8382000" cy="5257800"/>
          </a:xfrm>
        </p:spPr>
        <p:txBody>
          <a:bodyPr>
            <a:normAutofit fontScale="70000" lnSpcReduction="20000"/>
          </a:bodyPr>
          <a:lstStyle/>
          <a:p>
            <a:pPr marL="457200" lvl="1" indent="0">
              <a:buNone/>
            </a:pPr>
            <a:endParaRPr lang="en-US" sz="1600" dirty="0" smtClean="0"/>
          </a:p>
          <a:p>
            <a:pPr marL="57150" indent="0"/>
            <a:r>
              <a:rPr lang="en-US" sz="3300" dirty="0" smtClean="0"/>
              <a:t> Another blocker / </a:t>
            </a:r>
            <a:r>
              <a:rPr lang="en-US" sz="3300" dirty="0" err="1" smtClean="0"/>
              <a:t>blockee</a:t>
            </a:r>
            <a:r>
              <a:rPr lang="en-US" sz="3300" dirty="0" smtClean="0"/>
              <a:t> query</a:t>
            </a:r>
          </a:p>
          <a:p>
            <a:pPr marL="57150" indent="0">
              <a:buNone/>
            </a:pPr>
            <a:endParaRPr lang="en-US" sz="1100" dirty="0" smtClean="0"/>
          </a:p>
          <a:p>
            <a:pPr marL="57150" indent="0">
              <a:buNone/>
            </a:pPr>
            <a:r>
              <a:rPr lang="en-US" sz="2300" dirty="0" smtClean="0"/>
              <a:t>SELECT db.name </a:t>
            </a:r>
            <a:r>
              <a:rPr lang="en-US" sz="2300" dirty="0" err="1" smtClean="0"/>
              <a:t>DBName</a:t>
            </a:r>
            <a:r>
              <a:rPr lang="en-US" sz="2300" dirty="0" smtClean="0"/>
              <a:t>,</a:t>
            </a:r>
            <a:br>
              <a:rPr lang="en-US" sz="2300" dirty="0" smtClean="0"/>
            </a:br>
            <a:r>
              <a:rPr lang="en-US" sz="2300" dirty="0" smtClean="0"/>
              <a:t>         </a:t>
            </a:r>
            <a:r>
              <a:rPr lang="en-US" sz="2300" dirty="0" err="1" smtClean="0"/>
              <a:t>tl.request_session_id</a:t>
            </a:r>
            <a:r>
              <a:rPr lang="en-US" sz="2300" dirty="0" smtClean="0"/>
              <a:t>,</a:t>
            </a:r>
            <a:br>
              <a:rPr lang="en-US" sz="2300" dirty="0" smtClean="0"/>
            </a:br>
            <a:r>
              <a:rPr lang="en-US" sz="2300" dirty="0" smtClean="0"/>
              <a:t>         </a:t>
            </a:r>
            <a:r>
              <a:rPr lang="en-US" sz="2300" dirty="0" err="1" smtClean="0"/>
              <a:t>wt.blocking_session_id</a:t>
            </a:r>
            <a:r>
              <a:rPr lang="en-US" sz="2300" dirty="0" smtClean="0"/>
              <a:t>,</a:t>
            </a:r>
            <a:br>
              <a:rPr lang="en-US" sz="2300" dirty="0" smtClean="0"/>
            </a:br>
            <a:r>
              <a:rPr lang="en-US" sz="2300" dirty="0" smtClean="0"/>
              <a:t>         OBJECT_NAME(</a:t>
            </a:r>
            <a:r>
              <a:rPr lang="en-US" sz="2300" dirty="0" err="1" smtClean="0"/>
              <a:t>p.OBJECT_ID</a:t>
            </a:r>
            <a:r>
              <a:rPr lang="en-US" sz="2300" dirty="0" smtClean="0"/>
              <a:t>) </a:t>
            </a:r>
            <a:r>
              <a:rPr lang="en-US" sz="2300" dirty="0" err="1" smtClean="0"/>
              <a:t>BlockedObjectName</a:t>
            </a:r>
            <a:r>
              <a:rPr lang="en-US" sz="2300" dirty="0" smtClean="0"/>
              <a:t>,</a:t>
            </a:r>
            <a:br>
              <a:rPr lang="en-US" sz="2300" dirty="0" smtClean="0"/>
            </a:br>
            <a:r>
              <a:rPr lang="en-US" sz="2300" dirty="0" smtClean="0"/>
              <a:t>         </a:t>
            </a:r>
            <a:r>
              <a:rPr lang="en-US" sz="2300" dirty="0" err="1" smtClean="0"/>
              <a:t>tl.resource_type</a:t>
            </a:r>
            <a:r>
              <a:rPr lang="en-US" sz="2300" dirty="0" smtClean="0"/>
              <a:t>,  </a:t>
            </a:r>
            <a:r>
              <a:rPr lang="en-US" sz="2300" dirty="0" err="1" smtClean="0"/>
              <a:t>tl.resource_description</a:t>
            </a:r>
            <a:r>
              <a:rPr lang="en-US" sz="2300" dirty="0" smtClean="0"/>
              <a:t>,  </a:t>
            </a:r>
          </a:p>
          <a:p>
            <a:pPr marL="57150" indent="0">
              <a:buNone/>
            </a:pPr>
            <a:r>
              <a:rPr lang="en-US" sz="2300" dirty="0" smtClean="0"/>
              <a:t>         h1.TEXT AS </a:t>
            </a:r>
            <a:r>
              <a:rPr lang="en-US" sz="2300" dirty="0" err="1" smtClean="0"/>
              <a:t>RequestingText</a:t>
            </a:r>
            <a:r>
              <a:rPr lang="en-US" sz="2300" dirty="0" smtClean="0"/>
              <a:t>, h2.TEXT AS </a:t>
            </a:r>
            <a:r>
              <a:rPr lang="en-US" sz="2300" dirty="0" err="1" smtClean="0"/>
              <a:t>BlockingTest</a:t>
            </a:r>
            <a:r>
              <a:rPr lang="en-US" sz="2300" dirty="0" smtClean="0"/>
              <a:t>,</a:t>
            </a:r>
            <a:br>
              <a:rPr lang="en-US" sz="2300" dirty="0" smtClean="0"/>
            </a:br>
            <a:r>
              <a:rPr lang="en-US" sz="2300" dirty="0" smtClean="0"/>
              <a:t>         </a:t>
            </a:r>
            <a:r>
              <a:rPr lang="en-US" sz="2300" dirty="0" err="1" smtClean="0"/>
              <a:t>tl.request_mode</a:t>
            </a:r>
            <a:endParaRPr lang="en-US" sz="2300" dirty="0" smtClean="0"/>
          </a:p>
          <a:p>
            <a:pPr marL="57150" indent="0">
              <a:buNone/>
            </a:pPr>
            <a:r>
              <a:rPr lang="en-US" sz="2300" dirty="0" smtClean="0"/>
              <a:t>FROM </a:t>
            </a:r>
            <a:r>
              <a:rPr lang="en-US" sz="2300" dirty="0" err="1" smtClean="0"/>
              <a:t>sys.dm_tran_locks</a:t>
            </a:r>
            <a:r>
              <a:rPr lang="en-US" sz="2300" dirty="0" smtClean="0"/>
              <a:t> AS </a:t>
            </a:r>
            <a:r>
              <a:rPr lang="en-US" sz="2300" dirty="0" err="1" smtClean="0"/>
              <a:t>tl</a:t>
            </a:r>
            <a:r>
              <a:rPr lang="en-US" sz="2300" dirty="0" smtClean="0"/>
              <a:t/>
            </a:r>
            <a:br>
              <a:rPr lang="en-US" sz="2300" dirty="0" smtClean="0"/>
            </a:br>
            <a:r>
              <a:rPr lang="en-US" sz="2300" dirty="0" smtClean="0"/>
              <a:t>    INNER JOIN </a:t>
            </a:r>
            <a:r>
              <a:rPr lang="en-US" sz="2300" dirty="0" err="1" smtClean="0"/>
              <a:t>sys.databases</a:t>
            </a:r>
            <a:r>
              <a:rPr lang="en-US" sz="2300" dirty="0" smtClean="0"/>
              <a:t> db ON </a:t>
            </a:r>
            <a:r>
              <a:rPr lang="en-US" sz="2300" dirty="0" err="1" smtClean="0"/>
              <a:t>db.database_id</a:t>
            </a:r>
            <a:r>
              <a:rPr lang="en-US" sz="2300" dirty="0" smtClean="0"/>
              <a:t> = </a:t>
            </a:r>
            <a:r>
              <a:rPr lang="en-US" sz="2300" dirty="0" err="1" smtClean="0"/>
              <a:t>tl.resource_database_id</a:t>
            </a:r>
            <a:r>
              <a:rPr lang="en-US" sz="2300" dirty="0" smtClean="0"/>
              <a:t/>
            </a:r>
            <a:br>
              <a:rPr lang="en-US" sz="2300" dirty="0" smtClean="0"/>
            </a:br>
            <a:r>
              <a:rPr lang="en-US" sz="2300" dirty="0" smtClean="0"/>
              <a:t>    INNER JOIN </a:t>
            </a:r>
            <a:r>
              <a:rPr lang="en-US" sz="2300" dirty="0" err="1" smtClean="0"/>
              <a:t>sys.dm_os_waiting_tasks</a:t>
            </a:r>
            <a:r>
              <a:rPr lang="en-US" sz="2300" dirty="0" smtClean="0"/>
              <a:t> AS wt  </a:t>
            </a:r>
          </a:p>
          <a:p>
            <a:pPr marL="57150" indent="0">
              <a:buNone/>
            </a:pPr>
            <a:r>
              <a:rPr lang="en-US" sz="2300" dirty="0" smtClean="0"/>
              <a:t>               ON </a:t>
            </a:r>
            <a:r>
              <a:rPr lang="en-US" sz="2300" dirty="0" err="1" smtClean="0"/>
              <a:t>tl.lock_owner_address</a:t>
            </a:r>
            <a:r>
              <a:rPr lang="en-US" sz="2300" dirty="0" smtClean="0"/>
              <a:t> = </a:t>
            </a:r>
            <a:r>
              <a:rPr lang="en-US" sz="2300" dirty="0" err="1" smtClean="0"/>
              <a:t>wt.resource_address</a:t>
            </a:r>
            <a:r>
              <a:rPr lang="en-US" sz="2300" dirty="0" smtClean="0"/>
              <a:t/>
            </a:r>
            <a:br>
              <a:rPr lang="en-US" sz="2300" dirty="0" smtClean="0"/>
            </a:br>
            <a:r>
              <a:rPr lang="en-US" sz="2300" dirty="0" smtClean="0"/>
              <a:t>    LEFT OUTER JOIN </a:t>
            </a:r>
            <a:r>
              <a:rPr lang="en-US" sz="2300" dirty="0" err="1" smtClean="0"/>
              <a:t>sys.partitions</a:t>
            </a:r>
            <a:r>
              <a:rPr lang="en-US" sz="2300" dirty="0" smtClean="0"/>
              <a:t> AS p ON </a:t>
            </a:r>
            <a:r>
              <a:rPr lang="en-US" sz="2300" dirty="0" err="1" smtClean="0"/>
              <a:t>p.hobt_id</a:t>
            </a:r>
            <a:r>
              <a:rPr lang="en-US" sz="2300" dirty="0" smtClean="0"/>
              <a:t>= </a:t>
            </a:r>
            <a:r>
              <a:rPr lang="en-US" sz="2300" dirty="0" err="1" smtClean="0"/>
              <a:t>tl.resource_associated_entity_id</a:t>
            </a:r>
            <a:r>
              <a:rPr lang="en-US" sz="2300" dirty="0" smtClean="0"/>
              <a:t/>
            </a:r>
            <a:br>
              <a:rPr lang="en-US" sz="2300" dirty="0" smtClean="0"/>
            </a:br>
            <a:r>
              <a:rPr lang="en-US" sz="2300" dirty="0" smtClean="0"/>
              <a:t>    INNER JOIN </a:t>
            </a:r>
            <a:r>
              <a:rPr lang="en-US" sz="2300" dirty="0" err="1" smtClean="0"/>
              <a:t>sys.dm_exec_connections</a:t>
            </a:r>
            <a:r>
              <a:rPr lang="en-US" sz="2300" dirty="0" smtClean="0"/>
              <a:t> c1 </a:t>
            </a:r>
          </a:p>
          <a:p>
            <a:pPr marL="57150" indent="0">
              <a:buNone/>
            </a:pPr>
            <a:r>
              <a:rPr lang="en-US" sz="2300" dirty="0" smtClean="0"/>
              <a:t>               ON c1.session_id = </a:t>
            </a:r>
            <a:r>
              <a:rPr lang="en-US" sz="2300" dirty="0" err="1" smtClean="0"/>
              <a:t>tl.request_session_id</a:t>
            </a:r>
            <a:r>
              <a:rPr lang="en-US" sz="2300" dirty="0" smtClean="0"/>
              <a:t/>
            </a:r>
            <a:br>
              <a:rPr lang="en-US" sz="2300" dirty="0" smtClean="0"/>
            </a:br>
            <a:r>
              <a:rPr lang="en-US" sz="2300" dirty="0" smtClean="0"/>
              <a:t>    INNER JOIN </a:t>
            </a:r>
            <a:r>
              <a:rPr lang="en-US" sz="2300" dirty="0" err="1" smtClean="0"/>
              <a:t>sys.dm_exec_connections</a:t>
            </a:r>
            <a:r>
              <a:rPr lang="en-US" sz="2300" dirty="0" smtClean="0"/>
              <a:t> c2 ON c2.session_id = </a:t>
            </a:r>
            <a:r>
              <a:rPr lang="en-US" sz="2300" dirty="0" err="1" smtClean="0"/>
              <a:t>wt.blocking_session_id</a:t>
            </a:r>
            <a:endParaRPr lang="en-US" sz="2300" dirty="0" smtClean="0"/>
          </a:p>
          <a:p>
            <a:pPr marL="57150" indent="0">
              <a:buNone/>
            </a:pPr>
            <a:r>
              <a:rPr lang="en-US" sz="2300" dirty="0" smtClean="0"/>
              <a:t>CROSS APPLY </a:t>
            </a:r>
            <a:r>
              <a:rPr lang="en-US" sz="2300" dirty="0" err="1" smtClean="0"/>
              <a:t>sys.dm_exec_sql_text</a:t>
            </a:r>
            <a:r>
              <a:rPr lang="en-US" sz="2300" dirty="0" smtClean="0"/>
              <a:t>(c1.most_recent_sql_handle) AS h1</a:t>
            </a:r>
            <a:br>
              <a:rPr lang="en-US" sz="2300" dirty="0" smtClean="0"/>
            </a:br>
            <a:r>
              <a:rPr lang="en-US" sz="2300" dirty="0" smtClean="0"/>
              <a:t>CROSS APPLY </a:t>
            </a:r>
            <a:r>
              <a:rPr lang="en-US" sz="2300" dirty="0" err="1" smtClean="0"/>
              <a:t>sys.dm_exec_sql_text</a:t>
            </a:r>
            <a:r>
              <a:rPr lang="en-US" sz="2300" dirty="0" smtClean="0"/>
              <a:t>(c2.most_recent_sql_handle) AS h2</a:t>
            </a:r>
          </a:p>
          <a:p>
            <a:pPr marL="457200" lvl="1" indent="0">
              <a:buNone/>
            </a:pPr>
            <a:endParaRPr lang="en-US" sz="2300" dirty="0" smtClean="0"/>
          </a:p>
        </p:txBody>
      </p:sp>
      <p:pic>
        <p:nvPicPr>
          <p:cNvPr id="3075" name="Picture 3"/>
          <p:cNvPicPr>
            <a:picLocks noChangeAspect="1" noChangeArrowheads="1"/>
          </p:cNvPicPr>
          <p:nvPr/>
        </p:nvPicPr>
        <p:blipFill>
          <a:blip r:embed="rId3" cstate="print"/>
          <a:srcRect/>
          <a:stretch>
            <a:fillRect/>
          </a:stretch>
        </p:blipFill>
        <p:spPr bwMode="auto">
          <a:xfrm>
            <a:off x="1657350" y="5857875"/>
            <a:ext cx="5829300" cy="390525"/>
          </a:xfrm>
          <a:prstGeom prst="rect">
            <a:avLst/>
          </a:prstGeom>
          <a:noFill/>
          <a:ln w="9525">
            <a:solidFill>
              <a:schemeClr val="tx1">
                <a:lumMod val="75000"/>
                <a:lumOff val="25000"/>
              </a:schemeClr>
            </a:solid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85800" y="5410200"/>
            <a:ext cx="5781675" cy="390525"/>
          </a:xfrm>
          <a:prstGeom prst="rect">
            <a:avLst/>
          </a:prstGeom>
          <a:noFill/>
          <a:ln w="9525">
            <a:solidFill>
              <a:schemeClr val="tx1">
                <a:lumMod val="75000"/>
                <a:lumOff val="25000"/>
              </a:schemeClr>
            </a:solidFill>
            <a:miter lim="800000"/>
            <a:headEnd/>
            <a:tailEnd/>
          </a:ln>
        </p:spPr>
      </p:pic>
      <p:sp>
        <p:nvSpPr>
          <p:cNvPr id="9"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28</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598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 Solutions</a:t>
            </a:r>
            <a:endParaRPr lang="en-US" dirty="0"/>
          </a:p>
        </p:txBody>
      </p:sp>
      <p:sp>
        <p:nvSpPr>
          <p:cNvPr id="3" name="Content Placeholder 2"/>
          <p:cNvSpPr>
            <a:spLocks noGrp="1"/>
          </p:cNvSpPr>
          <p:nvPr>
            <p:ph idx="1"/>
          </p:nvPr>
        </p:nvSpPr>
        <p:spPr>
          <a:xfrm>
            <a:off x="76200" y="990600"/>
            <a:ext cx="8991600" cy="5135563"/>
          </a:xfrm>
        </p:spPr>
        <p:txBody>
          <a:bodyPr>
            <a:normAutofit fontScale="92500" lnSpcReduction="20000"/>
          </a:bodyPr>
          <a:lstStyle/>
          <a:p>
            <a:r>
              <a:rPr lang="en-US" dirty="0" smtClean="0"/>
              <a:t>To </a:t>
            </a:r>
            <a:r>
              <a:rPr lang="en-US" dirty="0"/>
              <a:t>understand the locked </a:t>
            </a:r>
            <a:r>
              <a:rPr lang="en-US" dirty="0" smtClean="0"/>
              <a:t>resource, review the </a:t>
            </a:r>
            <a:r>
              <a:rPr lang="en-US" dirty="0" err="1" smtClean="0"/>
              <a:t>wait_resource</a:t>
            </a:r>
            <a:endParaRPr lang="en-US" dirty="0" smtClean="0"/>
          </a:p>
          <a:p>
            <a:r>
              <a:rPr lang="en-US" dirty="0" smtClean="0">
                <a:hlinkClick r:id="rId3"/>
              </a:rPr>
              <a:t>Technical-</a:t>
            </a:r>
            <a:r>
              <a:rPr lang="en-US" dirty="0" err="1" smtClean="0">
                <a:hlinkClick r:id="rId3"/>
              </a:rPr>
              <a:t>microsoft</a:t>
            </a:r>
            <a:r>
              <a:rPr lang="en-US" dirty="0" smtClean="0">
                <a:hlinkClick r:id="rId3"/>
              </a:rPr>
              <a:t>-</a:t>
            </a:r>
            <a:r>
              <a:rPr lang="en-US" dirty="0" err="1" smtClean="0">
                <a:hlinkClick r:id="rId3"/>
              </a:rPr>
              <a:t>sql</a:t>
            </a:r>
            <a:r>
              <a:rPr lang="en-US" dirty="0" smtClean="0">
                <a:hlinkClick r:id="rId3"/>
              </a:rPr>
              <a:t>-server-wait-resource</a:t>
            </a:r>
            <a:r>
              <a:rPr lang="en-US" dirty="0" smtClean="0"/>
              <a:t> </a:t>
            </a:r>
          </a:p>
          <a:p>
            <a:pPr>
              <a:buNone/>
            </a:pPr>
            <a:endParaRPr lang="en-US" b="1" dirty="0" smtClean="0">
              <a:solidFill>
                <a:schemeClr val="tx1"/>
              </a:solidFill>
            </a:endParaRPr>
          </a:p>
          <a:p>
            <a:pPr>
              <a:buNone/>
            </a:pPr>
            <a:endParaRPr lang="en-US" b="1" dirty="0" smtClean="0">
              <a:solidFill>
                <a:schemeClr val="tx1"/>
              </a:solidFill>
            </a:endParaRPr>
          </a:p>
          <a:p>
            <a:endParaRPr lang="en-US" sz="900" b="1" dirty="0" smtClean="0">
              <a:solidFill>
                <a:schemeClr val="tx1"/>
              </a:solidFill>
            </a:endParaRPr>
          </a:p>
          <a:p>
            <a:r>
              <a:rPr lang="en-US" b="1" dirty="0" err="1" smtClean="0">
                <a:solidFill>
                  <a:schemeClr val="tx1"/>
                </a:solidFill>
              </a:rPr>
              <a:t>Wait_resource</a:t>
            </a:r>
            <a:r>
              <a:rPr lang="en-US" b="1" dirty="0" smtClean="0">
                <a:solidFill>
                  <a:schemeClr val="tx1"/>
                </a:solidFill>
              </a:rPr>
              <a:t> data</a:t>
            </a:r>
          </a:p>
          <a:p>
            <a:pPr lvl="1"/>
            <a:r>
              <a:rPr lang="en-US" dirty="0" smtClean="0">
                <a:solidFill>
                  <a:schemeClr val="tx1"/>
                </a:solidFill>
              </a:rPr>
              <a:t>Usually in 3 or 4 parts separated by colons</a:t>
            </a:r>
          </a:p>
          <a:p>
            <a:pPr lvl="1"/>
            <a:r>
              <a:rPr lang="en-US" dirty="0" smtClean="0">
                <a:solidFill>
                  <a:schemeClr val="tx1"/>
                </a:solidFill>
              </a:rPr>
              <a:t>Example: </a:t>
            </a:r>
            <a:r>
              <a:rPr lang="fr-FR" dirty="0" smtClean="0">
                <a:solidFill>
                  <a:schemeClr val="tx1"/>
                </a:solidFill>
              </a:rPr>
              <a:t>8:3:14480:0</a:t>
            </a:r>
            <a:endParaRPr lang="en-US" dirty="0" smtClean="0">
              <a:solidFill>
                <a:schemeClr val="tx1"/>
              </a:solidFill>
            </a:endParaRPr>
          </a:p>
          <a:p>
            <a:pPr lvl="2"/>
            <a:r>
              <a:rPr lang="en-US" dirty="0" smtClean="0">
                <a:solidFill>
                  <a:schemeClr val="tx1"/>
                </a:solidFill>
              </a:rPr>
              <a:t>1</a:t>
            </a:r>
            <a:r>
              <a:rPr lang="en-US" baseline="30000" dirty="0" smtClean="0">
                <a:solidFill>
                  <a:schemeClr val="tx1"/>
                </a:solidFill>
              </a:rPr>
              <a:t>st</a:t>
            </a:r>
            <a:r>
              <a:rPr lang="en-US" dirty="0" smtClean="0">
                <a:solidFill>
                  <a:schemeClr val="tx1"/>
                </a:solidFill>
              </a:rPr>
              <a:t> number is the </a:t>
            </a:r>
            <a:r>
              <a:rPr lang="en-US" dirty="0" err="1" smtClean="0">
                <a:solidFill>
                  <a:schemeClr val="tx1"/>
                </a:solidFill>
              </a:rPr>
              <a:t>database_id</a:t>
            </a:r>
            <a:r>
              <a:rPr lang="en-US" dirty="0" smtClean="0">
                <a:solidFill>
                  <a:schemeClr val="tx1"/>
                </a:solidFill>
              </a:rPr>
              <a:t> </a:t>
            </a:r>
          </a:p>
          <a:p>
            <a:pPr lvl="3"/>
            <a:r>
              <a:rPr lang="en-US" dirty="0" smtClean="0">
                <a:solidFill>
                  <a:schemeClr val="tx1"/>
                </a:solidFill>
              </a:rPr>
              <a:t>select </a:t>
            </a:r>
            <a:r>
              <a:rPr lang="en-US" dirty="0" err="1" smtClean="0">
                <a:solidFill>
                  <a:schemeClr val="tx1"/>
                </a:solidFill>
              </a:rPr>
              <a:t>db_name</a:t>
            </a:r>
            <a:r>
              <a:rPr lang="en-US" dirty="0" smtClean="0">
                <a:solidFill>
                  <a:schemeClr val="tx1"/>
                </a:solidFill>
              </a:rPr>
              <a:t>(8)</a:t>
            </a:r>
          </a:p>
          <a:p>
            <a:pPr lvl="2"/>
            <a:r>
              <a:rPr lang="en-US" dirty="0" smtClean="0">
                <a:solidFill>
                  <a:schemeClr val="tx1"/>
                </a:solidFill>
              </a:rPr>
              <a:t> 2</a:t>
            </a:r>
            <a:r>
              <a:rPr lang="en-US" baseline="30000" dirty="0" smtClean="0">
                <a:solidFill>
                  <a:schemeClr val="tx1"/>
                </a:solidFill>
              </a:rPr>
              <a:t>nd</a:t>
            </a:r>
            <a:r>
              <a:rPr lang="en-US" dirty="0" smtClean="0">
                <a:solidFill>
                  <a:schemeClr val="tx1"/>
                </a:solidFill>
              </a:rPr>
              <a:t> number is the file number</a:t>
            </a:r>
          </a:p>
          <a:p>
            <a:pPr lvl="3"/>
            <a:r>
              <a:rPr lang="en-US" dirty="0" smtClean="0">
                <a:solidFill>
                  <a:schemeClr val="tx1"/>
                </a:solidFill>
              </a:rPr>
              <a:t>select * from </a:t>
            </a:r>
            <a:r>
              <a:rPr lang="en-US" dirty="0" err="1" smtClean="0">
                <a:solidFill>
                  <a:schemeClr val="tx1"/>
                </a:solidFill>
              </a:rPr>
              <a:t>sys.database_files</a:t>
            </a:r>
            <a:r>
              <a:rPr lang="en-US" dirty="0" smtClean="0">
                <a:solidFill>
                  <a:schemeClr val="tx1"/>
                </a:solidFill>
              </a:rPr>
              <a:t> where </a:t>
            </a:r>
            <a:r>
              <a:rPr lang="en-US" dirty="0" err="1" smtClean="0">
                <a:solidFill>
                  <a:schemeClr val="tx1"/>
                </a:solidFill>
              </a:rPr>
              <a:t>file_id</a:t>
            </a:r>
            <a:r>
              <a:rPr lang="en-US" dirty="0" smtClean="0">
                <a:solidFill>
                  <a:schemeClr val="tx1"/>
                </a:solidFill>
              </a:rPr>
              <a:t>=1</a:t>
            </a:r>
          </a:p>
          <a:p>
            <a:pPr lvl="2"/>
            <a:r>
              <a:rPr lang="en-US" dirty="0" smtClean="0">
                <a:solidFill>
                  <a:schemeClr val="tx1"/>
                </a:solidFill>
              </a:rPr>
              <a:t>3</a:t>
            </a:r>
            <a:r>
              <a:rPr lang="en-US" baseline="30000" dirty="0" smtClean="0">
                <a:solidFill>
                  <a:schemeClr val="tx1"/>
                </a:solidFill>
              </a:rPr>
              <a:t>rd</a:t>
            </a:r>
            <a:r>
              <a:rPr lang="en-US" dirty="0" smtClean="0">
                <a:solidFill>
                  <a:schemeClr val="tx1"/>
                </a:solidFill>
              </a:rPr>
              <a:t> page number – see below to get details of that page</a:t>
            </a:r>
          </a:p>
          <a:p>
            <a:pPr lvl="3"/>
            <a:r>
              <a:rPr lang="en-US" dirty="0" err="1" smtClean="0">
                <a:solidFill>
                  <a:schemeClr val="tx1"/>
                </a:solidFill>
              </a:rPr>
              <a:t>dbcc</a:t>
            </a:r>
            <a:r>
              <a:rPr lang="en-US" dirty="0" smtClean="0">
                <a:solidFill>
                  <a:schemeClr val="tx1"/>
                </a:solidFill>
              </a:rPr>
              <a:t> </a:t>
            </a:r>
            <a:r>
              <a:rPr lang="en-US" dirty="0" err="1" smtClean="0">
                <a:solidFill>
                  <a:schemeClr val="tx1"/>
                </a:solidFill>
              </a:rPr>
              <a:t>traceon</a:t>
            </a:r>
            <a:r>
              <a:rPr lang="en-US" dirty="0" smtClean="0">
                <a:solidFill>
                  <a:schemeClr val="tx1"/>
                </a:solidFill>
              </a:rPr>
              <a:t> (3604)</a:t>
            </a:r>
          </a:p>
          <a:p>
            <a:pPr lvl="3"/>
            <a:r>
              <a:rPr lang="en-US" dirty="0" smtClean="0">
                <a:solidFill>
                  <a:schemeClr val="tx1"/>
                </a:solidFill>
              </a:rPr>
              <a:t>go</a:t>
            </a:r>
          </a:p>
          <a:p>
            <a:pPr lvl="3"/>
            <a:r>
              <a:rPr lang="fr-FR" dirty="0" err="1" smtClean="0">
                <a:solidFill>
                  <a:schemeClr val="tx1"/>
                </a:solidFill>
              </a:rPr>
              <a:t>dbcc</a:t>
            </a:r>
            <a:r>
              <a:rPr lang="fr-FR" dirty="0" smtClean="0">
                <a:solidFill>
                  <a:schemeClr val="tx1"/>
                </a:solidFill>
              </a:rPr>
              <a:t> page (8, 3, 4111532)</a:t>
            </a:r>
          </a:p>
          <a:p>
            <a:pPr lvl="2"/>
            <a:r>
              <a:rPr lang="en-US" dirty="0" smtClean="0">
                <a:solidFill>
                  <a:schemeClr val="tx1"/>
                </a:solidFill>
              </a:rPr>
              <a:t>Get </a:t>
            </a:r>
            <a:r>
              <a:rPr lang="en-US" dirty="0" err="1" smtClean="0">
                <a:solidFill>
                  <a:schemeClr val="tx1"/>
                </a:solidFill>
              </a:rPr>
              <a:t>ObjectID</a:t>
            </a:r>
            <a:r>
              <a:rPr lang="en-US" dirty="0" smtClean="0">
                <a:solidFill>
                  <a:schemeClr val="tx1"/>
                </a:solidFill>
              </a:rPr>
              <a:t> from output</a:t>
            </a:r>
          </a:p>
          <a:p>
            <a:pPr lvl="3"/>
            <a:r>
              <a:rPr lang="en-US" dirty="0" smtClean="0">
                <a:solidFill>
                  <a:schemeClr val="tx1"/>
                </a:solidFill>
              </a:rPr>
              <a:t>select * from </a:t>
            </a:r>
            <a:r>
              <a:rPr lang="en-US" dirty="0" err="1" smtClean="0">
                <a:solidFill>
                  <a:schemeClr val="tx1"/>
                </a:solidFill>
              </a:rPr>
              <a:t>sys.objects</a:t>
            </a:r>
            <a:r>
              <a:rPr lang="en-US" dirty="0" smtClean="0">
                <a:solidFill>
                  <a:schemeClr val="tx1"/>
                </a:solidFill>
              </a:rPr>
              <a:t> where </a:t>
            </a:r>
            <a:r>
              <a:rPr lang="en-US" dirty="0" err="1" smtClean="0">
                <a:solidFill>
                  <a:schemeClr val="tx1"/>
                </a:solidFill>
              </a:rPr>
              <a:t>object_id</a:t>
            </a:r>
            <a:r>
              <a:rPr lang="en-US" dirty="0" smtClean="0">
                <a:solidFill>
                  <a:schemeClr val="tx1"/>
                </a:solidFill>
              </a:rPr>
              <a:t>=1615774005</a:t>
            </a:r>
          </a:p>
          <a:p>
            <a:pPr lvl="2"/>
            <a:r>
              <a:rPr lang="en-US" dirty="0" smtClean="0">
                <a:solidFill>
                  <a:schemeClr val="tx1"/>
                </a:solidFill>
              </a:rPr>
              <a:t>4</a:t>
            </a:r>
            <a:r>
              <a:rPr lang="en-US" baseline="30000" dirty="0" smtClean="0">
                <a:solidFill>
                  <a:schemeClr val="tx1"/>
                </a:solidFill>
              </a:rPr>
              <a:t>th</a:t>
            </a:r>
            <a:r>
              <a:rPr lang="en-US" dirty="0" smtClean="0">
                <a:solidFill>
                  <a:schemeClr val="tx1"/>
                </a:solidFill>
              </a:rPr>
              <a:t> is slot or row number</a:t>
            </a:r>
          </a:p>
          <a:p>
            <a:endParaRPr lang="en-US" dirty="0" smtClean="0"/>
          </a:p>
          <a:p>
            <a:endParaRPr lang="en-US" dirty="0"/>
          </a:p>
        </p:txBody>
      </p:sp>
      <p:pic>
        <p:nvPicPr>
          <p:cNvPr id="5" name="Picture 4"/>
          <p:cNvPicPr>
            <a:picLocks noChangeAspect="1"/>
          </p:cNvPicPr>
          <p:nvPr/>
        </p:nvPicPr>
        <p:blipFill>
          <a:blip r:embed="rId4" cstate="print"/>
          <a:stretch>
            <a:fillRect/>
          </a:stretch>
        </p:blipFill>
        <p:spPr>
          <a:xfrm>
            <a:off x="1075460" y="1752600"/>
            <a:ext cx="6315940" cy="533400"/>
          </a:xfrm>
          <a:prstGeom prst="rect">
            <a:avLst/>
          </a:prstGeom>
          <a:ln>
            <a:solidFill>
              <a:schemeClr val="tx1">
                <a:lumMod val="65000"/>
                <a:lumOff val="35000"/>
              </a:schemeClr>
            </a:solidFill>
          </a:ln>
        </p:spPr>
      </p:pic>
      <p:cxnSp>
        <p:nvCxnSpPr>
          <p:cNvPr id="7" name="Straight Arrow Connector 6"/>
          <p:cNvCxnSpPr/>
          <p:nvPr/>
        </p:nvCxnSpPr>
        <p:spPr>
          <a:xfrm flipH="1">
            <a:off x="7239000" y="1600200"/>
            <a:ext cx="762000" cy="3048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29</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8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normAutofit fontScale="90000"/>
          </a:bodyPr>
          <a:lstStyle/>
          <a:p>
            <a:r>
              <a:rPr lang="en-US" altLang="en-US" dirty="0" smtClean="0"/>
              <a:t>Agenda</a:t>
            </a:r>
          </a:p>
        </p:txBody>
      </p:sp>
      <p:sp>
        <p:nvSpPr>
          <p:cNvPr id="18435" name="Rectangle 3"/>
          <p:cNvSpPr>
            <a:spLocks noGrp="1" noChangeArrowheads="1"/>
          </p:cNvSpPr>
          <p:nvPr>
            <p:ph idx="1"/>
          </p:nvPr>
        </p:nvSpPr>
        <p:spPr>
          <a:xfrm>
            <a:off x="457200" y="1219200"/>
            <a:ext cx="8229600" cy="4906963"/>
          </a:xfrm>
        </p:spPr>
        <p:txBody>
          <a:bodyPr>
            <a:normAutofit fontScale="92500" lnSpcReduction="20000"/>
          </a:bodyPr>
          <a:lstStyle/>
          <a:p>
            <a:r>
              <a:rPr lang="en-US" dirty="0" smtClean="0"/>
              <a:t>What Are Wait Types</a:t>
            </a:r>
          </a:p>
          <a:p>
            <a:r>
              <a:rPr lang="en-US" dirty="0" smtClean="0"/>
              <a:t>Wait Time Tables (DMVs - 2005 &amp; Up)</a:t>
            </a:r>
          </a:p>
          <a:p>
            <a:r>
              <a:rPr lang="en-US" dirty="0" smtClean="0"/>
              <a:t>Top 10 List of Wait Types</a:t>
            </a:r>
          </a:p>
          <a:p>
            <a:pPr lvl="1">
              <a:buNone/>
            </a:pPr>
            <a:r>
              <a:rPr lang="en-US" dirty="0" smtClean="0"/>
              <a:t>1. PAGEIOLATCH_*</a:t>
            </a:r>
          </a:p>
          <a:p>
            <a:pPr lvl="1">
              <a:buNone/>
            </a:pPr>
            <a:r>
              <a:rPr lang="en-US" dirty="0" smtClean="0"/>
              <a:t>2. WRITELOG </a:t>
            </a:r>
          </a:p>
          <a:p>
            <a:pPr lvl="1">
              <a:buNone/>
            </a:pPr>
            <a:r>
              <a:rPr lang="en-US" dirty="0" smtClean="0"/>
              <a:t>3. ASYNC_NETWORK_IO </a:t>
            </a:r>
          </a:p>
          <a:p>
            <a:pPr lvl="1">
              <a:buNone/>
            </a:pPr>
            <a:r>
              <a:rPr lang="en-US" dirty="0" smtClean="0"/>
              <a:t>4. CXPACKET </a:t>
            </a:r>
          </a:p>
          <a:p>
            <a:pPr lvl="1">
              <a:buNone/>
            </a:pPr>
            <a:r>
              <a:rPr lang="en-US" dirty="0" smtClean="0"/>
              <a:t>5. CPU</a:t>
            </a:r>
          </a:p>
          <a:p>
            <a:pPr lvl="1">
              <a:buNone/>
            </a:pPr>
            <a:r>
              <a:rPr lang="en-US" dirty="0" smtClean="0"/>
              <a:t>6. LCK_M_*</a:t>
            </a:r>
          </a:p>
          <a:p>
            <a:pPr lvl="1">
              <a:buNone/>
            </a:pPr>
            <a:r>
              <a:rPr lang="en-US" dirty="0" smtClean="0"/>
              <a:t>7. PREEMPTIVE_* </a:t>
            </a:r>
          </a:p>
          <a:p>
            <a:pPr lvl="1">
              <a:buNone/>
            </a:pPr>
            <a:r>
              <a:rPr lang="en-US" dirty="0" smtClean="0"/>
              <a:t>8. PAGELATCH_*</a:t>
            </a:r>
          </a:p>
          <a:p>
            <a:pPr lvl="1">
              <a:buNone/>
            </a:pPr>
            <a:r>
              <a:rPr lang="en-US" dirty="0" smtClean="0"/>
              <a:t>9. LATCH_*</a:t>
            </a:r>
          </a:p>
          <a:p>
            <a:pPr lvl="1">
              <a:buNone/>
            </a:pPr>
            <a:r>
              <a:rPr lang="en-US" dirty="0" smtClean="0"/>
              <a:t>10. </a:t>
            </a:r>
            <a:r>
              <a:rPr lang="en-US" dirty="0" err="1" smtClean="0"/>
              <a:t>IO_Completion</a:t>
            </a:r>
            <a:r>
              <a:rPr lang="en-US" dirty="0" smtClean="0"/>
              <a:t> Solutions</a:t>
            </a:r>
          </a:p>
          <a:p>
            <a:r>
              <a:rPr lang="en-US" dirty="0" smtClean="0"/>
              <a:t>Several Solutions For Each</a:t>
            </a:r>
          </a:p>
          <a:p>
            <a:pPr lvl="1"/>
            <a:r>
              <a:rPr lang="en-US" dirty="0" smtClean="0"/>
              <a:t> To Reduce Wait Time</a:t>
            </a:r>
          </a:p>
          <a:p>
            <a:pPr lvl="1"/>
            <a:endParaRPr lang="en-US" dirty="0" smtClean="0"/>
          </a:p>
          <a:p>
            <a:pPr>
              <a:buNone/>
            </a:pPr>
            <a:endParaRPr lang="en-US" dirty="0" smtClean="0"/>
          </a:p>
        </p:txBody>
      </p:sp>
      <p:sp>
        <p:nvSpPr>
          <p:cNvPr id="18436" name="Slide Number Placeholder 3"/>
          <p:cNvSpPr>
            <a:spLocks noGrp="1"/>
          </p:cNvSpPr>
          <p:nvPr>
            <p:ph type="sldNum"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299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 Solutions</a:t>
            </a:r>
            <a:endParaRPr lang="en-US" dirty="0"/>
          </a:p>
        </p:txBody>
      </p:sp>
      <p:pic>
        <p:nvPicPr>
          <p:cNvPr id="69634" name="Picture 2"/>
          <p:cNvPicPr>
            <a:picLocks noChangeAspect="1" noChangeArrowheads="1"/>
          </p:cNvPicPr>
          <p:nvPr/>
        </p:nvPicPr>
        <p:blipFill>
          <a:blip r:embed="rId3" cstate="print"/>
          <a:srcRect/>
          <a:stretch>
            <a:fillRect/>
          </a:stretch>
        </p:blipFill>
        <p:spPr bwMode="auto">
          <a:xfrm>
            <a:off x="304800" y="914400"/>
            <a:ext cx="6989395" cy="4581284"/>
          </a:xfrm>
          <a:prstGeom prst="rect">
            <a:avLst/>
          </a:prstGeom>
          <a:noFill/>
          <a:ln w="9525">
            <a:solidFill>
              <a:schemeClr val="tx1">
                <a:lumMod val="75000"/>
                <a:lumOff val="25000"/>
              </a:schemeClr>
            </a:solidFill>
            <a:miter lim="800000"/>
            <a:headEnd/>
            <a:tailEnd/>
          </a:ln>
        </p:spPr>
      </p:pic>
      <p:pic>
        <p:nvPicPr>
          <p:cNvPr id="69635" name="Picture 3"/>
          <p:cNvPicPr>
            <a:picLocks noChangeAspect="1" noChangeArrowheads="1"/>
          </p:cNvPicPr>
          <p:nvPr/>
        </p:nvPicPr>
        <p:blipFill>
          <a:blip r:embed="rId4" cstate="print"/>
          <a:srcRect/>
          <a:stretch>
            <a:fillRect/>
          </a:stretch>
        </p:blipFill>
        <p:spPr bwMode="auto">
          <a:xfrm>
            <a:off x="1524000" y="5029200"/>
            <a:ext cx="6938963" cy="1131449"/>
          </a:xfrm>
          <a:prstGeom prst="rect">
            <a:avLst/>
          </a:prstGeom>
          <a:noFill/>
          <a:ln w="9525">
            <a:solidFill>
              <a:schemeClr val="tx1">
                <a:lumMod val="65000"/>
                <a:lumOff val="35000"/>
              </a:schemeClr>
            </a:solidFill>
            <a:miter lim="800000"/>
            <a:headEnd/>
            <a:tailEnd/>
          </a:ln>
        </p:spPr>
      </p:pic>
      <p:sp>
        <p:nvSpPr>
          <p:cNvPr id="9" name="Rounded Rectangle 8"/>
          <p:cNvSpPr/>
          <p:nvPr/>
        </p:nvSpPr>
        <p:spPr>
          <a:xfrm>
            <a:off x="381000" y="3276600"/>
            <a:ext cx="2590800" cy="228600"/>
          </a:xfrm>
          <a:prstGeom prst="round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914400" y="5715000"/>
            <a:ext cx="533400" cy="3048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181600" y="4876800"/>
            <a:ext cx="685800" cy="3048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30</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81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LCK_M_* Solutions</a:t>
            </a:r>
            <a:endParaRPr lang="en-US" dirty="0"/>
          </a:p>
        </p:txBody>
      </p:sp>
      <p:sp>
        <p:nvSpPr>
          <p:cNvPr id="3" name="Content Placeholder 2"/>
          <p:cNvSpPr>
            <a:spLocks noGrp="1"/>
          </p:cNvSpPr>
          <p:nvPr>
            <p:ph idx="1"/>
          </p:nvPr>
        </p:nvSpPr>
        <p:spPr>
          <a:xfrm>
            <a:off x="457200" y="990600"/>
            <a:ext cx="8229600" cy="5181600"/>
          </a:xfrm>
        </p:spPr>
        <p:txBody>
          <a:bodyPr>
            <a:normAutofit fontScale="85000" lnSpcReduction="10000"/>
          </a:bodyPr>
          <a:lstStyle/>
          <a:p>
            <a:r>
              <a:rPr lang="en-US" dirty="0" smtClean="0"/>
              <a:t>Review the blocking session </a:t>
            </a:r>
          </a:p>
          <a:p>
            <a:pPr lvl="1"/>
            <a:r>
              <a:rPr lang="en-US" dirty="0" smtClean="0"/>
              <a:t>Understand the relationship with the blocked queries</a:t>
            </a:r>
          </a:p>
          <a:p>
            <a:pPr lvl="1"/>
            <a:r>
              <a:rPr lang="en-US" dirty="0" smtClean="0"/>
              <a:t>Does the application need to be redesigned?</a:t>
            </a:r>
          </a:p>
          <a:p>
            <a:r>
              <a:rPr lang="en-US" dirty="0" smtClean="0"/>
              <a:t>Blocking issues are often caused by a session holding locks for longer than necessary</a:t>
            </a:r>
          </a:p>
          <a:p>
            <a:pPr lvl="1"/>
            <a:r>
              <a:rPr lang="en-US" dirty="0" smtClean="0"/>
              <a:t>Does the blocking session go on to do a lot of other SQLs? </a:t>
            </a:r>
          </a:p>
          <a:p>
            <a:pPr lvl="2"/>
            <a:r>
              <a:rPr lang="en-US" dirty="0" smtClean="0"/>
              <a:t>Check to see if the transactions can be committed sooner</a:t>
            </a:r>
          </a:p>
          <a:p>
            <a:pPr lvl="2"/>
            <a:r>
              <a:rPr lang="en-US" dirty="0" smtClean="0"/>
              <a:t>Keep </a:t>
            </a:r>
            <a:r>
              <a:rPr lang="en-US" dirty="0" err="1" smtClean="0"/>
              <a:t>transactionds</a:t>
            </a:r>
            <a:r>
              <a:rPr lang="en-US" dirty="0" smtClean="0"/>
              <a:t> small</a:t>
            </a:r>
          </a:p>
          <a:p>
            <a:pPr lvl="1"/>
            <a:r>
              <a:rPr lang="en-US" dirty="0" smtClean="0"/>
              <a:t>Is the blocking session executing inefficient SQLs while holding locks?</a:t>
            </a:r>
          </a:p>
          <a:p>
            <a:pPr lvl="2"/>
            <a:r>
              <a:rPr lang="en-US" dirty="0" smtClean="0"/>
              <a:t>Tuning the query could reduce the blocking time</a:t>
            </a:r>
          </a:p>
          <a:p>
            <a:pPr lvl="1"/>
            <a:r>
              <a:rPr lang="en-US" dirty="0" smtClean="0"/>
              <a:t>Has the client process been terminated due to timeouts? </a:t>
            </a:r>
          </a:p>
          <a:p>
            <a:pPr lvl="2"/>
            <a:r>
              <a:rPr lang="en-US" dirty="0" smtClean="0"/>
              <a:t>The SQL Server process could be left behind (orphaned) and never go away. </a:t>
            </a:r>
          </a:p>
          <a:p>
            <a:pPr lvl="2"/>
            <a:r>
              <a:rPr lang="en-US" dirty="0" smtClean="0"/>
              <a:t>Terminating the session should release the locks</a:t>
            </a:r>
          </a:p>
          <a:p>
            <a:pPr lvl="1"/>
            <a:r>
              <a:rPr lang="en-US" dirty="0" smtClean="0"/>
              <a:t>Is the client not fetching the whole result set quickly enough?</a:t>
            </a:r>
          </a:p>
          <a:p>
            <a:pPr lvl="2"/>
            <a:r>
              <a:rPr lang="en-US" dirty="0" smtClean="0"/>
              <a:t> See the ASYNC_NETWORK_IO wait description.</a:t>
            </a:r>
          </a:p>
          <a:p>
            <a:pPr lvl="1"/>
            <a:r>
              <a:rPr lang="en-US" dirty="0" smtClean="0"/>
              <a:t>Is the session in ROLLBACK state? </a:t>
            </a:r>
          </a:p>
          <a:p>
            <a:pPr lvl="2"/>
            <a:r>
              <a:rPr lang="en-US" dirty="0" smtClean="0"/>
              <a:t>If so, that process must complete before locks are released</a:t>
            </a:r>
          </a:p>
          <a:p>
            <a:pPr lvl="1"/>
            <a:r>
              <a:rPr lang="en-US" dirty="0" err="1" smtClean="0">
                <a:hlinkClick r:id="rId3"/>
              </a:rPr>
              <a:t>Pinal_Dave_sql</a:t>
            </a:r>
            <a:r>
              <a:rPr lang="en-US" dirty="0" smtClean="0">
                <a:hlinkClick r:id="rId3"/>
              </a:rPr>
              <a:t>-server-</a:t>
            </a:r>
            <a:r>
              <a:rPr lang="en-US" dirty="0" err="1" smtClean="0">
                <a:hlinkClick r:id="rId3"/>
              </a:rPr>
              <a:t>lck_m_xxx</a:t>
            </a:r>
            <a:r>
              <a:rPr lang="en-US" dirty="0" smtClean="0">
                <a:hlinkClick r:id="rId3"/>
              </a:rPr>
              <a:t>-wait-type</a:t>
            </a:r>
            <a:r>
              <a:rPr lang="en-US" dirty="0" smtClean="0"/>
              <a:t>  (even more solutions)</a:t>
            </a:r>
          </a:p>
          <a:p>
            <a:pPr lvl="1"/>
            <a:endParaRPr lang="en-US" dirty="0" smtClean="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31</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70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PREEMPTIVE_* </a:t>
            </a:r>
            <a:endParaRPr lang="en-US" dirty="0"/>
          </a:p>
        </p:txBody>
      </p:sp>
      <p:sp>
        <p:nvSpPr>
          <p:cNvPr id="3" name="Content Placeholder 2"/>
          <p:cNvSpPr>
            <a:spLocks noGrp="1"/>
          </p:cNvSpPr>
          <p:nvPr>
            <p:ph idx="1"/>
          </p:nvPr>
        </p:nvSpPr>
        <p:spPr>
          <a:xfrm>
            <a:off x="457200" y="914400"/>
            <a:ext cx="8229600" cy="5486400"/>
          </a:xfrm>
        </p:spPr>
        <p:txBody>
          <a:bodyPr>
            <a:normAutofit/>
          </a:bodyPr>
          <a:lstStyle/>
          <a:p>
            <a:r>
              <a:rPr lang="en-US" sz="2000" dirty="0" smtClean="0"/>
              <a:t>Often associated with external calls to O/S</a:t>
            </a:r>
          </a:p>
          <a:p>
            <a:r>
              <a:rPr lang="en-US" sz="2000" dirty="0" smtClean="0"/>
              <a:t>Used to indicate a process is running code that is not under SQLOS Scheduler control – 2008+</a:t>
            </a:r>
          </a:p>
          <a:p>
            <a:pPr lvl="1"/>
            <a:r>
              <a:rPr lang="en-US" sz="1800" dirty="0" smtClean="0"/>
              <a:t>Examples: CLR, extended Stored Procedures &amp; other external components</a:t>
            </a:r>
          </a:p>
          <a:p>
            <a:r>
              <a:rPr lang="en-US" sz="2000" dirty="0" smtClean="0"/>
              <a:t>To figure out their definition &amp; to get some clues on how to fix them </a:t>
            </a:r>
          </a:p>
          <a:p>
            <a:pPr lvl="1"/>
            <a:r>
              <a:rPr lang="en-US" sz="1800" dirty="0" smtClean="0"/>
              <a:t> Try removing the ‘PREEMPTIVE_OS_ ‘ and search for what’s left on MSDN</a:t>
            </a:r>
          </a:p>
          <a:p>
            <a:r>
              <a:rPr lang="en-US" sz="2000" dirty="0" smtClean="0"/>
              <a:t>Example: </a:t>
            </a:r>
            <a:r>
              <a:rPr lang="en-US" sz="2000" dirty="0" smtClean="0">
                <a:solidFill>
                  <a:schemeClr val="tx1"/>
                </a:solidFill>
              </a:rPr>
              <a:t>PREEMPTIVE_OS_LOOKUPACCOUNTSID</a:t>
            </a:r>
          </a:p>
          <a:p>
            <a:pPr lvl="1"/>
            <a:r>
              <a:rPr lang="en-US" sz="1600" dirty="0" smtClean="0">
                <a:solidFill>
                  <a:schemeClr val="tx1"/>
                </a:solidFill>
              </a:rPr>
              <a:t>Search MSDN for LOOKUPACCOUNTSID</a:t>
            </a:r>
          </a:p>
          <a:p>
            <a:pPr lvl="1"/>
            <a:r>
              <a:rPr lang="en-US" sz="1600" dirty="0" smtClean="0">
                <a:solidFill>
                  <a:schemeClr val="tx1"/>
                </a:solidFill>
              </a:rPr>
              <a:t>Definition: </a:t>
            </a:r>
            <a:r>
              <a:rPr lang="en-US" sz="1600" dirty="0" smtClean="0"/>
              <a:t>The </a:t>
            </a:r>
            <a:r>
              <a:rPr lang="en-US" sz="1600" b="1" dirty="0" err="1" smtClean="0"/>
              <a:t>LookupAccountSid</a:t>
            </a:r>
            <a:r>
              <a:rPr lang="en-US" sz="1600" dirty="0" smtClean="0"/>
              <a:t> function accepts a </a:t>
            </a:r>
            <a:r>
              <a:rPr lang="en-US" sz="1600" i="1" dirty="0" smtClean="0">
                <a:solidFill>
                  <a:schemeClr val="tx1"/>
                </a:solidFill>
              </a:rPr>
              <a:t>security identifier</a:t>
            </a:r>
            <a:r>
              <a:rPr lang="en-US" sz="1600" dirty="0" smtClean="0">
                <a:solidFill>
                  <a:schemeClr val="tx1"/>
                </a:solidFill>
              </a:rPr>
              <a:t> </a:t>
            </a:r>
            <a:r>
              <a:rPr lang="en-US" sz="1600" dirty="0" smtClean="0"/>
              <a:t>(SID) as input. It retrieves the name of the account for this SID and the name of the first domain on which this SID is found</a:t>
            </a:r>
          </a:p>
          <a:p>
            <a:pPr lvl="1"/>
            <a:r>
              <a:rPr lang="en-US" sz="1600" dirty="0" smtClean="0">
                <a:solidFill>
                  <a:schemeClr val="tx1"/>
                </a:solidFill>
              </a:rPr>
              <a:t>Investigate solutions:</a:t>
            </a:r>
          </a:p>
          <a:p>
            <a:pPr lvl="2"/>
            <a:r>
              <a:rPr lang="en-US" sz="1400" dirty="0" smtClean="0"/>
              <a:t>Check to see that the DNS/AD settings are correct</a:t>
            </a:r>
          </a:p>
          <a:p>
            <a:pPr lvl="2"/>
            <a:r>
              <a:rPr lang="en-US" sz="1400" dirty="0" smtClean="0"/>
              <a:t>Is the SQL Server using a current, real DNS server reference?</a:t>
            </a:r>
          </a:p>
          <a:p>
            <a:pPr lvl="2"/>
            <a:r>
              <a:rPr lang="en-US" sz="1400" dirty="0" smtClean="0"/>
              <a:t>Use the function SUSER _SNAME function to return the login name associated with a SID to see if there are response issues</a:t>
            </a:r>
          </a:p>
          <a:p>
            <a:pPr lvl="1"/>
            <a:endParaRPr lang="en-US" sz="1400" dirty="0" smtClean="0">
              <a:solidFill>
                <a:schemeClr val="tx1"/>
              </a:solidFill>
            </a:endParaRP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32</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21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PREEMPTIVE_* - More info</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There are 194 PREEMPTIVE_* wait types in 2014</a:t>
            </a:r>
          </a:p>
          <a:p>
            <a:endParaRPr lang="en-US" sz="900" dirty="0" smtClean="0"/>
          </a:p>
          <a:p>
            <a:r>
              <a:rPr lang="en-US" dirty="0" smtClean="0"/>
              <a:t>OS_GETPROCADDRESS</a:t>
            </a:r>
          </a:p>
          <a:p>
            <a:pPr lvl="1"/>
            <a:r>
              <a:rPr lang="en-US" dirty="0" smtClean="0"/>
              <a:t>Seen with </a:t>
            </a:r>
            <a:r>
              <a:rPr lang="en-US" dirty="0" err="1" smtClean="0"/>
              <a:t>xp_fixeddrives</a:t>
            </a:r>
            <a:r>
              <a:rPr lang="en-US" dirty="0" smtClean="0"/>
              <a:t>, </a:t>
            </a:r>
            <a:r>
              <a:rPr lang="en-US" dirty="0" err="1" smtClean="0"/>
              <a:t>xp_readerrorlog</a:t>
            </a:r>
            <a:r>
              <a:rPr lang="en-US" dirty="0" smtClean="0"/>
              <a:t>, etc. </a:t>
            </a:r>
          </a:p>
          <a:p>
            <a:pPr lvl="1"/>
            <a:r>
              <a:rPr lang="en-US" dirty="0" smtClean="0"/>
              <a:t>Session is going to the O/S to get information</a:t>
            </a:r>
          </a:p>
          <a:p>
            <a:r>
              <a:rPr lang="en-US" dirty="0" smtClean="0"/>
              <a:t>OLEDBOPS </a:t>
            </a:r>
          </a:p>
          <a:p>
            <a:pPr lvl="1"/>
            <a:r>
              <a:rPr lang="en-US" dirty="0" smtClean="0"/>
              <a:t> Seen with bulk loads from file </a:t>
            </a:r>
          </a:p>
          <a:p>
            <a:pPr lvl="1"/>
            <a:r>
              <a:rPr lang="en-US" dirty="0" smtClean="0"/>
              <a:t> Other external database operations</a:t>
            </a:r>
          </a:p>
          <a:p>
            <a:r>
              <a:rPr lang="en-US" dirty="0" smtClean="0"/>
              <a:t>OS_AUTHENTICATIONOPS</a:t>
            </a:r>
          </a:p>
          <a:p>
            <a:pPr lvl="1"/>
            <a:r>
              <a:rPr lang="en-US" dirty="0" smtClean="0"/>
              <a:t>Occurs when SQL Server need to perform account authentication</a:t>
            </a:r>
          </a:p>
          <a:p>
            <a:pPr lvl="1"/>
            <a:r>
              <a:rPr lang="en-US" dirty="0" smtClean="0"/>
              <a:t>Seen when using </a:t>
            </a:r>
            <a:r>
              <a:rPr lang="en-US" dirty="0" err="1" smtClean="0"/>
              <a:t>xp_fixeddrives</a:t>
            </a:r>
            <a:endParaRPr lang="en-US" dirty="0" smtClean="0"/>
          </a:p>
          <a:p>
            <a:r>
              <a:rPr lang="en-US" dirty="0" smtClean="0"/>
              <a:t>OS_PIPEOPS </a:t>
            </a:r>
          </a:p>
          <a:p>
            <a:pPr lvl="1"/>
            <a:r>
              <a:rPr lang="en-US" dirty="0" smtClean="0"/>
              <a:t>Usually seen when using </a:t>
            </a:r>
            <a:r>
              <a:rPr lang="en-US" dirty="0" err="1" smtClean="0"/>
              <a:t>xp_cmdshell</a:t>
            </a:r>
            <a:endParaRPr lang="en-US" dirty="0" smtClean="0"/>
          </a:p>
          <a:p>
            <a:r>
              <a:rPr lang="en-US" dirty="0" smtClean="0"/>
              <a:t>OS_WRITEFILEGATHER</a:t>
            </a:r>
          </a:p>
          <a:p>
            <a:pPr lvl="1"/>
            <a:r>
              <a:rPr lang="en-US" dirty="0" smtClean="0"/>
              <a:t>Occurs when growing data files</a:t>
            </a:r>
          </a:p>
          <a:p>
            <a:pPr lvl="1"/>
            <a:r>
              <a:rPr lang="en-US" dirty="0" smtClean="0"/>
              <a:t>Seen In database restores</a:t>
            </a: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33</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218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PREEMPTIVE_* Solutions</a:t>
            </a:r>
            <a:endParaRPr lang="en-US" dirty="0"/>
          </a:p>
        </p:txBody>
      </p:sp>
      <p:sp>
        <p:nvSpPr>
          <p:cNvPr id="4" name="Content Placeholder 3"/>
          <p:cNvSpPr>
            <a:spLocks noGrp="1"/>
          </p:cNvSpPr>
          <p:nvPr>
            <p:ph idx="1"/>
          </p:nvPr>
        </p:nvSpPr>
        <p:spPr>
          <a:xfrm>
            <a:off x="457200" y="990600"/>
            <a:ext cx="8229600" cy="5257800"/>
          </a:xfrm>
        </p:spPr>
        <p:txBody>
          <a:bodyPr>
            <a:normAutofit fontScale="85000" lnSpcReduction="10000"/>
          </a:bodyPr>
          <a:lstStyle/>
          <a:p>
            <a:r>
              <a:rPr lang="en-US" dirty="0" smtClean="0">
                <a:solidFill>
                  <a:schemeClr val="tx1"/>
                </a:solidFill>
              </a:rPr>
              <a:t>OS_LOOKUPACCOUNTSID</a:t>
            </a:r>
            <a:endParaRPr lang="en-US" dirty="0" smtClean="0"/>
          </a:p>
          <a:p>
            <a:pPr lvl="1"/>
            <a:r>
              <a:rPr lang="en-US" dirty="0" smtClean="0"/>
              <a:t>Test responsiveness by using  the SUSER_SNAME function</a:t>
            </a:r>
          </a:p>
          <a:p>
            <a:pPr lvl="2">
              <a:buNone/>
            </a:pPr>
            <a:r>
              <a:rPr lang="en-US" dirty="0" smtClean="0"/>
              <a:t>SELECT </a:t>
            </a:r>
            <a:r>
              <a:rPr lang="en-US" dirty="0" err="1" smtClean="0"/>
              <a:t>sid</a:t>
            </a:r>
            <a:r>
              <a:rPr lang="en-US" dirty="0" smtClean="0"/>
              <a:t> FROM </a:t>
            </a:r>
            <a:r>
              <a:rPr lang="en-US" dirty="0" err="1" smtClean="0"/>
              <a:t>sys.database_principals</a:t>
            </a:r>
            <a:r>
              <a:rPr lang="en-US" dirty="0" smtClean="0"/>
              <a:t>  </a:t>
            </a:r>
          </a:p>
          <a:p>
            <a:pPr lvl="2">
              <a:buNone/>
            </a:pPr>
            <a:r>
              <a:rPr lang="en-US" dirty="0" smtClean="0"/>
              <a:t>SELECT SUSER_SNAME(</a:t>
            </a:r>
            <a:r>
              <a:rPr lang="en-US" dirty="0" err="1" smtClean="0"/>
              <a:t>sid</a:t>
            </a:r>
            <a:r>
              <a:rPr lang="en-US" dirty="0" smtClean="0"/>
              <a:t>) FROM </a:t>
            </a:r>
            <a:r>
              <a:rPr lang="en-US" dirty="0" err="1" smtClean="0"/>
              <a:t>sys.database_principals</a:t>
            </a:r>
            <a:r>
              <a:rPr lang="en-US" dirty="0" smtClean="0"/>
              <a:t> </a:t>
            </a:r>
          </a:p>
          <a:p>
            <a:pPr lvl="1"/>
            <a:r>
              <a:rPr lang="en-US" dirty="0" smtClean="0"/>
              <a:t>If slow response, check DNS / Active Directory settings</a:t>
            </a:r>
          </a:p>
          <a:p>
            <a:r>
              <a:rPr lang="en-US" dirty="0" smtClean="0"/>
              <a:t>OS_WRITEFILEGATHER</a:t>
            </a:r>
          </a:p>
          <a:p>
            <a:pPr lvl="1"/>
            <a:r>
              <a:rPr lang="en-US" dirty="0" smtClean="0"/>
              <a:t>Check Windows ‘Instant File Initialization' setting</a:t>
            </a:r>
          </a:p>
          <a:p>
            <a:pPr lvl="1">
              <a:buNone/>
            </a:pPr>
            <a:r>
              <a:rPr lang="en-US" dirty="0" smtClean="0">
                <a:hlinkClick r:id="rId3"/>
              </a:rPr>
              <a:t>https://msdn.microsoft.com/en-us/library/ms175935.aspx</a:t>
            </a:r>
            <a:endParaRPr lang="en-US" dirty="0" smtClean="0"/>
          </a:p>
          <a:p>
            <a:pPr lvl="1">
              <a:buNone/>
            </a:pPr>
            <a:endParaRPr lang="en-US" sz="900" dirty="0" smtClean="0"/>
          </a:p>
          <a:p>
            <a:r>
              <a:rPr lang="en-US" dirty="0" smtClean="0"/>
              <a:t>OS_GETPROCADDRESS </a:t>
            </a:r>
          </a:p>
          <a:p>
            <a:pPr lvl="1"/>
            <a:r>
              <a:rPr lang="en-US" dirty="0" smtClean="0"/>
              <a:t>Can include the execution time of calling a extended stored procedure (XP)</a:t>
            </a:r>
          </a:p>
          <a:p>
            <a:pPr lvl="1"/>
            <a:r>
              <a:rPr lang="en-US" dirty="0" smtClean="0"/>
              <a:t>Find the XP and try to speed it up</a:t>
            </a:r>
          </a:p>
          <a:p>
            <a:pPr lvl="1"/>
            <a:r>
              <a:rPr lang="en-US" dirty="0" smtClean="0"/>
              <a:t>A lot of third party backups are </a:t>
            </a:r>
            <a:r>
              <a:rPr lang="en-US" dirty="0" err="1" smtClean="0"/>
              <a:t>implememted</a:t>
            </a:r>
            <a:r>
              <a:rPr lang="en-US" dirty="0" smtClean="0"/>
              <a:t> using XPs </a:t>
            </a:r>
          </a:p>
          <a:p>
            <a:r>
              <a:rPr lang="en-US" dirty="0" smtClean="0"/>
              <a:t>OS_AUTHENTICATIONOPS</a:t>
            </a:r>
          </a:p>
          <a:p>
            <a:pPr lvl="1"/>
            <a:r>
              <a:rPr lang="en-US" dirty="0" smtClean="0"/>
              <a:t>Check for high amounts of Windows authentication request</a:t>
            </a:r>
          </a:p>
          <a:p>
            <a:pPr lvl="1"/>
            <a:r>
              <a:rPr lang="en-US" dirty="0" smtClean="0"/>
              <a:t>Check the Domain Controller for saturation / errors </a:t>
            </a:r>
            <a:endParaRPr lang="en-US" b="1" dirty="0" smtClean="0"/>
          </a:p>
          <a:p>
            <a:r>
              <a:rPr lang="nl-NL" dirty="0" smtClean="0"/>
              <a:t>Great Book On Wait Types</a:t>
            </a:r>
          </a:p>
          <a:p>
            <a:pPr lvl="1"/>
            <a:r>
              <a:rPr lang="nl-NL" b="1" dirty="0" smtClean="0"/>
              <a:t>Pro SQL Server Wait Statistics </a:t>
            </a:r>
            <a:r>
              <a:rPr lang="nl-NL" dirty="0" smtClean="0"/>
              <a:t> By Enrico van de Laar</a:t>
            </a:r>
          </a:p>
          <a:p>
            <a:endParaRPr lang="en-US" dirty="0"/>
          </a:p>
        </p:txBody>
      </p:sp>
      <p:sp>
        <p:nvSpPr>
          <p:cNvPr id="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34</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218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PAGELATCH_*</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Latches </a:t>
            </a:r>
            <a:r>
              <a:rPr lang="en-US" dirty="0"/>
              <a:t>synchronize access to internal SQL Server memory structures</a:t>
            </a:r>
          </a:p>
          <a:p>
            <a:r>
              <a:rPr lang="en-US" dirty="0" smtClean="0"/>
              <a:t>Where * in:</a:t>
            </a:r>
          </a:p>
          <a:p>
            <a:pPr lvl="1"/>
            <a:r>
              <a:rPr lang="en-US" dirty="0" smtClean="0"/>
              <a:t>SH – shared: session reads the data</a:t>
            </a:r>
          </a:p>
          <a:p>
            <a:pPr lvl="1"/>
            <a:r>
              <a:rPr lang="en-US" dirty="0" smtClean="0"/>
              <a:t>EX – exclusive: session needs exclusive access to page</a:t>
            </a:r>
          </a:p>
          <a:p>
            <a:pPr lvl="1"/>
            <a:r>
              <a:rPr lang="en-US" dirty="0" smtClean="0"/>
              <a:t>UP – update: session needs to update data</a:t>
            </a:r>
          </a:p>
          <a:p>
            <a:pPr lvl="1"/>
            <a:r>
              <a:rPr lang="en-US" dirty="0" smtClean="0"/>
              <a:t>DT – destroy: session needs to remove the page</a:t>
            </a:r>
          </a:p>
          <a:p>
            <a:pPr lvl="1"/>
            <a:r>
              <a:rPr lang="en-US" dirty="0" smtClean="0"/>
              <a:t>KP – keep: temporary while SQL Server decides</a:t>
            </a:r>
          </a:p>
          <a:p>
            <a:pPr lvl="1"/>
            <a:r>
              <a:rPr lang="en-US" dirty="0" smtClean="0"/>
              <a:t>NL – undocumented </a:t>
            </a:r>
          </a:p>
          <a:p>
            <a:r>
              <a:rPr lang="en-US" dirty="0" err="1" smtClean="0"/>
              <a:t>Pagelatch</a:t>
            </a:r>
            <a:r>
              <a:rPr lang="en-US" dirty="0" smtClean="0"/>
              <a:t>_*  is a buffer (BUF) latch used to guarantee consistency of index and data pages for user objects</a:t>
            </a:r>
          </a:p>
          <a:p>
            <a:pPr lvl="1"/>
            <a:r>
              <a:rPr lang="en-US" dirty="0" smtClean="0"/>
              <a:t>Also used to protect data pages that SQL Server uses for system objects</a:t>
            </a:r>
          </a:p>
          <a:p>
            <a:pPr lvl="1"/>
            <a:r>
              <a:rPr lang="en-US" dirty="0" smtClean="0"/>
              <a:t> Examples</a:t>
            </a:r>
          </a:p>
          <a:p>
            <a:pPr lvl="2"/>
            <a:r>
              <a:rPr lang="en-US" dirty="0" smtClean="0"/>
              <a:t> Pages that manage allocations are protected by buffer latches</a:t>
            </a:r>
          </a:p>
          <a:p>
            <a:pPr lvl="3"/>
            <a:r>
              <a:rPr lang="en-US" dirty="0" smtClean="0"/>
              <a:t>Page Free Space (PFS)</a:t>
            </a:r>
          </a:p>
          <a:p>
            <a:pPr lvl="3"/>
            <a:r>
              <a:rPr lang="en-US" dirty="0" smtClean="0"/>
              <a:t>Global Allocation Map (GAM)</a:t>
            </a:r>
          </a:p>
          <a:p>
            <a:pPr lvl="3"/>
            <a:r>
              <a:rPr lang="en-US" dirty="0" smtClean="0"/>
              <a:t>Shared Global Allocation Map (SGAM) </a:t>
            </a:r>
          </a:p>
          <a:p>
            <a:pPr lvl="3"/>
            <a:r>
              <a:rPr lang="en-US" dirty="0" smtClean="0"/>
              <a:t>Index Allocation Map (IAM) pages</a:t>
            </a:r>
          </a:p>
          <a:p>
            <a:r>
              <a:rPr lang="en-US" dirty="0"/>
              <a:t>Not a disk read – do not confuse with </a:t>
            </a:r>
            <a:r>
              <a:rPr lang="en-US" dirty="0" smtClean="0"/>
              <a:t>PAGEIOLATCH</a:t>
            </a:r>
            <a:endParaRPr lang="en-US" dirty="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35</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890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PAGELATCH_* Solutions</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smtClean="0"/>
              <a:t>wait_resource</a:t>
            </a:r>
            <a:r>
              <a:rPr lang="en-US" dirty="0" smtClean="0"/>
              <a:t> to determine the page waited for</a:t>
            </a:r>
          </a:p>
          <a:p>
            <a:pPr lvl="1"/>
            <a:r>
              <a:rPr lang="en-US" dirty="0" smtClean="0"/>
              <a:t> See slides for LCK_M_* for decoding this data</a:t>
            </a:r>
          </a:p>
          <a:p>
            <a:r>
              <a:rPr lang="en-US" dirty="0" smtClean="0"/>
              <a:t>Could be TEMPDB contention</a:t>
            </a:r>
          </a:p>
          <a:p>
            <a:pPr lvl="1"/>
            <a:r>
              <a:rPr lang="en-US" dirty="0" smtClean="0"/>
              <a:t> Check the </a:t>
            </a:r>
            <a:r>
              <a:rPr lang="en-US" dirty="0" err="1" smtClean="0"/>
              <a:t>wait_resource</a:t>
            </a:r>
            <a:r>
              <a:rPr lang="en-US" dirty="0" smtClean="0"/>
              <a:t> column from </a:t>
            </a:r>
            <a:r>
              <a:rPr lang="en-US" dirty="0" err="1" smtClean="0"/>
              <a:t>dm_exec_requests</a:t>
            </a:r>
            <a:r>
              <a:rPr lang="en-US" dirty="0" smtClean="0"/>
              <a:t> to see if the </a:t>
            </a:r>
            <a:r>
              <a:rPr lang="en-US" dirty="0" err="1" smtClean="0"/>
              <a:t>dbid</a:t>
            </a:r>
            <a:r>
              <a:rPr lang="en-US" dirty="0" smtClean="0"/>
              <a:t> (first part) is 2 to verify</a:t>
            </a:r>
          </a:p>
          <a:p>
            <a:pPr lvl="1"/>
            <a:r>
              <a:rPr lang="en-US" dirty="0" smtClean="0"/>
              <a:t>If so, review document </a:t>
            </a:r>
            <a:r>
              <a:rPr lang="en-US" dirty="0"/>
              <a:t>from </a:t>
            </a:r>
            <a:r>
              <a:rPr lang="en-US" dirty="0" smtClean="0"/>
              <a:t>Microsoft - http</a:t>
            </a:r>
            <a:r>
              <a:rPr lang="en-US" dirty="0"/>
              <a:t>://www.microsoft.com/en-gb/download/details.aspx?id=26665</a:t>
            </a:r>
          </a:p>
          <a:p>
            <a:r>
              <a:rPr lang="en-US" dirty="0" smtClean="0"/>
              <a:t>Can be caused by index page splitting</a:t>
            </a:r>
          </a:p>
          <a:p>
            <a:pPr lvl="1"/>
            <a:r>
              <a:rPr lang="en-US" dirty="0" smtClean="0"/>
              <a:t>Specify fill factors properly</a:t>
            </a:r>
          </a:p>
          <a:p>
            <a:r>
              <a:rPr lang="en-US" dirty="0" smtClean="0"/>
              <a:t>Tune SQL statements waiting for this</a:t>
            </a:r>
          </a:p>
          <a:p>
            <a:pPr lvl="1"/>
            <a:r>
              <a:rPr lang="en-US" dirty="0" smtClean="0"/>
              <a:t>Inefficient SQL read more data from memory than needed and increase the likelihood of this wait</a:t>
            </a:r>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36</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08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9</a:t>
            </a:r>
            <a:r>
              <a:rPr lang="en-US" dirty="0" smtClean="0"/>
              <a:t>. LATCH_*</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Non-buffer (Non-BUF) latch</a:t>
            </a:r>
            <a:endParaRPr lang="en-US" b="1" dirty="0" smtClean="0"/>
          </a:p>
          <a:p>
            <a:pPr lvl="1"/>
            <a:r>
              <a:rPr lang="en-US" dirty="0" smtClean="0"/>
              <a:t>Used to guarantee consistency of any in-memory structures other than buffer pool pages</a:t>
            </a:r>
          </a:p>
          <a:p>
            <a:r>
              <a:rPr lang="en-US" dirty="0" smtClean="0"/>
              <a:t>Where * is the same set of values shown in PAGELATCH (BUF) waits slide</a:t>
            </a:r>
          </a:p>
          <a:p>
            <a:r>
              <a:rPr lang="en-US" dirty="0" smtClean="0"/>
              <a:t>Often seen with high rate of insert/select/update/delete activity against very small tables</a:t>
            </a:r>
          </a:p>
          <a:p>
            <a:pPr lvl="1"/>
            <a:r>
              <a:rPr lang="en-US" dirty="0" smtClean="0"/>
              <a:t>Shallow B-tree (index depth of 2 or 3)</a:t>
            </a:r>
          </a:p>
          <a:p>
            <a:pPr lvl="1"/>
            <a:r>
              <a:rPr lang="en-US" dirty="0" smtClean="0"/>
              <a:t>Small row size (many records per page)</a:t>
            </a:r>
          </a:p>
          <a:p>
            <a:pPr lvl="1"/>
            <a:r>
              <a:rPr lang="en-US" dirty="0" smtClean="0"/>
              <a:t>Random inserts in index causes page splits in the B-tree</a:t>
            </a:r>
          </a:p>
          <a:p>
            <a:pPr lvl="2"/>
            <a:r>
              <a:rPr lang="en-US" dirty="0" smtClean="0"/>
              <a:t>ACCESS_METHODS_HOBT_VIRTUAL_ROOT  latch</a:t>
            </a:r>
          </a:p>
          <a:p>
            <a:r>
              <a:rPr lang="en-US" dirty="0" smtClean="0"/>
              <a:t>Often seen when using parallel queries</a:t>
            </a:r>
          </a:p>
          <a:p>
            <a:pPr lvl="1"/>
            <a:r>
              <a:rPr lang="en-US" dirty="0" smtClean="0"/>
              <a:t>ACCESS_METHODS_DATASET_PARENT</a:t>
            </a:r>
          </a:p>
          <a:p>
            <a:pPr lvl="1"/>
            <a:r>
              <a:rPr lang="en-US" dirty="0" smtClean="0"/>
              <a:t>CCESS_METHODS_SCAN_RANGE_GENERATOR</a:t>
            </a:r>
          </a:p>
          <a:p>
            <a:pPr lvl="2"/>
            <a:endParaRPr lang="en-US" dirty="0" smtClean="0"/>
          </a:p>
        </p:txBody>
      </p:sp>
      <p:sp>
        <p:nvSpPr>
          <p:cNvPr id="4"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37</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4582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LATCH_* Solutions  </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300" dirty="0" smtClean="0"/>
              <a:t>Monitor CPU utilization and wait times within SQL Server</a:t>
            </a:r>
          </a:p>
          <a:p>
            <a:pPr lvl="1"/>
            <a:r>
              <a:rPr lang="en-US" dirty="0" smtClean="0"/>
              <a:t>Is there relationship between CPU utilization and latch wait times?</a:t>
            </a:r>
          </a:p>
          <a:p>
            <a:pPr lvl="1"/>
            <a:r>
              <a:rPr lang="en-US" dirty="0" smtClean="0"/>
              <a:t>If so, review the DMV, </a:t>
            </a:r>
            <a:r>
              <a:rPr lang="en-US" dirty="0" err="1" smtClean="0"/>
              <a:t>sys.dm_os_latch_stats</a:t>
            </a:r>
            <a:r>
              <a:rPr lang="en-US" dirty="0" smtClean="0"/>
              <a:t> to determine the specific type of latch</a:t>
            </a:r>
          </a:p>
          <a:p>
            <a:pPr lvl="1"/>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sz="2300" dirty="0" smtClean="0"/>
              <a:t>In some cases, memory dumps of the process are needed to analyzed with Windows debugging tools</a:t>
            </a:r>
            <a:endParaRPr lang="en-US" sz="2300" dirty="0"/>
          </a:p>
        </p:txBody>
      </p:sp>
      <p:pic>
        <p:nvPicPr>
          <p:cNvPr id="70659" name="Picture 3"/>
          <p:cNvPicPr>
            <a:picLocks noChangeAspect="1" noChangeArrowheads="1"/>
          </p:cNvPicPr>
          <p:nvPr/>
        </p:nvPicPr>
        <p:blipFill>
          <a:blip r:embed="rId3" cstate="print"/>
          <a:srcRect/>
          <a:stretch>
            <a:fillRect/>
          </a:stretch>
        </p:blipFill>
        <p:spPr bwMode="auto">
          <a:xfrm>
            <a:off x="914400" y="2971800"/>
            <a:ext cx="6562725" cy="1895475"/>
          </a:xfrm>
          <a:prstGeom prst="rect">
            <a:avLst/>
          </a:prstGeom>
          <a:noFill/>
          <a:ln w="9525">
            <a:solidFill>
              <a:schemeClr val="tx1">
                <a:lumMod val="65000"/>
                <a:lumOff val="35000"/>
              </a:schemeClr>
            </a:solidFill>
            <a:miter lim="800000"/>
            <a:headEnd/>
            <a:tailEnd/>
          </a:ln>
        </p:spPr>
      </p:pic>
      <p:sp>
        <p:nvSpPr>
          <p:cNvPr id="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38</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2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LATCH_* Solutions – Cont.  </a:t>
            </a:r>
            <a:endParaRPr lang="en-US" dirty="0"/>
          </a:p>
        </p:txBody>
      </p:sp>
      <p:sp>
        <p:nvSpPr>
          <p:cNvPr id="3" name="Content Placeholder 2"/>
          <p:cNvSpPr>
            <a:spLocks noGrp="1"/>
          </p:cNvSpPr>
          <p:nvPr>
            <p:ph idx="1"/>
          </p:nvPr>
        </p:nvSpPr>
        <p:spPr>
          <a:xfrm>
            <a:off x="457200" y="990600"/>
            <a:ext cx="8229600" cy="5410200"/>
          </a:xfrm>
        </p:spPr>
        <p:txBody>
          <a:bodyPr>
            <a:noAutofit/>
          </a:bodyPr>
          <a:lstStyle/>
          <a:p>
            <a:r>
              <a:rPr lang="en-US" sz="1800" dirty="0" smtClean="0"/>
              <a:t>Query to find which Non-buffer Latch Class is waited on the most</a:t>
            </a:r>
          </a:p>
          <a:p>
            <a:pPr>
              <a:buNone/>
            </a:pPr>
            <a:r>
              <a:rPr lang="en-US" sz="1400" dirty="0" smtClean="0"/>
              <a:t>WITH Latches AS</a:t>
            </a:r>
            <a:br>
              <a:rPr lang="en-US" sz="1400" dirty="0" smtClean="0"/>
            </a:br>
            <a:r>
              <a:rPr lang="en-US" sz="1400" dirty="0" smtClean="0"/>
              <a:t>    (SELECT</a:t>
            </a:r>
            <a:br>
              <a:rPr lang="en-US" sz="1400" dirty="0" smtClean="0"/>
            </a:br>
            <a:r>
              <a:rPr lang="en-US" sz="1400" dirty="0" smtClean="0"/>
              <a:t>        </a:t>
            </a:r>
            <a:r>
              <a:rPr lang="en-US" sz="1400" dirty="0" err="1" smtClean="0"/>
              <a:t>latch_class</a:t>
            </a:r>
            <a:r>
              <a:rPr lang="en-US" sz="1400" dirty="0" smtClean="0"/>
              <a:t>,</a:t>
            </a:r>
            <a:br>
              <a:rPr lang="en-US" sz="1400" dirty="0" smtClean="0"/>
            </a:br>
            <a:r>
              <a:rPr lang="en-US" sz="1400" dirty="0" smtClean="0"/>
              <a:t>        </a:t>
            </a:r>
            <a:r>
              <a:rPr lang="en-US" sz="1400" dirty="0" err="1" smtClean="0"/>
              <a:t>wait_time_ms</a:t>
            </a:r>
            <a:r>
              <a:rPr lang="en-US" sz="1400" dirty="0" smtClean="0"/>
              <a:t> / 1000.0 AS </a:t>
            </a:r>
            <a:r>
              <a:rPr lang="en-US" sz="1400" dirty="0" err="1" smtClean="0"/>
              <a:t>WaitS</a:t>
            </a:r>
            <a:r>
              <a:rPr lang="en-US" sz="1400" dirty="0" smtClean="0"/>
              <a:t>,</a:t>
            </a:r>
            <a:br>
              <a:rPr lang="en-US" sz="1400" dirty="0" smtClean="0"/>
            </a:br>
            <a:r>
              <a:rPr lang="en-US" sz="1400" dirty="0" smtClean="0"/>
              <a:t>        </a:t>
            </a:r>
            <a:r>
              <a:rPr lang="en-US" sz="1400" dirty="0" err="1" smtClean="0"/>
              <a:t>waiting_requests_count</a:t>
            </a:r>
            <a:r>
              <a:rPr lang="en-US" sz="1400" dirty="0" smtClean="0"/>
              <a:t> AS </a:t>
            </a:r>
            <a:r>
              <a:rPr lang="en-US" sz="1400" dirty="0" err="1" smtClean="0"/>
              <a:t>WaitCount</a:t>
            </a:r>
            <a:r>
              <a:rPr lang="en-US" sz="1400" dirty="0" smtClean="0"/>
              <a:t>,</a:t>
            </a:r>
            <a:br>
              <a:rPr lang="en-US" sz="1400" dirty="0" smtClean="0"/>
            </a:br>
            <a:r>
              <a:rPr lang="en-US" sz="1400" dirty="0" smtClean="0"/>
              <a:t>        100.0 * </a:t>
            </a:r>
            <a:r>
              <a:rPr lang="en-US" sz="1400" dirty="0" err="1" smtClean="0"/>
              <a:t>wait_time_ms</a:t>
            </a:r>
            <a:r>
              <a:rPr lang="en-US" sz="1400" dirty="0" smtClean="0"/>
              <a:t> / SUM (</a:t>
            </a:r>
            <a:r>
              <a:rPr lang="en-US" sz="1400" dirty="0" err="1" smtClean="0"/>
              <a:t>wait_time_ms</a:t>
            </a:r>
            <a:r>
              <a:rPr lang="en-US" sz="1400" dirty="0" smtClean="0"/>
              <a:t>) OVER() AS Percentage,</a:t>
            </a:r>
            <a:br>
              <a:rPr lang="en-US" sz="1400" dirty="0" smtClean="0"/>
            </a:br>
            <a:r>
              <a:rPr lang="en-US" sz="1400" dirty="0" smtClean="0"/>
              <a:t>        ROW_NUMBER() OVER(ORDER BY </a:t>
            </a:r>
            <a:r>
              <a:rPr lang="en-US" sz="1400" dirty="0" err="1" smtClean="0"/>
              <a:t>wait_time_ms</a:t>
            </a:r>
            <a:r>
              <a:rPr lang="en-US" sz="1400" dirty="0" smtClean="0"/>
              <a:t> DESC) AS </a:t>
            </a:r>
            <a:r>
              <a:rPr lang="en-US" sz="1400" dirty="0" err="1" smtClean="0"/>
              <a:t>RowNum</a:t>
            </a:r>
            <a:r>
              <a:rPr lang="en-US" sz="1400" dirty="0" smtClean="0"/>
              <a:t/>
            </a:r>
            <a:br>
              <a:rPr lang="en-US" sz="1400" dirty="0" smtClean="0"/>
            </a:br>
            <a:r>
              <a:rPr lang="en-US" sz="1400" dirty="0" smtClean="0"/>
              <a:t>    FROM </a:t>
            </a:r>
            <a:r>
              <a:rPr lang="en-US" sz="1400" dirty="0" err="1" smtClean="0"/>
              <a:t>sys.dm_os_latch_stats</a:t>
            </a:r>
            <a:r>
              <a:rPr lang="en-US" sz="1400" dirty="0" smtClean="0"/>
              <a:t/>
            </a:r>
            <a:br>
              <a:rPr lang="en-US" sz="1400" dirty="0" smtClean="0"/>
            </a:br>
            <a:r>
              <a:rPr lang="en-US" sz="1400" dirty="0" smtClean="0"/>
              <a:t>    WHERE </a:t>
            </a:r>
            <a:r>
              <a:rPr lang="en-US" sz="1400" dirty="0" err="1" smtClean="0"/>
              <a:t>latch_class</a:t>
            </a:r>
            <a:r>
              <a:rPr lang="en-US" sz="1400" dirty="0" smtClean="0"/>
              <a:t> NOT IN (</a:t>
            </a:r>
            <a:br>
              <a:rPr lang="en-US" sz="1400" dirty="0" smtClean="0"/>
            </a:br>
            <a:r>
              <a:rPr lang="en-US" sz="1400" dirty="0" smtClean="0"/>
              <a:t>        N'BUFFER')</a:t>
            </a:r>
            <a:br>
              <a:rPr lang="en-US" sz="1400" dirty="0" smtClean="0"/>
            </a:br>
            <a:r>
              <a:rPr lang="en-US" sz="1400" dirty="0" smtClean="0"/>
              <a:t>    AND </a:t>
            </a:r>
            <a:r>
              <a:rPr lang="en-US" sz="1400" dirty="0" err="1" smtClean="0"/>
              <a:t>wait_time_ms</a:t>
            </a:r>
            <a:r>
              <a:rPr lang="en-US" sz="1400" dirty="0" smtClean="0"/>
              <a:t> &gt; 0)</a:t>
            </a:r>
            <a:br>
              <a:rPr lang="en-US" sz="1400" dirty="0" smtClean="0"/>
            </a:br>
            <a:r>
              <a:rPr lang="en-US" sz="1400" dirty="0" smtClean="0"/>
              <a:t>SELECT</a:t>
            </a:r>
            <a:br>
              <a:rPr lang="en-US" sz="1400" dirty="0" smtClean="0"/>
            </a:br>
            <a:r>
              <a:rPr lang="en-US" sz="1400" dirty="0" smtClean="0"/>
              <a:t>    W1.latch_class AS </a:t>
            </a:r>
            <a:r>
              <a:rPr lang="en-US" sz="1400" dirty="0" err="1" smtClean="0"/>
              <a:t>LatchClass</a:t>
            </a:r>
            <a:r>
              <a:rPr lang="en-US" sz="1400" dirty="0" smtClean="0"/>
              <a:t>, </a:t>
            </a:r>
            <a:br>
              <a:rPr lang="en-US" sz="1400" dirty="0" smtClean="0"/>
            </a:br>
            <a:r>
              <a:rPr lang="en-US" sz="1400" dirty="0" smtClean="0"/>
              <a:t>    CAST (W1.WaitS AS DECIMAL(14, 2)) AS </a:t>
            </a:r>
            <a:r>
              <a:rPr lang="en-US" sz="1400" dirty="0" err="1" smtClean="0"/>
              <a:t>Wait_S</a:t>
            </a:r>
            <a:r>
              <a:rPr lang="en-US" sz="1400" dirty="0" smtClean="0"/>
              <a:t>,</a:t>
            </a:r>
            <a:br>
              <a:rPr lang="en-US" sz="1400" dirty="0" smtClean="0"/>
            </a:br>
            <a:r>
              <a:rPr lang="en-US" sz="1400" dirty="0" smtClean="0"/>
              <a:t>    W1.WaitCount AS </a:t>
            </a:r>
            <a:r>
              <a:rPr lang="en-US" sz="1400" dirty="0" err="1" smtClean="0"/>
              <a:t>WaitCount</a:t>
            </a:r>
            <a:r>
              <a:rPr lang="en-US" sz="1400" dirty="0" smtClean="0"/>
              <a:t>,</a:t>
            </a:r>
            <a:br>
              <a:rPr lang="en-US" sz="1400" dirty="0" smtClean="0"/>
            </a:br>
            <a:r>
              <a:rPr lang="en-US" sz="1400" dirty="0" smtClean="0"/>
              <a:t>    CAST (W1.Percentage AS DECIMAL(14, 2)) AS Percentage,</a:t>
            </a:r>
            <a:br>
              <a:rPr lang="en-US" sz="1400" dirty="0" smtClean="0"/>
            </a:br>
            <a:r>
              <a:rPr lang="en-US" sz="1400" dirty="0" smtClean="0"/>
              <a:t>    CAST ((W1.WaitS / W1.WaitCount) AS DECIMAL (14, 4)) AS </a:t>
            </a:r>
            <a:r>
              <a:rPr lang="en-US" sz="1400" dirty="0" err="1" smtClean="0"/>
              <a:t>AvgWait_S</a:t>
            </a:r>
            <a:r>
              <a:rPr lang="en-US" sz="1400" dirty="0" smtClean="0"/>
              <a:t/>
            </a:r>
            <a:br>
              <a:rPr lang="en-US" sz="1400" dirty="0" smtClean="0"/>
            </a:br>
            <a:r>
              <a:rPr lang="en-US" sz="1400" dirty="0" smtClean="0"/>
              <a:t>FROM Latches AS W1</a:t>
            </a:r>
            <a:br>
              <a:rPr lang="en-US" sz="1400" dirty="0" smtClean="0"/>
            </a:br>
            <a:r>
              <a:rPr lang="en-US" sz="1400" dirty="0" smtClean="0"/>
              <a:t>INNER JOIN Latches AS W2</a:t>
            </a:r>
            <a:br>
              <a:rPr lang="en-US" sz="1400" dirty="0" smtClean="0"/>
            </a:br>
            <a:r>
              <a:rPr lang="en-US" sz="1400" dirty="0" smtClean="0"/>
              <a:t>    ON W2.RowNum &lt;= W1.RowNum</a:t>
            </a:r>
            <a:br>
              <a:rPr lang="en-US" sz="1400" dirty="0" smtClean="0"/>
            </a:br>
            <a:r>
              <a:rPr lang="en-US" sz="1400" dirty="0" smtClean="0"/>
              <a:t>WHERE W1.WaitCount &gt; 0</a:t>
            </a:r>
            <a:br>
              <a:rPr lang="en-US" sz="1400" dirty="0" smtClean="0"/>
            </a:br>
            <a:r>
              <a:rPr lang="en-US" sz="1400" dirty="0" smtClean="0"/>
              <a:t>GROUP BY W1.RowNum, W1.latch_class, W1.WaitS, W1.WaitCount, W1.Percentage</a:t>
            </a:r>
            <a:br>
              <a:rPr lang="en-US" sz="1400" dirty="0" smtClean="0"/>
            </a:br>
            <a:r>
              <a:rPr lang="en-US" sz="1400" dirty="0" smtClean="0"/>
              <a:t>HAVING SUM (W2.Percentage) - W1.Percentage &lt; 95; </a:t>
            </a:r>
            <a:endParaRPr lang="en-US" sz="1400" dirty="0"/>
          </a:p>
        </p:txBody>
      </p:sp>
      <p:pic>
        <p:nvPicPr>
          <p:cNvPr id="11265" name="Picture 1"/>
          <p:cNvPicPr>
            <a:picLocks noChangeAspect="1" noChangeArrowheads="1"/>
          </p:cNvPicPr>
          <p:nvPr/>
        </p:nvPicPr>
        <p:blipFill>
          <a:blip r:embed="rId3" cstate="print"/>
          <a:srcRect/>
          <a:stretch>
            <a:fillRect/>
          </a:stretch>
        </p:blipFill>
        <p:spPr bwMode="auto">
          <a:xfrm>
            <a:off x="4495800" y="3248025"/>
            <a:ext cx="4029075" cy="561975"/>
          </a:xfrm>
          <a:prstGeom prst="rect">
            <a:avLst/>
          </a:prstGeom>
          <a:noFill/>
          <a:ln w="9525">
            <a:solidFill>
              <a:schemeClr val="tx1">
                <a:lumMod val="65000"/>
                <a:lumOff val="35000"/>
              </a:schemeClr>
            </a:solidFill>
            <a:miter lim="800000"/>
            <a:headEnd/>
            <a:tailEnd/>
          </a:ln>
        </p:spPr>
      </p:pic>
      <p:sp>
        <p:nvSpPr>
          <p:cNvPr id="5"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39</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29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Wait Types</a:t>
            </a:r>
            <a:endParaRPr lang="en-US" dirty="0"/>
          </a:p>
        </p:txBody>
      </p:sp>
      <p:sp>
        <p:nvSpPr>
          <p:cNvPr id="3" name="Content Placeholder 2"/>
          <p:cNvSpPr>
            <a:spLocks noGrp="1"/>
          </p:cNvSpPr>
          <p:nvPr>
            <p:ph idx="1"/>
          </p:nvPr>
        </p:nvSpPr>
        <p:spPr>
          <a:xfrm>
            <a:off x="457200" y="1066800"/>
            <a:ext cx="8382000" cy="5353945"/>
          </a:xfrm>
        </p:spPr>
        <p:txBody>
          <a:bodyPr>
            <a:normAutofit/>
          </a:bodyPr>
          <a:lstStyle/>
          <a:p>
            <a:r>
              <a:rPr lang="en-US" sz="2000" dirty="0" smtClean="0"/>
              <a:t>SQL Server is instrumented to give clues about what it’s doing</a:t>
            </a:r>
          </a:p>
          <a:p>
            <a:pPr lvl="1"/>
            <a:r>
              <a:rPr lang="en-US" sz="1600" dirty="0"/>
              <a:t>W</a:t>
            </a:r>
            <a:r>
              <a:rPr lang="en-US" sz="1600" dirty="0" smtClean="0"/>
              <a:t>hen processing SQL statements</a:t>
            </a:r>
          </a:p>
          <a:p>
            <a:r>
              <a:rPr lang="en-US" sz="2000" dirty="0" smtClean="0"/>
              <a:t>Wait Types identify resources being used up or waited on</a:t>
            </a:r>
          </a:p>
          <a:p>
            <a:pPr lvl="1"/>
            <a:r>
              <a:rPr lang="en-US" sz="1600" dirty="0" smtClean="0"/>
              <a:t>For each step taken by SQL statement </a:t>
            </a:r>
          </a:p>
          <a:p>
            <a:pPr lvl="1"/>
            <a:r>
              <a:rPr lang="en-US" sz="1600" dirty="0" smtClean="0"/>
              <a:t>Also show where the latencies are occurring </a:t>
            </a:r>
          </a:p>
          <a:p>
            <a:r>
              <a:rPr lang="en-US" sz="2000" dirty="0" smtClean="0"/>
              <a:t>Recording </a:t>
            </a:r>
            <a:r>
              <a:rPr lang="en-US" sz="2000" dirty="0"/>
              <a:t>W</a:t>
            </a:r>
            <a:r>
              <a:rPr lang="en-US" sz="2000" dirty="0" smtClean="0"/>
              <a:t>ait </a:t>
            </a:r>
            <a:r>
              <a:rPr lang="en-US" sz="2000" dirty="0"/>
              <a:t>T</a:t>
            </a:r>
            <a:r>
              <a:rPr lang="en-US" sz="2000" dirty="0" smtClean="0"/>
              <a:t>ime and Wait Types = Wait Time Analysis</a:t>
            </a:r>
          </a:p>
          <a:p>
            <a:pPr lvl="1"/>
            <a:r>
              <a:rPr lang="en-US" sz="1600" dirty="0"/>
              <a:t>L</a:t>
            </a:r>
            <a:r>
              <a:rPr lang="en-US" sz="1600" dirty="0" smtClean="0"/>
              <a:t>ocking issues have a different solutions  than too many disk reads</a:t>
            </a:r>
          </a:p>
          <a:p>
            <a:r>
              <a:rPr lang="en-US" sz="2000" dirty="0" smtClean="0"/>
              <a:t>SQL Server 2012 – 649 Wait Types</a:t>
            </a:r>
          </a:p>
          <a:p>
            <a:r>
              <a:rPr lang="en-US" sz="2000" dirty="0" smtClean="0"/>
              <a:t>SQL Server 2014 – 800+ Waits</a:t>
            </a:r>
          </a:p>
          <a:p>
            <a:r>
              <a:rPr lang="en-US" sz="2000" dirty="0" smtClean="0"/>
              <a:t>For a more complete description </a:t>
            </a:r>
          </a:p>
          <a:p>
            <a:pPr lvl="1"/>
            <a:r>
              <a:rPr lang="en-US" sz="1600" dirty="0" smtClean="0">
                <a:hlinkClick r:id="rId3"/>
              </a:rPr>
              <a:t>Microsoft Waits and Queue Document</a:t>
            </a:r>
            <a:r>
              <a:rPr lang="en-US" sz="1600" dirty="0" smtClean="0"/>
              <a:t> (SQL 2005 but still relevant)</a:t>
            </a:r>
          </a:p>
          <a:p>
            <a:pPr lvl="1"/>
            <a:r>
              <a:rPr lang="fr-FR" sz="1600" dirty="0" err="1" smtClean="0">
                <a:hlinkClick r:id="rId4"/>
              </a:rPr>
              <a:t>Wait</a:t>
            </a:r>
            <a:r>
              <a:rPr lang="fr-FR" sz="1600" dirty="0" smtClean="0">
                <a:hlinkClick r:id="rId4"/>
              </a:rPr>
              <a:t> Type Description - 2014 + 2005 </a:t>
            </a:r>
            <a:r>
              <a:rPr lang="fr-FR" sz="1600" dirty="0" err="1" smtClean="0">
                <a:hlinkClick r:id="rId4"/>
              </a:rPr>
              <a:t>thru</a:t>
            </a:r>
            <a:r>
              <a:rPr lang="fr-FR" sz="1600" dirty="0" smtClean="0">
                <a:hlinkClick r:id="rId4"/>
              </a:rPr>
              <a:t> 2012</a:t>
            </a:r>
            <a:endParaRPr lang="en-US" sz="1600" dirty="0"/>
          </a:p>
        </p:txBody>
      </p:sp>
      <p:pic>
        <p:nvPicPr>
          <p:cNvPr id="5" name="Picture 2" descr="https://encrypted-tbn3.gstatic.com/images?q=tbn:ANd9GcSoQUcAs8XqcMEVu6uvNf0pSRTLXoyTqeGbW3N5F7tEV5kyqZmO2Q"/>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025" y="5181600"/>
            <a:ext cx="2619375" cy="147175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4</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3805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LATCH_* Solutions – Cont.  </a:t>
            </a:r>
            <a:endParaRPr lang="en-US" dirty="0"/>
          </a:p>
        </p:txBody>
      </p:sp>
      <p:sp>
        <p:nvSpPr>
          <p:cNvPr id="3" name="Content Placeholder 2"/>
          <p:cNvSpPr>
            <a:spLocks noGrp="1"/>
          </p:cNvSpPr>
          <p:nvPr>
            <p:ph idx="1"/>
          </p:nvPr>
        </p:nvSpPr>
        <p:spPr>
          <a:xfrm>
            <a:off x="457200" y="990600"/>
            <a:ext cx="8229600" cy="5410200"/>
          </a:xfrm>
        </p:spPr>
        <p:txBody>
          <a:bodyPr>
            <a:noAutofit/>
          </a:bodyPr>
          <a:lstStyle/>
          <a:p>
            <a:r>
              <a:rPr lang="en-US" dirty="0" smtClean="0"/>
              <a:t>Great article by Paul Randall</a:t>
            </a:r>
          </a:p>
          <a:p>
            <a:pPr>
              <a:buNone/>
            </a:pPr>
            <a:r>
              <a:rPr lang="en-US" dirty="0" smtClean="0">
                <a:hlinkClick r:id="rId3"/>
              </a:rPr>
              <a:t>Most-common-latch-classes-and-what-they-mean</a:t>
            </a:r>
            <a:endParaRPr lang="en-US" dirty="0" smtClean="0"/>
          </a:p>
          <a:p>
            <a:r>
              <a:rPr lang="en-US" dirty="0" smtClean="0"/>
              <a:t>Top 10</a:t>
            </a:r>
          </a:p>
          <a:p>
            <a:pPr lvl="1"/>
            <a:r>
              <a:rPr lang="en-US" dirty="0" smtClean="0"/>
              <a:t>ACCESS_METHODS_DATASET_PARENT </a:t>
            </a:r>
          </a:p>
          <a:p>
            <a:pPr lvl="1"/>
            <a:r>
              <a:rPr lang="en-US" dirty="0" smtClean="0"/>
              <a:t>ACCESS_METHODS_SCAN_RANGE_GENERATOR </a:t>
            </a:r>
          </a:p>
          <a:p>
            <a:pPr lvl="1"/>
            <a:r>
              <a:rPr lang="en-US" dirty="0" smtClean="0"/>
              <a:t>ACCESS_METHODS_HOBT_COUNT </a:t>
            </a:r>
          </a:p>
          <a:p>
            <a:pPr lvl="1"/>
            <a:r>
              <a:rPr lang="en-US" dirty="0" smtClean="0"/>
              <a:t>LOG_MANAGER </a:t>
            </a:r>
          </a:p>
          <a:p>
            <a:pPr lvl="1"/>
            <a:r>
              <a:rPr lang="en-US" dirty="0" smtClean="0"/>
              <a:t>TRACE_CONTROLLER </a:t>
            </a:r>
          </a:p>
          <a:p>
            <a:pPr lvl="1"/>
            <a:r>
              <a:rPr lang="en-US" dirty="0" smtClean="0"/>
              <a:t>DBCC_MULTIOBJECT_SCANNER </a:t>
            </a:r>
          </a:p>
          <a:p>
            <a:pPr lvl="1"/>
            <a:r>
              <a:rPr lang="en-US" dirty="0" smtClean="0"/>
              <a:t>ACCESS_METHODS_HOBT_VIRTUAL_ROOT </a:t>
            </a:r>
          </a:p>
          <a:p>
            <a:pPr lvl="1"/>
            <a:r>
              <a:rPr lang="en-US" dirty="0" smtClean="0"/>
              <a:t>FGCB_ADD_REMOVE </a:t>
            </a:r>
          </a:p>
          <a:p>
            <a:pPr lvl="1"/>
            <a:r>
              <a:rPr lang="en-US" dirty="0" smtClean="0"/>
              <a:t>DATABASE_MIRRORING_CONNECTION </a:t>
            </a:r>
          </a:p>
          <a:p>
            <a:pPr lvl="1"/>
            <a:r>
              <a:rPr lang="en-US" dirty="0" smtClean="0"/>
              <a:t>NESTING_TRANSACTION_FULL </a:t>
            </a:r>
          </a:p>
        </p:txBody>
      </p:sp>
      <p:sp>
        <p:nvSpPr>
          <p:cNvPr id="5" name="Slide Number Placeholder 3"/>
          <p:cNvSpPr>
            <a:spLocks noGrp="1"/>
          </p:cNvSpPr>
          <p:nvPr>
            <p:ph type="sldNum" sz="quarter" idx="4294967295"/>
          </p:nvPr>
        </p:nvSpPr>
        <p:spPr>
          <a:xfrm>
            <a:off x="8222300" y="6287230"/>
            <a:ext cx="560556" cy="365125"/>
          </a:xfrm>
          <a:prstGeom prst="rect">
            <a:avLst/>
          </a:prstGeom>
        </p:spPr>
        <p:txBody>
          <a:bodyPr/>
          <a:lstStyle/>
          <a:p>
            <a:fld id="{8401CDA2-0BC5-4516-8E54-E1B92811956E}" type="slidenum">
              <a:rPr lang="en-US" sz="1500" smtClean="0">
                <a:solidFill>
                  <a:schemeClr val="accent6">
                    <a:lumMod val="75000"/>
                  </a:schemeClr>
                </a:solidFill>
                <a:latin typeface="Arial" pitchFamily="34" charset="0"/>
                <a:cs typeface="Arial" pitchFamily="34" charset="0"/>
              </a:rPr>
              <a:pPr/>
              <a:t>40</a:t>
            </a:fld>
            <a:endParaRPr lang="en-US" sz="1500" dirty="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966294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a:t>
            </a:r>
            <a:r>
              <a:rPr lang="en-US" dirty="0" err="1" smtClean="0"/>
              <a:t>IO_Completion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Not as common as the others</a:t>
            </a:r>
          </a:p>
          <a:p>
            <a:r>
              <a:rPr lang="en-US" dirty="0" smtClean="0"/>
              <a:t>Occurs while waiting for I/O operations to complete</a:t>
            </a:r>
          </a:p>
          <a:p>
            <a:pPr lvl="1"/>
            <a:r>
              <a:rPr lang="en-US" dirty="0" smtClean="0"/>
              <a:t>Represents non-data page I/Os</a:t>
            </a:r>
          </a:p>
          <a:p>
            <a:pPr lvl="1"/>
            <a:r>
              <a:rPr lang="en-US" dirty="0" smtClean="0"/>
              <a:t> Data page I/O completion appear as PAGEIOLATCH</a:t>
            </a:r>
            <a:r>
              <a:rPr lang="en-US" i="1" dirty="0" smtClean="0"/>
              <a:t>_*</a:t>
            </a:r>
            <a:r>
              <a:rPr lang="en-US" dirty="0" smtClean="0"/>
              <a:t> waits</a:t>
            </a:r>
          </a:p>
          <a:p>
            <a:r>
              <a:rPr lang="en-US" dirty="0" smtClean="0"/>
              <a:t>Occurs when reading from the transaction log </a:t>
            </a:r>
          </a:p>
          <a:p>
            <a:pPr lvl="1"/>
            <a:r>
              <a:rPr lang="en-US" dirty="0" smtClean="0"/>
              <a:t>i.e. recovery</a:t>
            </a:r>
          </a:p>
          <a:p>
            <a:r>
              <a:rPr lang="en-US" dirty="0" smtClean="0"/>
              <a:t>Seen when writing intermediate sort buffers to disk 	</a:t>
            </a:r>
          </a:p>
          <a:p>
            <a:pPr lvl="1"/>
            <a:r>
              <a:rPr lang="en-US" dirty="0" smtClean="0"/>
              <a:t>AKA – Big output Buffer (</a:t>
            </a:r>
            <a:r>
              <a:rPr lang="en-US" dirty="0" err="1" smtClean="0"/>
              <a:t>BoB</a:t>
            </a:r>
            <a:r>
              <a:rPr lang="en-US" dirty="0" smtClean="0"/>
              <a:t>)</a:t>
            </a:r>
          </a:p>
          <a:p>
            <a:r>
              <a:rPr lang="en-US" dirty="0" smtClean="0"/>
              <a:t>Seen in merge joins </a:t>
            </a:r>
          </a:p>
          <a:p>
            <a:pPr lvl="1"/>
            <a:r>
              <a:rPr lang="en-US" dirty="0" smtClean="0"/>
              <a:t>When reading/writing merge results from/to disk </a:t>
            </a:r>
          </a:p>
          <a:p>
            <a:r>
              <a:rPr lang="en-US" dirty="0" smtClean="0"/>
              <a:t>Reading / writing eager spool operations to disk </a:t>
            </a:r>
          </a:p>
        </p:txBody>
      </p:sp>
      <p:sp>
        <p:nvSpPr>
          <p:cNvPr id="4" name="Slide Number Placeholder 3"/>
          <p:cNvSpPr>
            <a:spLocks noGrp="1"/>
          </p:cNvSpPr>
          <p:nvPr>
            <p:ph type="sldNum" sz="quarter" idx="4294967295"/>
          </p:nvPr>
        </p:nvSpPr>
        <p:spPr>
          <a:xfrm>
            <a:off x="8222300" y="6287230"/>
            <a:ext cx="560556" cy="365125"/>
          </a:xfrm>
          <a:prstGeom prst="rect">
            <a:avLst/>
          </a:prstGeom>
        </p:spPr>
        <p:txBody>
          <a:bodyPr/>
          <a:lstStyle/>
          <a:p>
            <a:fld id="{8401CDA2-0BC5-4516-8E54-E1B92811956E}" type="slidenum">
              <a:rPr lang="en-US" sz="1500" smtClean="0">
                <a:solidFill>
                  <a:schemeClr val="accent6">
                    <a:lumMod val="75000"/>
                  </a:schemeClr>
                </a:solidFill>
                <a:latin typeface="Arial" pitchFamily="34" charset="0"/>
                <a:cs typeface="Arial" pitchFamily="34" charset="0"/>
              </a:rPr>
              <a:pPr/>
              <a:t>41</a:t>
            </a:fld>
            <a:endParaRPr lang="en-US" sz="1500" dirty="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941254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a:t>
            </a:r>
            <a:r>
              <a:rPr lang="en-US" dirty="0" err="1" smtClean="0"/>
              <a:t>IO_Completion</a:t>
            </a:r>
            <a:r>
              <a:rPr lang="en-US" dirty="0" smtClean="0"/>
              <a:t> Solutions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If wait time for IO_COMPLETION is a significant percentage of the total wait time</a:t>
            </a:r>
          </a:p>
          <a:p>
            <a:pPr lvl="1"/>
            <a:r>
              <a:rPr lang="en-US" dirty="0" smtClean="0"/>
              <a:t>Look for system-wide disk bottlenecks</a:t>
            </a:r>
          </a:p>
          <a:p>
            <a:pPr lvl="1"/>
            <a:r>
              <a:rPr lang="en-US" dirty="0" smtClean="0"/>
              <a:t>Review Disk Sec/read,  Disk Sec/write, &amp; Disk Queues</a:t>
            </a:r>
          </a:p>
          <a:p>
            <a:pPr lvl="2"/>
            <a:r>
              <a:rPr lang="en-US" dirty="0" smtClean="0"/>
              <a:t>Read / Write latencies</a:t>
            </a:r>
          </a:p>
          <a:p>
            <a:pPr lvl="1"/>
            <a:r>
              <a:rPr lang="en-US" dirty="0" smtClean="0"/>
              <a:t> If disk bottlenecks are found, try the following to reduce wait</a:t>
            </a:r>
          </a:p>
          <a:p>
            <a:pPr lvl="2"/>
            <a:r>
              <a:rPr lang="en-US" dirty="0" smtClean="0"/>
              <a:t>Add additional I/O bandwidth, i.e. add faster disks</a:t>
            </a:r>
          </a:p>
          <a:p>
            <a:pPr lvl="2"/>
            <a:r>
              <a:rPr lang="en-US" dirty="0" smtClean="0"/>
              <a:t>Balance I/O from busy devices to less busy devices</a:t>
            </a:r>
          </a:p>
          <a:p>
            <a:r>
              <a:rPr lang="en-US" dirty="0" smtClean="0"/>
              <a:t>Use Extended Events - get the queries causing this wait</a:t>
            </a:r>
          </a:p>
          <a:p>
            <a:pPr lvl="1"/>
            <a:r>
              <a:rPr lang="en-US" dirty="0" smtClean="0"/>
              <a:t>It's possible the query usually executes well</a:t>
            </a:r>
          </a:p>
          <a:p>
            <a:pPr lvl="2"/>
            <a:r>
              <a:rPr lang="en-US" dirty="0" smtClean="0"/>
              <a:t> But the optimizer sometime chooses a bad query plan</a:t>
            </a:r>
          </a:p>
          <a:p>
            <a:pPr lvl="1"/>
            <a:r>
              <a:rPr lang="en-US" dirty="0" smtClean="0"/>
              <a:t>If only a few queries, try to tune them</a:t>
            </a:r>
          </a:p>
          <a:p>
            <a:r>
              <a:rPr lang="en-US" dirty="0" smtClean="0"/>
              <a:t>Use the system table-valued function, ‘</a:t>
            </a:r>
            <a:r>
              <a:rPr lang="en-US" dirty="0" err="1" smtClean="0"/>
              <a:t>fn_virtualfilestats</a:t>
            </a:r>
            <a:r>
              <a:rPr lang="en-US" dirty="0" smtClean="0"/>
              <a:t>’ </a:t>
            </a:r>
          </a:p>
          <a:p>
            <a:pPr lvl="1"/>
            <a:r>
              <a:rPr lang="en-US" dirty="0" smtClean="0"/>
              <a:t>Check the </a:t>
            </a:r>
            <a:r>
              <a:rPr lang="en-US" dirty="0" err="1" smtClean="0"/>
              <a:t>IoStallMS</a:t>
            </a:r>
            <a:r>
              <a:rPr lang="en-US" dirty="0" smtClean="0"/>
              <a:t> value</a:t>
            </a:r>
          </a:p>
          <a:p>
            <a:pPr lvl="2"/>
            <a:r>
              <a:rPr lang="en-US" dirty="0" err="1" smtClean="0"/>
              <a:t>IoStallMS</a:t>
            </a:r>
            <a:r>
              <a:rPr lang="en-US" dirty="0" smtClean="0"/>
              <a:t> is the cumulative number of milliseconds of I/O waits for a particular file</a:t>
            </a:r>
          </a:p>
          <a:p>
            <a:pPr lvl="1"/>
            <a:r>
              <a:rPr lang="en-US" dirty="0" smtClean="0"/>
              <a:t>If </a:t>
            </a:r>
            <a:r>
              <a:rPr lang="en-US" dirty="0" err="1" smtClean="0"/>
              <a:t>IoStallMS</a:t>
            </a:r>
            <a:r>
              <a:rPr lang="en-US" dirty="0" smtClean="0"/>
              <a:t> is high for one or more files, you have a disk bottleneck </a:t>
            </a:r>
          </a:p>
          <a:p>
            <a:r>
              <a:rPr lang="en-US" dirty="0" smtClean="0"/>
              <a:t>To display </a:t>
            </a:r>
            <a:r>
              <a:rPr lang="en-US" dirty="0" err="1" smtClean="0"/>
              <a:t>IoStallMS</a:t>
            </a:r>
            <a:r>
              <a:rPr lang="en-US" dirty="0" smtClean="0"/>
              <a:t>, execute the query:</a:t>
            </a:r>
          </a:p>
          <a:p>
            <a:pPr lvl="1"/>
            <a:endParaRPr lang="en-US" sz="1000" dirty="0" smtClean="0"/>
          </a:p>
          <a:p>
            <a:pPr lvl="1">
              <a:buNone/>
            </a:pPr>
            <a:r>
              <a:rPr lang="en-US" dirty="0" smtClean="0"/>
              <a:t>SELECT * FROM ::</a:t>
            </a:r>
            <a:r>
              <a:rPr lang="en-US" dirty="0" err="1" smtClean="0"/>
              <a:t>fn_virtualfilestats</a:t>
            </a:r>
            <a:r>
              <a:rPr lang="en-US" dirty="0" smtClean="0"/>
              <a:t>(</a:t>
            </a:r>
            <a:r>
              <a:rPr lang="en-US" dirty="0" err="1" smtClean="0"/>
              <a:t>dbid,file</a:t>
            </a:r>
            <a:r>
              <a:rPr lang="en-US" dirty="0" smtClean="0"/>
              <a:t>#)</a:t>
            </a:r>
          </a:p>
          <a:p>
            <a:pPr lvl="1"/>
            <a:endParaRPr lang="en-US" dirty="0" smtClean="0"/>
          </a:p>
          <a:p>
            <a:endParaRPr lang="en-US" dirty="0" smtClean="0"/>
          </a:p>
        </p:txBody>
      </p:sp>
      <p:sp>
        <p:nvSpPr>
          <p:cNvPr id="4" name="Slide Number Placeholder 3"/>
          <p:cNvSpPr>
            <a:spLocks noGrp="1"/>
          </p:cNvSpPr>
          <p:nvPr>
            <p:ph type="sldNum" sz="quarter" idx="4294967295"/>
          </p:nvPr>
        </p:nvSpPr>
        <p:spPr>
          <a:xfrm>
            <a:off x="8222300" y="6287230"/>
            <a:ext cx="560556" cy="365125"/>
          </a:xfrm>
          <a:prstGeom prst="rect">
            <a:avLst/>
          </a:prstGeom>
        </p:spPr>
        <p:txBody>
          <a:bodyPr/>
          <a:lstStyle/>
          <a:p>
            <a:fld id="{8401CDA2-0BC5-4516-8E54-E1B92811956E}" type="slidenum">
              <a:rPr lang="en-US" sz="1500" smtClean="0">
                <a:solidFill>
                  <a:schemeClr val="accent6">
                    <a:lumMod val="75000"/>
                  </a:schemeClr>
                </a:solidFill>
                <a:latin typeface="Arial" pitchFamily="34" charset="0"/>
                <a:cs typeface="Arial" pitchFamily="34" charset="0"/>
              </a:rPr>
              <a:pPr/>
              <a:t>42</a:t>
            </a:fld>
            <a:endParaRPr lang="en-US" sz="1500" dirty="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941254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Wait Types provide the best information</a:t>
            </a:r>
          </a:p>
          <a:p>
            <a:pPr lvl="1"/>
            <a:r>
              <a:rPr lang="en-US" dirty="0" smtClean="0"/>
              <a:t> About why a SQL statement is running slow</a:t>
            </a:r>
          </a:p>
          <a:p>
            <a:pPr lvl="1"/>
            <a:r>
              <a:rPr lang="en-US" dirty="0" smtClean="0"/>
              <a:t>They give you great clues on how to tune it</a:t>
            </a:r>
          </a:p>
          <a:p>
            <a:r>
              <a:rPr lang="en-US" dirty="0" smtClean="0"/>
              <a:t>There are several DMVs showing Wait Types </a:t>
            </a:r>
          </a:p>
          <a:p>
            <a:pPr lvl="1"/>
            <a:r>
              <a:rPr lang="en-US" dirty="0" smtClean="0"/>
              <a:t>However no point-in-time view </a:t>
            </a:r>
          </a:p>
          <a:p>
            <a:pPr lvl="2"/>
            <a:r>
              <a:rPr lang="en-US" dirty="0" smtClean="0"/>
              <a:t>Can’t tell what happened between 3-4am when something was slow</a:t>
            </a:r>
          </a:p>
          <a:p>
            <a:pPr lvl="1"/>
            <a:r>
              <a:rPr lang="en-US" dirty="0" smtClean="0"/>
              <a:t>Use Extended Events to collect the data</a:t>
            </a:r>
          </a:p>
          <a:p>
            <a:pPr lvl="1"/>
            <a:r>
              <a:rPr lang="en-US" dirty="0" smtClean="0"/>
              <a:t>Use tools like </a:t>
            </a:r>
            <a:r>
              <a:rPr lang="en-US" dirty="0" err="1" smtClean="0"/>
              <a:t>Solarwinds</a:t>
            </a:r>
            <a:r>
              <a:rPr lang="en-US" dirty="0" smtClean="0"/>
              <a:t> Database Performance Analyzer (DPA)</a:t>
            </a:r>
          </a:p>
          <a:p>
            <a:r>
              <a:rPr lang="en-US" dirty="0" smtClean="0"/>
              <a:t>Memorize these 10 wait types </a:t>
            </a:r>
          </a:p>
          <a:p>
            <a:pPr lvl="1"/>
            <a:r>
              <a:rPr lang="en-US" dirty="0" smtClean="0"/>
              <a:t>What causes them</a:t>
            </a:r>
          </a:p>
          <a:p>
            <a:pPr lvl="1"/>
            <a:r>
              <a:rPr lang="en-US" dirty="0" smtClean="0"/>
              <a:t>How to fix them </a:t>
            </a:r>
          </a:p>
          <a:p>
            <a:pPr lvl="1"/>
            <a:r>
              <a:rPr lang="en-US" dirty="0" smtClean="0"/>
              <a:t>You’ll have a head start on finding &amp; fixing your database issues</a:t>
            </a:r>
          </a:p>
        </p:txBody>
      </p:sp>
      <p:sp>
        <p:nvSpPr>
          <p:cNvPr id="4" name="Slide Number Placeholder 3"/>
          <p:cNvSpPr>
            <a:spLocks noGrp="1"/>
          </p:cNvSpPr>
          <p:nvPr>
            <p:ph type="sldNum" sz="quarter" idx="4294967295"/>
          </p:nvPr>
        </p:nvSpPr>
        <p:spPr>
          <a:xfrm>
            <a:off x="8222300" y="6287230"/>
            <a:ext cx="560556" cy="365125"/>
          </a:xfrm>
          <a:prstGeom prst="rect">
            <a:avLst/>
          </a:prstGeom>
        </p:spPr>
        <p:txBody>
          <a:bodyPr/>
          <a:lstStyle/>
          <a:p>
            <a:fld id="{8401CDA2-0BC5-4516-8E54-E1B92811956E}" type="slidenum">
              <a:rPr lang="en-US" sz="1500" smtClean="0">
                <a:solidFill>
                  <a:schemeClr val="accent6">
                    <a:lumMod val="75000"/>
                  </a:schemeClr>
                </a:solidFill>
                <a:latin typeface="Arial" pitchFamily="34" charset="0"/>
                <a:cs typeface="Arial" pitchFamily="34" charset="0"/>
              </a:rPr>
              <a:pPr/>
              <a:t>43</a:t>
            </a:fld>
            <a:endParaRPr lang="en-US" sz="1500" dirty="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964194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Free TRIAL</a:t>
            </a:r>
            <a:endParaRPr lang="en-US" dirty="0"/>
          </a:p>
        </p:txBody>
      </p:sp>
      <p:sp>
        <p:nvSpPr>
          <p:cNvPr id="4" name="Slide Number Placeholder 3"/>
          <p:cNvSpPr>
            <a:spLocks noGrp="1"/>
          </p:cNvSpPr>
          <p:nvPr>
            <p:ph type="sldNum" sz="quarter" idx="12"/>
          </p:nvPr>
        </p:nvSpPr>
        <p:spPr/>
        <p:txBody>
          <a:bodyPr/>
          <a:lstStyle/>
          <a:p>
            <a:fld id="{8401CDA2-0BC5-4516-8E54-E1B92811956E}" type="slidenum">
              <a:rPr lang="en-US" b="0" smtClean="0"/>
              <a:pPr/>
              <a:t>44</a:t>
            </a:fld>
            <a:endParaRPr lang="en-US" b="0" dirty="0"/>
          </a:p>
        </p:txBody>
      </p:sp>
      <p:sp>
        <p:nvSpPr>
          <p:cNvPr id="6" name="Content Placeholder 2"/>
          <p:cNvSpPr>
            <a:spLocks noGrp="1"/>
          </p:cNvSpPr>
          <p:nvPr>
            <p:ph idx="4294967295"/>
          </p:nvPr>
        </p:nvSpPr>
        <p:spPr>
          <a:xfrm>
            <a:off x="0" y="1371600"/>
            <a:ext cx="8229600" cy="4754563"/>
          </a:xfrm>
        </p:spPr>
        <p:txBody>
          <a:bodyPr/>
          <a:lstStyle/>
          <a:p>
            <a:r>
              <a:rPr lang="en-US" dirty="0"/>
              <a:t>Try </a:t>
            </a:r>
            <a:r>
              <a:rPr lang="en-US" b="1" i="1" dirty="0">
                <a:solidFill>
                  <a:schemeClr val="accent6">
                    <a:lumMod val="75000"/>
                  </a:schemeClr>
                </a:solidFill>
              </a:rPr>
              <a:t>Database Performance Analyzer </a:t>
            </a:r>
            <a:r>
              <a:rPr lang="en-US" dirty="0"/>
              <a:t>FREE for 14 days</a:t>
            </a:r>
          </a:p>
          <a:p>
            <a:r>
              <a:rPr lang="en-US" dirty="0"/>
              <a:t>Improve root cause of slow performance</a:t>
            </a:r>
          </a:p>
          <a:p>
            <a:pPr lvl="1" fontAlgn="base"/>
            <a:r>
              <a:rPr lang="en-US" dirty="0"/>
              <a:t>Quickly identify root cause of issues that impact end-user response time</a:t>
            </a:r>
          </a:p>
          <a:p>
            <a:pPr lvl="1" fontAlgn="base"/>
            <a:r>
              <a:rPr lang="en-US" dirty="0"/>
              <a:t>See historical trends over days, months, and years</a:t>
            </a:r>
          </a:p>
          <a:p>
            <a:pPr lvl="1" fontAlgn="base"/>
            <a:r>
              <a:rPr lang="en-US" dirty="0"/>
              <a:t>Understand impact of VMware</a:t>
            </a:r>
            <a:r>
              <a:rPr lang="en-US" baseline="30000" dirty="0"/>
              <a:t>®</a:t>
            </a:r>
            <a:r>
              <a:rPr lang="en-US" dirty="0"/>
              <a:t> performance </a:t>
            </a:r>
          </a:p>
          <a:p>
            <a:pPr lvl="1" fontAlgn="base"/>
            <a:r>
              <a:rPr lang="en-US" dirty="0"/>
              <a:t>Agentless </a:t>
            </a:r>
            <a:r>
              <a:rPr lang="en-US" dirty="0" smtClean="0"/>
              <a:t>architecture, </a:t>
            </a:r>
            <a:r>
              <a:rPr lang="en-US" dirty="0"/>
              <a:t>installs in minutes</a:t>
            </a:r>
          </a:p>
          <a:p>
            <a:endParaRPr lang="en-US" dirty="0"/>
          </a:p>
        </p:txBody>
      </p:sp>
      <p:sp>
        <p:nvSpPr>
          <p:cNvPr id="7" name="Subtitle 4"/>
          <p:cNvSpPr txBox="1">
            <a:spLocks/>
          </p:cNvSpPr>
          <p:nvPr/>
        </p:nvSpPr>
        <p:spPr>
          <a:xfrm>
            <a:off x="457200" y="766770"/>
            <a:ext cx="6635961" cy="293334"/>
          </a:xfrm>
          <a:prstGeom prst="rect">
            <a:avLst/>
          </a:prstGeom>
        </p:spPr>
        <p:txBody>
          <a:bodyPr/>
          <a:lstStyle>
            <a:lvl1pPr marL="342900" indent="-342900" algn="l" defTabSz="457200" rtl="0" eaLnBrk="1" latinLnBrk="0" hangingPunct="1">
              <a:spcBef>
                <a:spcPct val="20000"/>
              </a:spcBef>
              <a:buClr>
                <a:srgbClr val="F99D1C"/>
              </a:buClr>
              <a:buFont typeface="Lucida Grande"/>
              <a:buChar char="»"/>
              <a:defRPr sz="24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Clr>
                <a:srgbClr val="F99D1C"/>
              </a:buClr>
              <a:buFont typeface="Wingdings" charset="2"/>
              <a:buChar char="§"/>
              <a:defRPr sz="20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Clr>
                <a:srgbClr val="F99D1C"/>
              </a:buClr>
              <a:buFont typeface="Arial"/>
              <a:buChar char="•"/>
              <a:defRPr sz="18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Clr>
                <a:srgbClr val="F99D1C"/>
              </a:buClr>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Clr>
                <a:srgbClr val="F99D1C"/>
              </a:buClr>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Clr>
                <a:schemeClr val="bg1">
                  <a:lumMod val="75000"/>
                </a:schemeClr>
              </a:buClr>
              <a:buFont typeface="Arial"/>
              <a:buChar char="•"/>
              <a:defRPr sz="1600" kern="1200">
                <a:solidFill>
                  <a:schemeClr val="tx1">
                    <a:lumMod val="65000"/>
                    <a:lumOff val="35000"/>
                  </a:schemeClr>
                </a:solidFill>
                <a:latin typeface="+mn-lt"/>
                <a:ea typeface="+mn-ea"/>
                <a:cs typeface="+mn-cs"/>
              </a:defRPr>
            </a:lvl6pPr>
            <a:lvl7pPr marL="2971800" indent="-228600" algn="l" defTabSz="457200" rtl="0" eaLnBrk="1" latinLnBrk="0" hangingPunct="1">
              <a:spcBef>
                <a:spcPct val="20000"/>
              </a:spcBef>
              <a:buClr>
                <a:schemeClr val="bg1">
                  <a:lumMod val="75000"/>
                </a:schemeClr>
              </a:buClr>
              <a:buFont typeface="Arial"/>
              <a:buChar char="•"/>
              <a:defRPr sz="1600" kern="1200" baseline="0">
                <a:solidFill>
                  <a:srgbClr val="595959"/>
                </a:solidFill>
                <a:latin typeface="+mn-lt"/>
                <a:ea typeface="+mn-ea"/>
                <a:cs typeface="+mn-cs"/>
              </a:defRPr>
            </a:lvl7pPr>
            <a:lvl8pPr marL="3429000" indent="-228600" algn="l" defTabSz="457200" rtl="0" eaLnBrk="1" latinLnBrk="0" hangingPunct="1">
              <a:spcBef>
                <a:spcPct val="20000"/>
              </a:spcBef>
              <a:buClr>
                <a:schemeClr val="bg1">
                  <a:lumMod val="75000"/>
                </a:schemeClr>
              </a:buClr>
              <a:buFont typeface="Arial"/>
              <a:buChar char="•"/>
              <a:defRPr sz="1600" kern="1200">
                <a:solidFill>
                  <a:srgbClr val="595959"/>
                </a:solidFill>
                <a:latin typeface="+mn-lt"/>
                <a:ea typeface="+mn-ea"/>
                <a:cs typeface="+mn-cs"/>
              </a:defRPr>
            </a:lvl8pPr>
            <a:lvl9pPr marL="3886200" indent="-228600" algn="l" defTabSz="457200" rtl="0" eaLnBrk="1" latinLnBrk="0" hangingPunct="1">
              <a:spcBef>
                <a:spcPct val="20000"/>
              </a:spcBef>
              <a:buClr>
                <a:schemeClr val="bg1">
                  <a:lumMod val="75000"/>
                </a:schemeClr>
              </a:buClr>
              <a:buFont typeface="Arial"/>
              <a:buChar char="•"/>
              <a:defRPr sz="1600" kern="1200">
                <a:solidFill>
                  <a:srgbClr val="595959"/>
                </a:solidFill>
                <a:latin typeface="+mn-lt"/>
                <a:ea typeface="+mn-ea"/>
                <a:cs typeface="+mn-cs"/>
              </a:defRPr>
            </a:lvl9pPr>
          </a:lstStyle>
          <a:p>
            <a:pPr fontAlgn="auto">
              <a:spcAft>
                <a:spcPts val="0"/>
              </a:spcAft>
            </a:pPr>
            <a:r>
              <a:rPr lang="en-US" smtClean="0"/>
              <a:t>Resolve performance issues QUICKLY</a:t>
            </a:r>
            <a:endParaRPr lang="en-US" dirty="0"/>
          </a:p>
        </p:txBody>
      </p:sp>
      <p:sp>
        <p:nvSpPr>
          <p:cNvPr id="12" name="Footer Placeholder 5"/>
          <p:cNvSpPr>
            <a:spLocks noGrp="1"/>
          </p:cNvSpPr>
          <p:nvPr>
            <p:ph type="ftr" sz="quarter" idx="15"/>
          </p:nvPr>
        </p:nvSpPr>
        <p:spPr>
          <a:xfrm>
            <a:off x="3220624" y="6356350"/>
            <a:ext cx="4800208" cy="296005"/>
          </a:xfrm>
        </p:spPr>
        <p:txBody>
          <a:bodyPr/>
          <a:lstStyle/>
          <a:p>
            <a:r>
              <a:rPr lang="en-US" dirty="0" smtClean="0">
                <a:latin typeface="Arial"/>
              </a:rPr>
              <a:t>© 2015 SOLARWINDS WORLDWIDE, LLC.  ALL RIGHTS RESERVED.</a:t>
            </a:r>
            <a:endParaRPr lang="en-US" dirty="0">
              <a:latin typeface="Arial"/>
            </a:endParaRPr>
          </a:p>
        </p:txBody>
      </p:sp>
    </p:spTree>
    <p:extLst>
      <p:ext uri="{BB962C8B-B14F-4D97-AF65-F5344CB8AC3E}">
        <p14:creationId xmlns:p14="http://schemas.microsoft.com/office/powerpoint/2010/main" val="3284916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2"/>
          <p:cNvSpPr>
            <a:spLocks noGrp="1"/>
          </p:cNvSpPr>
          <p:nvPr>
            <p:ph type="title"/>
          </p:nvPr>
        </p:nvSpPr>
        <p:spPr/>
        <p:txBody>
          <a:bodyPr>
            <a:normAutofit fontScale="90000"/>
          </a:bodyPr>
          <a:lstStyle/>
          <a:p>
            <a:r>
              <a:rPr lang="en-US" altLang="en-US" dirty="0" smtClean="0"/>
              <a:t>About </a:t>
            </a:r>
            <a:r>
              <a:rPr lang="en-US" altLang="en-US" dirty="0" err="1" smtClean="0"/>
              <a:t>Solarwinds</a:t>
            </a:r>
            <a:endParaRPr lang="en-US" altLang="en-US" dirty="0" smtClean="0"/>
          </a:p>
        </p:txBody>
      </p:sp>
      <p:pic>
        <p:nvPicPr>
          <p:cNvPr id="5837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0"/>
            <a:ext cx="917257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311491" y="6248400"/>
            <a:ext cx="527709" cy="323165"/>
          </a:xfrm>
          <a:prstGeom prst="rect">
            <a:avLst/>
          </a:prstGeom>
        </p:spPr>
        <p:txBody>
          <a:bodyPr wrap="square">
            <a:spAutoFit/>
          </a:bodyPr>
          <a:lstStyle/>
          <a:p>
            <a:r>
              <a:rPr lang="en-US" sz="1500" dirty="0" smtClean="0">
                <a:solidFill>
                  <a:schemeClr val="accent6">
                    <a:lumMod val="75000"/>
                  </a:schemeClr>
                </a:solidFill>
                <a:latin typeface="Arial" panose="020B0604020202020204" pitchFamily="34" charset="0"/>
                <a:cs typeface="Arial" panose="020B0604020202020204" pitchFamily="34" charset="0"/>
              </a:rPr>
              <a:t>45</a:t>
            </a:r>
            <a:endParaRPr lang="en-US" sz="1500" dirty="0">
              <a:solidFill>
                <a:schemeClr val="accent6">
                  <a:lumMod val="7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2"/>
          <p:cNvSpPr>
            <a:spLocks noGrp="1"/>
          </p:cNvSpPr>
          <p:nvPr>
            <p:ph type="title"/>
          </p:nvPr>
        </p:nvSpPr>
        <p:spPr>
          <a:xfrm>
            <a:off x="0" y="3340438"/>
            <a:ext cx="9144000" cy="469562"/>
          </a:xfrm>
        </p:spPr>
        <p:txBody>
          <a:bodyPr>
            <a:normAutofit fontScale="90000"/>
          </a:bodyPr>
          <a:lstStyle/>
          <a:p>
            <a:r>
              <a:rPr lang="en-US" altLang="en-US" dirty="0" smtClean="0"/>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Wait Time Tables (DMVs - 2005 &amp; Up)</a:t>
            </a:r>
            <a:endParaRPr lang="en-US" dirty="0"/>
          </a:p>
        </p:txBody>
      </p:sp>
      <p:sp>
        <p:nvSpPr>
          <p:cNvPr id="5" name="AutoShape 9"/>
          <p:cNvSpPr>
            <a:spLocks noChangeArrowheads="1"/>
          </p:cNvSpPr>
          <p:nvPr/>
        </p:nvSpPr>
        <p:spPr bwMode="auto">
          <a:xfrm>
            <a:off x="315913" y="4326921"/>
            <a:ext cx="1905000" cy="626079"/>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baseline="-25000" dirty="0">
                <a:solidFill>
                  <a:schemeClr val="bg1"/>
                </a:solidFill>
                <a:latin typeface="Arial" panose="020B0604020202020204" pitchFamily="34" charset="0"/>
                <a:cs typeface="Arial" panose="020B0604020202020204" pitchFamily="34" charset="0"/>
              </a:rPr>
              <a:t> </a:t>
            </a:r>
            <a:r>
              <a:rPr lang="en-US" altLang="en-US" sz="1800" b="1" u="sng" baseline="-25000" dirty="0" err="1">
                <a:solidFill>
                  <a:schemeClr val="bg1"/>
                </a:solidFill>
                <a:latin typeface="Arial" panose="020B0604020202020204" pitchFamily="34" charset="0"/>
                <a:cs typeface="Arial" panose="020B0604020202020204" pitchFamily="34" charset="0"/>
              </a:rPr>
              <a:t>dm_exec_sql_tex</a:t>
            </a:r>
            <a:r>
              <a:rPr lang="en-US" altLang="en-US" sz="1800" u="sng" baseline="-25000" dirty="0" err="1">
                <a:solidFill>
                  <a:schemeClr val="bg1"/>
                </a:solidFill>
                <a:latin typeface="Arial" panose="020B0604020202020204" pitchFamily="34" charset="0"/>
                <a:cs typeface="Arial" panose="020B0604020202020204" pitchFamily="34" charset="0"/>
              </a:rPr>
              <a:t>t</a:t>
            </a:r>
            <a:endParaRPr lang="en-US" altLang="en-US" sz="1800" u="sng" baseline="-25000" dirty="0">
              <a:solidFill>
                <a:schemeClr val="bg1"/>
              </a:solidFill>
              <a:latin typeface="Arial" panose="020B0604020202020204" pitchFamily="34" charset="0"/>
              <a:cs typeface="Arial" panose="020B0604020202020204" pitchFamily="34" charset="0"/>
            </a:endParaRPr>
          </a:p>
          <a:p>
            <a:pPr eaLnBrk="1" hangingPunct="1"/>
            <a:r>
              <a:rPr lang="en-US" altLang="en-US" sz="1800" b="1" baseline="-25000" dirty="0">
                <a:solidFill>
                  <a:schemeClr val="bg1"/>
                </a:solidFill>
                <a:latin typeface="Arial" panose="020B0604020202020204" pitchFamily="34" charset="0"/>
                <a:cs typeface="Arial" panose="020B0604020202020204" pitchFamily="34" charset="0"/>
              </a:rPr>
              <a:t>text</a:t>
            </a:r>
          </a:p>
        </p:txBody>
      </p:sp>
      <p:sp>
        <p:nvSpPr>
          <p:cNvPr id="6" name="AutoShape 9"/>
          <p:cNvSpPr>
            <a:spLocks noChangeArrowheads="1"/>
          </p:cNvSpPr>
          <p:nvPr/>
        </p:nvSpPr>
        <p:spPr bwMode="auto">
          <a:xfrm>
            <a:off x="2667000" y="3200400"/>
            <a:ext cx="1905000" cy="1276350"/>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dm_exec_sessions</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login_time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login_name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host_name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program_name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session_id</a:t>
            </a:r>
            <a:endParaRPr lang="en-US" altLang="en-US" sz="1800" b="1" baseline="-25000" dirty="0">
              <a:solidFill>
                <a:schemeClr val="bg1"/>
              </a:solidFill>
              <a:latin typeface="Arial" panose="020B0604020202020204" pitchFamily="34" charset="0"/>
            </a:endParaRPr>
          </a:p>
        </p:txBody>
      </p:sp>
      <p:sp>
        <p:nvSpPr>
          <p:cNvPr id="7" name="AutoShape 9"/>
          <p:cNvSpPr>
            <a:spLocks noChangeArrowheads="1"/>
          </p:cNvSpPr>
          <p:nvPr/>
        </p:nvSpPr>
        <p:spPr bwMode="auto">
          <a:xfrm>
            <a:off x="2590800" y="4724400"/>
            <a:ext cx="1949450" cy="1276350"/>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dm_exec_query_stats</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execution_count</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total_logical_writes</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total_physical_reads</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total_logical_reads</a:t>
            </a:r>
            <a:endParaRPr lang="en-US" altLang="en-US" sz="1800" b="1" baseline="-25000" dirty="0">
              <a:solidFill>
                <a:schemeClr val="bg1"/>
              </a:solidFill>
              <a:latin typeface="Arial" panose="020B0604020202020204" pitchFamily="34" charset="0"/>
            </a:endParaRPr>
          </a:p>
          <a:p>
            <a:pPr eaLnBrk="1" hangingPunct="1"/>
            <a:endParaRPr lang="en-US" altLang="en-US" sz="1800" b="1" baseline="-25000" dirty="0">
              <a:solidFill>
                <a:schemeClr val="bg1"/>
              </a:solidFill>
              <a:latin typeface="Arial" panose="020B0604020202020204" pitchFamily="34" charset="0"/>
            </a:endParaRPr>
          </a:p>
        </p:txBody>
      </p:sp>
      <p:sp>
        <p:nvSpPr>
          <p:cNvPr id="8" name="AutoShape 9"/>
          <p:cNvSpPr>
            <a:spLocks noChangeArrowheads="1"/>
          </p:cNvSpPr>
          <p:nvPr/>
        </p:nvSpPr>
        <p:spPr bwMode="auto">
          <a:xfrm>
            <a:off x="315913" y="1815492"/>
            <a:ext cx="1905000" cy="2375508"/>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dm_exec_requests</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start_time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a:solidFill>
                  <a:schemeClr val="bg1"/>
                </a:solidFill>
                <a:latin typeface="Arial" panose="020B0604020202020204" pitchFamily="34" charset="0"/>
              </a:rPr>
              <a:t>status</a:t>
            </a:r>
          </a:p>
          <a:p>
            <a:pPr eaLnBrk="1" hangingPunct="1"/>
            <a:r>
              <a:rPr lang="en-US" altLang="en-US" sz="1800" b="1" baseline="-25000" dirty="0" err="1">
                <a:solidFill>
                  <a:schemeClr val="bg1"/>
                </a:solidFill>
                <a:latin typeface="Arial" panose="020B0604020202020204" pitchFamily="34" charset="0"/>
              </a:rPr>
              <a:t>sql_handle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plan_handle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a:solidFill>
                  <a:schemeClr val="bg1"/>
                </a:solidFill>
                <a:latin typeface="Arial" panose="020B0604020202020204" pitchFamily="34" charset="0"/>
              </a:rPr>
              <a:t>start/stop offset</a:t>
            </a:r>
          </a:p>
          <a:p>
            <a:pPr eaLnBrk="1" hangingPunct="1"/>
            <a:r>
              <a:rPr lang="en-US" altLang="en-US" sz="1800" b="1" baseline="-25000" dirty="0" err="1">
                <a:solidFill>
                  <a:schemeClr val="bg1"/>
                </a:solidFill>
                <a:latin typeface="Arial" panose="020B0604020202020204" pitchFamily="34" charset="0"/>
              </a:rPr>
              <a:t>database_id</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user_id</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blocking_session</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wait_type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wait_time</a:t>
            </a:r>
            <a:endParaRPr lang="en-US" altLang="en-US" sz="1800" b="1" baseline="-25000" dirty="0">
              <a:solidFill>
                <a:schemeClr val="bg1"/>
              </a:solidFill>
              <a:latin typeface="Arial" panose="020B0604020202020204" pitchFamily="34" charset="0"/>
            </a:endParaRPr>
          </a:p>
        </p:txBody>
      </p:sp>
      <p:sp>
        <p:nvSpPr>
          <p:cNvPr id="9" name="AutoShape 9"/>
          <p:cNvSpPr>
            <a:spLocks noChangeArrowheads="1"/>
          </p:cNvSpPr>
          <p:nvPr/>
        </p:nvSpPr>
        <p:spPr bwMode="auto">
          <a:xfrm>
            <a:off x="298192" y="5161087"/>
            <a:ext cx="1922721" cy="706314"/>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dm_exec_query_plan</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query_plan</a:t>
            </a:r>
            <a:endParaRPr lang="en-US" altLang="en-US" sz="1800" b="1" baseline="-25000" dirty="0">
              <a:solidFill>
                <a:schemeClr val="bg1"/>
              </a:solidFill>
              <a:latin typeface="Arial" panose="020B0604020202020204" pitchFamily="34" charset="0"/>
            </a:endParaRPr>
          </a:p>
          <a:p>
            <a:pPr eaLnBrk="1" hangingPunct="1"/>
            <a:endParaRPr lang="en-US" altLang="en-US" sz="1800" b="1" baseline="-25000" dirty="0">
              <a:solidFill>
                <a:schemeClr val="bg1"/>
              </a:solidFill>
              <a:latin typeface="Arial" panose="020B0604020202020204" pitchFamily="34" charset="0"/>
            </a:endParaRPr>
          </a:p>
        </p:txBody>
      </p:sp>
      <p:sp>
        <p:nvSpPr>
          <p:cNvPr id="10" name="AutoShape 9"/>
          <p:cNvSpPr>
            <a:spLocks noChangeArrowheads="1"/>
          </p:cNvSpPr>
          <p:nvPr/>
        </p:nvSpPr>
        <p:spPr bwMode="auto">
          <a:xfrm>
            <a:off x="2667000" y="1828800"/>
            <a:ext cx="1905000" cy="1168400"/>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dm_os_wait_stats</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wait_type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waiting_tasks_count</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wait_time_ms</a:t>
            </a:r>
            <a:endParaRPr lang="en-US" altLang="en-US" sz="1800" b="1" baseline="-25000" dirty="0">
              <a:solidFill>
                <a:schemeClr val="bg1"/>
              </a:solidFill>
              <a:latin typeface="Arial" panose="020B0604020202020204" pitchFamily="34" charset="0"/>
            </a:endParaRPr>
          </a:p>
        </p:txBody>
      </p:sp>
      <p:sp>
        <p:nvSpPr>
          <p:cNvPr id="11" name="AutoShape 9"/>
          <p:cNvSpPr>
            <a:spLocks noChangeArrowheads="1"/>
          </p:cNvSpPr>
          <p:nvPr/>
        </p:nvSpPr>
        <p:spPr bwMode="auto">
          <a:xfrm>
            <a:off x="6556006" y="2940051"/>
            <a:ext cx="1905000" cy="2927350"/>
          </a:xfrm>
          <a:prstGeom prst="roundRect">
            <a:avLst>
              <a:gd name="adj" fmla="val 16667"/>
            </a:avLst>
          </a:prstGeom>
          <a:gradFill rotWithShape="1">
            <a:gsLst>
              <a:gs pos="0">
                <a:srgbClr val="3375A5"/>
              </a:gs>
              <a:gs pos="100000">
                <a:srgbClr val="18364C"/>
              </a:gs>
            </a:gsLst>
            <a:lin ang="2700000" scaled="1"/>
          </a:gradFill>
          <a:ln w="9525">
            <a:solidFill>
              <a:srgbClr val="3375A5"/>
            </a:solidFill>
            <a:round/>
            <a:headEnd/>
            <a:tailEnd/>
          </a:ln>
        </p:spPr>
        <p:txBody>
          <a:bodyPr wrap="none" lIns="64008" tIns="32004" rIns="64008" bIns="32004"/>
          <a:lstStyle>
            <a:lvl1pPr defTabSz="639763" eaLnBrk="0" hangingPunct="0">
              <a:defRPr sz="2400">
                <a:solidFill>
                  <a:schemeClr val="tx1"/>
                </a:solidFill>
                <a:latin typeface="Times New Roman" panose="02020603050405020304" pitchFamily="18" charset="0"/>
              </a:defRPr>
            </a:lvl1pPr>
            <a:lvl2pPr marL="742950" indent="-285750" defTabSz="639763" eaLnBrk="0" hangingPunct="0">
              <a:defRPr sz="2400">
                <a:solidFill>
                  <a:schemeClr val="tx1"/>
                </a:solidFill>
                <a:latin typeface="Times New Roman" panose="02020603050405020304" pitchFamily="18" charset="0"/>
              </a:defRPr>
            </a:lvl2pPr>
            <a:lvl3pPr marL="1143000" indent="-228600" defTabSz="639763" eaLnBrk="0" hangingPunct="0">
              <a:defRPr sz="2400">
                <a:solidFill>
                  <a:schemeClr val="tx1"/>
                </a:solidFill>
                <a:latin typeface="Times New Roman" panose="02020603050405020304" pitchFamily="18" charset="0"/>
              </a:defRPr>
            </a:lvl3pPr>
            <a:lvl4pPr marL="1600200" indent="-228600" defTabSz="639763" eaLnBrk="0" hangingPunct="0">
              <a:defRPr sz="2400">
                <a:solidFill>
                  <a:schemeClr val="tx1"/>
                </a:solidFill>
                <a:latin typeface="Times New Roman" panose="02020603050405020304" pitchFamily="18" charset="0"/>
              </a:defRPr>
            </a:lvl4pPr>
            <a:lvl5pPr marL="2057400" indent="-228600" defTabSz="639763" eaLnBrk="0" hangingPunct="0">
              <a:defRPr sz="2400">
                <a:solidFill>
                  <a:schemeClr val="tx1"/>
                </a:solidFill>
                <a:latin typeface="Times New Roman" panose="02020603050405020304" pitchFamily="18" charset="0"/>
              </a:defRPr>
            </a:lvl5pPr>
            <a:lvl6pPr marL="2514600" indent="-228600" defTabSz="639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9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9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97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u="sng" baseline="-25000" dirty="0" err="1">
                <a:solidFill>
                  <a:schemeClr val="bg1"/>
                </a:solidFill>
                <a:latin typeface="Arial" panose="020B0604020202020204" pitchFamily="34" charset="0"/>
              </a:rPr>
              <a:t>sysprocesses</a:t>
            </a:r>
            <a:endParaRPr lang="en-US" altLang="en-US" sz="1800" b="1" u="sng"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loginame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a:solidFill>
                  <a:schemeClr val="bg1"/>
                </a:solidFill>
                <a:latin typeface="Arial" panose="020B0604020202020204" pitchFamily="34" charset="0"/>
              </a:rPr>
              <a:t>hostname</a:t>
            </a:r>
          </a:p>
          <a:p>
            <a:pPr eaLnBrk="1" hangingPunct="1"/>
            <a:r>
              <a:rPr lang="en-US" altLang="en-US" sz="1800" b="1" baseline="-25000" dirty="0" err="1">
                <a:solidFill>
                  <a:schemeClr val="bg1"/>
                </a:solidFill>
                <a:latin typeface="Arial" panose="020B0604020202020204" pitchFamily="34" charset="0"/>
              </a:rPr>
              <a:t>programname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spid</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dbid</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waittype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waittime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Lastwaittype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waitresource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sql_handle</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stmt_start</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stmt_end</a:t>
            </a:r>
            <a:endParaRPr lang="en-US" altLang="en-US" sz="1800" b="1" baseline="-25000" dirty="0">
              <a:solidFill>
                <a:schemeClr val="bg1"/>
              </a:solidFill>
              <a:latin typeface="Arial" panose="020B0604020202020204" pitchFamily="34" charset="0"/>
            </a:endParaRPr>
          </a:p>
          <a:p>
            <a:pPr eaLnBrk="1" hangingPunct="1"/>
            <a:r>
              <a:rPr lang="en-US" altLang="en-US" sz="1800" b="1" baseline="-25000" dirty="0" err="1">
                <a:solidFill>
                  <a:schemeClr val="bg1"/>
                </a:solidFill>
                <a:latin typeface="Arial" panose="020B0604020202020204" pitchFamily="34" charset="0"/>
              </a:rPr>
              <a:t>cmd</a:t>
            </a:r>
            <a:endParaRPr lang="en-US" altLang="en-US" sz="1800" b="1" baseline="-25000" dirty="0">
              <a:solidFill>
                <a:schemeClr val="bg1"/>
              </a:solidFill>
              <a:latin typeface="Arial" panose="020B0604020202020204" pitchFamily="34" charset="0"/>
            </a:endParaRPr>
          </a:p>
        </p:txBody>
      </p:sp>
      <p:sp>
        <p:nvSpPr>
          <p:cNvPr id="12" name="Text Box 10"/>
          <p:cNvSpPr txBox="1">
            <a:spLocks noChangeArrowheads="1"/>
          </p:cNvSpPr>
          <p:nvPr/>
        </p:nvSpPr>
        <p:spPr bwMode="auto">
          <a:xfrm>
            <a:off x="733425" y="829654"/>
            <a:ext cx="7110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t>http://msdn.microsoft.com/en-us/library/ms188754.aspx</a:t>
            </a:r>
          </a:p>
          <a:p>
            <a:pPr algn="ctr" eaLnBrk="1" hangingPunct="1"/>
            <a:r>
              <a:rPr lang="en-US" altLang="en-US" dirty="0"/>
              <a:t>http://msdn.microsoft.com/en-us/library/ms188068.aspx</a:t>
            </a:r>
          </a:p>
        </p:txBody>
      </p:sp>
      <p:sp>
        <p:nvSpPr>
          <p:cNvPr id="13" name="TextBox 12"/>
          <p:cNvSpPr txBox="1"/>
          <p:nvPr/>
        </p:nvSpPr>
        <p:spPr>
          <a:xfrm>
            <a:off x="8086372" y="1079490"/>
            <a:ext cx="756356" cy="369332"/>
          </a:xfrm>
          <a:prstGeom prst="rect">
            <a:avLst/>
          </a:prstGeom>
          <a:noFill/>
        </p:spPr>
        <p:txBody>
          <a:bodyPr wrap="square" rtlCol="0">
            <a:spAutoFit/>
          </a:bodyPr>
          <a:lstStyle/>
          <a:p>
            <a:r>
              <a:rPr lang="en-US" dirty="0" smtClean="0"/>
              <a:t>2014</a:t>
            </a:r>
            <a:endParaRPr lang="en-US" dirty="0"/>
          </a:p>
        </p:txBody>
      </p:sp>
      <p:sp>
        <p:nvSpPr>
          <p:cNvPr id="14" name="Right Brace 13"/>
          <p:cNvSpPr/>
          <p:nvPr/>
        </p:nvSpPr>
        <p:spPr>
          <a:xfrm>
            <a:off x="7685792" y="867092"/>
            <a:ext cx="400580" cy="7876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Rectangle 3"/>
          <p:cNvSpPr/>
          <p:nvPr/>
        </p:nvSpPr>
        <p:spPr>
          <a:xfrm>
            <a:off x="8591057" y="6417129"/>
            <a:ext cx="292068" cy="323165"/>
          </a:xfrm>
          <a:prstGeom prst="rect">
            <a:avLst/>
          </a:prstGeom>
        </p:spPr>
        <p:txBody>
          <a:bodyPr wrap="none">
            <a:spAutoFit/>
          </a:bodyPr>
          <a:lstStyle/>
          <a:p>
            <a:fld id="{72D0B5E4-0B31-9D4D-A564-7E7B77729B8E}" type="slidenum">
              <a:rPr lang="en-US" sz="1500" cap="all">
                <a:solidFill>
                  <a:srgbClr val="F99D1C"/>
                </a:solidFill>
                <a:latin typeface="Arial"/>
                <a:cs typeface="Arial"/>
              </a:rPr>
              <a:pPr/>
              <a:t>5</a:t>
            </a:fld>
            <a:endParaRPr lang="en-US" sz="1500" dirty="0"/>
          </a:p>
        </p:txBody>
      </p:sp>
      <p:sp>
        <p:nvSpPr>
          <p:cNvPr id="15" name="TextBox 14"/>
          <p:cNvSpPr txBox="1"/>
          <p:nvPr/>
        </p:nvSpPr>
        <p:spPr>
          <a:xfrm>
            <a:off x="6858000" y="2526268"/>
            <a:ext cx="1106393" cy="369332"/>
          </a:xfrm>
          <a:prstGeom prst="rect">
            <a:avLst/>
          </a:prstGeom>
          <a:noFill/>
        </p:spPr>
        <p:txBody>
          <a:bodyPr wrap="none" rtlCol="0">
            <a:spAutoFit/>
          </a:bodyPr>
          <a:lstStyle/>
          <a:p>
            <a:r>
              <a:rPr lang="en-US" dirty="0" smtClean="0"/>
              <a:t>2000 only</a:t>
            </a:r>
            <a:endParaRPr lang="en-US" dirty="0"/>
          </a:p>
        </p:txBody>
      </p:sp>
      <p:cxnSp>
        <p:nvCxnSpPr>
          <p:cNvPr id="17" name="Straight Connector 16"/>
          <p:cNvCxnSpPr/>
          <p:nvPr/>
        </p:nvCxnSpPr>
        <p:spPr>
          <a:xfrm>
            <a:off x="5486400" y="1828800"/>
            <a:ext cx="0" cy="4419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2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DMVs for Wait Types</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r>
              <a:rPr lang="en-US" sz="2500" dirty="0" err="1" smtClean="0"/>
              <a:t>sys.dm_os_wait_stats</a:t>
            </a:r>
            <a:endParaRPr lang="en-US" sz="2500" dirty="0" smtClean="0"/>
          </a:p>
          <a:p>
            <a:pPr lvl="1"/>
            <a:r>
              <a:rPr lang="en-US" dirty="0" smtClean="0"/>
              <a:t>Cumulative since instance startup</a:t>
            </a:r>
          </a:p>
          <a:p>
            <a:pPr marL="457200" lvl="1" indent="0">
              <a:buNone/>
            </a:pPr>
            <a:r>
              <a:rPr lang="en-US" sz="1800" dirty="0" smtClean="0"/>
              <a:t>select * from </a:t>
            </a:r>
            <a:r>
              <a:rPr lang="en-US" sz="1800" dirty="0" err="1" smtClean="0"/>
              <a:t>sys.dm_os_wait_stats</a:t>
            </a:r>
            <a:r>
              <a:rPr lang="en-US" sz="1800" dirty="0" smtClean="0"/>
              <a:t> order by </a:t>
            </a:r>
            <a:r>
              <a:rPr lang="en-US" sz="1800" dirty="0" err="1" smtClean="0"/>
              <a:t>wait_time_ms</a:t>
            </a:r>
            <a:r>
              <a:rPr lang="en-US" sz="1800" dirty="0" smtClean="0"/>
              <a:t> </a:t>
            </a:r>
            <a:r>
              <a:rPr lang="en-US" sz="1800" dirty="0" err="1" smtClean="0"/>
              <a:t>desc</a:t>
            </a:r>
            <a:r>
              <a:rPr lang="en-US" sz="1800" dirty="0" smtClean="0"/>
              <a:t>;</a:t>
            </a:r>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endParaRPr lang="en-US" dirty="0" smtClean="0"/>
          </a:p>
          <a:p>
            <a:pPr lvl="1"/>
            <a:r>
              <a:rPr lang="en-US" dirty="0"/>
              <a:t>Exclude idle wait types </a:t>
            </a:r>
            <a:endParaRPr lang="en-US" dirty="0" smtClean="0"/>
          </a:p>
          <a:p>
            <a:pPr lvl="1"/>
            <a:r>
              <a:rPr lang="en-US" dirty="0" smtClean="0"/>
              <a:t>View into what your whole instance is waiting on</a:t>
            </a:r>
          </a:p>
          <a:p>
            <a:pPr lvl="1"/>
            <a:endParaRPr lang="en-US" sz="900" dirty="0" smtClean="0"/>
          </a:p>
          <a:p>
            <a:r>
              <a:rPr lang="en-US" sz="2500" dirty="0" err="1" smtClean="0"/>
              <a:t>sys.dm_exec_requests</a:t>
            </a:r>
            <a:endParaRPr lang="en-US" sz="2500" dirty="0" smtClean="0"/>
          </a:p>
          <a:p>
            <a:pPr lvl="1"/>
            <a:r>
              <a:rPr lang="en-US" dirty="0" smtClean="0"/>
              <a:t>Real-time view into what each session/SQL is waiting on</a:t>
            </a:r>
          </a:p>
          <a:p>
            <a:pPr lvl="1"/>
            <a:r>
              <a:rPr lang="en-US" dirty="0" smtClean="0"/>
              <a:t>Status Column tells you what state it’s in</a:t>
            </a:r>
          </a:p>
          <a:p>
            <a:pPr lvl="2"/>
            <a:r>
              <a:rPr lang="en-US" dirty="0" smtClean="0">
                <a:solidFill>
                  <a:srgbClr val="FF0000"/>
                </a:solidFill>
              </a:rPr>
              <a:t>Suspended</a:t>
            </a:r>
            <a:r>
              <a:rPr lang="en-US" dirty="0" smtClean="0"/>
              <a:t>  - means the session is waiting on the </a:t>
            </a:r>
            <a:r>
              <a:rPr lang="en-US" dirty="0" err="1" smtClean="0"/>
              <a:t>wait_type</a:t>
            </a:r>
            <a:endParaRPr lang="en-US" dirty="0" smtClean="0"/>
          </a:p>
          <a:p>
            <a:pPr lvl="2"/>
            <a:r>
              <a:rPr lang="en-US" dirty="0" smtClean="0">
                <a:solidFill>
                  <a:srgbClr val="FF0000"/>
                </a:solidFill>
              </a:rPr>
              <a:t>Running/Runnable </a:t>
            </a:r>
            <a:r>
              <a:rPr lang="en-US" dirty="0" smtClean="0"/>
              <a:t>- means the session is on the CPU or in queue</a:t>
            </a:r>
          </a:p>
          <a:p>
            <a:pPr lvl="2"/>
            <a:r>
              <a:rPr lang="en-US" dirty="0" smtClean="0">
                <a:solidFill>
                  <a:srgbClr val="FF0000"/>
                </a:solidFill>
              </a:rPr>
              <a:t>Sleeping </a:t>
            </a:r>
            <a:r>
              <a:rPr lang="en-US" dirty="0" smtClean="0"/>
              <a:t>- </a:t>
            </a:r>
            <a:r>
              <a:rPr lang="en-US" dirty="0"/>
              <a:t>m</a:t>
            </a:r>
            <a:r>
              <a:rPr lang="en-US" dirty="0" smtClean="0"/>
              <a:t>eans the session is idle</a:t>
            </a:r>
          </a:p>
          <a:p>
            <a:pPr lvl="1"/>
            <a:r>
              <a:rPr lang="en-US" dirty="0" smtClean="0"/>
              <a:t>Example query – next slide</a:t>
            </a:r>
            <a:endParaRPr lang="en-US" dirty="0"/>
          </a:p>
        </p:txBody>
      </p:sp>
      <p:sp>
        <p:nvSpPr>
          <p:cNvPr id="4" name="AutoShape 2" descr="data:image/jpeg;base64,/9j/4AAQSkZJRgABAQAAAQABAAD/2wCEAAkGBxQTEhUUExQWFhUVGB0ZFxcXGBsaHBwbHRgfGh0YHBoeICghHBolIBodJDEiJikrLi4wHR8zODMsNygtLisBCgoKDg0OGxAQGywkHyYsLCwsLCwsLCwsLCwsLCwsLCwsLCwsLCwsLCwsLCwsLCwsLCwsLCwsLCwsLCwsLCwsLP/AABEIAK8BIAMBIgACEQEDEQH/xAAcAAABBQEBAQAAAAAAAAAAAAAFAQIDBAYHAAj/xABDEAACAQIEAwUFBQYFBAEFAAABAhEAAwQSITEFQVEGImFxkRMygaGxB0LB0fAjUmJykuEUM4Ki8RVDstLiFkRTs8L/xAAYAQADAQEAAAAAAAAAAAAAAAAAAQIDBP/EACQRAAICAgICAwADAQAAAAAAAAABAhESIQMxQVETImEEMoFx/9oADAMBAAIRAxEAPwDpkUtOy0oWqJGgUtOy06KaAZFKBTwtOy0wGClinZaXLQA2lpctOC0AMpYp4WvZaYMaBTgKdlpQKQhAKUUoFOC0WA2nClinBaVjEAp614LTgKQHgKcK9Tbl5V95lX+YgfWkA8CnCg2P7T4az71weoE+WaAfhQXF9vU/7dpmPUgj65QfgTSbSGlZta9NcxxXbTEuCFCptrO2+kD/AN+VBMXxG/cjPeJ8v/kWI+BqHyRRa45HW8RxqwkzcUkclOY+izFAsb9oOFSQpLsOQj5gSw9K5ndtg+8S387Fv/IkVG+g09P7CpfKUuM2OM+0lyD7O0FOkEifPVip6fdrN47tfjLm90qOgJ281yfjQpv0P7VC7fD9eNTmx/Gj2IxDsSWdiT4wflB+dVHAmY16kyfnrU10/oj86H4nErI/aAAEyogzpoOcRvTtvsdJEz/rl8qhu+PzqB+ILyk/D86rXeIdFA8zNFMMkWnaoXPgap3cW3UDyGlQ959szeUn6U6Js+o8tKFqYpSRWxlRHlpQlSRS5adgRxTgtSZaXLQIjC0oWpAtLFAEeWly1JFeigBmWvZakC0sUAR5aULTwtRX8UiCWZQOpO3n0oGPy07LQfE9p7C+6S/8oMeu3rQy/wBq7hnJaC9Cx19BII9KlzSGos1gSor2KtpOZ1Eb66+lYLE8UxFz3rpHgoAHzmPhQ97IY96WI/eJaPLNMfCs3zIpcb8m3xXa3DJ7re0/kGb1yyR6UJxHbVz/AJdnTq5j6SfVaz10hRLEKOrEAep0oZf7Q4Vd76HwSbh9EBqPkk+isEaDE9oMS+hcKOigz6yB8qF3ndj33duusDpssD5UDu9rEmEs3X6E5UB9dflVG/2mvn3bdpB/EWc/LKKn7saxRoxaA2AHkIrz6Ak6AczAHz0rHXuJ4l97xA6IqqPWM3zqqvDzcMn2lw9WLP8AnR8fseZrL3E8Ou9635B1Y+gk0PvdpbI9wO/khA9WihycEubLbjxMD6kGrlns3cJ1IHlJ/AfWnivYXIq3u0Vw+7ZA/nefksfWqo4rf3YpvMKukdNZMUdTsyObE+WUfIzVi3wGzElvmfwgU7ihUzN3OKXI5DqY39dPjVU3b1zm5/lB/DyrY2+GWRJVCx65QPzNTeyge6I8z08DRkPExQ4TdbdT5sfz1+VWrPZxiNXURyALfLStfbcDTKvPkCeXnPrTb1onXvnTpA8gKMmGCM0vZ1BGZn2kwAvpmmpcPwW0SJA25sY8NvGidyydZ08CR4xS4YATqNPCf1/apyY6RUPC7aRGUaxov46GmOmpgH4kfTp8attJMS8E9IqG+h6cvvH5cqBndaWK8BS102c54LSgUoFLRYCUtepRTsVHhSxQm/2isL7rG5/IJHrtQ+/2nc+5bC+LmT6DT51LnFDUWzT1FfxSIJd1UdSQKxl/iV65o1xo6J3R8tfnQnF4+xbM3LiBv4mlvgNWqHy+kX8fs217tNZGi5nP8KmP6jpVC/2luH3LYXxYyfQSPnWIvdrLI9xLtyeaplH+8qfQUOxHa24f8u0ig7F2LH0GUfM1LnNhjE2uI4jeec11o6CFH5/OqbWwO839TGfmaxL4vGXf+7cjpaUIPVRPTc1H/wDT925q4Z+c3GL/AFJjyqX+sr/DS43tDhk3uqxna3Nw/wCwGPjVDEdr7Y9yzdfxbKg+ZLf7ahw3ZpgO8yjwHe/EfSridmUiSS3qPoAfnSqI9ga/2pxLe4lq3/VcP4D5VQbGYq4TN+63ghCemQA1rrfCbIjuL8e9/wC1XcsA5VAHTLP10pZL0FHP/wDolxzJtsx6udfVzNELHZ650Cj5+gH41rgjE6afFR9KZZSXAMGTrvsN/wBGnlJsVJbANrs+PvPt0EfWfpVtODWQBpJ/1H11A+VFOJcbwuGuJauEK7gEQhIgsVksBoJBpO0cWkFyPvBSJgazB08em/wrWXFJLszjypvop2OE81tjwMKPjqJPnU2GAY5VAJ8cxjn1ijVi3lVV6AD5fnNV8FgghczOZyR4DfL6yf8Aiq+BaE+fso8TuexQuSAMyhQqge8QN9+ZqT2Km37TvNKZhmPhMaUN7aNIs2wd3Z/6Fy/W58qI8FM4dAf4lPLZiKtcccq/CXySxsg4ewcyIgDWAfSW32qtx/E5QLNv37nvRpltzB15FjoP9XSrmFVcLhx7RvcWXPVjG09TAA8qB4Gy1xnv3MsuRzJy9FBHIbep51Lrjh+jX3lfgu2TpJAJPVp+hFSDaZUf6ZPzFS4UiN1BPMJr8xUtzwZ/IAD0rnOkhJMb3D5CN/8Ag/Oq7IB/dhznlv61PheDgkuFdi0T3dTlBAkhczQCQJJ3irjcGb7to+Z5f1GnQrA2YA7prsJ1OVZMTJMAyY2Gpr1i7BJ+g8KIXuy7swaAsTuy6aQdjI0Gu086uYfs3cG7p8/yooLAhYsfvRrv+j0ofiLWq90R4tH0IrYns1pBuH4CaEcf4GllUZe+xfKcxgRlYzoRrpRQWddFLVDiHF8JYbLcxCIw+4XBb+nVjp4UC4h29w1v/LF+7/LbCjbrdZNPIGtFL2ZUa0Utc4xH2g32Yras2k2gszXTqYBKqEA1/iPWheI7R428QGvXbYZgn7JUQd5ZABH7RTH8Z+FGaDFnW7rhRLEKBzJgepoHje2eCtb4hXI+7aBumencBA+MVyRVtO03rhd1nW4HutPOGeTNO9rYLiMxOwPeWCNjoNDA9fgKHyfg1AI3+0uh9naYxubhCiOvdzHXxjf4VXfieKue4wTwS3mPxZsw+MCoMLikYtFtGhpUrBJhpkk/dkE+mmmmhwGvtLi+8SYGgnIMo6aSPjNZFgE8Lu3D+0uMxPK5dMbx7o7o102q7huywA95R4Kv4ipMJjrakqJcqWUKoljlMa5dBPi2/nRrB4g3FBYFDJhZzGAY1Ouum3Izqd6NhoCLwdBoSxMc9P8AxiruBwKKdEA5nTw+H1qdV0306cvqKkwtqSY1jr5ctDUFDEbVtPn+IBNTOTl18N9Rv/GfHpTrVvU6wP7+JFNuKADBjXqv4CaaQh7PtqAP4T+Cj8edMZNCYH68WNPNrbQnx7x9JNRg6e7G+vdH50xDNdNvXTfwFPt3AZCqPMKWH+40oGiyfjJP0p7aTGon90n6/GlQFcsyljrpzBC/GBsNPnTcAQ1yegJ3J308uZqwrjMfu6dFX5CheOxly0WNpVYmPfJI59DpVQaTVkztqkVsdwJ7+Me5cWLYCqrHKZAHegTIk84Fe7SYv2uJw+FTcXFu3iD7qjZT4nUx5VTHEOIXZXPZtDm1tGzfBnYwfGKdgeDm0s2y2fUlyoJJO7EtMnzrolyx8GUeOXkI9pOKeyxGCXYPdbP/ACm2bevgDcn4eFPwnETexr2kH7PDIczcjeYqsD+Vcw82bpQFuD3GuFr925dYaKWYDKJ5bAT4VZudnbTW2Ec5Pe3ncmOZ3NHzqw+F0WeNXM2IIE9xFGh5tLHbwy1Jw7iVm1bIu3bduHaM9xQSDBnU+NRYDhSWUVURQBppPr1r2J4Srn3Qf9G1R8v2yL+P64mg7I8TtYi/cCZXRLYIfcFidcunIRr1JrVcR/ybo/gb6fWudYLD37aN/h/aK0HKUQGSOWoI1MCvcFbid129uMTkAIhkCgnbkNRvz6daHNy2Cjj0NvMQje/sfpXRCByHpWC4thGtKVcZSVJgnlrBrUcWvp+xDXRb7wbZjIhbcgqdCGuoQToDBOg0mJcmFMpk78qFcRw7M8+3RBsoMSDB6nUyQ3wUbTIwcNs+7Lm5kFv9naVH9/NHe2djctnvGIynfVZ8BbssbxQXWIzXGnL3zdW+P2epj/NcBSF1UGNTN0ibG/8ATrSsufEkhJYqXWGGhGc6nKABsQDr+9FF0xCs5RSSwEnutG8e9GXcHSZ0PQ0DwiYdWlFcqQkCVfMrXPZKV7rd0jvQGBIIBHSTAcSQIpVAg9mp71wk5RccSBl1VZJLEj3gOlKkugLo4nbJQAzngrsJVoyuMxEqZkRJMGAYNCu2Kzat6A/tRuY+49TNiGQP7BB3CFTu3HJtsgbuDNqshVCdxQNjoAWdsP8ALSBP7Uc/4H8RRIa7MfYx6wLlwlmd9ZYljOxnqNu90HWKm4aJuQVInugkDeARBkkabmd5py8KzG2NSSc+ZRplgaETHvagjx86oWlui4AqMqi4IJEQD3c3ofl4aZf8L6J7mJueyGUAqILkCYOYGCRvsNeUgzVyxiwcOzsRK3PaHXWC0HToFJ9Kvrdt21CZkLP+86QWJiCM2Ykk7Rr1EzVfD43CYcPZu4i2AJWCwmCIIK6xE7c6NsCjgsKVVrhWWVZ7wgHMxYnXQqJA11AU+E0+Hoie1N0lRouh3LaZRtJJB266VZXtVhEtZWvqzREhLjAwYEwAIjl8KG4btThEYsTeuNJiLcASZhQT3Rt6U0n6Fa9kuHvi2DIKkiUTTpA5RHx2UCj/AALBPcQI5b2aiFtgkrlGnebdvjIrOXO1+FlSmGvDLsBkUHzAbbntvR3E9rPZ2bZW3F5xPsrmg+DAGSNNwJ+FOmBqMNwtU9xVXyEesAVKogQCPz16SdPyrmOM+0jFLIFmyvi2ZvxWh1z7R8brBtL4BCR82NGDJyOq206fIHr4CpLBEkHXzP5muKv2yxrb4iPBbaD5hZqNeP4tjAxWIPUB2H0il8THkd0sWJJgT4j+wIpuLZUEOyxPM6/OK4Di8dcuSHuXX6hnY/U1WFgfumqUBWfQgxSOsoyugmSuVgI3k5jB1GlBrvbDBD/7m35L9NFIoX9nQA4f0/aXImOg2nbrWS7Q8IXOSAPL/ippXQ70bN+3mBEftWJHRLhjXxUVSxX2iYGTC3mM7i2B9XFczuYMzA8qN47s0qaKzEwNY09OnpvVqMSbZqG+0vD65bF0nl7i/Qmht/7SCTK4Ujzuz9EFZHhWCN0kFsuUT7s/iIomnAl//I3wA6fGnhEVsJH7Qb4PdtWh4k3Gj/cKrYnt1izsLI0jS3/7E1COApzZ/UD8Ka3BbYMS/uk+90y+HiaaivQWyJ+12NP/AHAvkif+tQ3e0uNbfE3B/Kcn/iBRD/o1n91j/qP4U9eE2R9z1LH8aKQWALvE8Q3vYi6fO45+pqpcJb3mJ8zP41qrmBsgTkTly8fGmDC2uSJ/StUB2TsXjivDcEiyD7AGR5t3T3SIkrr4+dFMO1w6pImHJyxmMSQf2IJGq67mTtlrnfBftAu2LNuyuHXLaXKG9pHMn3Qv8XWrmN+0i5bUO2HtsMpMAtMygEn90lhJjkNKkQb7YXSxVmAUmyCVg6HM/wC8A3qBRq+bcW2uIWIUFTEgTAPMCT0O9YDB9sExxylPZuqwqbyoJJIYkye9t0HnGssdpFCqPZ3NAB6CKnp7LCOe0FUexJDA90qDpnEhix6rmEnZBtApBxFVI/ZZZjWVESdASOQJOgmO9pMih9/i6vr7Nh3WX7p3ghtRyjl13FUlxrDXI5AA+8NfHVSJMmeUFtJOYNv9Hr0GW4mR/wBmIUffA5xE5doBjb3SOVWLeKuMGhQY92GkEhivUagQeW8SKA3OJdbWsk63Tr3w22UDZQvlPMk1Dc4qSxJWA0bvPLLzHeHgZiWjc1Nobr0aT21yTmTSdCCpka66todj60E7Xt+yTQf5g5x9x6p2uLXLeihNlHe6KIB0IkxufKqvEOJPfUK4twGkZSRrBH7x60NoXkyHajBMWdg7gE7Zmj0mAPhQFeBL7IXWICkkNmPe5Qyj7wOb4RM9NTj8fbYgZpBILQIgEkEzJAAE6x660ziWPGMx2GVgMluwGZDJAIDN7PxVSVXxhqUZOrHGmwx2RwuFwllCLXt77rnn/DvnnMQFFxgVtqMvvLroSA2lBe1WOs3mNxBnzasLepWOoPePn5nauyY/idrDYA3LuttLMGIlsyxlQ6asSAPMVwLhXFxhXL4RWN33UNwB8oIIKoBEsQYmNegG4oeQbXVDMbgLRA9lIPVtBEEb5jz8qfwnsqLouPcd0CkKFUCSYknU7DTSNZ30or2Pw5xd25dxT3GIeCsZczAahmA7nTKANqrY/ioW/ca2GULoCWJICjKNdtAuhiY51SUm2kFRSTZneKcHaxkk5g4LAiNtDqBtoQYNaC1iw5RnCxKtAGs7nw1Pr8a33Dewr3PZYpbOUqbdxrN4qFuQuq5fu697vcwdtxy5rzGGYyzHMTESW7xMcvKqj9uxpU9B+HUM62C9pom7DBVYToTEZu8BBrPXrahmJEbkDTckGNfAn0FaTgHH2tWMThWuBFuKCGeYUN+zdo1JhYYACZXnXsB9neJuwRdsftPaGzLN+0W3obogGEMrB197pRVGb0zE3sKfagKA2aAByJMCPU0X7PcEv4j2iWrTuVYEsiM4XlBKgxWu7LfZzimvziLXs7SnK0uuZlMhmtwTyESY94ETqK7bgzZsoEtKlq2ggKoCqOWkeXyp9i6R8o8f4fiMPea3fS5aYbB5EjbMJ3B30qph7NyQcrEbgwYOm45EV9ZcbwNrF2msXlRgRKlwCAwIKsOR1gxzGh3rkPGfsuxpz3FazcJ74tq7TmjUAsoB18RO1MFst9hGP+B1gElz3QFBkLyA66eNZrtbjjbcAJoVnMRoTMQNtfzoz2QxD/4IWwCbrOwKCQ4UbuF0MgKd99RGtav/AKQ9421i3aX2bqTqz3JXKC+w0168xWNfYrwcwsYJjcTKAW0IAYEe7m94GCIMyJ5UUt4QXEAvEhiv3NCogaTJkiBIiJA6Vdu9nkwV027+hjPKHKrSD39R3VYg6ctdaqcVdlNoRqwYjyET9ambadHb/DhCVuRn8NZOBxDh2V1uLKvOXN3vGQGncT01IIopa4taae6DJ5FTrAH3SedVO0Fl7yKAASrZtTG4g6+npTOC8De2xu50BtDPAbQwYnUaiJ0Ak+HOsk1bMObjUORwiNvcWQGHtMknLAbvTMaqRE+HXSpxwl/822ztbYT3zLZSp94DQQQNQOdaLG4G5eS3iWUrdtqXRQZzGJykgzJA0IjbnMVnuJYS6lm7cGJBUHv28j2gRKGEzAZ9bqykzBBiCKIPLr/SZRUe/wDCTEYa4B3beY9OX96G3eKB0X2aMLin9oACQV5wNxBoj2N4DicddDWjbRLWju4hQW5DKJZyNY5b+fTr/wBn1gWybTAXyIzZQqsdyCAMwHxMab1btMzSjRyK9w979wC3ByrJUmN2UT4kAgx0rR8d7PW8PYV7aQ2ZFd/aSGBV+8LcnKMy+Y2rpCdibCplBc3CRNzMAYE6AQQq6zGswJOgq63YjC3LRS8DdmDLPDI2oBUrEHU0OM3JApQUf04TYGYwNSTy9KKXdVWyyA5hLT/BEzGuXMV2OulR/aj2Vbh123kctZuCbTHRsye8GiFzDMDmAEyNNDQziZuGxYumcjD2bHNq7MiXCpG5UAAmdyR0qnGxRlRZ7GcEcXWuupAtaAjUFm0iQdwJ031FbVV01Db9QOvhVHskif8AScRftArdsF1vqGgXbcC4jQZC3beaUaPuQZDGqvD+PLctMwCe0Gvsi2pgAyOZWCTtOh3iaiafZUWGxaEbH1H5U19JGQxznUesaUmHfMNMs6SMw35jflTr4OUjujQ89dt9TUFAXE9p8MrFM5ldO6pKyOUgfSay/G+GSz31KuG73UwRynkNp8RpQziHDGskEEtPhz5Dx0iek1ewnE2tm3ccaqmUIoCAhRlDP1LEEkxJ6nSqrzELrUjUdlyThkJAgM2XWIAaI30EzRCD0/3fr9Csrw3tFcZi1x80naBlA/dAGsDz9a0WGxS3RmQqI0ImSD03g+fOiUWhJrpAHGWO9mCAkySSdTAG8Lou3MzrppqCXiZt3kuRsCCOq6yPA+Fd/wDtGx6WOH32IBd1NpOoa4CMwn90S3+muM9puzRTC4JrVp3u3g1y6VUtlD5BZtmNFMSYMGWPhTj1sz2ujpPHO2fDGwTYd7y3SbGVQtt273s+6Q2TKGBgzIyxXE8Fibll1uW3KuuoI+fwr3+HLXVt+6xcJBGoJYLEeBqDKSJ67fr0rShJ7Nrg+1F7Di3dFu3GJm42YMYZGNokQ4icmpg1S4S1t8ZadrZdLl1S1oMBIzTEnZesjaRTeNYMrYwiqGcKl1iQJ1N05ttgNPL1o8MPYsv7YpGXLABKxmSNpgDX1ihJLobdvfs6/guNWroLG4oV5GVmVWy7EFZ89q4Hi7VvOAFyKokAyGgk5Q2vvQNT1mtpxD7QSVSwMNYIyhQWDFR3f3JM6Vh+Oy/7RiCW7pgHUyWzbdNPSopp7L1Tom4eZZvZyEykkgTAEy0+HiYre8I7VJexlkWrXsraWGt2xsUQRJHLKSigAgE5QdKzHZbs25sW2ePZusmGYEo0yumo0PxnlvVVu0drh+Jvi1YZ7qMbam5dlAggjQLJ72Y7jRqH+Ce0ddxHaizhSpxLXFS4cisUza5S0wst93eKP4VFuAPOZWAZfeEhhIMRImdiK4fgu1V/i2XDXrdpcjo6vbDKQS3s4hiw1DnptXebVsIiooyIgCqNIAGw6ERTiqVEMB9qMccJZF1FVjnRRbYlR32CiBEsZj0J0Aq0LjHXMZ2kbDltrQ7jfaOwTbw63EuPddf8oqwQKwYlsp/hiN9TvFXLeI5CIqmqHFnJbmOVOK3CrZrZuXPdljLo0gKASYYnYbAnatzg7TISX02JHJRsAPzG8jwrl/ZGx7XiNoLMe1ZswP3EDXIJ/iUFT1zEc66y3tWg3CttQZCrqx101kgTM7aeetZKPlLY1LVGI7fEXsZlLStu0iMm2sFySN9rkR4TyoLgrjOotkNmDZlD6NlIg6HXkNPKpcbhltYzEWzJjEMwYkklXKusneQGAmdSDRHhzAuS1wKzAjMCgM+AYajfSINNcbki4c/xu0Zzjrm2ROZZGoPdOm41/L6UNvcXuZGyR4yAY2PvQIOgOwOp+Fzj3FBe7y6BSNRMaAgxzI72k+FCOF4druJS2e8rOpPOVBk/AgRQ4RiTKcuSdvs6FxrtCcPasgKC1xubZQApUyTyGtBuNX/Z4M2i5ZsWy+yIdLgKo9sB866hZVxpuxMzGgntjiva4kqmZltjINNM0y0abTp/prLm6RBBOm2u3PTpqSfjRxwxiVyzuX4dx7KcWsWMOuGw6N7RI9pKkgk6m4zwBmMAZdxoBIE1p7OMLHUxpr6fnXNOyPaNMPZt2jYuu0Au4ykFm1nMzDNoQPhFXO0fac+zHsQ6H2iFjIELnBMZWLSdBy0JkmnT7ZLa8HT8FjywHeUROkTrqN/WrGL4jlSTlOu/jyn4/ras72bxTNZTvKTqDmGshiPLlU3ajFpaw7AZQ9w5VAJJzfvBToAu+vQDmBWrkkrIUbdAj7cHVsBZf38uIXlp3rVyuT8Rxc8Pw6xAN+7Hklu2o/8A2fKrvb3jV29cSyblwqoDMrFsrMdVYJtoDuOpoFxDGZ7WGtKJKC4SBrL3Lxgf0qnrWaeWxuOLo3fA7q2+A4oje7nzz1MIo9Ap/wBXnXPsLiYJJIM6nl4QfTl1FdH+0bBtheG4ZFnuhLN7TcAFgSRzDhoP8ZFcrsXijBhupDCdRIMj4TVAaYcVKGGY7DRTIkxOgY8j5R51Ys8RzMO9DDRTmIOp8eWvL8JOct3NBzO8GPEyZGvw600YqNdm1HSORn103+VZYIQWvcZfPoE7rSCRMGI0kkH4z8Nh7iDG8SXcOxUd4KBGnukAAaHT6Gg9upbGIhm6ajy5f2rTFLoptvsZw8w2U76gjn6c6u4PHNaxEr1ylTOo7q5es/iKMdmT7NmukwIknoFG/nv6UFa8b+La6BGe8bgBO0tm1M+RPxpZW2huNRTOhdqFbF4izaIYWLZlzDd6YzAaRsMoM/eboat8c4mDetqXUZWsvl1kKt0s50GxAUAb6HTqJ/xTDY/Sp14s2mvzjy8PWIrJ36NYqPhkvaJjdQvh2L3LJd3UBpAXv5tRqAV3GneisH2Vsi5isOhGhuA/096I6d2ui4Xi5AIDMCRBg/8AqdfhQrA8Bwi3A6K6sDmXK8gH+VgfSnCSimgnxydM1VhEBnMTqCAYgECARAmdSdZ3PhAK8iPjYcBlzMxBGhi2xEzymihfukKwBjTMNPMjSfIGhScMuq/tGZGJnNlttqCIIjNPPxqoNKzKabZh+JOAqPtlW2Trr7kRTuMWHssEuZSWUQV2ghX8wdV3HWr2M7PXrjAC2coKyWBVSoEQJ12pO2iMzq2bO2shEMAaAayeny+FXJpsUb2bixjGHDLLKJb2NlRlGsnKsCNJO1cy7aYC5bxlwXCXZ8rhj97MADE9GDLr0rW8Ks37lrCMMSyJYVGW1kIAZeZIPe2+8I32kyL7aZ8RxOyjGJFpAygTBcnNA5gk+lRFUxvosfYpeUYxlb9zPPT2Zn8RT+0GEbM9p5b2bMkNMSp5A7cj8RQ3s1Z9liMb7FpCo1pCRqc11dxrplRp/vXbeJ4PDYqz/isgYm2SHEhtEMqeRYaiGBjlXZxSwTk1pmMlejk3CXZblspAZWAUxME6KY5ieVMwHbzHXb9q21xERzlZUtW9Z0yywY6nTetRjexl3DgXBdtMiwwzEqxymYyxBOnJtfCuXcLuj/E4dj7vtbZPl7RZo/kSjJpxCCa0dG+zTgV21i71x1AVLYW2QZBL3F106Kh361teO3CFEe8xAjz1oTwviK2S3dIVt43kAxzjczU3FOIr3YBJENrpy20JjeuaLVFOLsw3a/u4wnWSiN6A2yB4wk+nWqmOVSrEgEBWB+EkeWn0iinbi6HNq4BqGa22szuwaYHQ6eNDblvNbfLuyzz1kEyNN5Ma1fG7bFyKkrMjczZjlI2idJEa/Gfw8q0nYS0HvkFwhZDbVpAKtchUcBoGh1IBmPKrNvsorojh3GYB9GVozCTo2s60Lx3B1sN/nw695VKktPL3dBy73yrJ/bRUbWyxccWkKssXELq6uWOoMQoBXIRBEknlp19wdgHtXFRCwcMAVBBM5oPgfl4UMs2HuH2a95ix7zTrodWOp1057wJNH+z2Da06rdCnc7z1OjQYMaiRGwMbjVPdEOz10Zbtw9XJPiW1byBYkxyoZxi8MgRRJYgCBtBHXx066UTv5s1wsCJuuVnmmY5SOURQzitg5GyjN3gSBvEFdPl61T/qC7OqdmuJYe3ZK3L9pWtM2fMQCsszRJ02PWq9jHWMdiQPaKtod1BrmbWSIgFS23XQDeuRhs9y2x1kieckKVB+OUVo7VxbdsTtBY+Q5dZJPLpWbjlGmaZ1K0UftSX2nE8QUAyW/Z2+6IjLaUERAy7MI5ZTWf4ejWmW4rZLlsyuZQw02MEEHkYINJfZnYsSSS2bQbkkkwd9z9aWw3xjl9RQnbJDnHu0uNxFs27t/Mjbotu0gP8AR3txzrMCzBEz5bfoUSa7G3PQHlrsaoiJIGx2BO0+goloEPZBpGoG/Q+Go1+B51DibgMedOQAHmJ6EfOBT1wpeAgkxIB3jzOnw8anoCujHeanw6bzz86gysjFWBBG4NTe1HKNI+tWMLf4kf5Sk5JjNrLRtIiYj1ifAU1tFWIDQcx0YEDpOk7a6V5xoDH6j5+VQOYcxrDEzJOk8+Q+FS1QN2b5knxqE2z/AGE1OHHX5Uinx+FSWQho3EfL608YjloRy2/Xz8amDcpprWwdx/z60qsak10T28URzYeRkek1bGMIAII9fy5/Chi2jykef9v702SDqJ8jUuC8Gi5ZedmhtY7r8xv4SPyqAcOwrRNlNNpGYfX6CgwufDx+M/CpFuHkfrSxkvI84PtGjs4VAAqQoAgKBAHw0oE3Y1BdF43rztr75U/dK7x0P0pExjARJ9fz0q0nE3Uc43kaDfmOn+mlckGEZdMk4H2TVGb/AA9tiWgMJLDnEkmFG+9aHtNwpMKLQt2wCyku6iM7CASRsDz+I3jQLhePD95l6lGZD/VbIOniKKPj1uwSzPG3ezAf6SdJjprzq81WyHxSsjw3BbeIwd9zktXAVVcRKqwUEE2yxHdTTwnNFZnBdnLdtlYBZUd2EA+JzZiT4gjwitXbFvlAnX4mJMEDoPQUrWJ6UZWiMaewUzRqwHxNJdxC50QxmdRlBJmAY0HXz6VevYIMIIBHr4g+YIqrd4UpHeUvyh2LwOgDkwPAaVDWyk6M7xrHW7lrIEhw0ljI1k5iJMHcj40PwN1lGoIBnL5eHxkVrmwuVQAigDkAB8NKB4zh7tFxmUqBo48ToImNZ6jlzrbidSM+TaCOBVBatidlUaTpAjpy/Os/x3gt25eNy29sq0aMSCIWP3dRznx8KLJbdRDAKV0jvQef3gDGsbDal/xcGNj5kfjU9PQ/A7hOCCWiXCm6SQXA1I6TvEqDTcbw26l0oRluP7olRI2LLmOWROoOvhqJv2LjKLb5c0Nng84OaDodwOlO41xdsQAGVVAOn3iDzIbTfnpUcUmrZfNFUkB+PYc2nCtGYAghTpooP/8AX1qhw9Va5lMEFTowDDfoeehok/Dbt5ZRGbKw2WNCDqGPdJmNPGeVUuHYC6jMz2yigQc0LrmiAG7xO+y8jXQpfTZhX2KnHOHgXLXs1ABOoVcuxzEwPAmrK4dbndcdwkrExoBI8tan4ncICxyMyDqP1NeR59n4mf8Ay/OlH+o32UL3Zq2xOTMo155t+Qza/r40H4tws2CpDFpnlBERv1Gvy8a2bJzoR2juEW13nPA0ndTPw0FRHsppUZtk7pjYajqNRK/lUj8BxBGZEDKdV7yaA6iJIIO3KnXyQhkCSAPnFbvAYFjbXKAe6Nm193pV8jomEbOd3+F31ktaujxABHLUwT41Dhrj2G2MxBkRpOv6iuoNg3XU22A+MfHSqtw+HqZ/Cs8kzRRraOaYm4bjs7bseW22g9BVi1gxoI974/o1JxDDG1fuINp2iRlPeHpIFTr7oPMZo36D8qbYgPbuZjpp/DJj4VYS3Le4GkRtl5HkPKZiap4fr0itRh+yBuItxLgAYBoKzE6xodKuVImrDTXo3+mprwvT4Ry8PP8AX5wM3U0wH4VJZcN2kL1WDfqKQtPWgC77X0pp8z8DVT2v/P6+lPDz9PoKAJiOmvmKYbjabgTUbGvZv1+vOgCdb5p3tATJqqIO+817LGx0+NKgLWfYCPlPlry8uvhSK0QTOm3n18Kqh6cl6PTrH4a/80nFMam10E8LjHBM3FGn3yx8Y0VgD6ctauYfjUQWVhMxl023896Ce3G5E/H8amIRpkAeYB+Pz6chUuBouZ+TR2eNKRo41/eH4irVrHg7rI8D+dY97fQgjx0+HrIrxlQCu+2h38dtKnFlZcb7VG3bFo0AaeJEfPafjVS5gLRJORdeYUCfMjfzrLpxNxuQddjE+e4JHiOlWV4pGuWPEH9fWlbD44vphteH20nKo1Ou5PzOlV7vD1JBABEgkQZkHfMrAj51WtcVn75no35n86tDiBjZWHUEg/jPyoyF8UkVL2EvXGi9fDW1IItpbW3qNizAy2hiDvNT3sJO3686kXEqYDBh47/n+FT2boOkg+AIB9KaZDi/IlviN9bfsxcbKBAnKSo6SQduUzEDoKH46+9xgXOZlELoogGJAgc4HoKKlNv7/lVLinDVvW2Riy5ua+euk1SZNGcu40M5tqULDQqTB30AgDXw1qo2IcXbSssHks6nvRp8Ij41Pb7CgGTeOmoyIFI/3NRizwFAQzDO67OwGb+r9c60zSVEYtsjZDICzJMDX5TNVO0HCsQtsO6fs1PeKmSukSeUeP6Jp8NOnX4+NKblxT3bjCBEgnbz57n1PWoUtlNWYQYVrkKpTUyS7ZQfCY384rXJeOUTvGpEjl0mmXsIGfPlUH7xVQs+eUAHzpgtx+vyqpPIIqi2uIYdfU/nTBdBOs/DT61XLxypDfE94fr1qaHZm+1w/bq072xGs7M1VkuaIejR8v7VN2ouKWt5SJhpA3HuxPzqrbtMywiliDPdBJ5idPOm+hAgCCR0JE+WldawD2vZWx7NXXIoDgHvAKO9DbTvXPBw+6GZhaLEkmGtsfHca89q6Bh7isqk6EgSoGx5ijkdoI6M6QOleKxTXUj9flSF6oD2XqfQ+FNYxH65V469T8o8aROv4UEtklo+M/D9TSwZ0/XhUZ032/XKnE/ryoHY4sQNNQfr+NNXToZ8KU9Rp+f5a15By+Mfr9fiDGg6/r6VLavR5frXSkC79d/rP0/WlIg+sfnQKxb0RIA+H4iKi9p5eRn60snkfTrUhQahl25jQ0AMyECYj4bweXX/AJr3tSDrr66eHhUdxI90yDyO4+O3KmgeJH60oDouDEL4jy1+Fes4jXfzzaTUQU7QD1/XwqFp5iPjSoLCWRSPrH6neq/sz90keMx8p23qrbPjHwqVMQfun68+Unxiih2WgxUaqGk7xlI/1bHyM8tqqHEEHp9OfPcD4UtwsCQdwYOuxGkT604MpGuu0/h57VOKLXJJdMkTHvyJ+H0jnVq1xbUBgJImDoSOoHTTeOVUreDB15Rv+Q6+dee7cjLnMA6KYYL0EMCOQ02NTgjRc78hzD8RXkSh89PTb5VbTGsdVKN6g+o/KsjZtgSXLKOWQA6/ylgI/tTvbr9wuNfvwZ5z3QMug273n1MPRS5IPtGxbHxMr6EGPOY0qS1jLbbmPMEfPaayqY+4ozGcu8ggj0MH5Utriwb+If6hU00PCEuma0qp1UyOoM1Xu2tJk+VBMPxJCe8pB6iP+fnV5MVMZHMHqSf/ACB60WL4X4LHs9tNDrSG0D+Ve9u3PKfCI/P6U5sWPvAjxEEfWndkPjku0V2wnKT8apPgrhJECJMFe9p0KzmBovbZWGhn1FSZdB+t5/vTyIoC2sJZOZb0Rvme25U/HLpvXrOAt23c2PZPbcCCEIZdiyq0xEjptR1BHrSGPlP5mp2NvQPg+OnP9a04XGmDB6SJ/XrVx16geYioWtgeXSmI/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cstate="print"/>
          <a:stretch>
            <a:fillRect/>
          </a:stretch>
        </p:blipFill>
        <p:spPr>
          <a:xfrm>
            <a:off x="2771775" y="2057400"/>
            <a:ext cx="3629025" cy="1123950"/>
          </a:xfrm>
          <a:prstGeom prst="rect">
            <a:avLst/>
          </a:prstGeom>
          <a:ln>
            <a:solidFill>
              <a:schemeClr val="tx1">
                <a:lumMod val="50000"/>
                <a:lumOff val="50000"/>
              </a:schemeClr>
            </a:solidFill>
          </a:ln>
        </p:spPr>
      </p:pic>
      <p:sp>
        <p:nvSpPr>
          <p:cNvPr id="6"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6</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478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DM_EXEC_REQUESTS Query</a:t>
            </a:r>
          </a:p>
        </p:txBody>
      </p:sp>
      <p:sp>
        <p:nvSpPr>
          <p:cNvPr id="4" name="AutoShape 2" descr="data:image/jpeg;base64,/9j/4AAQSkZJRgABAQAAAQABAAD/2wCEAAkGBxQTEhUUExQWFhUVGB0ZFxcXGBsaHBwbHRgfGh0YHBoeICghHBolIBodJDEiJikrLi4wHR8zODMsNygtLisBCgoKDg0OGxAQGywkHyYsLCwsLCwsLCwsLCwsLCwsLCwsLCwsLCwsLCwsLCwsLCwsLCwsLCwsLCwsLCwsLCwsLP/AABEIAK8BIAMBIgACEQEDEQH/xAAcAAABBQEBAQAAAAAAAAAAAAAFAQIDBAYHAAj/xABDEAACAQIEAwUFBQYFBAEFAAABAhEAAwQSITEFQVEGImFxkRMygaGxB0LB0fAjUmJykuEUM4Ki8RVDstLiFkRTs8L/xAAYAQADAQEAAAAAAAAAAAAAAAAAAQIDBP/EACQRAAICAgICAwADAQAAAAAAAAABAhESIQMxQVETImEEMoFx/9oADAMBAAIRAxEAPwDpkUtOy0oWqJGgUtOy06KaAZFKBTwtOy0wGClinZaXLQA2lpctOC0AMpYp4WvZaYMaBTgKdlpQKQhAKUUoFOC0WA2nClinBaVjEAp614LTgKQHgKcK9Tbl5V95lX+YgfWkA8CnCg2P7T4az71weoE+WaAfhQXF9vU/7dpmPUgj65QfgTSbSGlZta9NcxxXbTEuCFCptrO2+kD/AN+VBMXxG/cjPeJ8v/kWI+BqHyRRa45HW8RxqwkzcUkclOY+izFAsb9oOFSQpLsOQj5gSw9K5ndtg+8S387Fv/IkVG+g09P7CpfKUuM2OM+0lyD7O0FOkEifPVip6fdrN47tfjLm90qOgJ281yfjQpv0P7VC7fD9eNTmx/Gj2IxDsSWdiT4wflB+dVHAmY16kyfnrU10/oj86H4nErI/aAAEyogzpoOcRvTtvsdJEz/rl8qhu+PzqB+ILyk/D86rXeIdFA8zNFMMkWnaoXPgap3cW3UDyGlQ959szeUn6U6Js+o8tKFqYpSRWxlRHlpQlSRS5adgRxTgtSZaXLQIjC0oWpAtLFAEeWly1JFeigBmWvZakC0sUAR5aULTwtRX8UiCWZQOpO3n0oGPy07LQfE9p7C+6S/8oMeu3rQy/wBq7hnJaC9Cx19BII9KlzSGos1gSor2KtpOZ1Eb66+lYLE8UxFz3rpHgoAHzmPhQ97IY96WI/eJaPLNMfCs3zIpcb8m3xXa3DJ7re0/kGb1yyR6UJxHbVz/AJdnTq5j6SfVaz10hRLEKOrEAep0oZf7Q4Vd76HwSbh9EBqPkk+isEaDE9oMS+hcKOigz6yB8qF3ndj33duusDpssD5UDu9rEmEs3X6E5UB9dflVG/2mvn3bdpB/EWc/LKKn7saxRoxaA2AHkIrz6Ak6AczAHz0rHXuJ4l97xA6IqqPWM3zqqvDzcMn2lw9WLP8AnR8fseZrL3E8Ou9635B1Y+gk0PvdpbI9wO/khA9WihycEubLbjxMD6kGrlns3cJ1IHlJ/AfWnivYXIq3u0Vw+7ZA/nefksfWqo4rf3YpvMKukdNZMUdTsyObE+WUfIzVi3wGzElvmfwgU7ihUzN3OKXI5DqY39dPjVU3b1zm5/lB/DyrY2+GWRJVCx65QPzNTeyge6I8z08DRkPExQ4TdbdT5sfz1+VWrPZxiNXURyALfLStfbcDTKvPkCeXnPrTb1onXvnTpA8gKMmGCM0vZ1BGZn2kwAvpmmpcPwW0SJA25sY8NvGidyydZ08CR4xS4YATqNPCf1/apyY6RUPC7aRGUaxov46GmOmpgH4kfTp8attJMS8E9IqG+h6cvvH5cqBndaWK8BS102c54LSgUoFLRYCUtepRTsVHhSxQm/2isL7rG5/IJHrtQ+/2nc+5bC+LmT6DT51LnFDUWzT1FfxSIJd1UdSQKxl/iV65o1xo6J3R8tfnQnF4+xbM3LiBv4mlvgNWqHy+kX8fs217tNZGi5nP8KmP6jpVC/2luH3LYXxYyfQSPnWIvdrLI9xLtyeaplH+8qfQUOxHa24f8u0ig7F2LH0GUfM1LnNhjE2uI4jeec11o6CFH5/OqbWwO839TGfmaxL4vGXf+7cjpaUIPVRPTc1H/wDT925q4Z+c3GL/AFJjyqX+sr/DS43tDhk3uqxna3Nw/wCwGPjVDEdr7Y9yzdfxbKg+ZLf7ahw3ZpgO8yjwHe/EfSridmUiSS3qPoAfnSqI9ga/2pxLe4lq3/VcP4D5VQbGYq4TN+63ghCemQA1rrfCbIjuL8e9/wC1XcsA5VAHTLP10pZL0FHP/wDolxzJtsx6udfVzNELHZ650Cj5+gH41rgjE6afFR9KZZSXAMGTrvsN/wBGnlJsVJbANrs+PvPt0EfWfpVtODWQBpJ/1H11A+VFOJcbwuGuJauEK7gEQhIgsVksBoJBpO0cWkFyPvBSJgazB08em/wrWXFJLszjypvop2OE81tjwMKPjqJPnU2GAY5VAJ8cxjn1ijVi3lVV6AD5fnNV8FgghczOZyR4DfL6yf8Aiq+BaE+fso8TuexQuSAMyhQqge8QN9+ZqT2Km37TvNKZhmPhMaUN7aNIs2wd3Z/6Fy/W58qI8FM4dAf4lPLZiKtcccq/CXySxsg4ewcyIgDWAfSW32qtx/E5QLNv37nvRpltzB15FjoP9XSrmFVcLhx7RvcWXPVjG09TAA8qB4Gy1xnv3MsuRzJy9FBHIbep51Lrjh+jX3lfgu2TpJAJPVp+hFSDaZUf6ZPzFS4UiN1BPMJr8xUtzwZ/IAD0rnOkhJMb3D5CN/8Ag/Oq7IB/dhznlv61PheDgkuFdi0T3dTlBAkhczQCQJJ3irjcGb7to+Z5f1GnQrA2YA7prsJ1OVZMTJMAyY2Gpr1i7BJ+g8KIXuy7swaAsTuy6aQdjI0Gu086uYfs3cG7p8/yooLAhYsfvRrv+j0ofiLWq90R4tH0IrYns1pBuH4CaEcf4GllUZe+xfKcxgRlYzoRrpRQWddFLVDiHF8JYbLcxCIw+4XBb+nVjp4UC4h29w1v/LF+7/LbCjbrdZNPIGtFL2ZUa0Utc4xH2g32Yras2k2gszXTqYBKqEA1/iPWheI7R428QGvXbYZgn7JUQd5ZABH7RTH8Z+FGaDFnW7rhRLEKBzJgepoHje2eCtb4hXI+7aBumencBA+MVyRVtO03rhd1nW4HutPOGeTNO9rYLiMxOwPeWCNjoNDA9fgKHyfg1AI3+0uh9naYxubhCiOvdzHXxjf4VXfieKue4wTwS3mPxZsw+MCoMLikYtFtGhpUrBJhpkk/dkE+mmmmhwGvtLi+8SYGgnIMo6aSPjNZFgE8Lu3D+0uMxPK5dMbx7o7o102q7huywA95R4Kv4ipMJjrakqJcqWUKoljlMa5dBPi2/nRrB4g3FBYFDJhZzGAY1Ouum3Izqd6NhoCLwdBoSxMc9P8AxiruBwKKdEA5nTw+H1qdV0306cvqKkwtqSY1jr5ctDUFDEbVtPn+IBNTOTl18N9Rv/GfHpTrVvU6wP7+JFNuKADBjXqv4CaaQh7PtqAP4T+Cj8edMZNCYH68WNPNrbQnx7x9JNRg6e7G+vdH50xDNdNvXTfwFPt3AZCqPMKWH+40oGiyfjJP0p7aTGon90n6/GlQFcsyljrpzBC/GBsNPnTcAQ1yegJ3J308uZqwrjMfu6dFX5CheOxly0WNpVYmPfJI59DpVQaTVkztqkVsdwJ7+Me5cWLYCqrHKZAHegTIk84Fe7SYv2uJw+FTcXFu3iD7qjZT4nUx5VTHEOIXZXPZtDm1tGzfBnYwfGKdgeDm0s2y2fUlyoJJO7EtMnzrolyx8GUeOXkI9pOKeyxGCXYPdbP/ACm2bevgDcn4eFPwnETexr2kH7PDIczcjeYqsD+Vcw82bpQFuD3GuFr925dYaKWYDKJ5bAT4VZudnbTW2Ec5Pe3ncmOZ3NHzqw+F0WeNXM2IIE9xFGh5tLHbwy1Jw7iVm1bIu3bduHaM9xQSDBnU+NRYDhSWUVURQBppPr1r2J4Srn3Qf9G1R8v2yL+P64mg7I8TtYi/cCZXRLYIfcFidcunIRr1JrVcR/ybo/gb6fWudYLD37aN/h/aK0HKUQGSOWoI1MCvcFbid129uMTkAIhkCgnbkNRvz6daHNy2Cjj0NvMQje/sfpXRCByHpWC4thGtKVcZSVJgnlrBrUcWvp+xDXRb7wbZjIhbcgqdCGuoQToDBOg0mJcmFMpk78qFcRw7M8+3RBsoMSDB6nUyQ3wUbTIwcNs+7Lm5kFv9naVH9/NHe2djctnvGIynfVZ8BbssbxQXWIzXGnL3zdW+P2epj/NcBSF1UGNTN0ibG/8ATrSsufEkhJYqXWGGhGc6nKABsQDr+9FF0xCs5RSSwEnutG8e9GXcHSZ0PQ0DwiYdWlFcqQkCVfMrXPZKV7rd0jvQGBIIBHSTAcSQIpVAg9mp71wk5RccSBl1VZJLEj3gOlKkugLo4nbJQAzngrsJVoyuMxEqZkRJMGAYNCu2Kzat6A/tRuY+49TNiGQP7BB3CFTu3HJtsgbuDNqshVCdxQNjoAWdsP8ALSBP7Uc/4H8RRIa7MfYx6wLlwlmd9ZYljOxnqNu90HWKm4aJuQVInugkDeARBkkabmd5py8KzG2NSSc+ZRplgaETHvagjx86oWlui4AqMqi4IJEQD3c3ofl4aZf8L6J7mJueyGUAqILkCYOYGCRvsNeUgzVyxiwcOzsRK3PaHXWC0HToFJ9Kvrdt21CZkLP+86QWJiCM2Ykk7Rr1EzVfD43CYcPZu4i2AJWCwmCIIK6xE7c6NsCjgsKVVrhWWVZ7wgHMxYnXQqJA11AU+E0+Hoie1N0lRouh3LaZRtJJB266VZXtVhEtZWvqzREhLjAwYEwAIjl8KG4btThEYsTeuNJiLcASZhQT3Rt6U0n6Fa9kuHvi2DIKkiUTTpA5RHx2UCj/AALBPcQI5b2aiFtgkrlGnebdvjIrOXO1+FlSmGvDLsBkUHzAbbntvR3E9rPZ2bZW3F5xPsrmg+DAGSNNwJ+FOmBqMNwtU9xVXyEesAVKogQCPz16SdPyrmOM+0jFLIFmyvi2ZvxWh1z7R8brBtL4BCR82NGDJyOq206fIHr4CpLBEkHXzP5muKv2yxrb4iPBbaD5hZqNeP4tjAxWIPUB2H0il8THkd0sWJJgT4j+wIpuLZUEOyxPM6/OK4Di8dcuSHuXX6hnY/U1WFgfumqUBWfQgxSOsoyugmSuVgI3k5jB1GlBrvbDBD/7m35L9NFIoX9nQA4f0/aXImOg2nbrWS7Q8IXOSAPL/ippXQ70bN+3mBEftWJHRLhjXxUVSxX2iYGTC3mM7i2B9XFczuYMzA8qN47s0qaKzEwNY09OnpvVqMSbZqG+0vD65bF0nl7i/Qmht/7SCTK4Ujzuz9EFZHhWCN0kFsuUT7s/iIomnAl//I3wA6fGnhEVsJH7Qb4PdtWh4k3Gj/cKrYnt1izsLI0jS3/7E1COApzZ/UD8Ka3BbYMS/uk+90y+HiaaivQWyJ+12NP/AHAvkif+tQ3e0uNbfE3B/Kcn/iBRD/o1n91j/qP4U9eE2R9z1LH8aKQWALvE8Q3vYi6fO45+pqpcJb3mJ8zP41qrmBsgTkTly8fGmDC2uSJ/StUB2TsXjivDcEiyD7AGR5t3T3SIkrr4+dFMO1w6pImHJyxmMSQf2IJGq67mTtlrnfBftAu2LNuyuHXLaXKG9pHMn3Qv8XWrmN+0i5bUO2HtsMpMAtMygEn90lhJjkNKkQb7YXSxVmAUmyCVg6HM/wC8A3qBRq+bcW2uIWIUFTEgTAPMCT0O9YDB9sExxylPZuqwqbyoJJIYkye9t0HnGssdpFCqPZ3NAB6CKnp7LCOe0FUexJDA90qDpnEhix6rmEnZBtApBxFVI/ZZZjWVESdASOQJOgmO9pMih9/i6vr7Nh3WX7p3ghtRyjl13FUlxrDXI5AA+8NfHVSJMmeUFtJOYNv9Hr0GW4mR/wBmIUffA5xE5doBjb3SOVWLeKuMGhQY92GkEhivUagQeW8SKA3OJdbWsk63Tr3w22UDZQvlPMk1Dc4qSxJWA0bvPLLzHeHgZiWjc1Nobr0aT21yTmTSdCCpka66todj60E7Xt+yTQf5g5x9x6p2uLXLeihNlHe6KIB0IkxufKqvEOJPfUK4twGkZSRrBH7x60NoXkyHajBMWdg7gE7Zmj0mAPhQFeBL7IXWICkkNmPe5Qyj7wOb4RM9NTj8fbYgZpBILQIgEkEzJAAE6x660ziWPGMx2GVgMluwGZDJAIDN7PxVSVXxhqUZOrHGmwx2RwuFwllCLXt77rnn/DvnnMQFFxgVtqMvvLroSA2lBe1WOs3mNxBnzasLepWOoPePn5nauyY/idrDYA3LuttLMGIlsyxlQ6asSAPMVwLhXFxhXL4RWN33UNwB8oIIKoBEsQYmNegG4oeQbXVDMbgLRA9lIPVtBEEb5jz8qfwnsqLouPcd0CkKFUCSYknU7DTSNZ30or2Pw5xd25dxT3GIeCsZczAahmA7nTKANqrY/ioW/ca2GULoCWJICjKNdtAuhiY51SUm2kFRSTZneKcHaxkk5g4LAiNtDqBtoQYNaC1iw5RnCxKtAGs7nw1Pr8a33Dewr3PZYpbOUqbdxrN4qFuQuq5fu697vcwdtxy5rzGGYyzHMTESW7xMcvKqj9uxpU9B+HUM62C9pom7DBVYToTEZu8BBrPXrahmJEbkDTckGNfAn0FaTgHH2tWMThWuBFuKCGeYUN+zdo1JhYYACZXnXsB9neJuwRdsftPaGzLN+0W3obogGEMrB197pRVGb0zE3sKfagKA2aAByJMCPU0X7PcEv4j2iWrTuVYEsiM4XlBKgxWu7LfZzimvziLXs7SnK0uuZlMhmtwTyESY94ETqK7bgzZsoEtKlq2ggKoCqOWkeXyp9i6R8o8f4fiMPea3fS5aYbB5EjbMJ3B30qph7NyQcrEbgwYOm45EV9ZcbwNrF2msXlRgRKlwCAwIKsOR1gxzGh3rkPGfsuxpz3FazcJ74tq7TmjUAsoB18RO1MFst9hGP+B1gElz3QFBkLyA66eNZrtbjjbcAJoVnMRoTMQNtfzoz2QxD/4IWwCbrOwKCQ4UbuF0MgKd99RGtav/AKQ9421i3aX2bqTqz3JXKC+w0168xWNfYrwcwsYJjcTKAW0IAYEe7m94GCIMyJ5UUt4QXEAvEhiv3NCogaTJkiBIiJA6Vdu9nkwV027+hjPKHKrSD39R3VYg6ctdaqcVdlNoRqwYjyET9ambadHb/DhCVuRn8NZOBxDh2V1uLKvOXN3vGQGncT01IIopa4taae6DJ5FTrAH3SedVO0Fl7yKAASrZtTG4g6+npTOC8De2xu50BtDPAbQwYnUaiJ0Ak+HOsk1bMObjUORwiNvcWQGHtMknLAbvTMaqRE+HXSpxwl/822ztbYT3zLZSp94DQQQNQOdaLG4G5eS3iWUrdtqXRQZzGJykgzJA0IjbnMVnuJYS6lm7cGJBUHv28j2gRKGEzAZ9bqykzBBiCKIPLr/SZRUe/wDCTEYa4B3beY9OX96G3eKB0X2aMLin9oACQV5wNxBoj2N4DicddDWjbRLWju4hQW5DKJZyNY5b+fTr/wBn1gWybTAXyIzZQqsdyCAMwHxMab1btMzSjRyK9w979wC3ByrJUmN2UT4kAgx0rR8d7PW8PYV7aQ2ZFd/aSGBV+8LcnKMy+Y2rpCdibCplBc3CRNzMAYE6AQQq6zGswJOgq63YjC3LRS8DdmDLPDI2oBUrEHU0OM3JApQUf04TYGYwNSTy9KKXdVWyyA5hLT/BEzGuXMV2OulR/aj2Vbh123kctZuCbTHRsye8GiFzDMDmAEyNNDQziZuGxYumcjD2bHNq7MiXCpG5UAAmdyR0qnGxRlRZ7GcEcXWuupAtaAjUFm0iQdwJ031FbVV01Db9QOvhVHskif8AScRftArdsF1vqGgXbcC4jQZC3beaUaPuQZDGqvD+PLctMwCe0Gvsi2pgAyOZWCTtOh3iaiafZUWGxaEbH1H5U19JGQxznUesaUmHfMNMs6SMw35jflTr4OUjujQ89dt9TUFAXE9p8MrFM5ldO6pKyOUgfSay/G+GSz31KuG73UwRynkNp8RpQziHDGskEEtPhz5Dx0iek1ewnE2tm3ccaqmUIoCAhRlDP1LEEkxJ6nSqrzELrUjUdlyThkJAgM2XWIAaI30EzRCD0/3fr9Csrw3tFcZi1x80naBlA/dAGsDz9a0WGxS3RmQqI0ImSD03g+fOiUWhJrpAHGWO9mCAkySSdTAG8Lou3MzrppqCXiZt3kuRsCCOq6yPA+Fd/wDtGx6WOH32IBd1NpOoa4CMwn90S3+muM9puzRTC4JrVp3u3g1y6VUtlD5BZtmNFMSYMGWPhTj1sz2ujpPHO2fDGwTYd7y3SbGVQtt273s+6Q2TKGBgzIyxXE8Fibll1uW3KuuoI+fwr3+HLXVt+6xcJBGoJYLEeBqDKSJ67fr0rShJ7Nrg+1F7Di3dFu3GJm42YMYZGNokQ4icmpg1S4S1t8ZadrZdLl1S1oMBIzTEnZesjaRTeNYMrYwiqGcKl1iQJ1N05ttgNPL1o8MPYsv7YpGXLABKxmSNpgDX1ihJLobdvfs6/guNWroLG4oV5GVmVWy7EFZ89q4Hi7VvOAFyKokAyGgk5Q2vvQNT1mtpxD7QSVSwMNYIyhQWDFR3f3JM6Vh+Oy/7RiCW7pgHUyWzbdNPSopp7L1Tom4eZZvZyEykkgTAEy0+HiYre8I7VJexlkWrXsraWGt2xsUQRJHLKSigAgE5QdKzHZbs25sW2ePZusmGYEo0yumo0PxnlvVVu0drh+Jvi1YZ7qMbam5dlAggjQLJ72Y7jRqH+Ce0ddxHaizhSpxLXFS4cisUza5S0wst93eKP4VFuAPOZWAZfeEhhIMRImdiK4fgu1V/i2XDXrdpcjo6vbDKQS3s4hiw1DnptXebVsIiooyIgCqNIAGw6ERTiqVEMB9qMccJZF1FVjnRRbYlR32CiBEsZj0J0Aq0LjHXMZ2kbDltrQ7jfaOwTbw63EuPddf8oqwQKwYlsp/hiN9TvFXLeI5CIqmqHFnJbmOVOK3CrZrZuXPdljLo0gKASYYnYbAnatzg7TISX02JHJRsAPzG8jwrl/ZGx7XiNoLMe1ZswP3EDXIJ/iUFT1zEc66y3tWg3CttQZCrqx101kgTM7aeetZKPlLY1LVGI7fEXsZlLStu0iMm2sFySN9rkR4TyoLgrjOotkNmDZlD6NlIg6HXkNPKpcbhltYzEWzJjEMwYkklXKusneQGAmdSDRHhzAuS1wKzAjMCgM+AYajfSINNcbki4c/xu0Zzjrm2ROZZGoPdOm41/L6UNvcXuZGyR4yAY2PvQIOgOwOp+Fzj3FBe7y6BSNRMaAgxzI72k+FCOF4druJS2e8rOpPOVBk/AgRQ4RiTKcuSdvs6FxrtCcPasgKC1xubZQApUyTyGtBuNX/Z4M2i5ZsWy+yIdLgKo9sB866hZVxpuxMzGgntjiva4kqmZltjINNM0y0abTp/prLm6RBBOm2u3PTpqSfjRxwxiVyzuX4dx7KcWsWMOuGw6N7RI9pKkgk6m4zwBmMAZdxoBIE1p7OMLHUxpr6fnXNOyPaNMPZt2jYuu0Au4ykFm1nMzDNoQPhFXO0fac+zHsQ6H2iFjIELnBMZWLSdBy0JkmnT7ZLa8HT8FjywHeUROkTrqN/WrGL4jlSTlOu/jyn4/ras72bxTNZTvKTqDmGshiPLlU3ajFpaw7AZQ9w5VAJJzfvBToAu+vQDmBWrkkrIUbdAj7cHVsBZf38uIXlp3rVyuT8Rxc8Pw6xAN+7Hklu2o/8A2fKrvb3jV29cSyblwqoDMrFsrMdVYJtoDuOpoFxDGZ7WGtKJKC4SBrL3Lxgf0qnrWaeWxuOLo3fA7q2+A4oje7nzz1MIo9Ap/wBXnXPsLiYJJIM6nl4QfTl1FdH+0bBtheG4ZFnuhLN7TcAFgSRzDhoP8ZFcrsXijBhupDCdRIMj4TVAaYcVKGGY7DRTIkxOgY8j5R51Ys8RzMO9DDRTmIOp8eWvL8JOct3NBzO8GPEyZGvw600YqNdm1HSORn103+VZYIQWvcZfPoE7rSCRMGI0kkH4z8Nh7iDG8SXcOxUd4KBGnukAAaHT6Gg9upbGIhm6ajy5f2rTFLoptvsZw8w2U76gjn6c6u4PHNaxEr1ylTOo7q5es/iKMdmT7NmukwIknoFG/nv6UFa8b+La6BGe8bgBO0tm1M+RPxpZW2huNRTOhdqFbF4izaIYWLZlzDd6YzAaRsMoM/eboat8c4mDetqXUZWsvl1kKt0s50GxAUAb6HTqJ/xTDY/Sp14s2mvzjy8PWIrJ36NYqPhkvaJjdQvh2L3LJd3UBpAXv5tRqAV3GneisH2Vsi5isOhGhuA/096I6d2ui4Xi5AIDMCRBg/8AqdfhQrA8Bwi3A6K6sDmXK8gH+VgfSnCSimgnxydM1VhEBnMTqCAYgECARAmdSdZ3PhAK8iPjYcBlzMxBGhi2xEzymihfukKwBjTMNPMjSfIGhScMuq/tGZGJnNlttqCIIjNPPxqoNKzKabZh+JOAqPtlW2Trr7kRTuMWHssEuZSWUQV2ghX8wdV3HWr2M7PXrjAC2coKyWBVSoEQJ12pO2iMzq2bO2shEMAaAayeny+FXJpsUb2bixjGHDLLKJb2NlRlGsnKsCNJO1cy7aYC5bxlwXCXZ8rhj97MADE9GDLr0rW8Ks37lrCMMSyJYVGW1kIAZeZIPe2+8I32kyL7aZ8RxOyjGJFpAygTBcnNA5gk+lRFUxvosfYpeUYxlb9zPPT2Zn8RT+0GEbM9p5b2bMkNMSp5A7cj8RQ3s1Z9liMb7FpCo1pCRqc11dxrplRp/vXbeJ4PDYqz/isgYm2SHEhtEMqeRYaiGBjlXZxSwTk1pmMlejk3CXZblspAZWAUxME6KY5ieVMwHbzHXb9q21xERzlZUtW9Z0yywY6nTetRjexl3DgXBdtMiwwzEqxymYyxBOnJtfCuXcLuj/E4dj7vtbZPl7RZo/kSjJpxCCa0dG+zTgV21i71x1AVLYW2QZBL3F106Kh361teO3CFEe8xAjz1oTwviK2S3dIVt43kAxzjczU3FOIr3YBJENrpy20JjeuaLVFOLsw3a/u4wnWSiN6A2yB4wk+nWqmOVSrEgEBWB+EkeWn0iinbi6HNq4BqGa22szuwaYHQ6eNDblvNbfLuyzz1kEyNN5Ma1fG7bFyKkrMjczZjlI2idJEa/Gfw8q0nYS0HvkFwhZDbVpAKtchUcBoGh1IBmPKrNvsorojh3GYB9GVozCTo2s60Lx3B1sN/nw695VKktPL3dBy73yrJ/bRUbWyxccWkKssXELq6uWOoMQoBXIRBEknlp19wdgHtXFRCwcMAVBBM5oPgfl4UMs2HuH2a95ix7zTrodWOp1057wJNH+z2Da06rdCnc7z1OjQYMaiRGwMbjVPdEOz10Zbtw9XJPiW1byBYkxyoZxi8MgRRJYgCBtBHXx066UTv5s1wsCJuuVnmmY5SOURQzitg5GyjN3gSBvEFdPl61T/qC7OqdmuJYe3ZK3L9pWtM2fMQCsszRJ02PWq9jHWMdiQPaKtod1BrmbWSIgFS23XQDeuRhs9y2x1kieckKVB+OUVo7VxbdsTtBY+Q5dZJPLpWbjlGmaZ1K0UftSX2nE8QUAyW/Z2+6IjLaUERAy7MI5ZTWf4ejWmW4rZLlsyuZQw02MEEHkYINJfZnYsSSS2bQbkkkwd9z9aWw3xjl9RQnbJDnHu0uNxFs27t/Mjbotu0gP8AR3txzrMCzBEz5bfoUSa7G3PQHlrsaoiJIGx2BO0+goloEPZBpGoG/Q+Go1+B51DibgMedOQAHmJ6EfOBT1wpeAgkxIB3jzOnw8anoCujHeanw6bzz86gysjFWBBG4NTe1HKNI+tWMLf4kf5Sk5JjNrLRtIiYj1ifAU1tFWIDQcx0YEDpOk7a6V5xoDH6j5+VQOYcxrDEzJOk8+Q+FS1QN2b5knxqE2z/AGE1OHHX5Uinx+FSWQho3EfL608YjloRy2/Xz8amDcpprWwdx/z60qsak10T28URzYeRkek1bGMIAII9fy5/Chi2jykef9v702SDqJ8jUuC8Gi5ZedmhtY7r8xv4SPyqAcOwrRNlNNpGYfX6CgwufDx+M/CpFuHkfrSxkvI84PtGjs4VAAqQoAgKBAHw0oE3Y1BdF43rztr75U/dK7x0P0pExjARJ9fz0q0nE3Uc43kaDfmOn+mlckGEZdMk4H2TVGb/AA9tiWgMJLDnEkmFG+9aHtNwpMKLQt2wCyku6iM7CASRsDz+I3jQLhePD95l6lGZD/VbIOniKKPj1uwSzPG3ezAf6SdJjprzq81WyHxSsjw3BbeIwd9zktXAVVcRKqwUEE2yxHdTTwnNFZnBdnLdtlYBZUd2EA+JzZiT4gjwitXbFvlAnX4mJMEDoPQUrWJ6UZWiMaewUzRqwHxNJdxC50QxmdRlBJmAY0HXz6VevYIMIIBHr4g+YIqrd4UpHeUvyh2LwOgDkwPAaVDWyk6M7xrHW7lrIEhw0ljI1k5iJMHcj40PwN1lGoIBnL5eHxkVrmwuVQAigDkAB8NKB4zh7tFxmUqBo48ToImNZ6jlzrbidSM+TaCOBVBatidlUaTpAjpy/Os/x3gt25eNy29sq0aMSCIWP3dRznx8KLJbdRDAKV0jvQef3gDGsbDal/xcGNj5kfjU9PQ/A7hOCCWiXCm6SQXA1I6TvEqDTcbw26l0oRluP7olRI2LLmOWROoOvhqJv2LjKLb5c0Nng84OaDodwOlO41xdsQAGVVAOn3iDzIbTfnpUcUmrZfNFUkB+PYc2nCtGYAghTpooP/8AX1qhw9Va5lMEFTowDDfoeehok/Dbt5ZRGbKw2WNCDqGPdJmNPGeVUuHYC6jMz2yigQc0LrmiAG7xO+y8jXQpfTZhX2KnHOHgXLXs1ABOoVcuxzEwPAmrK4dbndcdwkrExoBI8tan4ncICxyMyDqP1NeR59n4mf8Ay/OlH+o32UL3Zq2xOTMo155t+Qza/r40H4tws2CpDFpnlBERv1Gvy8a2bJzoR2juEW13nPA0ndTPw0FRHsppUZtk7pjYajqNRK/lUj8BxBGZEDKdV7yaA6iJIIO3KnXyQhkCSAPnFbvAYFjbXKAe6Nm193pV8jomEbOd3+F31ktaujxABHLUwT41Dhrj2G2MxBkRpOv6iuoNg3XU22A+MfHSqtw+HqZ/Cs8kzRRraOaYm4bjs7bseW22g9BVi1gxoI974/o1JxDDG1fuINp2iRlPeHpIFTr7oPMZo36D8qbYgPbuZjpp/DJj4VYS3Le4GkRtl5HkPKZiap4fr0itRh+yBuItxLgAYBoKzE6xodKuVImrDTXo3+mprwvT4Ry8PP8AX5wM3U0wH4VJZcN2kL1WDfqKQtPWgC77X0pp8z8DVT2v/P6+lPDz9PoKAJiOmvmKYbjabgTUbGvZv1+vOgCdb5p3tATJqqIO+817LGx0+NKgLWfYCPlPlry8uvhSK0QTOm3n18Kqh6cl6PTrH4a/80nFMam10E8LjHBM3FGn3yx8Y0VgD6ctauYfjUQWVhMxl023896Ce3G5E/H8amIRpkAeYB+Pz6chUuBouZ+TR2eNKRo41/eH4irVrHg7rI8D+dY97fQgjx0+HrIrxlQCu+2h38dtKnFlZcb7VG3bFo0AaeJEfPafjVS5gLRJORdeYUCfMjfzrLpxNxuQddjE+e4JHiOlWV4pGuWPEH9fWlbD44vphteH20nKo1Ou5PzOlV7vD1JBABEgkQZkHfMrAj51WtcVn75no35n86tDiBjZWHUEg/jPyoyF8UkVL2EvXGi9fDW1IItpbW3qNizAy2hiDvNT3sJO3686kXEqYDBh47/n+FT2boOkg+AIB9KaZDi/IlviN9bfsxcbKBAnKSo6SQduUzEDoKH46+9xgXOZlELoogGJAgc4HoKKlNv7/lVLinDVvW2Riy5ua+euk1SZNGcu40M5tqULDQqTB30AgDXw1qo2IcXbSssHks6nvRp8Ij41Pb7CgGTeOmoyIFI/3NRizwFAQzDO67OwGb+r9c60zSVEYtsjZDICzJMDX5TNVO0HCsQtsO6fs1PeKmSukSeUeP6Jp8NOnX4+NKblxT3bjCBEgnbz57n1PWoUtlNWYQYVrkKpTUyS7ZQfCY384rXJeOUTvGpEjl0mmXsIGfPlUH7xVQs+eUAHzpgtx+vyqpPIIqi2uIYdfU/nTBdBOs/DT61XLxypDfE94fr1qaHZm+1w/bq072xGs7M1VkuaIejR8v7VN2ouKWt5SJhpA3HuxPzqrbtMywiliDPdBJ5idPOm+hAgCCR0JE+WldawD2vZWx7NXXIoDgHvAKO9DbTvXPBw+6GZhaLEkmGtsfHca89q6Bh7isqk6EgSoGx5ijkdoI6M6QOleKxTXUj9flSF6oD2XqfQ+FNYxH65V469T8o8aROv4UEtklo+M/D9TSwZ0/XhUZ032/XKnE/ryoHY4sQNNQfr+NNXToZ8KU9Rp+f5a15By+Mfr9fiDGg6/r6VLavR5frXSkC79d/rP0/WlIg+sfnQKxb0RIA+H4iKi9p5eRn60snkfTrUhQahl25jQ0AMyECYj4bweXX/AJr3tSDrr66eHhUdxI90yDyO4+O3KmgeJH60oDouDEL4jy1+Fes4jXfzzaTUQU7QD1/XwqFp5iPjSoLCWRSPrH6neq/sz90keMx8p23qrbPjHwqVMQfun68+Unxiih2WgxUaqGk7xlI/1bHyM8tqqHEEHp9OfPcD4UtwsCQdwYOuxGkT604MpGuu0/h57VOKLXJJdMkTHvyJ+H0jnVq1xbUBgJImDoSOoHTTeOVUreDB15Rv+Q6+dee7cjLnMA6KYYL0EMCOQ02NTgjRc78hzD8RXkSh89PTb5VbTGsdVKN6g+o/KsjZtgSXLKOWQA6/ylgI/tTvbr9wuNfvwZ5z3QMug273n1MPRS5IPtGxbHxMr6EGPOY0qS1jLbbmPMEfPaayqY+4ozGcu8ggj0MH5Utriwb+If6hU00PCEuma0qp1UyOoM1Xu2tJk+VBMPxJCe8pB6iP+fnV5MVMZHMHqSf/ACB60WL4X4LHs9tNDrSG0D+Ve9u3PKfCI/P6U5sWPvAjxEEfWndkPjku0V2wnKT8apPgrhJECJMFe9p0KzmBovbZWGhn1FSZdB+t5/vTyIoC2sJZOZb0Rvme25U/HLpvXrOAt23c2PZPbcCCEIZdiyq0xEjptR1BHrSGPlP5mp2NvQPg+OnP9a04XGmDB6SJ/XrVx16geYioWtgeXSmI/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81000" y="1143000"/>
            <a:ext cx="8534400" cy="2308324"/>
          </a:xfrm>
          <a:prstGeom prst="rect">
            <a:avLst/>
          </a:prstGeom>
        </p:spPr>
        <p:txBody>
          <a:bodyPr wrap="square">
            <a:spAutoFit/>
          </a:bodyPr>
          <a:lstStyle/>
          <a:p>
            <a:r>
              <a:rPr lang="en-US" dirty="0" smtClean="0"/>
              <a:t>SELECT </a:t>
            </a:r>
            <a:r>
              <a:rPr lang="en-US" dirty="0" err="1"/>
              <a:t>r.session_id</a:t>
            </a:r>
            <a:r>
              <a:rPr lang="en-US" dirty="0"/>
              <a:t>, </a:t>
            </a:r>
            <a:r>
              <a:rPr lang="en-US" dirty="0" err="1"/>
              <a:t>r.wait_time</a:t>
            </a:r>
            <a:r>
              <a:rPr lang="en-US" dirty="0"/>
              <a:t>, </a:t>
            </a:r>
            <a:r>
              <a:rPr lang="en-US" dirty="0" err="1"/>
              <a:t>r.status</a:t>
            </a:r>
            <a:r>
              <a:rPr lang="en-US" dirty="0"/>
              <a:t>, </a:t>
            </a:r>
            <a:r>
              <a:rPr lang="en-US" dirty="0" err="1"/>
              <a:t>r.wait_type</a:t>
            </a:r>
            <a:r>
              <a:rPr lang="en-US" dirty="0"/>
              <a:t>, </a:t>
            </a:r>
            <a:r>
              <a:rPr lang="en-US" dirty="0" err="1"/>
              <a:t>r.blocking_session_id</a:t>
            </a:r>
            <a:r>
              <a:rPr lang="en-US" dirty="0"/>
              <a:t>,</a:t>
            </a:r>
          </a:p>
          <a:p>
            <a:r>
              <a:rPr lang="en-US" dirty="0"/>
              <a:t>            </a:t>
            </a:r>
            <a:r>
              <a:rPr lang="en-US" dirty="0" err="1"/>
              <a:t>s.text</a:t>
            </a:r>
            <a:r>
              <a:rPr lang="en-US" dirty="0"/>
              <a:t>, </a:t>
            </a:r>
            <a:r>
              <a:rPr lang="en-US" dirty="0" err="1"/>
              <a:t>r.statement_start_offset</a:t>
            </a:r>
            <a:r>
              <a:rPr lang="en-US" dirty="0"/>
              <a:t>, </a:t>
            </a:r>
            <a:r>
              <a:rPr lang="en-US" dirty="0" err="1"/>
              <a:t>r.statement_end_offset</a:t>
            </a:r>
            <a:r>
              <a:rPr lang="en-US" dirty="0"/>
              <a:t>, </a:t>
            </a:r>
            <a:r>
              <a:rPr lang="en-US" dirty="0" err="1"/>
              <a:t>p.query_plan</a:t>
            </a:r>
            <a:endParaRPr lang="en-US" dirty="0"/>
          </a:p>
          <a:p>
            <a:r>
              <a:rPr lang="en-US" dirty="0"/>
              <a:t>FROM </a:t>
            </a:r>
            <a:r>
              <a:rPr lang="en-US" b="1" dirty="0" err="1"/>
              <a:t>sys.dm_exec_requests</a:t>
            </a:r>
            <a:r>
              <a:rPr lang="en-US" dirty="0"/>
              <a:t> r</a:t>
            </a:r>
          </a:p>
          <a:p>
            <a:r>
              <a:rPr lang="en-US" dirty="0"/>
              <a:t>OUTER APPLY </a:t>
            </a:r>
            <a:r>
              <a:rPr lang="en-US" b="1" dirty="0" err="1"/>
              <a:t>sys.dm_exec_sql_text</a:t>
            </a:r>
            <a:r>
              <a:rPr lang="en-US" dirty="0"/>
              <a:t> (</a:t>
            </a:r>
            <a:r>
              <a:rPr lang="en-US" dirty="0" err="1"/>
              <a:t>r.sql_handle</a:t>
            </a:r>
            <a:r>
              <a:rPr lang="en-US" dirty="0"/>
              <a:t>) s</a:t>
            </a:r>
          </a:p>
          <a:p>
            <a:r>
              <a:rPr lang="en-US" dirty="0"/>
              <a:t>OUTER </a:t>
            </a:r>
            <a:r>
              <a:rPr lang="en-US" dirty="0" smtClean="0"/>
              <a:t>APPLY </a:t>
            </a:r>
            <a:r>
              <a:rPr lang="en-US" b="1" dirty="0" err="1" smtClean="0"/>
              <a:t>sys.dm_exec_text_query_plan</a:t>
            </a:r>
            <a:r>
              <a:rPr lang="en-US" b="1" dirty="0" smtClean="0"/>
              <a:t> </a:t>
            </a:r>
            <a:r>
              <a:rPr lang="en-US" dirty="0" smtClean="0"/>
              <a:t>(</a:t>
            </a:r>
            <a:r>
              <a:rPr lang="en-US" dirty="0" err="1"/>
              <a:t>r.plan_handle</a:t>
            </a:r>
            <a:r>
              <a:rPr lang="en-US" dirty="0"/>
              <a:t>, </a:t>
            </a:r>
            <a:r>
              <a:rPr lang="en-US" dirty="0" err="1"/>
              <a:t>r.statement_start_offset</a:t>
            </a:r>
            <a:r>
              <a:rPr lang="en-US" dirty="0" smtClean="0"/>
              <a:t>,</a:t>
            </a:r>
          </a:p>
          <a:p>
            <a:r>
              <a:rPr lang="en-US" dirty="0"/>
              <a:t> </a:t>
            </a:r>
            <a:r>
              <a:rPr lang="en-US" dirty="0" smtClean="0"/>
              <a:t>                       </a:t>
            </a:r>
            <a:r>
              <a:rPr lang="en-US" dirty="0" err="1"/>
              <a:t>r.statement_end_offset</a:t>
            </a:r>
            <a:r>
              <a:rPr lang="en-US" dirty="0"/>
              <a:t>) </a:t>
            </a:r>
            <a:r>
              <a:rPr lang="en-US" dirty="0" smtClean="0"/>
              <a:t>p</a:t>
            </a:r>
          </a:p>
          <a:p>
            <a:r>
              <a:rPr lang="en-US" dirty="0" smtClean="0"/>
              <a:t>WHERE </a:t>
            </a:r>
            <a:r>
              <a:rPr lang="en-US" dirty="0" err="1" smtClean="0"/>
              <a:t>r.status</a:t>
            </a:r>
            <a:r>
              <a:rPr lang="en-US" dirty="0" smtClean="0"/>
              <a:t> &lt;&gt; ’background’</a:t>
            </a:r>
          </a:p>
          <a:p>
            <a:r>
              <a:rPr lang="en-US" dirty="0" smtClean="0"/>
              <a:t>AND </a:t>
            </a:r>
            <a:r>
              <a:rPr lang="en-US" dirty="0" err="1" smtClean="0"/>
              <a:t>r.status</a:t>
            </a:r>
            <a:r>
              <a:rPr lang="en-US" dirty="0" smtClean="0"/>
              <a:t> &lt;&gt; ’sleeping’</a:t>
            </a:r>
            <a:endParaRPr lang="en-US" dirty="0"/>
          </a:p>
        </p:txBody>
      </p:sp>
      <p:pic>
        <p:nvPicPr>
          <p:cNvPr id="6" name="Picture 5"/>
          <p:cNvPicPr>
            <a:picLocks noChangeAspect="1"/>
          </p:cNvPicPr>
          <p:nvPr/>
        </p:nvPicPr>
        <p:blipFill>
          <a:blip r:embed="rId3" cstate="print"/>
          <a:stretch>
            <a:fillRect/>
          </a:stretch>
        </p:blipFill>
        <p:spPr>
          <a:xfrm>
            <a:off x="77086" y="3962400"/>
            <a:ext cx="8990714" cy="1524000"/>
          </a:xfrm>
          <a:prstGeom prst="rect">
            <a:avLst/>
          </a:prstGeom>
          <a:ln>
            <a:solidFill>
              <a:schemeClr val="tx1">
                <a:lumMod val="65000"/>
                <a:lumOff val="35000"/>
              </a:schemeClr>
            </a:solidFill>
          </a:ln>
        </p:spPr>
      </p:pic>
      <p:sp>
        <p:nvSpPr>
          <p:cNvPr id="7"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7</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50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Type DMV Problem</a:t>
            </a:r>
            <a:endParaRPr lang="en-US" dirty="0"/>
          </a:p>
        </p:txBody>
      </p:sp>
      <p:sp>
        <p:nvSpPr>
          <p:cNvPr id="3" name="Content Placeholder 2"/>
          <p:cNvSpPr>
            <a:spLocks noGrp="1"/>
          </p:cNvSpPr>
          <p:nvPr>
            <p:ph idx="1"/>
          </p:nvPr>
        </p:nvSpPr>
        <p:spPr/>
        <p:txBody>
          <a:bodyPr/>
          <a:lstStyle/>
          <a:p>
            <a:r>
              <a:rPr lang="en-US" dirty="0"/>
              <a:t>No Time Based View</a:t>
            </a:r>
          </a:p>
          <a:p>
            <a:pPr lvl="1"/>
            <a:r>
              <a:rPr lang="en-US" dirty="0"/>
              <a:t>What happened between 3am-5am this morning is not possible to get from the DMV objects</a:t>
            </a:r>
          </a:p>
          <a:p>
            <a:r>
              <a:rPr lang="en-US" dirty="0"/>
              <a:t>Need to use other </a:t>
            </a:r>
            <a:r>
              <a:rPr lang="en-US" dirty="0" smtClean="0"/>
              <a:t>tools</a:t>
            </a:r>
          </a:p>
          <a:p>
            <a:pPr lvl="1"/>
            <a:r>
              <a:rPr lang="en-US" dirty="0" smtClean="0"/>
              <a:t>Run example query, include timestamp and save in table</a:t>
            </a:r>
            <a:endParaRPr lang="en-US" dirty="0"/>
          </a:p>
          <a:p>
            <a:pPr lvl="1"/>
            <a:r>
              <a:rPr lang="en-US" dirty="0"/>
              <a:t>Extended Events Session to gather waits and query results</a:t>
            </a:r>
          </a:p>
          <a:p>
            <a:pPr lvl="1"/>
            <a:r>
              <a:rPr lang="en-US" dirty="0" err="1"/>
              <a:t>System_health</a:t>
            </a:r>
            <a:r>
              <a:rPr lang="en-US" dirty="0"/>
              <a:t> </a:t>
            </a:r>
            <a:r>
              <a:rPr lang="en-US" dirty="0" smtClean="0"/>
              <a:t>session gather SQLs / Waits – hard to see trends</a:t>
            </a:r>
            <a:endParaRPr lang="en-US" dirty="0"/>
          </a:p>
          <a:p>
            <a:pPr lvl="1"/>
            <a:r>
              <a:rPr lang="en-US" dirty="0" err="1" smtClean="0"/>
              <a:t>Solarwinds</a:t>
            </a:r>
            <a:r>
              <a:rPr lang="en-US" dirty="0" smtClean="0"/>
              <a:t> Database Performance Analyzer (DPA) does a great job of trending both SQLs and Waits</a:t>
            </a:r>
            <a:endParaRPr lang="en-US" dirty="0"/>
          </a:p>
        </p:txBody>
      </p:sp>
      <p:sp>
        <p:nvSpPr>
          <p:cNvPr id="4" name="Slide Number Placeholder 3"/>
          <p:cNvSpPr>
            <a:spLocks noGrp="1"/>
          </p:cNvSpPr>
          <p:nvPr>
            <p:ph type="sldNum" sz="quarter" idx="11"/>
          </p:nvPr>
        </p:nvSpPr>
        <p:spPr/>
        <p:txBody>
          <a:bodyPr/>
          <a:lstStyle/>
          <a:p>
            <a:pPr>
              <a:defRPr/>
            </a:pPr>
            <a:fld id="{8401CDA2-0BC5-4516-8E54-E1B92811956E}" type="slidenum">
              <a:rPr lang="en-US" smtClean="0"/>
              <a:pPr>
                <a:defRPr/>
              </a:pPr>
              <a:t>8</a:t>
            </a:fld>
            <a:endParaRPr lang="en-US" dirty="0"/>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748605"/>
            <a:ext cx="2719041" cy="1652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3"/>
          <p:cNvSpPr txBox="1"/>
          <p:nvPr/>
        </p:nvSpPr>
        <p:spPr>
          <a:xfrm>
            <a:off x="4343400" y="5421868"/>
            <a:ext cx="238635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Different DMV Problem</a:t>
            </a:r>
            <a:endParaRPr lang="en-US" dirty="0"/>
          </a:p>
        </p:txBody>
      </p:sp>
    </p:spTree>
    <p:extLst>
      <p:ext uri="{BB962C8B-B14F-4D97-AF65-F5344CB8AC3E}">
        <p14:creationId xmlns:p14="http://schemas.microsoft.com/office/powerpoint/2010/main" val="4103186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10 List of Wait Types</a:t>
            </a:r>
            <a:endParaRPr lang="en-US" dirty="0"/>
          </a:p>
        </p:txBody>
      </p:sp>
      <p:sp>
        <p:nvSpPr>
          <p:cNvPr id="3" name="Content Placeholder 2"/>
          <p:cNvSpPr>
            <a:spLocks noGrp="1"/>
          </p:cNvSpPr>
          <p:nvPr>
            <p:ph idx="1"/>
          </p:nvPr>
        </p:nvSpPr>
        <p:spPr>
          <a:xfrm>
            <a:off x="457200" y="990600"/>
            <a:ext cx="8229600" cy="4906963"/>
          </a:xfrm>
        </p:spPr>
        <p:txBody>
          <a:bodyPr/>
          <a:lstStyle/>
          <a:p>
            <a:r>
              <a:rPr lang="en-US" dirty="0" smtClean="0"/>
              <a:t>There are only a few wait types you need to know well</a:t>
            </a:r>
          </a:p>
          <a:p>
            <a:r>
              <a:rPr lang="en-US" dirty="0" smtClean="0"/>
              <a:t>The other </a:t>
            </a:r>
            <a:r>
              <a:rPr lang="en-US" dirty="0"/>
              <a:t>6</a:t>
            </a:r>
            <a:r>
              <a:rPr lang="en-US" dirty="0" smtClean="0"/>
              <a:t>00+ you can Google or ask Microsoft</a:t>
            </a:r>
          </a:p>
          <a:p>
            <a:r>
              <a:rPr lang="en-US" dirty="0" smtClean="0"/>
              <a:t>Need to know:</a:t>
            </a:r>
          </a:p>
          <a:p>
            <a:pPr lvl="1"/>
            <a:r>
              <a:rPr lang="en-US" dirty="0" smtClean="0"/>
              <a:t>What causes these waits</a:t>
            </a:r>
          </a:p>
          <a:p>
            <a:pPr lvl="1"/>
            <a:r>
              <a:rPr lang="en-US" dirty="0" smtClean="0"/>
              <a:t>How to reduce or fix these waits</a:t>
            </a:r>
          </a:p>
          <a:p>
            <a:r>
              <a:rPr lang="en-US" dirty="0" smtClean="0"/>
              <a:t>This presentation discusses most common wait types I’ve personally encountered from over </a:t>
            </a:r>
            <a:r>
              <a:rPr lang="en-US" dirty="0"/>
              <a:t>5</a:t>
            </a:r>
            <a:r>
              <a:rPr lang="en-US" dirty="0" smtClean="0"/>
              <a:t>00+ customers</a:t>
            </a:r>
            <a:endParaRPr lang="en-US" dirty="0"/>
          </a:p>
        </p:txBody>
      </p:sp>
      <p:pic>
        <p:nvPicPr>
          <p:cNvPr id="4" name="Picture 3"/>
          <p:cNvPicPr>
            <a:picLocks noChangeAspect="1"/>
          </p:cNvPicPr>
          <p:nvPr/>
        </p:nvPicPr>
        <p:blipFill>
          <a:blip r:embed="rId3" cstate="print"/>
          <a:stretch>
            <a:fillRect/>
          </a:stretch>
        </p:blipFill>
        <p:spPr>
          <a:xfrm>
            <a:off x="719138" y="3962400"/>
            <a:ext cx="7434262" cy="2743199"/>
          </a:xfrm>
          <a:prstGeom prst="rect">
            <a:avLst/>
          </a:prstGeom>
          <a:ln>
            <a:solidFill>
              <a:schemeClr val="tx1">
                <a:lumMod val="65000"/>
                <a:lumOff val="35000"/>
              </a:schemeClr>
            </a:solidFill>
          </a:ln>
        </p:spPr>
      </p:pic>
      <p:sp>
        <p:nvSpPr>
          <p:cNvPr id="5" name="Slide Number Placeholder 3"/>
          <p:cNvSpPr>
            <a:spLocks noGrp="1"/>
          </p:cNvSpPr>
          <p:nvPr>
            <p:ph type="sldNum" sz="quarter" idx="11"/>
          </p:nvPr>
        </p:nvSpPr>
        <p:spPr>
          <a:xfrm>
            <a:off x="8222300" y="6287230"/>
            <a:ext cx="560556" cy="365125"/>
          </a:xfr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dirty="0" smtClean="0">
                <a:solidFill>
                  <a:schemeClr val="accent6">
                    <a:lumMod val="75000"/>
                  </a:schemeClr>
                </a:solidFill>
                <a:latin typeface="Arial" panose="020B0604020202020204" pitchFamily="34" charset="0"/>
              </a:rPr>
              <a:t>9</a:t>
            </a:r>
            <a:endParaRPr lang="en-US" altLang="en-US" sz="1500" b="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795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M-SW_template_14x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resentation2" id="{73D9BA2E-8ED6-48C4-AF8C-8F3AC35089F7}" vid="{DBDDD1B6-B63A-49C4-B870-41CA4AD449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10603</TotalTime>
  <Words>3848</Words>
  <Application>Microsoft Office PowerPoint</Application>
  <PresentationFormat>On-screen Show (4:3)</PresentationFormat>
  <Paragraphs>757</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FROM-SW_template_14x3</vt:lpstr>
      <vt:lpstr>10 SQL Server Wait Types Everyone Should Know</vt:lpstr>
      <vt:lpstr>Who Am I?</vt:lpstr>
      <vt:lpstr>Agenda</vt:lpstr>
      <vt:lpstr>What Are Wait Types</vt:lpstr>
      <vt:lpstr>Wait Time Tables (DMVs - 2005 &amp; Up)</vt:lpstr>
      <vt:lpstr>More about DMVs for Wait Types</vt:lpstr>
      <vt:lpstr>DM_EXEC_REQUESTS Query</vt:lpstr>
      <vt:lpstr>Wait Type DMV Problem</vt:lpstr>
      <vt:lpstr>Top 10 List of Wait Types</vt:lpstr>
      <vt:lpstr>1. PAGEIOLATCH_*</vt:lpstr>
      <vt:lpstr>1. PAGEIOLATCH_* Solutions</vt:lpstr>
      <vt:lpstr>1. PAGEIOLATCH_* Solutions – Cont.</vt:lpstr>
      <vt:lpstr>1. PAGEIOLATCH_* Solutions – Cont.</vt:lpstr>
      <vt:lpstr>1. PAGEIOLATCH_* Solutions – Cont.</vt:lpstr>
      <vt:lpstr>2. WRITELOG</vt:lpstr>
      <vt:lpstr>2. WRITELOG Solutions</vt:lpstr>
      <vt:lpstr>2. WRITELOG Solutions – CONT.</vt:lpstr>
      <vt:lpstr>3. ASYNC_NETWORK_IO </vt:lpstr>
      <vt:lpstr>3. ASYNC_NETWORK_IO Solutions</vt:lpstr>
      <vt:lpstr>4. CXPACKET </vt:lpstr>
      <vt:lpstr>4. CXPACKET -  More Info</vt:lpstr>
      <vt:lpstr>4. CXPACKET Solutions</vt:lpstr>
      <vt:lpstr>5. CPU</vt:lpstr>
      <vt:lpstr>5. CPU Solutions</vt:lpstr>
      <vt:lpstr>5. CPU Solutions – CONT.</vt:lpstr>
      <vt:lpstr>6. LCK_M_*</vt:lpstr>
      <vt:lpstr>6. LCK_M_* - more Info </vt:lpstr>
      <vt:lpstr>6. LCK_M_* - more Info </vt:lpstr>
      <vt:lpstr>6. LCK_M_* Solutions</vt:lpstr>
      <vt:lpstr>6. LCK_M_* Solutions</vt:lpstr>
      <vt:lpstr>6. LCK_M_* Solutions</vt:lpstr>
      <vt:lpstr>7. PREEMPTIVE_* </vt:lpstr>
      <vt:lpstr>7. PREEMPTIVE_* - More info</vt:lpstr>
      <vt:lpstr>7. PREEMPTIVE_* Solutions</vt:lpstr>
      <vt:lpstr>8. PAGELATCH_*</vt:lpstr>
      <vt:lpstr>PAGELATCH_* Solutions</vt:lpstr>
      <vt:lpstr>9. LATCH_* </vt:lpstr>
      <vt:lpstr>LATCH_* Solutions  </vt:lpstr>
      <vt:lpstr>LATCH_* Solutions – Cont.  </vt:lpstr>
      <vt:lpstr>LATCH_* Solutions – Cont.  </vt:lpstr>
      <vt:lpstr>10. IO_Completion</vt:lpstr>
      <vt:lpstr>10. IO_Completion Solutions</vt:lpstr>
      <vt:lpstr>Summary</vt:lpstr>
      <vt:lpstr>Free TRIAL</vt:lpstr>
      <vt:lpstr>About Solarwinds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richards</dc:creator>
  <cp:lastModifiedBy>Owner</cp:lastModifiedBy>
  <cp:revision>148</cp:revision>
  <dcterms:created xsi:type="dcterms:W3CDTF">2014-08-28T16:00:11Z</dcterms:created>
  <dcterms:modified xsi:type="dcterms:W3CDTF">2015-10-13T14:42:16Z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