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57" r:id="rId4"/>
    <p:sldId id="279" r:id="rId5"/>
    <p:sldId id="283" r:id="rId6"/>
    <p:sldId id="282" r:id="rId7"/>
    <p:sldId id="285" r:id="rId8"/>
    <p:sldId id="294" r:id="rId9"/>
    <p:sldId id="284" r:id="rId10"/>
    <p:sldId id="286" r:id="rId11"/>
    <p:sldId id="287" r:id="rId12"/>
    <p:sldId id="288" r:id="rId13"/>
    <p:sldId id="290" r:id="rId14"/>
    <p:sldId id="289" r:id="rId15"/>
    <p:sldId id="292" r:id="rId16"/>
    <p:sldId id="291" r:id="rId17"/>
    <p:sldId id="293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6D27-0973-4AAA-BC51-00855DDD108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76C09-A237-453E-97B0-379086AF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378F46C-E839-4123-92A7-FEF1CF9D159C}" type="datetime1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86A-3D02-43BA-A367-44826DBBE5D4}" type="datetime1">
              <a:rPr lang="en-US" smtClean="0"/>
              <a:t>5/9/2015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5/9/2015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6E02AC8F-9802-46F4-88E8-56D3DF775EBE}" type="datetime1">
              <a:rPr lang="en-US" smtClean="0"/>
              <a:t>5/9/2015</a:t>
            </a:fld>
            <a:r>
              <a:rPr lang="en-US" smtClean="0"/>
              <a:t> 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09187853-8E0B-4A4D-9209-8C18ADF8F04E}" type="datetime1">
              <a:rPr lang="en-US" smtClean="0"/>
              <a:t>5/9/2015</a:t>
            </a:fld>
            <a:r>
              <a:rPr lang="en-US" smtClean="0"/>
              <a:t> 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9FD73F04-00CD-4317-A78E-2911A8F0EF1D}" type="datetime1">
              <a:rPr lang="en-US" smtClean="0"/>
              <a:t>5/9/2015</a:t>
            </a:fld>
            <a:r>
              <a:rPr lang="en-US" smtClean="0"/>
              <a:t> 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CB356BF6-8ED4-4F21-B98A-73FB7630DB74}" type="datetime1">
              <a:rPr lang="en-US" smtClean="0"/>
              <a:t>5/9/2015</a:t>
            </a:fld>
            <a:r>
              <a:rPr lang="en-US" smtClean="0"/>
              <a:t> 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85FC2B1D-AFCE-4C02-A817-F6F872B79DBB}" type="datetime1">
              <a:rPr lang="en-US" smtClean="0"/>
              <a:t>5/9/2015</a:t>
            </a:fld>
            <a:r>
              <a:rPr lang="en-US" smtClean="0"/>
              <a:t> 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90B98B48-55F3-4BE0-87C1-70543AC9DE4D}" type="datetime1">
              <a:rPr lang="en-US" smtClean="0"/>
              <a:t>5/9/2015</a:t>
            </a:fld>
            <a:r>
              <a:rPr lang="en-US" smtClean="0"/>
              <a:t> 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CBDC30E-89F4-4D48-9A92-BEFF6B4E215E}" type="datetime1">
              <a:rPr lang="en-US" smtClean="0"/>
              <a:t>5/9/2015</a:t>
            </a:fld>
            <a:r>
              <a:rPr lang="en-US" smtClean="0"/>
              <a:t> 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C4E74F32-3F56-4DD5-866C-71C51418EFCE}" type="datetime1">
              <a:rPr lang="en-US" smtClean="0"/>
              <a:t>5/9/2015</a:t>
            </a:fld>
            <a:r>
              <a:rPr lang="en-US" smtClean="0"/>
              <a:t> 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F4FF07C4-5389-45CA-8400-5B997D1F2935}" type="datetime1">
              <a:rPr lang="en-US" smtClean="0"/>
              <a:t>5/9/2015</a:t>
            </a:fld>
            <a:r>
              <a:rPr lang="en-US" smtClean="0"/>
              <a:t> 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A90912BB-0B13-410C-B80C-D06B536D70A7}" type="datetime1">
              <a:rPr lang="en-US" smtClean="0"/>
              <a:t>5/9/2015</a:t>
            </a:fld>
            <a:r>
              <a:rPr lang="en-US" smtClean="0"/>
              <a:t>  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qlchad@gmai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ssqltip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pPr algn="ctr"/>
            <a:r>
              <a:rPr lang="en-US" dirty="0" smtClean="0"/>
              <a:t>Introduction to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2330304"/>
          </a:xfrm>
        </p:spPr>
        <p:txBody>
          <a:bodyPr>
            <a:normAutofit/>
          </a:bodyPr>
          <a:lstStyle/>
          <a:p>
            <a:r>
              <a:rPr lang="en-US" dirty="0" smtClean="0"/>
              <a:t>This session is intended to give an overview of Failover Clustering with regards to SQL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029" y="5649686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Chad Churchwell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Premier Field Engineer – SQL Server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Microsoft Corporation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chadchurchwell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| sqlchad@gmail.com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WSFC vs FCI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84037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WSFC</a:t>
            </a:r>
          </a:p>
          <a:p>
            <a:pPr lvl="1"/>
            <a:r>
              <a:rPr lang="en-US" dirty="0" smtClean="0"/>
              <a:t>Windows Server Failover Cluster</a:t>
            </a:r>
          </a:p>
          <a:p>
            <a:pPr lvl="1"/>
            <a:r>
              <a:rPr lang="en-US" dirty="0" smtClean="0"/>
              <a:t>OS Level Component</a:t>
            </a:r>
          </a:p>
          <a:p>
            <a:pPr lvl="1"/>
            <a:r>
              <a:rPr lang="en-US" dirty="0" smtClean="0"/>
              <a:t>Requires “Failover Clustering” OS feature</a:t>
            </a:r>
          </a:p>
          <a:p>
            <a:pPr lvl="1"/>
            <a:r>
              <a:rPr lang="en-US" dirty="0" smtClean="0"/>
              <a:t>Pre-requisite for SQL Cluster</a:t>
            </a:r>
          </a:p>
          <a:p>
            <a:r>
              <a:rPr lang="en-US" dirty="0" smtClean="0"/>
              <a:t>FCI</a:t>
            </a:r>
          </a:p>
          <a:p>
            <a:pPr lvl="1"/>
            <a:r>
              <a:rPr lang="en-US" dirty="0" smtClean="0"/>
              <a:t>Failover Cluster Instance</a:t>
            </a:r>
            <a:endParaRPr lang="en-US" dirty="0"/>
          </a:p>
          <a:p>
            <a:pPr lvl="1"/>
            <a:r>
              <a:rPr lang="en-US" dirty="0" smtClean="0"/>
              <a:t>Clustered SQL Server Installation</a:t>
            </a:r>
          </a:p>
          <a:p>
            <a:pPr lvl="1"/>
            <a:r>
              <a:rPr lang="en-US" dirty="0" smtClean="0"/>
              <a:t>Built on top of WSFC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10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SQL Server Cluster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840377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Enable “Failover Clustering” OS feature</a:t>
            </a:r>
          </a:p>
          <a:p>
            <a:pPr lvl="1"/>
            <a:r>
              <a:rPr lang="en-US" dirty="0" smtClean="0"/>
              <a:t>Present Shared Storage to all nodes</a:t>
            </a:r>
          </a:p>
          <a:p>
            <a:pPr lvl="1"/>
            <a:r>
              <a:rPr lang="en-US" dirty="0" smtClean="0"/>
              <a:t>Pre-stage cluster objects in AD (if needed)</a:t>
            </a:r>
          </a:p>
          <a:p>
            <a:pPr lvl="1"/>
            <a:r>
              <a:rPr lang="en-US" dirty="0" smtClean="0"/>
              <a:t>Ensure NIC’s for all networks are configured</a:t>
            </a:r>
          </a:p>
          <a:p>
            <a:pPr lvl="1"/>
            <a:endParaRPr lang="en-US" dirty="0"/>
          </a:p>
          <a:p>
            <a:r>
              <a:rPr lang="en-US" dirty="0" smtClean="0"/>
              <a:t>Create a WSFC in Windows Server</a:t>
            </a:r>
          </a:p>
          <a:p>
            <a:pPr lvl="1"/>
            <a:r>
              <a:rPr lang="en-US" dirty="0" smtClean="0"/>
              <a:t>Obtain successful cluster validation report</a:t>
            </a:r>
          </a:p>
          <a:p>
            <a:endParaRPr lang="en-US" dirty="0"/>
          </a:p>
          <a:p>
            <a:r>
              <a:rPr lang="en-US" dirty="0" smtClean="0"/>
              <a:t>Perform SQL Server Clustered Installation</a:t>
            </a:r>
          </a:p>
          <a:p>
            <a:pPr lvl="1"/>
            <a:r>
              <a:rPr lang="en-US" dirty="0" smtClean="0"/>
              <a:t>“Add Node” to all secondary nodes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11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SQL Server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12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70" y="1516958"/>
            <a:ext cx="5997460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SQL Server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13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39" y="1417638"/>
            <a:ext cx="6020322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Administering a SQL Server Cluster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84037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“Failover Cluster Manager” </a:t>
            </a:r>
          </a:p>
          <a:p>
            <a:pPr lvl="1"/>
            <a:r>
              <a:rPr lang="en-US" dirty="0" smtClean="0"/>
              <a:t>For failover</a:t>
            </a:r>
          </a:p>
          <a:p>
            <a:pPr lvl="1"/>
            <a:r>
              <a:rPr lang="en-US" dirty="0" smtClean="0"/>
              <a:t>Look at cluster resources and dependencies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during failover</a:t>
            </a:r>
          </a:p>
          <a:p>
            <a:pPr lvl="1"/>
            <a:r>
              <a:rPr lang="en-US" dirty="0" smtClean="0"/>
              <a:t>Primary node SQL services are stopped</a:t>
            </a:r>
            <a:endParaRPr lang="en-US" dirty="0"/>
          </a:p>
          <a:p>
            <a:pPr lvl="1"/>
            <a:r>
              <a:rPr lang="en-US" dirty="0" smtClean="0"/>
              <a:t>Secondary SQL services start and gain control of shared storage</a:t>
            </a:r>
          </a:p>
          <a:p>
            <a:pPr lvl="1"/>
            <a:r>
              <a:rPr lang="en-US" dirty="0" smtClean="0"/>
              <a:t>All system/user DB’s live on shared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14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Administering a SQL Server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15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315004"/>
            <a:ext cx="7434436" cy="45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SQL Server 2012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84037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Flexible Failover Policy</a:t>
            </a:r>
          </a:p>
          <a:p>
            <a:pPr lvl="1"/>
            <a:r>
              <a:rPr lang="en-US" dirty="0" smtClean="0"/>
              <a:t>Levels 0-5</a:t>
            </a:r>
          </a:p>
          <a:p>
            <a:pPr lvl="2"/>
            <a:r>
              <a:rPr lang="en-US" dirty="0" smtClean="0"/>
              <a:t>Default of 3</a:t>
            </a:r>
          </a:p>
          <a:p>
            <a:pPr lvl="1"/>
            <a:r>
              <a:rPr lang="en-US" dirty="0" err="1" smtClean="0"/>
              <a:t>LooksAlive</a:t>
            </a:r>
            <a:r>
              <a:rPr lang="en-US" dirty="0" smtClean="0"/>
              <a:t>/</a:t>
            </a:r>
            <a:r>
              <a:rPr lang="en-US" dirty="0" err="1" smtClean="0"/>
              <a:t>IsAlive</a:t>
            </a:r>
            <a:r>
              <a:rPr lang="en-US" dirty="0" smtClean="0"/>
              <a:t> replaced</a:t>
            </a:r>
          </a:p>
          <a:p>
            <a:pPr lvl="2"/>
            <a:r>
              <a:rPr lang="en-US" dirty="0" err="1" smtClean="0"/>
              <a:t>sp_server_diagnostics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Support for multi-subnet clusters</a:t>
            </a:r>
          </a:p>
          <a:p>
            <a:pPr lvl="1"/>
            <a:r>
              <a:rPr lang="en-US" dirty="0" smtClean="0"/>
              <a:t>IP Binding using OR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16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Failover in SQL Server 2012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17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70" y="1689986"/>
            <a:ext cx="7840294" cy="38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18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38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i="1" dirty="0" smtClean="0"/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683" y="4651248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Chad Churchwell</a:t>
            </a:r>
          </a:p>
          <a:p>
            <a:r>
              <a:rPr lang="en-US" dirty="0" smtClean="0"/>
              <a:t>SQL Premier Field Engineer - Microsoft</a:t>
            </a:r>
          </a:p>
          <a:p>
            <a:r>
              <a:rPr lang="en-US" dirty="0" smtClean="0"/>
              <a:t>Email: 	</a:t>
            </a:r>
            <a:r>
              <a:rPr lang="en-US" dirty="0" smtClean="0">
                <a:hlinkClick r:id="rId2"/>
              </a:rPr>
              <a:t>sqlchad@gmail.com</a:t>
            </a:r>
            <a:endParaRPr lang="en-US" dirty="0" smtClean="0"/>
          </a:p>
          <a:p>
            <a:r>
              <a:rPr lang="en-US" dirty="0" smtClean="0"/>
              <a:t>Twitter:  	@</a:t>
            </a:r>
            <a:r>
              <a:rPr lang="en-US" dirty="0" err="1" smtClean="0"/>
              <a:t>chadchurchwell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73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2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5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Premier Field Engineer with Microsoft</a:t>
            </a:r>
          </a:p>
          <a:p>
            <a:pPr lvl="1"/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Disaster Recovery</a:t>
            </a:r>
          </a:p>
          <a:p>
            <a:pPr lvl="1"/>
            <a:r>
              <a:rPr lang="en-US" dirty="0" smtClean="0"/>
              <a:t>Replication</a:t>
            </a:r>
          </a:p>
          <a:p>
            <a:r>
              <a:rPr lang="en-US" dirty="0" smtClean="0"/>
              <a:t>SQL Saturday Presenter</a:t>
            </a:r>
          </a:p>
          <a:p>
            <a:r>
              <a:rPr lang="en-US" dirty="0" smtClean="0"/>
              <a:t>JSSUG</a:t>
            </a:r>
          </a:p>
          <a:p>
            <a:r>
              <a:rPr lang="en-US" dirty="0" smtClean="0"/>
              <a:t>12+ years experience as DBA</a:t>
            </a:r>
          </a:p>
          <a:p>
            <a:r>
              <a:rPr lang="en-US" dirty="0" smtClean="0"/>
              <a:t>Author for </a:t>
            </a:r>
            <a:r>
              <a:rPr lang="en-US" dirty="0" smtClean="0">
                <a:hlinkClick r:id="rId2"/>
              </a:rPr>
              <a:t>www.mssqltips.com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chadchurchwell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207" y="2330948"/>
            <a:ext cx="2216196" cy="21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Clustering Architecture</a:t>
            </a:r>
          </a:p>
          <a:p>
            <a:r>
              <a:rPr lang="en-US" dirty="0" smtClean="0"/>
              <a:t>Components in Failover Cluster</a:t>
            </a:r>
          </a:p>
          <a:p>
            <a:r>
              <a:rPr lang="en-US" dirty="0" smtClean="0"/>
              <a:t>Quorum Models</a:t>
            </a:r>
          </a:p>
          <a:p>
            <a:r>
              <a:rPr lang="en-US" dirty="0" smtClean="0"/>
              <a:t>Networks for clustering</a:t>
            </a:r>
          </a:p>
          <a:p>
            <a:r>
              <a:rPr lang="en-US" dirty="0" smtClean="0"/>
              <a:t>What is differences between WSFC/FCI?</a:t>
            </a:r>
          </a:p>
          <a:p>
            <a:r>
              <a:rPr lang="en-US" dirty="0" smtClean="0"/>
              <a:t>Installing SQL Server on a cluster</a:t>
            </a:r>
          </a:p>
          <a:p>
            <a:r>
              <a:rPr lang="en-US" dirty="0" smtClean="0"/>
              <a:t>Administering SQL Server on a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3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Failover Cluster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840377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a “SQL Server Cluster”??</a:t>
            </a:r>
          </a:p>
          <a:p>
            <a:endParaRPr lang="en-US" dirty="0"/>
          </a:p>
          <a:p>
            <a:r>
              <a:rPr lang="en-US" dirty="0" smtClean="0"/>
              <a:t>Protects From…</a:t>
            </a:r>
          </a:p>
          <a:p>
            <a:pPr lvl="1"/>
            <a:r>
              <a:rPr lang="en-US" dirty="0" smtClean="0"/>
              <a:t>Local resource failure (except disk)</a:t>
            </a:r>
          </a:p>
          <a:p>
            <a:pPr lvl="1"/>
            <a:r>
              <a:rPr lang="en-US" dirty="0" smtClean="0"/>
              <a:t>Outages for patching</a:t>
            </a:r>
          </a:p>
          <a:p>
            <a:pPr lvl="1"/>
            <a:r>
              <a:rPr lang="en-US" dirty="0" smtClean="0"/>
              <a:t>Local HA</a:t>
            </a:r>
          </a:p>
          <a:p>
            <a:pPr lvl="1"/>
            <a:endParaRPr lang="en-US" dirty="0"/>
          </a:p>
          <a:p>
            <a:r>
              <a:rPr lang="en-US" dirty="0" smtClean="0"/>
              <a:t>Does not protect from…</a:t>
            </a:r>
          </a:p>
          <a:p>
            <a:pPr lvl="1"/>
            <a:r>
              <a:rPr lang="en-US" dirty="0" smtClean="0"/>
              <a:t>Corruption</a:t>
            </a:r>
          </a:p>
          <a:p>
            <a:pPr lvl="1"/>
            <a:r>
              <a:rPr lang="en-US" dirty="0" smtClean="0"/>
              <a:t>Deleted data</a:t>
            </a:r>
          </a:p>
          <a:p>
            <a:pPr lvl="1"/>
            <a:r>
              <a:rPr lang="en-US" dirty="0" smtClean="0"/>
              <a:t>SAN outages (Shared Storage)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4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Cluster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95" y="1512721"/>
            <a:ext cx="3774391" cy="43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Clustering Components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840377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or more nodes</a:t>
            </a:r>
          </a:p>
          <a:p>
            <a:r>
              <a:rPr lang="en-US" dirty="0" smtClean="0"/>
              <a:t>Shared Storage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Quorum</a:t>
            </a:r>
          </a:p>
          <a:p>
            <a:r>
              <a:rPr lang="en-US" dirty="0" smtClean="0"/>
              <a:t>CNO (Cluster Name Object)</a:t>
            </a:r>
          </a:p>
          <a:p>
            <a:pPr lvl="1"/>
            <a:r>
              <a:rPr lang="en-US" dirty="0" smtClean="0"/>
              <a:t>CLUSTERNAME$ in AD</a:t>
            </a:r>
          </a:p>
          <a:p>
            <a:r>
              <a:rPr lang="en-US" dirty="0" smtClean="0"/>
              <a:t>Cluster IP and Network Name</a:t>
            </a:r>
          </a:p>
          <a:p>
            <a:r>
              <a:rPr lang="en-US" dirty="0" smtClean="0"/>
              <a:t>SQL Virtual Network Name and IP</a:t>
            </a:r>
          </a:p>
          <a:p>
            <a:r>
              <a:rPr lang="en-US" dirty="0" smtClean="0"/>
              <a:t>SQL Clustered Installation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6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Clustering Quorum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7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94891"/>
            <a:ext cx="5550408" cy="4192677"/>
          </a:xfrm>
          <a:prstGeom prst="rect">
            <a:avLst/>
          </a:prstGeom>
        </p:spPr>
      </p:pic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6153912" y="1513179"/>
            <a:ext cx="2643050" cy="45259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b="1" u="sng" dirty="0" smtClean="0"/>
              <a:t>Considerations</a:t>
            </a:r>
          </a:p>
          <a:p>
            <a:endParaRPr lang="en-US" sz="2000" dirty="0"/>
          </a:p>
          <a:p>
            <a:r>
              <a:rPr lang="en-US" sz="2000" dirty="0" smtClean="0"/>
              <a:t>ODD/EVEN</a:t>
            </a:r>
          </a:p>
          <a:p>
            <a:r>
              <a:rPr lang="en-US" sz="2000" dirty="0" smtClean="0"/>
              <a:t>Local/Remote</a:t>
            </a:r>
          </a:p>
        </p:txBody>
      </p:sp>
    </p:spTree>
    <p:extLst>
      <p:ext uri="{BB962C8B-B14F-4D97-AF65-F5344CB8AC3E}">
        <p14:creationId xmlns:p14="http://schemas.microsoft.com/office/powerpoint/2010/main" val="18636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– New in Server 2012/R2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Quorum</a:t>
            </a:r>
          </a:p>
          <a:p>
            <a:pPr lvl="1"/>
            <a:r>
              <a:rPr lang="en-US" dirty="0" smtClean="0"/>
              <a:t>Introduced in Windows Server 2012</a:t>
            </a:r>
          </a:p>
          <a:p>
            <a:pPr lvl="1"/>
            <a:r>
              <a:rPr lang="en-US" dirty="0" smtClean="0"/>
              <a:t>Implements “Last Man Standing”</a:t>
            </a:r>
          </a:p>
          <a:p>
            <a:pPr lvl="1"/>
            <a:r>
              <a:rPr lang="en-US" dirty="0" smtClean="0"/>
              <a:t>Dynamically removes voting rights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Dynamic Witness</a:t>
            </a:r>
          </a:p>
          <a:p>
            <a:pPr lvl="1"/>
            <a:r>
              <a:rPr lang="en-US" dirty="0" smtClean="0"/>
              <a:t>Introduced in Windows Server 2012 R2</a:t>
            </a:r>
          </a:p>
          <a:p>
            <a:pPr lvl="1"/>
            <a:r>
              <a:rPr lang="en-US" dirty="0" smtClean="0"/>
              <a:t>Cluster decides whether to </a:t>
            </a:r>
            <a:r>
              <a:rPr lang="en-US" smtClean="0"/>
              <a:t>use witness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8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for SQL Clusters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84037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Normal LAN connectivity</a:t>
            </a:r>
          </a:p>
          <a:p>
            <a:endParaRPr lang="en-US" dirty="0"/>
          </a:p>
          <a:p>
            <a:r>
              <a:rPr lang="en-US" dirty="0" smtClean="0"/>
              <a:t>Heartbeat</a:t>
            </a:r>
          </a:p>
          <a:p>
            <a:pPr lvl="1"/>
            <a:r>
              <a:rPr lang="en-US" dirty="0" smtClean="0"/>
              <a:t>Used for Cluster communications between nodes</a:t>
            </a:r>
          </a:p>
          <a:p>
            <a:endParaRPr lang="en-US" dirty="0"/>
          </a:p>
          <a:p>
            <a:r>
              <a:rPr lang="en-US" dirty="0" smtClean="0"/>
              <a:t>Storage (iSCSI)</a:t>
            </a:r>
          </a:p>
          <a:p>
            <a:pPr lvl="1"/>
            <a:r>
              <a:rPr lang="en-US" dirty="0" smtClean="0"/>
              <a:t>TCP connectivity to iSCSI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9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475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Introduction to Clustering</vt:lpstr>
      <vt:lpstr>About Me</vt:lpstr>
      <vt:lpstr>Agenda</vt:lpstr>
      <vt:lpstr>SQL Server Failover Cluster</vt:lpstr>
      <vt:lpstr>SQL Server Cluster Architecture</vt:lpstr>
      <vt:lpstr>SQL Clustering Components</vt:lpstr>
      <vt:lpstr>SQL Clustering Quorum Models</vt:lpstr>
      <vt:lpstr>Quorum – New in Server 2012/R2</vt:lpstr>
      <vt:lpstr>Networking for SQL Clusters</vt:lpstr>
      <vt:lpstr>WSFC vs FCI</vt:lpstr>
      <vt:lpstr>Installing a SQL Server Cluster</vt:lpstr>
      <vt:lpstr>Installing a SQL Server Cluster</vt:lpstr>
      <vt:lpstr>Installing a SQL Server Cluster</vt:lpstr>
      <vt:lpstr>Administering a SQL Server Cluster</vt:lpstr>
      <vt:lpstr>Administering a SQL Server Cluster</vt:lpstr>
      <vt:lpstr>New Features in SQL Server 2012</vt:lpstr>
      <vt:lpstr>Flexible Failover in SQL Server 2012</vt:lpstr>
      <vt:lpstr>Questions?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Chad Churchwell</cp:lastModifiedBy>
  <cp:revision>43</cp:revision>
  <dcterms:created xsi:type="dcterms:W3CDTF">2011-08-19T20:30:49Z</dcterms:created>
  <dcterms:modified xsi:type="dcterms:W3CDTF">2015-05-09T14:37:15Z</dcterms:modified>
</cp:coreProperties>
</file>