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57" r:id="rId3"/>
    <p:sldId id="258" r:id="rId4"/>
    <p:sldId id="262" r:id="rId5"/>
    <p:sldId id="263" r:id="rId6"/>
    <p:sldId id="264" r:id="rId7"/>
    <p:sldId id="282" r:id="rId8"/>
    <p:sldId id="260" r:id="rId9"/>
    <p:sldId id="270" r:id="rId10"/>
    <p:sldId id="271" r:id="rId11"/>
    <p:sldId id="272" r:id="rId12"/>
    <p:sldId id="259" r:id="rId13"/>
    <p:sldId id="273" r:id="rId14"/>
    <p:sldId id="283" r:id="rId15"/>
    <p:sldId id="265" r:id="rId16"/>
    <p:sldId id="267" r:id="rId17"/>
    <p:sldId id="288" r:id="rId18"/>
    <p:sldId id="289" r:id="rId19"/>
    <p:sldId id="286" r:id="rId20"/>
    <p:sldId id="290" r:id="rId21"/>
    <p:sldId id="266" r:id="rId22"/>
    <p:sldId id="287" r:id="rId23"/>
    <p:sldId id="274" r:id="rId24"/>
    <p:sldId id="268" r:id="rId25"/>
    <p:sldId id="269" r:id="rId26"/>
    <p:sldId id="275" r:id="rId27"/>
    <p:sldId id="276" r:id="rId28"/>
    <p:sldId id="277" r:id="rId29"/>
    <p:sldId id="278" r:id="rId30"/>
    <p:sldId id="279" r:id="rId31"/>
    <p:sldId id="280" r:id="rId32"/>
    <p:sldId id="28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71981" autoAdjust="0"/>
  </p:normalViewPr>
  <p:slideViewPr>
    <p:cSldViewPr>
      <p:cViewPr>
        <p:scale>
          <a:sx n="90" d="100"/>
          <a:sy n="90" d="100"/>
        </p:scale>
        <p:origin x="-2968" y="-1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8E620A-F361-4FF4-9845-F920DE1A0260}" type="datetimeFigureOut">
              <a:rPr lang="en-US" smtClean="0"/>
              <a:pPr/>
              <a:t>3/4/2011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7CDE8E-343C-4CC8-9904-87BC41EAE008}" type="slidenum">
              <a:rPr lang="en-US" smtClean="0"/>
              <a:pPr/>
              <a:t>‹#›</a:t>
            </a:fld>
            <a:endParaRPr lang="en-US"/>
          </a:p>
        </p:txBody>
      </p:sp>
    </p:spTree>
    <p:extLst>
      <p:ext uri="{BB962C8B-B14F-4D97-AF65-F5344CB8AC3E}">
        <p14:creationId xmlns:p14="http://schemas.microsoft.com/office/powerpoint/2010/main" val="1104623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sqldbadiaries.com/2010/10/02/looksalive-and-isalive-checks-by-microsoft-cluster-service/#ixzz1FjSfuzJQ"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www.sqldbadiaries.com/2010/10/02/looksalive-and-isalive-checks-by-microsoft-cluster-service/#ixzz1FjSv3ELU"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and welcome to SQL Saturday in Philadelphia. I hope everyone is enjoying themselves. My name is Joe </a:t>
            </a:r>
            <a:r>
              <a:rPr lang="en-US" baseline="0" dirty="0" err="1" smtClean="0"/>
              <a:t>Dantoni</a:t>
            </a:r>
            <a:r>
              <a:rPr lang="en-US" baseline="0" dirty="0" smtClean="0"/>
              <a:t> and this session is on building you first SQL Server cluster. I’ve kind of targeted it towards SQL admins who want to understand more about clustering, so that they can either attempt it themselves, or work with their Infrastructure teams to get a cluster going.</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1</a:t>
            </a:fld>
            <a:endParaRPr lang="en-US"/>
          </a:p>
        </p:txBody>
      </p:sp>
    </p:spTree>
    <p:extLst>
      <p:ext uri="{BB962C8B-B14F-4D97-AF65-F5344CB8AC3E}">
        <p14:creationId xmlns:p14="http://schemas.microsoft.com/office/powerpoint/2010/main" val="1864254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**ELS –</a:t>
            </a:r>
            <a:r>
              <a:rPr lang="en-US" baseline="0" dirty="0" smtClean="0"/>
              <a:t> I don’t know how much you want people to know about drive letters vs. mount points.  If you want them to understand it, I would recommend a diagram.  If it’s just a concept they need to consider and read up on, then never mind.  </a:t>
            </a:r>
            <a:endParaRPr lang="en-US" dirty="0" smtClean="0"/>
          </a:p>
          <a:p>
            <a:endParaRPr lang="en-US" dirty="0" smtClean="0"/>
          </a:p>
          <a:p>
            <a:r>
              <a:rPr lang="en-US" dirty="0" smtClean="0"/>
              <a:t>Most of these are self explanatory, but I want to touch on mount points—this is huge</a:t>
            </a:r>
            <a:r>
              <a:rPr lang="en-US" baseline="0" dirty="0" smtClean="0"/>
              <a:t>, especially if you are running a multi-instance cluster. If you split up your storage the way your should (data, </a:t>
            </a:r>
            <a:r>
              <a:rPr lang="en-US" baseline="0" dirty="0" err="1" smtClean="0"/>
              <a:t>tempdb</a:t>
            </a:r>
            <a:r>
              <a:rPr lang="en-US" baseline="0" dirty="0" smtClean="0"/>
              <a:t>, logs, backups)  you are looking at  minimum of 4 drive letters in a given SQL instance. Using mount points you can reduce that to 1 letter. I cover this in a couple of blog posts—it’s extremely easy to set up, and there is absolutely no reason NOT to do it. There is one thing to note doing so will make monitoring the space utilization in your clustered disks a little difficult. We use a </a:t>
            </a:r>
            <a:r>
              <a:rPr lang="en-US" baseline="0" dirty="0" err="1" smtClean="0"/>
              <a:t>powershell</a:t>
            </a:r>
            <a:r>
              <a:rPr lang="en-US" baseline="0" dirty="0" smtClean="0"/>
              <a:t> script to get around this, but it does report some duplicate data, but since it’s just for the DBA’s it’s not that big of an issue.</a:t>
            </a:r>
          </a:p>
          <a:p>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10</a:t>
            </a:fld>
            <a:endParaRPr lang="en-US"/>
          </a:p>
        </p:txBody>
      </p:sp>
    </p:spTree>
    <p:extLst>
      <p:ext uri="{BB962C8B-B14F-4D97-AF65-F5344CB8AC3E}">
        <p14:creationId xmlns:p14="http://schemas.microsoft.com/office/powerpoint/2010/main" val="17680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Failover cluster</a:t>
            </a:r>
            <a:r>
              <a:rPr lang="en-US" baseline="0" dirty="0" smtClean="0"/>
              <a:t> manager will become your friend—this is where you do most of your administration, and where you add disks to your SQL instance, also, is the place you can check on the status of cluster and clustered services</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sharing. In a server cluster, the quorum disk contains a master copy of the server cluster configuration, and is also used as a tie-breaker if all network communication fails between cluster nodes. Depending on the type of server cluster you implement, the quorum disk might or might not be a physical disk on the shared cluster disk array. This is a larger</a:t>
            </a:r>
            <a:r>
              <a:rPr lang="en-US" baseline="0" dirty="0" smtClean="0"/>
              <a:t> issue, when you have a odd number of nodes, or a larger cluster.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Looks alive/</a:t>
            </a:r>
            <a:r>
              <a:rPr lang="en-US" baseline="0" dirty="0" err="1" smtClean="0"/>
              <a:t>isalive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err="1" smtClean="0"/>
              <a:t>LooksAlive</a:t>
            </a:r>
            <a:r>
              <a:rPr lang="en-US" i="1" dirty="0" smtClean="0"/>
              <a:t> </a:t>
            </a:r>
            <a:r>
              <a:rPr lang="en-US" dirty="0" smtClean="0"/>
              <a:t>is a basic check in which the Cluster service queries the Windows Service Control Manager to check if the SQL Server service is still running. By default this check happens every 5 seconds. </a:t>
            </a:r>
            <a:r>
              <a:rPr lang="en-US" sz="1200" u="none" strike="noStrike" kern="1200" dirty="0" smtClean="0">
                <a:solidFill>
                  <a:schemeClr val="tx1"/>
                </a:solidFill>
                <a:effectLst/>
                <a:latin typeface="+mn-lt"/>
                <a:ea typeface="+mn-ea"/>
                <a:cs typeface="+mn-cs"/>
              </a:rPr>
              <a:t/>
            </a:r>
            <a:br>
              <a:rPr lang="en-US" sz="1200" u="none" strike="noStrike" kern="1200" dirty="0" smtClean="0">
                <a:solidFill>
                  <a:schemeClr val="tx1"/>
                </a:solidFill>
                <a:effectLst/>
                <a:latin typeface="+mn-lt"/>
                <a:ea typeface="+mn-ea"/>
                <a:cs typeface="+mn-cs"/>
              </a:rPr>
            </a:br>
            <a:r>
              <a:rPr lang="en-US" sz="1200" u="none" strike="noStrike" kern="1200" dirty="0" smtClean="0">
                <a:solidFill>
                  <a:schemeClr val="tx1"/>
                </a:solidFill>
                <a:effectLst/>
                <a:latin typeface="+mn-lt"/>
                <a:ea typeface="+mn-ea"/>
                <a:cs typeface="+mn-cs"/>
              </a:rPr>
              <a:t>-- Read more: </a:t>
            </a:r>
            <a:r>
              <a:rPr lang="en-US" sz="1200" u="none" strike="noStrike" kern="1200" dirty="0" smtClean="0">
                <a:solidFill>
                  <a:schemeClr val="tx1"/>
                </a:solidFill>
                <a:effectLst/>
                <a:latin typeface="+mn-lt"/>
                <a:ea typeface="+mn-ea"/>
                <a:cs typeface="+mn-cs"/>
                <a:hlinkClick r:id="rId3"/>
              </a:rPr>
              <a:t>http://www.sqldbadiaries.com/2010/10/02/looksalive-and-isalive-checks-by-microsoft-cluster-service/#ixzz1FjSfuzJQ</a:t>
            </a:r>
            <a:endParaRPr lang="en-US" sz="120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During </a:t>
            </a:r>
            <a:r>
              <a:rPr lang="en-US" i="1" dirty="0" err="1" smtClean="0"/>
              <a:t>IsAlive</a:t>
            </a:r>
            <a:r>
              <a:rPr lang="en-US" dirty="0" smtClean="0"/>
              <a:t> check the Cluster Service connects to the SQL Server instance with the help of c:\windows\system32\sqsrvres.dll and runs </a:t>
            </a:r>
            <a:r>
              <a:rPr lang="en-US" i="1" dirty="0" smtClean="0"/>
              <a:t>SELECT @@SERVERNAME </a:t>
            </a:r>
            <a:r>
              <a:rPr lang="en-US" dirty="0" smtClean="0"/>
              <a:t>against the instance. This check does not check if the user databases are online or not. It just checks the SQL Server instance availability. This check happens every 60 seconds by default.</a:t>
            </a:r>
            <a:r>
              <a:rPr lang="en-US" sz="1200" u="none" strike="noStrike" kern="1200" dirty="0" smtClean="0">
                <a:solidFill>
                  <a:schemeClr val="tx1"/>
                </a:solidFill>
                <a:effectLst/>
                <a:latin typeface="+mn-lt"/>
                <a:ea typeface="+mn-ea"/>
                <a:cs typeface="+mn-cs"/>
              </a:rPr>
              <a:t/>
            </a:r>
            <a:br>
              <a:rPr lang="en-US" sz="1200" u="none" strike="noStrike" kern="1200" dirty="0" smtClean="0">
                <a:solidFill>
                  <a:schemeClr val="tx1"/>
                </a:solidFill>
                <a:effectLst/>
                <a:latin typeface="+mn-lt"/>
                <a:ea typeface="+mn-ea"/>
                <a:cs typeface="+mn-cs"/>
              </a:rPr>
            </a:br>
            <a:r>
              <a:rPr lang="en-US" sz="1200" u="none" strike="noStrike" kern="1200" dirty="0" smtClean="0">
                <a:solidFill>
                  <a:schemeClr val="tx1"/>
                </a:solidFill>
                <a:effectLst/>
                <a:latin typeface="+mn-lt"/>
                <a:ea typeface="+mn-ea"/>
                <a:cs typeface="+mn-cs"/>
              </a:rPr>
              <a:t>-- Read more: </a:t>
            </a:r>
            <a:r>
              <a:rPr lang="en-US" sz="1200" u="none" strike="noStrike" kern="1200" dirty="0" smtClean="0">
                <a:solidFill>
                  <a:schemeClr val="tx1"/>
                </a:solidFill>
                <a:effectLst/>
                <a:latin typeface="+mn-lt"/>
                <a:ea typeface="+mn-ea"/>
                <a:cs typeface="+mn-cs"/>
                <a:hlinkClick r:id="rId4"/>
              </a:rPr>
              <a:t>http://www.sqldbadiaries.com/2010/10/02/looksalive-and-isalive-checks-by-microsoft-cluster-service/#ixzz1FjSv3ELU</a:t>
            </a:r>
            <a:r>
              <a:rPr lang="en-US" sz="1200" u="none" strike="noStrike" kern="1200" dirty="0" smtClean="0">
                <a:solidFill>
                  <a:schemeClr val="tx1"/>
                </a:solidFill>
                <a:effectLst/>
                <a:latin typeface="+mn-lt"/>
                <a:ea typeface="+mn-ea"/>
                <a:cs typeface="+mn-cs"/>
              </a:rPr>
              <a:t/>
            </a:r>
            <a:br>
              <a:rPr lang="en-US" sz="1200" u="none" strike="noStrike" kern="1200" dirty="0" smtClean="0">
                <a:solidFill>
                  <a:schemeClr val="tx1"/>
                </a:solidFill>
                <a:effectLst/>
                <a:latin typeface="+mn-lt"/>
                <a:ea typeface="+mn-ea"/>
                <a:cs typeface="+mn-cs"/>
              </a:rPr>
            </a:br>
            <a:endParaRPr lang="en-US" sz="120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solidFill>
                  <a:schemeClr val="tx1"/>
                </a:solidFill>
                <a:effectLst/>
                <a:latin typeface="+mn-lt"/>
                <a:ea typeface="+mn-ea"/>
                <a:cs typeface="+mn-cs"/>
              </a:rPr>
              <a:t/>
            </a:r>
            <a:br>
              <a:rPr lang="en-US" sz="1200" u="none" strike="noStrike" kern="1200" dirty="0" smtClean="0">
                <a:solidFill>
                  <a:schemeClr val="tx1"/>
                </a:solidFill>
                <a:effectLst/>
                <a:latin typeface="+mn-lt"/>
                <a:ea typeface="+mn-ea"/>
                <a:cs typeface="+mn-cs"/>
              </a:rPr>
            </a:br>
            <a:endParaRPr lang="en-US" sz="120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11</a:t>
            </a:fld>
            <a:endParaRPr lang="en-US"/>
          </a:p>
        </p:txBody>
      </p:sp>
    </p:spTree>
    <p:extLst>
      <p:ext uri="{BB962C8B-B14F-4D97-AF65-F5344CB8AC3E}">
        <p14:creationId xmlns:p14="http://schemas.microsoft.com/office/powerpoint/2010/main" val="3332006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in it’s absolutely simplest form. Additionally, you need Windows Server, Enterprise Edition, in order to have failover clustering available.  The SQL clustering will work on standard edition however.</a:t>
            </a:r>
          </a:p>
          <a:p>
            <a:endParaRPr lang="en-US" baseline="0" dirty="0" smtClean="0"/>
          </a:p>
          <a:p>
            <a:r>
              <a:rPr lang="en-US" baseline="0" dirty="0" smtClean="0"/>
              <a:t>You will need a switch, for your private network (though you can get away without one, this isn’t recommended), you will need some sort of shared storage presented to both nodes of your cluster. Lastly, you will need IP Addresses, for the cluster name itself, the DTC service, and any SQL instances which you cluster.</a:t>
            </a:r>
          </a:p>
          <a:p>
            <a:endParaRPr lang="en-US" baseline="0" dirty="0" smtClean="0"/>
          </a:p>
          <a:p>
            <a:r>
              <a:rPr lang="en-US" baseline="0" dirty="0" smtClean="0"/>
              <a:t>The first SQL cluster we built at my company, was two leftover servers, with an old </a:t>
            </a:r>
            <a:r>
              <a:rPr lang="en-US" baseline="0" dirty="0" err="1" smtClean="0"/>
              <a:t>compaq</a:t>
            </a:r>
            <a:r>
              <a:rPr lang="en-US" baseline="0" dirty="0" smtClean="0"/>
              <a:t> direct attached storage </a:t>
            </a:r>
            <a:r>
              <a:rPr lang="en-US" baseline="0" dirty="0" err="1" smtClean="0"/>
              <a:t>arrary</a:t>
            </a:r>
            <a:r>
              <a:rPr lang="en-US" baseline="0" dirty="0" smtClean="0"/>
              <a:t>. We used the </a:t>
            </a:r>
            <a:r>
              <a:rPr lang="en-US" baseline="0" dirty="0" err="1" smtClean="0"/>
              <a:t>iSCSI</a:t>
            </a:r>
            <a:r>
              <a:rPr lang="en-US" baseline="0" dirty="0" smtClean="0"/>
              <a:t> target feature that’s included in Windows 2008R2 to configure the storage, and presented it to both servers over </a:t>
            </a:r>
            <a:r>
              <a:rPr lang="en-US" baseline="0" dirty="0" err="1" smtClean="0"/>
              <a:t>iSCSI</a:t>
            </a:r>
            <a:r>
              <a:rPr lang="en-US" baseline="0" dirty="0" smtClean="0"/>
              <a:t>. This wasn’t an ideal environment for high performance. It was really good for learning about building a cluster from ground up. By, the end of this process I could build a cluster, from the ground up in about 2 hours (assuming I had storage presented to it).</a:t>
            </a:r>
          </a:p>
          <a:p>
            <a:endParaRPr lang="en-US" baseline="0" dirty="0" smtClean="0"/>
          </a:p>
          <a:p>
            <a:r>
              <a:rPr lang="en-US" baseline="0" dirty="0" smtClean="0"/>
              <a:t>In earlier versions of Windows, there was a requirement that the hardware be from the same generation in order to be supported—that has gone away in 2008. You just need to pass the validation testing—more on that later.</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37CDE8E-343C-4CC8-9904-87BC41EAE008}" type="slidenum">
              <a:rPr lang="en-US" smtClean="0"/>
              <a:pPr/>
              <a:t>12</a:t>
            </a:fld>
            <a:endParaRPr lang="en-US"/>
          </a:p>
        </p:txBody>
      </p:sp>
    </p:spTree>
    <p:extLst>
      <p:ext uri="{BB962C8B-B14F-4D97-AF65-F5344CB8AC3E}">
        <p14:creationId xmlns:p14="http://schemas.microsoft.com/office/powerpoint/2010/main" val="1852091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not this kind of storage….</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13</a:t>
            </a:fld>
            <a:endParaRPr lang="en-US"/>
          </a:p>
        </p:txBody>
      </p:sp>
    </p:spTree>
    <p:extLst>
      <p:ext uri="{BB962C8B-B14F-4D97-AF65-F5344CB8AC3E}">
        <p14:creationId xmlns:p14="http://schemas.microsoft.com/office/powerpoint/2010/main" val="1750506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**ELS –</a:t>
            </a:r>
            <a:r>
              <a:rPr lang="en-US" baseline="0" dirty="0" smtClean="0"/>
              <a:t> </a:t>
            </a:r>
            <a:r>
              <a:rPr lang="en-US" dirty="0" smtClean="0"/>
              <a:t>THIS kind of Storage (I know my pictures</a:t>
            </a:r>
            <a:r>
              <a:rPr lang="en-US" baseline="0" dirty="0" smtClean="0"/>
              <a:t> are lame, I don’t have internet.  Forgive me!)</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nutshell,</a:t>
            </a:r>
            <a:r>
              <a:rPr lang="en-US" baseline="0" dirty="0" smtClean="0"/>
              <a:t> you need a SAN. Almost all of the major SAN vendors will suffice—we use </a:t>
            </a:r>
            <a:r>
              <a:rPr lang="en-US" baseline="0" dirty="0" err="1" smtClean="0"/>
              <a:t>hitachi</a:t>
            </a:r>
            <a:r>
              <a:rPr lang="en-US" baseline="0" dirty="0" smtClean="0"/>
              <a:t>, EMC is great, </a:t>
            </a:r>
            <a:r>
              <a:rPr lang="en-US" baseline="0" dirty="0" err="1" smtClean="0"/>
              <a:t>NetApp</a:t>
            </a:r>
            <a:r>
              <a:rPr lang="en-US" baseline="0" dirty="0" smtClean="0"/>
              <a:t> is fine. The one caveat is that Windows 2008R2 requires something called iSCSI-3 persistent reservations.</a:t>
            </a:r>
          </a:p>
          <a:p>
            <a:endParaRPr lang="en-US" baseline="0" dirty="0" smtClean="0"/>
          </a:p>
          <a:p>
            <a:r>
              <a:rPr lang="en-US" baseline="0" dirty="0" smtClean="0"/>
              <a:t>You do want work closely with your SAN administrators to layout the storage properly. I use 1 </a:t>
            </a:r>
            <a:r>
              <a:rPr lang="en-US" baseline="0" dirty="0" err="1" smtClean="0"/>
              <a:t>Lun</a:t>
            </a:r>
            <a:r>
              <a:rPr lang="en-US" baseline="0" dirty="0" smtClean="0"/>
              <a:t> each for </a:t>
            </a:r>
            <a:r>
              <a:rPr lang="en-US" baseline="0" dirty="0" err="1" smtClean="0"/>
              <a:t>tempdb</a:t>
            </a:r>
            <a:r>
              <a:rPr lang="en-US" baseline="0" dirty="0" smtClean="0"/>
              <a:t>, data, transaction logs and backups. If you have particularly hot databases, you may want to line them up with their own </a:t>
            </a:r>
            <a:r>
              <a:rPr lang="en-US" baseline="0" dirty="0" err="1" smtClean="0"/>
              <a:t>luns</a:t>
            </a:r>
            <a:r>
              <a:rPr lang="en-US" baseline="0" dirty="0" smtClean="0"/>
              <a:t>.  Finally, all of you LUNs must be presented to cluster nodes. </a:t>
            </a:r>
          </a:p>
          <a:p>
            <a:endParaRPr lang="en-US" baseline="0" dirty="0" smtClean="0"/>
          </a:p>
          <a:p>
            <a:r>
              <a:rPr lang="en-US" baseline="0" dirty="0" smtClean="0"/>
              <a:t>Also, you’ll want to remind your SAN engineer to multi-path your disks for high availability—the worst thing that can happen to your  cluster (short of fire or some other natural disaster) is to lose SAN connectivity.  Lastly, and this applies for all SQL servers, make sure the disk partition alignment is setup correctly.</a:t>
            </a:r>
          </a:p>
          <a:p>
            <a:endParaRPr lang="en-US" baseline="0" dirty="0" smtClean="0"/>
          </a:p>
          <a:p>
            <a:r>
              <a:rPr lang="en-US" baseline="0" dirty="0" smtClean="0"/>
              <a:t>http://msdn.microsoft.com/en-us/library/dd758814%28v=sql.100%29.aspx</a:t>
            </a:r>
          </a:p>
          <a:p>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15</a:t>
            </a:fld>
            <a:endParaRPr lang="en-US"/>
          </a:p>
        </p:txBody>
      </p:sp>
    </p:spTree>
    <p:extLst>
      <p:ext uri="{BB962C8B-B14F-4D97-AF65-F5344CB8AC3E}">
        <p14:creationId xmlns:p14="http://schemas.microsoft.com/office/powerpoint/2010/main" val="1199518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**ELS – I moved this slide before the Network one (and should this be titled</a:t>
            </a:r>
            <a:r>
              <a:rPr lang="en-US" baseline="0" dirty="0" smtClean="0"/>
              <a:t> Server, and you talk about installing Windows, then adding the failover cluster to your server nodes, etc.  And what the heck does add failover cluster feature to your server nodes mean?  Does it mean that I’ve installed Windows, and then I do something else to install the failover cluster feature?  Then I worry about firewall and antivirus, etc.?</a:t>
            </a:r>
            <a:endParaRPr lang="en-US" dirty="0" smtClean="0"/>
          </a:p>
          <a:p>
            <a:endParaRPr lang="en-US" dirty="0" smtClean="0"/>
          </a:p>
          <a:p>
            <a:r>
              <a:rPr lang="en-US" dirty="0" smtClean="0"/>
              <a:t>Once</a:t>
            </a:r>
            <a:r>
              <a:rPr lang="en-US" baseline="0" dirty="0" smtClean="0"/>
              <a:t> again, depending on the size of your shop, you may or may not be responsible for building your Windows servers. In my shop, I am, and it helps to really understand how clustering works within Windows—it’s 95% of SQL Clustering, which kind of just sits on top of it.</a:t>
            </a:r>
          </a:p>
          <a:p>
            <a:endParaRPr lang="en-US" baseline="0" dirty="0" smtClean="0"/>
          </a:p>
          <a:p>
            <a:r>
              <a:rPr lang="en-US" baseline="0" dirty="0" smtClean="0"/>
              <a:t>Make sure both nodes are updated to the same level—it’s not a requirement, but Windows will balk.</a:t>
            </a:r>
          </a:p>
          <a:p>
            <a:endParaRPr lang="en-US" baseline="0" dirty="0" smtClean="0"/>
          </a:p>
          <a:p>
            <a:r>
              <a:rPr lang="en-US" baseline="0" dirty="0" smtClean="0"/>
              <a:t>The first thing I do is totally disable Windows firewall—in 2008 it’s fairly aggressive, and causes all sorts of problems. On our proof of concept cluster it was actually blocking </a:t>
            </a:r>
            <a:r>
              <a:rPr lang="en-US" baseline="0" dirty="0" err="1" smtClean="0"/>
              <a:t>iSCSI</a:t>
            </a:r>
            <a:r>
              <a:rPr lang="en-US" baseline="0" dirty="0" smtClean="0"/>
              <a:t> connections to the storage through Windows. The best practice here is to open what you need on the firewall. Lastly, NEVER disable the firewall service directly—you lose the ability to RDP into the server.</a:t>
            </a:r>
          </a:p>
          <a:p>
            <a:endParaRPr lang="en-US" baseline="0" dirty="0" smtClean="0"/>
          </a:p>
          <a:p>
            <a:r>
              <a:rPr lang="en-US" baseline="0" dirty="0" smtClean="0"/>
              <a:t>Antivirus—straight antivirus is fine, but you may run into issues if you are running an anti-spyware suite. We run Symantec, and if we run their whole suite, it breaks clustering, so have to stick with just the antivirus.</a:t>
            </a:r>
            <a:endParaRPr lang="en-US" dirty="0" smtClean="0"/>
          </a:p>
          <a:p>
            <a:endParaRPr lang="en-US" dirty="0" smtClean="0"/>
          </a:p>
          <a:p>
            <a:r>
              <a:rPr lang="en-US" dirty="0" smtClean="0"/>
              <a:t>**</a:t>
            </a:r>
            <a:r>
              <a:rPr lang="en-US" baseline="0" dirty="0" smtClean="0"/>
              <a:t> ELS – should this paragraph be first??</a:t>
            </a:r>
            <a:endParaRPr lang="en-US" dirty="0" smtClean="0"/>
          </a:p>
          <a:p>
            <a:r>
              <a:rPr lang="en-US" dirty="0" smtClean="0"/>
              <a:t>In</a:t>
            </a:r>
            <a:r>
              <a:rPr lang="en-US" baseline="0" dirty="0" smtClean="0"/>
              <a:t> terms of Windows build—you can start out with a perfectly normal Windows 2008 build on your servers. From there you will need to add the failover cluster feature to the servers. While you are doing that go ahead and add </a:t>
            </a:r>
            <a:r>
              <a:rPr lang="en-US" baseline="0" dirty="0" err="1" smtClean="0"/>
              <a:t>.net</a:t>
            </a:r>
            <a:r>
              <a:rPr lang="en-US" baseline="0" dirty="0" smtClean="0"/>
              <a:t> 3.5, as you will need it for the SQL Server installs later.  Also, you should see your disks on both servers through storage explorer. You need to go ahead and bring them online and initialize them.</a:t>
            </a:r>
          </a:p>
          <a:p>
            <a:endParaRPr lang="en-US" baseline="0" dirty="0" smtClean="0"/>
          </a:p>
          <a:p>
            <a:r>
              <a:rPr lang="en-US" baseline="0" dirty="0" smtClean="0"/>
              <a:t>From here, you will create your cluster. Failover cluster manager will guide you through a series of tests, to make sure everything is properly configured. SQL Server’s install is </a:t>
            </a:r>
            <a:r>
              <a:rPr lang="en-US" baseline="0" dirty="0" err="1" smtClean="0"/>
              <a:t>dependant</a:t>
            </a:r>
            <a:r>
              <a:rPr lang="en-US" baseline="0" dirty="0" smtClean="0"/>
              <a:t> on this, so you want to make sure it’s correct. It will go through your O/S, storage and network setup, and make sure everything is ok. </a:t>
            </a:r>
          </a:p>
          <a:p>
            <a:endParaRPr lang="en-US" baseline="0" dirty="0" smtClean="0"/>
          </a:p>
          <a:p>
            <a:r>
              <a:rPr lang="en-US" baseline="0" dirty="0" smtClean="0"/>
              <a:t>Once that passes, you will then create your cluster—select it’s name and add the nodes you want to it. Unlike SQL, you will only have to perform this action on one node.</a:t>
            </a:r>
          </a:p>
          <a:p>
            <a:endParaRPr lang="en-US" baseline="0" dirty="0" smtClean="0"/>
          </a:p>
          <a:p>
            <a:r>
              <a:rPr lang="en-US" baseline="0" dirty="0" smtClean="0"/>
              <a:t>Lastly, and I will preach it throughout this presentation—use mount points instead of drive letters to label your storage—you will still need a root drive letter, but you don’t want to be faced with running out of drive letters. I also add the disks to the cluster storage pool at this point, in advance of installing SQL.</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16</a:t>
            </a:fld>
            <a:endParaRPr lang="en-US"/>
          </a:p>
        </p:txBody>
      </p:sp>
    </p:spTree>
    <p:extLst>
      <p:ext uri="{BB962C8B-B14F-4D97-AF65-F5344CB8AC3E}">
        <p14:creationId xmlns:p14="http://schemas.microsoft.com/office/powerpoint/2010/main" val="3562865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diagram</a:t>
            </a:r>
            <a:r>
              <a:rPr lang="en-US" baseline="0" dirty="0" smtClean="0"/>
              <a:t> of what your physical hardware layout will look like—this is representative of a two node cluster, running a single instance of SQL Server. For extra high availability, you want to have redundant paths to your storage, and possibly redundant HBA or network cards.</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**ELS – I moved this slide to be after Windows (should it also include</a:t>
            </a:r>
            <a:r>
              <a:rPr lang="en-US" baseline="0" dirty="0" smtClean="0"/>
              <a:t> Switch in the title?)</a:t>
            </a:r>
            <a:endParaRPr lang="en-US" dirty="0" smtClean="0"/>
          </a:p>
          <a:p>
            <a:endParaRPr lang="en-US" dirty="0" smtClean="0"/>
          </a:p>
          <a:p>
            <a:r>
              <a:rPr lang="en-US" dirty="0" smtClean="0"/>
              <a:t>A</a:t>
            </a:r>
            <a:r>
              <a:rPr lang="en-US" baseline="0" dirty="0" smtClean="0"/>
              <a:t> cluster takes up a surprising number of IP addresses. This isn’t a huge problem, but you’ll want to layout what your building with your network folks, to ensure that you have the IP space available on the subnets you need. The one caveat here is that both of the physical (or virtual) nodes need to be on the same subnet for SQL Server clustering. </a:t>
            </a:r>
          </a:p>
          <a:p>
            <a:endParaRPr lang="en-US" baseline="0" dirty="0" smtClean="0"/>
          </a:p>
          <a:p>
            <a:r>
              <a:rPr lang="en-US" baseline="0" dirty="0" smtClean="0"/>
              <a:t>Lastly ask them about any ports that are being blocked—the cluster uses some ports outside of just 1433, so you’d like to be aware what they are blocking—it can help troubleshooting down the road.</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21</a:t>
            </a:fld>
            <a:endParaRPr lang="en-US"/>
          </a:p>
        </p:txBody>
      </p:sp>
    </p:spTree>
    <p:extLst>
      <p:ext uri="{BB962C8B-B14F-4D97-AF65-F5344CB8AC3E}">
        <p14:creationId xmlns:p14="http://schemas.microsoft.com/office/powerpoint/2010/main" val="2474216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**ELS –</a:t>
            </a:r>
            <a:r>
              <a:rPr lang="en-US" baseline="0" dirty="0" smtClean="0"/>
              <a:t> </a:t>
            </a:r>
            <a:r>
              <a:rPr lang="en-US" dirty="0" smtClean="0"/>
              <a:t>This</a:t>
            </a:r>
            <a:r>
              <a:rPr lang="en-US" baseline="0" dirty="0" smtClean="0"/>
              <a:t> slide AFTER Network slide</a:t>
            </a:r>
          </a:p>
          <a:p>
            <a:endParaRPr lang="en-US" baseline="0" dirty="0" smtClean="0"/>
          </a:p>
          <a:p>
            <a:r>
              <a:rPr lang="en-US" baseline="0" dirty="0" smtClean="0"/>
              <a:t>Add all the </a:t>
            </a:r>
            <a:r>
              <a:rPr lang="en-US" baseline="0" dirty="0" err="1" smtClean="0"/>
              <a:t>Ips</a:t>
            </a:r>
            <a:r>
              <a:rPr lang="en-US" baseline="0" dirty="0" smtClean="0"/>
              <a:t> in here, so people can see where they go.  (it would be nice to use animation to have them show up as you’re talking through them…start from one side of the slide and work to the other (e.g. left to right or right to left, whichever makes more sense)</a:t>
            </a:r>
          </a:p>
          <a:p>
            <a:endParaRPr lang="en-US" baseline="0" dirty="0" smtClean="0"/>
          </a:p>
          <a:p>
            <a:r>
              <a:rPr lang="en-US" baseline="0" dirty="0" smtClean="0"/>
              <a:t>Also, I drew basic lines, but you could take this same slide later and add a little more to it with the multi-</a:t>
            </a:r>
            <a:r>
              <a:rPr lang="en-US" baseline="0" dirty="0" err="1" smtClean="0"/>
              <a:t>pathing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little bit about myself, before I get too deep—I’m a DBA with over 10 years of experience, in SQL and Oracle. For the last 9 years I’ve been working in the Pharmaceutical and Medical Device sectors. I currently work for Synthes, a medical device company. I’m the Vice President of the Philadelphia SQL Users group, we’re off this month, but our meetings are typically the second Wednesday of every month at Microsoft Malvern, at 5:30 PM. </a:t>
            </a:r>
          </a:p>
          <a:p>
            <a:endParaRPr lang="en-US" baseline="0" dirty="0" smtClean="0"/>
          </a:p>
          <a:p>
            <a:r>
              <a:rPr lang="en-US" baseline="0" dirty="0" smtClean="0"/>
              <a:t>Also, you can find me on linked in, I’m @</a:t>
            </a:r>
            <a:r>
              <a:rPr lang="en-US" baseline="0" dirty="0" err="1" smtClean="0"/>
              <a:t>jdanton</a:t>
            </a:r>
            <a:r>
              <a:rPr lang="en-US" baseline="0" dirty="0" smtClean="0"/>
              <a:t> on Twitter, and I blog at joedantoni.wordpress.com </a:t>
            </a:r>
          </a:p>
          <a:p>
            <a:endParaRPr lang="en-US" baseline="0" dirty="0" smtClean="0"/>
          </a:p>
          <a:p>
            <a:r>
              <a:rPr lang="en-US" baseline="0" dirty="0" smtClean="0"/>
              <a:t>I’ll have these slides up at my blog following this presentation.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2</a:t>
            </a:fld>
            <a:endParaRPr lang="en-US"/>
          </a:p>
        </p:txBody>
      </p:sp>
    </p:spTree>
    <p:extLst>
      <p:ext uri="{BB962C8B-B14F-4D97-AF65-F5344CB8AC3E}">
        <p14:creationId xmlns:p14="http://schemas.microsoft.com/office/powerpoint/2010/main" val="1255274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where it all begins….</a:t>
            </a:r>
          </a:p>
          <a:p>
            <a:endParaRPr lang="en-US" dirty="0" smtClean="0"/>
          </a:p>
          <a:p>
            <a:r>
              <a:rPr lang="en-US" dirty="0" smtClean="0"/>
              <a:t>** ELS - So…do I assume</a:t>
            </a:r>
            <a:r>
              <a:rPr lang="en-US" baseline="0" dirty="0" smtClean="0"/>
              <a:t> that I have Windows installed on both, they’re set up as a Windows cluster, and now I go to one server and I’m going to start installing SQL Server?  How do I know which server to pick?  Does it matter?</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23</a:t>
            </a:fld>
            <a:endParaRPr lang="en-US"/>
          </a:p>
        </p:txBody>
      </p:sp>
    </p:spTree>
    <p:extLst>
      <p:ext uri="{BB962C8B-B14F-4D97-AF65-F5344CB8AC3E}">
        <p14:creationId xmlns:p14="http://schemas.microsoft.com/office/powerpoint/2010/main" val="682726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**ELS –</a:t>
            </a:r>
            <a:r>
              <a:rPr lang="en-US" baseline="0" dirty="0" smtClean="0"/>
              <a:t> Are you doing a demo?  If not, then some screen shots might be useful here, if possible??  I don’t know how you are on time…  I’m big on pictures, can you tell?  </a:t>
            </a:r>
            <a:r>
              <a:rPr lang="en-US" baseline="0" dirty="0" smtClean="0">
                <a:sym typeface="Wingdings" pitchFamily="2" charset="2"/>
              </a:rPr>
              <a:t></a:t>
            </a:r>
            <a:endParaRPr lang="en-US" dirty="0" smtClean="0"/>
          </a:p>
          <a:p>
            <a:endParaRPr lang="en-US" dirty="0" smtClean="0"/>
          </a:p>
          <a:p>
            <a:r>
              <a:rPr lang="en-US" dirty="0" smtClean="0"/>
              <a:t>Now finally, onto something we all know and love….SQL Server itself</a:t>
            </a:r>
          </a:p>
          <a:p>
            <a:endParaRPr lang="en-US" dirty="0" smtClean="0"/>
          </a:p>
          <a:p>
            <a:r>
              <a:rPr lang="en-US" dirty="0" smtClean="0"/>
              <a:t>Before</a:t>
            </a:r>
            <a:r>
              <a:rPr lang="en-US" baseline="0" dirty="0" smtClean="0"/>
              <a:t> you kick this off, you need to install SP1 of SQL Server via slipstream—this process was a bit buggy, the installation process threw </a:t>
            </a:r>
            <a:r>
              <a:rPr lang="en-US" baseline="0" dirty="0" err="1" smtClean="0"/>
              <a:t>kerberos</a:t>
            </a:r>
            <a:r>
              <a:rPr lang="en-US" baseline="0" dirty="0" smtClean="0"/>
              <a:t> </a:t>
            </a:r>
            <a:r>
              <a:rPr lang="en-US" baseline="0" dirty="0" err="1" smtClean="0"/>
              <a:t>errrors</a:t>
            </a:r>
            <a:r>
              <a:rPr lang="en-US" baseline="0" dirty="0" smtClean="0"/>
              <a:t>. I’ve included a link to the slipstream document in my bibliography. If you haven’t done it before slipstreaming is the process of installing a SP alongside a initial install.</a:t>
            </a:r>
          </a:p>
          <a:p>
            <a:endParaRPr lang="en-US" baseline="0" dirty="0" smtClean="0"/>
          </a:p>
          <a:p>
            <a:endParaRPr lang="en-US" dirty="0" smtClean="0"/>
          </a:p>
          <a:p>
            <a:r>
              <a:rPr lang="en-US" dirty="0" smtClean="0"/>
              <a:t>As I showed in the slide above, you</a:t>
            </a:r>
            <a:r>
              <a:rPr lang="en-US" baseline="0" dirty="0" smtClean="0"/>
              <a:t> start the process, through the SQL installer, but first things first. Having the Distributed Transaction Coordinator clustered. That’s easy—the only thing to remember about it when planning is that it needs it’s own storage resource and IP address.</a:t>
            </a:r>
          </a:p>
          <a:p>
            <a:endParaRPr lang="en-US" baseline="0" dirty="0" smtClean="0"/>
          </a:p>
          <a:p>
            <a:r>
              <a:rPr lang="en-US" baseline="0" dirty="0" smtClean="0"/>
              <a:t>Go into to failover cluster manager and identify the disks you are planning to use for your cluster--</a:t>
            </a:r>
          </a:p>
          <a:p>
            <a:endParaRPr lang="en-US" baseline="0" dirty="0" smtClean="0"/>
          </a:p>
          <a:p>
            <a:r>
              <a:rPr lang="en-US" baseline="0" dirty="0" smtClean="0"/>
              <a:t>Install SQL using the create failover cluster option. The thing to note here is that you will have an instance identified and service name. This is just like a named instance, but instead of having your server name be in front of the </a:t>
            </a:r>
            <a:r>
              <a:rPr lang="en-US" baseline="0" dirty="0" err="1" smtClean="0"/>
              <a:t>the</a:t>
            </a:r>
            <a:r>
              <a:rPr lang="en-US" baseline="0" dirty="0" smtClean="0"/>
              <a:t> \, your SQL Server </a:t>
            </a:r>
            <a:r>
              <a:rPr lang="en-US" baseline="0" dirty="0" err="1" smtClean="0"/>
              <a:t>networkname</a:t>
            </a:r>
            <a:r>
              <a:rPr lang="en-US" baseline="0" dirty="0" smtClean="0"/>
              <a:t> will be. The instance ID will be the name of the instance—don’t accept the default of </a:t>
            </a:r>
            <a:r>
              <a:rPr lang="en-US" baseline="0" dirty="0" err="1" smtClean="0"/>
              <a:t>MSSQLServer</a:t>
            </a:r>
            <a:r>
              <a:rPr lang="en-US" baseline="0" dirty="0" smtClean="0"/>
              <a:t>. This resource will have it’s own IP address as well. This will also be the easiest way to track down which node your service is running on—just RDP to the virtual service name. </a:t>
            </a:r>
          </a:p>
          <a:p>
            <a:endParaRPr lang="en-US" baseline="0" dirty="0" smtClean="0"/>
          </a:p>
          <a:p>
            <a:r>
              <a:rPr lang="en-US" baseline="0" dirty="0" smtClean="0"/>
              <a:t>SQL will install some binary files to the C:\ drive on each of the nodes that is expected</a:t>
            </a:r>
          </a:p>
          <a:p>
            <a:endParaRPr lang="en-US" baseline="0" dirty="0" smtClean="0"/>
          </a:p>
          <a:p>
            <a:r>
              <a:rPr lang="en-US" baseline="0" dirty="0" smtClean="0"/>
              <a:t>You will be presented with the options of what to install. Analysis Services can be clustered, Integration Services and Reporting Services can not. </a:t>
            </a:r>
          </a:p>
          <a:p>
            <a:endParaRPr lang="en-US" baseline="0" dirty="0" smtClean="0"/>
          </a:p>
          <a:p>
            <a:r>
              <a:rPr lang="en-US" baseline="0" dirty="0" smtClean="0"/>
              <a:t>When you are presented with the disks to be used by your cluster, you will only see the root disk of your mount point. Note—when you select this it will be the root disk for all of the SQL files locations. You will want to change this to make sure that the disk layout you worked to create is  preserved.</a:t>
            </a:r>
          </a:p>
          <a:p>
            <a:endParaRPr lang="en-US" baseline="0" dirty="0" smtClean="0"/>
          </a:p>
          <a:p>
            <a:r>
              <a:rPr lang="en-US" baseline="0" dirty="0" smtClean="0"/>
              <a:t>Security—you will be presented with the option the use the same account for all services. We used a limited privilege domain account for this.</a:t>
            </a:r>
          </a:p>
          <a:p>
            <a:endParaRPr lang="en-US" baseline="0" dirty="0" smtClean="0"/>
          </a:p>
          <a:p>
            <a:r>
              <a:rPr lang="en-US" baseline="0" dirty="0" smtClean="0"/>
              <a:t>You have the options to configure </a:t>
            </a:r>
            <a:r>
              <a:rPr lang="en-US" baseline="0" dirty="0" err="1" smtClean="0"/>
              <a:t>filestream</a:t>
            </a:r>
            <a:r>
              <a:rPr lang="en-US" baseline="0" dirty="0" smtClean="0"/>
              <a:t>, collation, and SA passwords in the following screens. Do it as you normally would—the only difference is that </a:t>
            </a:r>
            <a:r>
              <a:rPr lang="en-US" baseline="0" dirty="0" err="1" smtClean="0"/>
              <a:t>filestream</a:t>
            </a:r>
            <a:r>
              <a:rPr lang="en-US" baseline="0" dirty="0" smtClean="0"/>
              <a:t> is on a share cluster drive.</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24</a:t>
            </a:fld>
            <a:endParaRPr lang="en-US"/>
          </a:p>
        </p:txBody>
      </p:sp>
    </p:spTree>
    <p:extLst>
      <p:ext uri="{BB962C8B-B14F-4D97-AF65-F5344CB8AC3E}">
        <p14:creationId xmlns:p14="http://schemas.microsoft.com/office/powerpoint/2010/main" val="1566879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a subset of what you did on the first node. Some binaries</a:t>
            </a:r>
            <a:r>
              <a:rPr lang="en-US" baseline="0" dirty="0" smtClean="0"/>
              <a:t> will be installed on the C:\ drive. 	</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25</a:t>
            </a:fld>
            <a:endParaRPr lang="en-US"/>
          </a:p>
        </p:txBody>
      </p:sp>
    </p:spTree>
    <p:extLst>
      <p:ext uri="{BB962C8B-B14F-4D97-AF65-F5344CB8AC3E}">
        <p14:creationId xmlns:p14="http://schemas.microsoft.com/office/powerpoint/2010/main" val="1665762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considerations you need to have—you have to size</a:t>
            </a:r>
            <a:r>
              <a:rPr lang="en-US" baseline="0" dirty="0" smtClean="0"/>
              <a:t> the memory on your SQL Servers as though all instances could be running on one node—you want to have some headroom.</a:t>
            </a:r>
          </a:p>
          <a:p>
            <a:endParaRPr lang="en-US" baseline="0" dirty="0" smtClean="0"/>
          </a:p>
          <a:p>
            <a:r>
              <a:rPr lang="en-US" baseline="0" dirty="0" smtClean="0"/>
              <a:t>Backups must be performed to a cluster drive—and restores as well. This isn’t a huge issue, but every now and then it can be if you’re tight on space. </a:t>
            </a:r>
          </a:p>
          <a:p>
            <a:endParaRPr lang="en-US" baseline="0" dirty="0" smtClean="0"/>
          </a:p>
          <a:p>
            <a:r>
              <a:rPr lang="en-US" baseline="0" dirty="0" smtClean="0"/>
              <a:t>Traffic to your SAN connection should be monitored. </a:t>
            </a:r>
          </a:p>
          <a:p>
            <a:endParaRPr lang="en-US" baseline="0" dirty="0" smtClean="0"/>
          </a:p>
          <a:p>
            <a:r>
              <a:rPr lang="en-US" baseline="0" dirty="0" smtClean="0"/>
              <a:t>In some other vendor clustering (Oracle namely) everything is shared between all nodes. The storage is being utilized by all three nodes at once and memory is shared over the private network. That isn’t the case with SQL—basically, you have 1 instance running on any 1 node at a point in time.</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26</a:t>
            </a:fld>
            <a:endParaRPr lang="en-US"/>
          </a:p>
        </p:txBody>
      </p:sp>
    </p:spTree>
    <p:extLst>
      <p:ext uri="{BB962C8B-B14F-4D97-AF65-F5344CB8AC3E}">
        <p14:creationId xmlns:p14="http://schemas.microsoft.com/office/powerpoint/2010/main" val="3180240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need to work with your</a:t>
            </a:r>
            <a:r>
              <a:rPr lang="en-US" baseline="0" dirty="0" smtClean="0"/>
              <a:t> storage guys on any SAN issues, but generally performance tuning works the same way it does in a normal environment. This isn’t like VMWare, where you have to change the way you </a:t>
            </a:r>
            <a:r>
              <a:rPr lang="en-US" baseline="0" dirty="0" err="1" smtClean="0"/>
              <a:t>montior</a:t>
            </a:r>
            <a:r>
              <a:rPr lang="en-US" baseline="0" dirty="0" smtClean="0"/>
              <a:t> the environment.</a:t>
            </a:r>
          </a:p>
          <a:p>
            <a:endParaRPr lang="en-US" baseline="0" dirty="0" smtClean="0"/>
          </a:p>
          <a:p>
            <a:r>
              <a:rPr lang="en-US" baseline="0" dirty="0" smtClean="0"/>
              <a:t>If you have critical applications, you need to test failing them over.	Most of ours work without any issues, but SharePoint likes to be restarted, also the application database for VMWare doesn’t play nicely with a failover—you just need to verify what your applications are doing.		</a:t>
            </a:r>
          </a:p>
          <a:p>
            <a:endParaRPr lang="en-US" baseline="0" dirty="0" smtClean="0"/>
          </a:p>
          <a:p>
            <a:r>
              <a:rPr lang="en-US" baseline="0" dirty="0" smtClean="0"/>
              <a:t>Your SSIS packages must be deployed to MSDB, and use server security for encryption—any of the other options rely on individual server dependencies, so your jobs will fail when your instance fails over.</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27</a:t>
            </a:fld>
            <a:endParaRPr lang="en-US"/>
          </a:p>
        </p:txBody>
      </p:sp>
    </p:spTree>
    <p:extLst>
      <p:ext uri="{BB962C8B-B14F-4D97-AF65-F5344CB8AC3E}">
        <p14:creationId xmlns:p14="http://schemas.microsoft.com/office/powerpoint/2010/main" val="168500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big advantage to a cluster is being able to maintain your infrastructure with minimal amounts of downtime—it takes a small number of seconds to failover your instances. You can do your updates and then fail them back to the other node. This is huge and easy.</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28</a:t>
            </a:fld>
            <a:endParaRPr lang="en-US"/>
          </a:p>
        </p:txBody>
      </p:sp>
    </p:spTree>
    <p:extLst>
      <p:ext uri="{BB962C8B-B14F-4D97-AF65-F5344CB8AC3E}">
        <p14:creationId xmlns:p14="http://schemas.microsoft.com/office/powerpoint/2010/main" val="429134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Today’s agenda—I’ll start by covering High</a:t>
            </a:r>
            <a:r>
              <a:rPr lang="en-US" baseline="0" dirty="0" smtClean="0"/>
              <a:t> Availability—the first step in this process is to think about what goals you are trying to accomplish by going to a clustered environment.</a:t>
            </a:r>
          </a:p>
          <a:p>
            <a:endParaRPr lang="en-US" baseline="0" dirty="0" smtClean="0"/>
          </a:p>
          <a:p>
            <a:r>
              <a:rPr lang="en-US" baseline="0" dirty="0" smtClean="0"/>
              <a:t>Architecture—Explaining the difference between High Availability and Disaster Recovery, and some sample architectures for both</a:t>
            </a:r>
          </a:p>
          <a:p>
            <a:endParaRPr lang="en-US" baseline="0" dirty="0" smtClean="0"/>
          </a:p>
          <a:p>
            <a:r>
              <a:rPr lang="en-US" baseline="0" dirty="0" smtClean="0"/>
              <a:t>Planning—This is not just a one person effort—unless your shop is really small, I’ll cover who needs to be involved and what their roles are.</a:t>
            </a:r>
          </a:p>
          <a:p>
            <a:endParaRPr lang="en-US" baseline="0" dirty="0" smtClean="0"/>
          </a:p>
          <a:p>
            <a:r>
              <a:rPr lang="en-US" baseline="0" dirty="0" smtClean="0"/>
              <a:t>Definitions—There will be a quiz after this presentation. Just kidding—there’s a lot of cluster specific terms, that may not be widely know, I’ll go through them, so you can speak the language</a:t>
            </a:r>
          </a:p>
          <a:p>
            <a:endParaRPr lang="en-US" baseline="0" dirty="0" smtClean="0"/>
          </a:p>
          <a:p>
            <a:r>
              <a:rPr lang="en-US" baseline="0" dirty="0" smtClean="0"/>
              <a:t>Technical—What needs to happen from a storage, network, Windows, and SQL point of view to make this cluster happen.</a:t>
            </a:r>
          </a:p>
          <a:p>
            <a:endParaRPr lang="en-US" baseline="0" dirty="0" smtClean="0"/>
          </a:p>
          <a:p>
            <a:r>
              <a:rPr lang="en-US" baseline="0" dirty="0" smtClean="0"/>
              <a:t>Support—What needs to be treated differently from a regular SQL environment</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3</a:t>
            </a:fld>
            <a:endParaRPr lang="en-US"/>
          </a:p>
        </p:txBody>
      </p:sp>
    </p:spTree>
    <p:extLst>
      <p:ext uri="{BB962C8B-B14F-4D97-AF65-F5344CB8AC3E}">
        <p14:creationId xmlns:p14="http://schemas.microsoft.com/office/powerpoint/2010/main" val="4213209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 availability—Wikipedia—and this is kind of a general definition,</a:t>
            </a:r>
            <a:r>
              <a:rPr lang="en-US" baseline="0" dirty="0" smtClean="0"/>
              <a:t> so I trust them for it, is a system design and approach that ensures a prearranged level of operation performance will be met during a contractual measurement period. Ok, that sort of assumes you have an SLA. Anyway, in general, in system design high availability is a hardware design to protect from hardware and software faults, and attempting to maximize uptime.</a:t>
            </a:r>
          </a:p>
          <a:p>
            <a:endParaRPr lang="en-US" baseline="0" dirty="0" smtClean="0"/>
          </a:p>
          <a:p>
            <a:r>
              <a:rPr lang="en-US" baseline="0" dirty="0" smtClean="0"/>
              <a:t>What does this mean in the context of a SQL Server cluster—it means that you are protected from (most) hardware failures, and O/S failures, and that you can patch your Windows servers housing your cluster with minimal amounts of downtime. You can also do rolling SQL Server patches and/or upgrades. However, the weak link is still your SAN—if your SAN blows up, </a:t>
            </a:r>
            <a:r>
              <a:rPr lang="en-US" baseline="0" dirty="0" smtClean="0"/>
              <a:t>and  </a:t>
            </a:r>
            <a:r>
              <a:rPr lang="en-US" baseline="0" dirty="0" smtClean="0"/>
              <a:t>it’s safe to call it a disaster—which brings me to my next topic—high availability and disaster recovery are two completely difference things.</a:t>
            </a:r>
          </a:p>
          <a:p>
            <a:endParaRPr lang="en-US" baseline="0" dirty="0" smtClean="0"/>
          </a:p>
          <a:p>
            <a:r>
              <a:rPr lang="en-US" baseline="0" dirty="0" smtClean="0"/>
              <a:t>So before you endeavor on a SQL Clustering project, think about what </a:t>
            </a:r>
            <a:r>
              <a:rPr lang="en-US" baseline="0" dirty="0" smtClean="0"/>
              <a:t>your applications and business </a:t>
            </a:r>
            <a:r>
              <a:rPr lang="en-US" baseline="0" dirty="0" smtClean="0"/>
              <a:t>can gain from it. The process is not nearly as expensive as it used to be, and more and more businesses are using SANs for storage, which was typically the biggest limiting factor.</a:t>
            </a:r>
          </a:p>
          <a:p>
            <a:endParaRPr lang="en-US" baseline="0" dirty="0" smtClean="0"/>
          </a:p>
          <a:p>
            <a:r>
              <a:rPr lang="en-US" baseline="0" dirty="0" smtClean="0"/>
              <a:t>I bring in this image of hurricane </a:t>
            </a:r>
            <a:r>
              <a:rPr lang="en-US" baseline="0" dirty="0" err="1" smtClean="0"/>
              <a:t>katrina</a:t>
            </a:r>
            <a:r>
              <a:rPr lang="en-US" baseline="0" dirty="0" smtClean="0"/>
              <a:t> approaching the gulf coast, because it’s near and dear to my heart. My wife and I both grew up in New Orleans, and both of our parents still live there, so we are frequent visitors to the area. If your SAN blows up that’s one thing—generally all of your techs are in the area, and in the worst case, you can be up and running in a couple of days, from backup tape. But, if you have a data center in a vulnerable location (in the Northeast we’re fairly decent in that regard), think about your plans, and what your real DR plans are and your recovery time and data loss needs are.</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4</a:t>
            </a:fld>
            <a:endParaRPr lang="en-US"/>
          </a:p>
        </p:txBody>
      </p:sp>
    </p:spTree>
    <p:extLst>
      <p:ext uri="{BB962C8B-B14F-4D97-AF65-F5344CB8AC3E}">
        <p14:creationId xmlns:p14="http://schemas.microsoft.com/office/powerpoint/2010/main" val="280603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Server clustering is the most obvious high availability solution that everyone knows about.</a:t>
            </a:r>
            <a:r>
              <a:rPr lang="en-US" baseline="0" dirty="0" smtClean="0"/>
              <a:t> However, mirroring between two SQL Servers (with a witness server) can also provide a level a both h/a and D/R. </a:t>
            </a:r>
          </a:p>
          <a:p>
            <a:endParaRPr lang="en-US" baseline="0" dirty="0" smtClean="0"/>
          </a:p>
          <a:p>
            <a:r>
              <a:rPr lang="en-US" baseline="0" dirty="0" smtClean="0"/>
              <a:t>The other two options are a little bit more controversial and more complicated to setup. Both peer to peer replication and SQL Log Shipping can provide some measure of H/A, but there are caveats to this, and some data loss is possible. This is a little outside of the scope of this </a:t>
            </a:r>
            <a:r>
              <a:rPr lang="en-US" baseline="0" dirty="0" err="1" smtClean="0"/>
              <a:t>preso</a:t>
            </a:r>
            <a:r>
              <a:rPr lang="en-US" baseline="0" dirty="0" smtClean="0"/>
              <a:t>, so if you would like to know more detail around these topics, I highly recommend Paul Randal’s white paper on SQL HA and DR options. I’ll provide a link at the end of this presentation.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5</a:t>
            </a:fld>
            <a:endParaRPr lang="en-US"/>
          </a:p>
        </p:txBody>
      </p:sp>
    </p:spTree>
    <p:extLst>
      <p:ext uri="{BB962C8B-B14F-4D97-AF65-F5344CB8AC3E}">
        <p14:creationId xmlns:p14="http://schemas.microsoft.com/office/powerpoint/2010/main" val="3990434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 Options—yes</a:t>
            </a:r>
            <a:r>
              <a:rPr lang="en-US" baseline="0" dirty="0" smtClean="0"/>
              <a:t> backup and recovery is your first line of defense in the event of a disaster. You should have extensive monitoring and notification around your backup process, and take regular transaction log backups, if you need point in time recovery.</a:t>
            </a:r>
          </a:p>
          <a:p>
            <a:endParaRPr lang="en-US" baseline="0" dirty="0" smtClean="0"/>
          </a:p>
          <a:p>
            <a:r>
              <a:rPr lang="en-US" baseline="0" dirty="0" smtClean="0"/>
              <a:t>Mirroring is probably the best high availability option. With a witness server (a server that sits in between the two mirrors) you get automatic failover in the event of the failure of your primary instance goes down.  Most applications that use Microsoft connections to your database can support mirroring. The only negative, is that unless you have enterprise edition, you are limited to synchronous mirroring, which can have a performance impact on your primary. Enterprise edition brings in asynchronous mirroring, which allows for greater flexibility and distance between sites with no performance impact.</a:t>
            </a:r>
          </a:p>
          <a:p>
            <a:endParaRPr lang="en-US" baseline="0" dirty="0" smtClean="0"/>
          </a:p>
          <a:p>
            <a:r>
              <a:rPr lang="en-US" baseline="0" dirty="0" smtClean="0"/>
              <a:t>Log shipping and Replication—both of these will require manual intervention in the event of a failure. However, they are very mature technologies and can work over great distances. This is not a DR scenario, but I have an application which replicates from the US to Switzerland over a nominal network connection, running on SQL 2000, and I haven’t had to touch it in two years. (Knocks on wood).</a:t>
            </a:r>
          </a:p>
          <a:p>
            <a:endParaRPr lang="en-US" baseline="0" dirty="0" smtClean="0"/>
          </a:p>
          <a:p>
            <a:r>
              <a:rPr lang="en-US" baseline="0" dirty="0" smtClean="0"/>
              <a:t>Lastly SAN replication—this is really cool technology, and can enable the concept of geo-distributed clusters (also covered in Paul’s white paper). This is pretty far out of scope for today’s presentation, but I’ll say this—while really cool, it’s really complex to setup, and really expensive. You need additional software from your SAN vendor, which is always pretty pricey, and the additional network bandwidth to transfer bits in real time over the network. When I was at Wyeth, we did this between Philadelphia and Pearl River NY for the SAP system that ran the business. But the cost made it prohibitive to do much else. Also, when it goes wrong, it can be ugly. </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6</a:t>
            </a:fld>
            <a:endParaRPr lang="en-US"/>
          </a:p>
        </p:txBody>
      </p:sp>
    </p:spTree>
    <p:extLst>
      <p:ext uri="{BB962C8B-B14F-4D97-AF65-F5344CB8AC3E}">
        <p14:creationId xmlns:p14="http://schemas.microsoft.com/office/powerpoint/2010/main" val="2342633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Clustering</a:t>
            </a:r>
            <a:r>
              <a:rPr lang="en-US" baseline="0" dirty="0" smtClean="0"/>
              <a:t> by itself provides you with a couple of options—you gain hardware redundancy as well as Windows redundancy. A clustered environment should also provide some level of storage redundancy—multiple SAN controllers, a RAID configuration. What clustering does not protect you from, is a site failure—that is where mirroring and/or replication come in. </a:t>
            </a:r>
          </a:p>
          <a:p>
            <a:endParaRPr lang="en-US" baseline="0" dirty="0" smtClean="0"/>
          </a:p>
          <a:p>
            <a:r>
              <a:rPr lang="en-US" baseline="0" dirty="0" smtClean="0"/>
              <a:t>Clustering is a little more expensive than just mirroring, if you don’t already own a SAN. However, unless you are running SQL Enterprise, you will need to run synchronous mirroring which will impact your primary system performance. </a:t>
            </a:r>
          </a:p>
          <a:p>
            <a:endParaRPr lang="en-US" baseline="0" dirty="0" smtClean="0"/>
          </a:p>
          <a:p>
            <a:r>
              <a:rPr lang="en-US" baseline="0" dirty="0" smtClean="0"/>
              <a:t>Replication and most of the other options don’t allow for automatic failover without some intervention.</a:t>
            </a:r>
          </a:p>
          <a:p>
            <a:endParaRPr lang="en-US" baseline="0" dirty="0" smtClean="0"/>
          </a:p>
          <a:p>
            <a:r>
              <a:rPr lang="en-US" baseline="0" dirty="0" smtClean="0"/>
              <a:t>Lastly, they reason to select clustering is that you are in this presentation on clustering…</a:t>
            </a:r>
          </a:p>
          <a:p>
            <a:r>
              <a:rPr lang="en-US" baseline="0" dirty="0" smtClean="0"/>
              <a:t>-</a:t>
            </a:r>
          </a:p>
        </p:txBody>
      </p:sp>
      <p:sp>
        <p:nvSpPr>
          <p:cNvPr id="4" name="Slide Number Placeholder 3"/>
          <p:cNvSpPr>
            <a:spLocks noGrp="1"/>
          </p:cNvSpPr>
          <p:nvPr>
            <p:ph type="sldNum" sz="quarter" idx="10"/>
          </p:nvPr>
        </p:nvSpPr>
        <p:spPr/>
        <p:txBody>
          <a:bodyPr/>
          <a:lstStyle/>
          <a:p>
            <a:fld id="{F37CDE8E-343C-4CC8-9904-87BC41EAE00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needs to be</a:t>
            </a:r>
            <a:r>
              <a:rPr lang="en-US" baseline="0" dirty="0" smtClean="0"/>
              <a:t> involved in your clustering project? This is going to vary greatly depending on the size and maturity of your IT organization. </a:t>
            </a:r>
          </a:p>
          <a:p>
            <a:endParaRPr lang="en-US" baseline="0" dirty="0" smtClean="0"/>
          </a:p>
          <a:p>
            <a:r>
              <a:rPr lang="en-US" baseline="0" dirty="0" smtClean="0"/>
              <a:t>In a nutshell, you are going to need to have the following people in the same room to plan your architecture. Some of these people may fill more than one of these roles, and that is perfectly acceptable.</a:t>
            </a:r>
          </a:p>
          <a:p>
            <a:endParaRPr lang="en-US" baseline="0" dirty="0" smtClean="0"/>
          </a:p>
          <a:p>
            <a:r>
              <a:rPr lang="en-US" baseline="0" dirty="0" smtClean="0"/>
              <a:t>Ideally, you want to meet with your application leads, probably not up front, but you want to discuss their HA and DR needs, and where they intersect with your plans. Also, some applications aren’t big fans of failing over—more on that later.</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8</a:t>
            </a:fld>
            <a:endParaRPr lang="en-US"/>
          </a:p>
        </p:txBody>
      </p:sp>
    </p:spTree>
    <p:extLst>
      <p:ext uri="{BB962C8B-B14F-4D97-AF65-F5344CB8AC3E}">
        <p14:creationId xmlns:p14="http://schemas.microsoft.com/office/powerpoint/2010/main" val="282054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**ELS –</a:t>
            </a:r>
            <a:r>
              <a:rPr lang="en-US" baseline="0" dirty="0" smtClean="0"/>
              <a:t> I would give concrete examples of RTO and RPO.  E.g. RTO – business may decide that you can be down for a half hour before business is impacted.  RPO – business may decide that you can only lose 2 minutes worth of data.  RTO does not have to equal RPO, and the lower they are, the more it will cost to meet them.</a:t>
            </a:r>
            <a:endParaRPr lang="en-US" dirty="0" smtClean="0"/>
          </a:p>
          <a:p>
            <a:endParaRPr lang="en-US" dirty="0" smtClean="0"/>
          </a:p>
          <a:p>
            <a:r>
              <a:rPr lang="en-US" dirty="0" smtClean="0"/>
              <a:t>I said there would be definitions</a:t>
            </a:r>
            <a:r>
              <a:rPr lang="en-US" baseline="0" dirty="0" smtClean="0"/>
              <a:t> and a quiz—(assuming I have prizes), well pay attention here, as these terms will be the quiz answers later.</a:t>
            </a:r>
          </a:p>
          <a:p>
            <a:endParaRPr lang="en-US" baseline="0" dirty="0" smtClean="0"/>
          </a:p>
          <a:p>
            <a:r>
              <a:rPr lang="en-US" baseline="0" dirty="0" smtClean="0"/>
              <a:t>For the most part, I’ll let you just read these, but there are a few points I’d like to touch on. RTO and RPO are THE terms when it comes to defining your DR and HA strategies, your VPs and CIOs know these terms, and it’s the simplest way to ask the business what their needs are. How much data can you lose, and how long can you be down? Obviously, these are going to vary greatly both by industry and application. It’s a best practice to map these back to all of your key applications.</a:t>
            </a:r>
          </a:p>
          <a:p>
            <a:endParaRPr lang="en-US" baseline="0" dirty="0" smtClean="0"/>
          </a:p>
          <a:p>
            <a:r>
              <a:rPr lang="en-US" dirty="0" smtClean="0"/>
              <a:t>Multi instance and single instance—given the hardware</a:t>
            </a:r>
            <a:r>
              <a:rPr lang="en-US" baseline="0" dirty="0" smtClean="0"/>
              <a:t> we have available now, to me it makes almost no sense to run a single-instance (or active/passive) SQL cluster. You have to be careful around CPU and memory consumption, but since you aren’t sharing disks (the single biggest limiter to SQL performance), go ahead and utilize your servers.</a:t>
            </a:r>
            <a:endParaRPr lang="en-US" dirty="0"/>
          </a:p>
        </p:txBody>
      </p:sp>
      <p:sp>
        <p:nvSpPr>
          <p:cNvPr id="4" name="Slide Number Placeholder 3"/>
          <p:cNvSpPr>
            <a:spLocks noGrp="1"/>
          </p:cNvSpPr>
          <p:nvPr>
            <p:ph type="sldNum" sz="quarter" idx="10"/>
          </p:nvPr>
        </p:nvSpPr>
        <p:spPr/>
        <p:txBody>
          <a:bodyPr/>
          <a:lstStyle/>
          <a:p>
            <a:fld id="{F37CDE8E-343C-4CC8-9904-87BC41EAE008}" type="slidenum">
              <a:rPr lang="en-US" smtClean="0"/>
              <a:pPr/>
              <a:t>9</a:t>
            </a:fld>
            <a:endParaRPr lang="en-US"/>
          </a:p>
        </p:txBody>
      </p:sp>
    </p:spTree>
    <p:extLst>
      <p:ext uri="{BB962C8B-B14F-4D97-AF65-F5344CB8AC3E}">
        <p14:creationId xmlns:p14="http://schemas.microsoft.com/office/powerpoint/2010/main" val="3849862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B77779-516A-4CBC-85E5-AB59A6FB01BA}"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E777-AEB8-45C4-AD61-A9E339A454F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B77779-516A-4CBC-85E5-AB59A6FB01BA}"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E777-AEB8-45C4-AD61-A9E339A454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0B77779-516A-4CBC-85E5-AB59A6FB01BA}"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E777-AEB8-45C4-AD61-A9E339A454F7}"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B77779-516A-4CBC-85E5-AB59A6FB01BA}"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E777-AEB8-45C4-AD61-A9E339A454F7}"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B77779-516A-4CBC-85E5-AB59A6FB01BA}"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E777-AEB8-45C4-AD61-A9E339A454F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0B77779-516A-4CBC-85E5-AB59A6FB01BA}" type="datetimeFigureOut">
              <a:rPr lang="en-US" smtClean="0"/>
              <a:pPr/>
              <a:t>3/4/2011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3E777-AEB8-45C4-AD61-A9E339A454F7}"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B77779-516A-4CBC-85E5-AB59A6FB01BA}" type="datetimeFigureOut">
              <a:rPr lang="en-US" smtClean="0"/>
              <a:pPr/>
              <a:t>3/4/2011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3E777-AEB8-45C4-AD61-A9E339A454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B77779-516A-4CBC-85E5-AB59A6FB01BA}" type="datetimeFigureOut">
              <a:rPr lang="en-US" smtClean="0"/>
              <a:pPr/>
              <a:t>3/4/2011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3E777-AEB8-45C4-AD61-A9E339A454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0B77779-516A-4CBC-85E5-AB59A6FB01BA}" type="datetimeFigureOut">
              <a:rPr lang="en-US" smtClean="0"/>
              <a:pPr/>
              <a:t>3/4/2011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3E777-AEB8-45C4-AD61-A9E339A454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0B77779-516A-4CBC-85E5-AB59A6FB01BA}" type="datetimeFigureOut">
              <a:rPr lang="en-US" smtClean="0"/>
              <a:pPr/>
              <a:t>3/4/2011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3E777-AEB8-45C4-AD61-A9E339A454F7}"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B77779-516A-4CBC-85E5-AB59A6FB01BA}" type="datetimeFigureOut">
              <a:rPr lang="en-US" smtClean="0"/>
              <a:pPr/>
              <a:t>3/4/2011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3E777-AEB8-45C4-AD61-A9E339A454F7}"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0B77779-516A-4CBC-85E5-AB59A6FB01BA}" type="datetimeFigureOut">
              <a:rPr lang="en-US" smtClean="0"/>
              <a:pPr/>
              <a:t>3/4/2011</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D73E777-AEB8-45C4-AD61-A9E339A454F7}"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blogs.msdn.com/b/petersad/archive/2009/04/24/sql-server-2008-slipstream-frequently-asked-questions.aspx" TargetMode="External"/><Relationship Id="rId2" Type="http://schemas.openxmlformats.org/officeDocument/2006/relationships/hyperlink" Target="http://download.microsoft.com/download/5/B/D/5BD13FFA-5E34-4AE1-9AA0-C6E6951B8FC8/SQL%20Server%202008%20R2%20High%20Availability%20Architecture%20White%20Paper.docx" TargetMode="External"/><Relationship Id="rId1" Type="http://schemas.openxmlformats.org/officeDocument/2006/relationships/slideLayout" Target="../slideLayouts/slideLayout2.xml"/><Relationship Id="rId4" Type="http://schemas.openxmlformats.org/officeDocument/2006/relationships/hyperlink" Target="http://msdn.microsoft.com/en-us/library/ms179530.aspx"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your first SQL Server Cluster</a:t>
            </a:r>
            <a:endParaRPr lang="en-US" dirty="0"/>
          </a:p>
        </p:txBody>
      </p:sp>
      <p:sp>
        <p:nvSpPr>
          <p:cNvPr id="3" name="Subtitle 2"/>
          <p:cNvSpPr>
            <a:spLocks noGrp="1"/>
          </p:cNvSpPr>
          <p:nvPr>
            <p:ph type="subTitle" idx="1"/>
          </p:nvPr>
        </p:nvSpPr>
        <p:spPr/>
        <p:txBody>
          <a:bodyPr>
            <a:normAutofit lnSpcReduction="10000"/>
          </a:bodyPr>
          <a:lstStyle/>
          <a:p>
            <a:r>
              <a:rPr lang="en-US" dirty="0" smtClean="0"/>
              <a:t>Joe </a:t>
            </a:r>
            <a:r>
              <a:rPr lang="en-US" dirty="0" smtClean="0"/>
              <a:t>D’Antoni</a:t>
            </a:r>
          </a:p>
          <a:p>
            <a:r>
              <a:rPr lang="en-US" dirty="0" smtClean="0"/>
              <a:t>SQL Saturday #69</a:t>
            </a:r>
          </a:p>
          <a:p>
            <a:r>
              <a:rPr lang="en-US" dirty="0" smtClean="0"/>
              <a:t>Philadelphia</a:t>
            </a:r>
          </a:p>
          <a:p>
            <a:r>
              <a:rPr lang="en-US" dirty="0" smtClean="0"/>
              <a:t>05 March 2011</a:t>
            </a:r>
            <a:endParaRPr lang="en-US" dirty="0"/>
          </a:p>
        </p:txBody>
      </p:sp>
    </p:spTree>
    <p:extLst>
      <p:ext uri="{BB962C8B-B14F-4D97-AF65-F5344CB8AC3E}">
        <p14:creationId xmlns:p14="http://schemas.microsoft.com/office/powerpoint/2010/main" val="1278052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SAN—storage area network, a box of many disks which can be presented to multiple servers</a:t>
            </a:r>
          </a:p>
          <a:p>
            <a:r>
              <a:rPr lang="en-US" dirty="0" smtClean="0"/>
              <a:t>LUN—Officially Logical Unit Number, but practically a disk volume presented from SAN to a server(s)</a:t>
            </a:r>
          </a:p>
          <a:p>
            <a:r>
              <a:rPr lang="en-US" dirty="0" smtClean="0"/>
              <a:t>Mount Points—Naming method for Windows disk devices, attaching many devices to single drive letter</a:t>
            </a:r>
          </a:p>
          <a:p>
            <a:r>
              <a:rPr lang="en-US" dirty="0" smtClean="0"/>
              <a:t>Node—The physical (or virtual) Windows machine supporting your cluster</a:t>
            </a:r>
          </a:p>
          <a:p>
            <a:endParaRPr lang="en-US" dirty="0"/>
          </a:p>
        </p:txBody>
      </p:sp>
      <p:sp>
        <p:nvSpPr>
          <p:cNvPr id="2" name="Title 1"/>
          <p:cNvSpPr>
            <a:spLocks noGrp="1"/>
          </p:cNvSpPr>
          <p:nvPr>
            <p:ph type="title"/>
          </p:nvPr>
        </p:nvSpPr>
        <p:spPr/>
        <p:txBody>
          <a:bodyPr/>
          <a:lstStyle/>
          <a:p>
            <a:r>
              <a:rPr lang="en-US" dirty="0" smtClean="0"/>
              <a:t>More Definitions</a:t>
            </a:r>
            <a:endParaRPr lang="en-US" dirty="0"/>
          </a:p>
        </p:txBody>
      </p:sp>
    </p:spTree>
    <p:extLst>
      <p:ext uri="{BB962C8B-B14F-4D97-AF65-F5344CB8AC3E}">
        <p14:creationId xmlns:p14="http://schemas.microsoft.com/office/powerpoint/2010/main" val="706213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Failover Cluster Manager—The utility in Windows that provides for cluster management and verification</a:t>
            </a:r>
            <a:r>
              <a:rPr lang="en-US" dirty="0" smtClean="0"/>
              <a:t>.</a:t>
            </a:r>
          </a:p>
          <a:p>
            <a:r>
              <a:rPr lang="en-US" dirty="0" smtClean="0"/>
              <a:t>Quorum disk—Disk that verifies all of the nodes in the cluster can talk to each other</a:t>
            </a:r>
          </a:p>
          <a:p>
            <a:r>
              <a:rPr lang="en-US" dirty="0" err="1" smtClean="0"/>
              <a:t>Looksalive</a:t>
            </a:r>
            <a:r>
              <a:rPr lang="en-US" dirty="0" smtClean="0"/>
              <a:t>/</a:t>
            </a:r>
            <a:r>
              <a:rPr lang="en-US" dirty="0" err="1" smtClean="0"/>
              <a:t>Isalive</a:t>
            </a:r>
            <a:r>
              <a:rPr lang="en-US" dirty="0" smtClean="0"/>
              <a:t>—Processes which verify if cluster services are still running and initiates failover</a:t>
            </a:r>
            <a:endParaRPr lang="en-US" dirty="0"/>
          </a:p>
        </p:txBody>
      </p:sp>
      <p:sp>
        <p:nvSpPr>
          <p:cNvPr id="2" name="Title 1"/>
          <p:cNvSpPr>
            <a:spLocks noGrp="1"/>
          </p:cNvSpPr>
          <p:nvPr>
            <p:ph type="title"/>
          </p:nvPr>
        </p:nvSpPr>
        <p:spPr/>
        <p:txBody>
          <a:bodyPr/>
          <a:lstStyle/>
          <a:p>
            <a:r>
              <a:rPr lang="en-US" dirty="0" smtClean="0"/>
              <a:t>More Definitions</a:t>
            </a:r>
            <a:endParaRPr lang="en-US" dirty="0"/>
          </a:p>
        </p:txBody>
      </p:sp>
    </p:spTree>
    <p:extLst>
      <p:ext uri="{BB962C8B-B14F-4D97-AF65-F5344CB8AC3E}">
        <p14:creationId xmlns:p14="http://schemas.microsoft.com/office/powerpoint/2010/main" val="29998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Two Servers</a:t>
            </a:r>
          </a:p>
          <a:p>
            <a:r>
              <a:rPr lang="en-US" dirty="0" smtClean="0"/>
              <a:t>SAN</a:t>
            </a:r>
          </a:p>
          <a:p>
            <a:r>
              <a:rPr lang="en-US" dirty="0" smtClean="0"/>
              <a:t>Network</a:t>
            </a:r>
            <a:endParaRPr lang="en-US" dirty="0" smtClean="0"/>
          </a:p>
          <a:p>
            <a:r>
              <a:rPr lang="en-US" dirty="0" smtClean="0"/>
              <a:t>IP Addresses</a:t>
            </a:r>
          </a:p>
          <a:p>
            <a:pPr marL="0" indent="0">
              <a:buNone/>
            </a:pPr>
            <a:endParaRPr lang="en-US" dirty="0" smtClean="0"/>
          </a:p>
        </p:txBody>
      </p:sp>
      <p:sp>
        <p:nvSpPr>
          <p:cNvPr id="2" name="Title 1"/>
          <p:cNvSpPr>
            <a:spLocks noGrp="1"/>
          </p:cNvSpPr>
          <p:nvPr>
            <p:ph type="title"/>
          </p:nvPr>
        </p:nvSpPr>
        <p:spPr/>
        <p:txBody>
          <a:bodyPr>
            <a:normAutofit fontScale="90000"/>
          </a:bodyPr>
          <a:lstStyle/>
          <a:p>
            <a:r>
              <a:rPr lang="en-US" dirty="0" smtClean="0"/>
              <a:t>What you need to build a cluster?	</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2709863"/>
            <a:ext cx="2290762" cy="268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555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Network</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905000"/>
            <a:ext cx="246697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400" y="1819275"/>
            <a:ext cx="23526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stCxn id="3074" idx="3"/>
            <a:endCxn id="3075" idx="1"/>
          </p:cNvCxnSpPr>
          <p:nvPr/>
        </p:nvCxnSpPr>
        <p:spPr>
          <a:xfrm flipV="1">
            <a:off x="3152775" y="2790825"/>
            <a:ext cx="1952625" cy="428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1800" y="4038600"/>
            <a:ext cx="26193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376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Network</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33600"/>
            <a:ext cx="25336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276600"/>
            <a:ext cx="4733925" cy="345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Almost all SANs will do</a:t>
            </a:r>
          </a:p>
          <a:p>
            <a:r>
              <a:rPr lang="en-US" dirty="0" smtClean="0"/>
              <a:t>You may need to update your SAN firmware</a:t>
            </a:r>
          </a:p>
          <a:p>
            <a:pPr lvl="1"/>
            <a:r>
              <a:rPr lang="en-US" dirty="0" smtClean="0"/>
              <a:t>Windows 2008R2 Requires iSCSI-3 persistent reservations</a:t>
            </a:r>
          </a:p>
          <a:p>
            <a:r>
              <a:rPr lang="en-US" dirty="0" smtClean="0"/>
              <a:t>Work closely with your storage team, to ensure proper disks (mainly for performance)</a:t>
            </a:r>
          </a:p>
          <a:p>
            <a:r>
              <a:rPr lang="en-US" dirty="0" smtClean="0"/>
              <a:t>LUNs must be presented to all cluster nodes</a:t>
            </a:r>
          </a:p>
          <a:p>
            <a:endParaRPr lang="en-US" dirty="0"/>
          </a:p>
        </p:txBody>
      </p:sp>
      <p:sp>
        <p:nvSpPr>
          <p:cNvPr id="2" name="Title 1"/>
          <p:cNvSpPr>
            <a:spLocks noGrp="1"/>
          </p:cNvSpPr>
          <p:nvPr>
            <p:ph type="title"/>
          </p:nvPr>
        </p:nvSpPr>
        <p:spPr/>
        <p:txBody>
          <a:bodyPr/>
          <a:lstStyle/>
          <a:p>
            <a:r>
              <a:rPr lang="en-US" dirty="0" smtClean="0"/>
              <a:t>SAN</a:t>
            </a:r>
            <a:endParaRPr lang="en-US" dirty="0"/>
          </a:p>
        </p:txBody>
      </p:sp>
    </p:spTree>
    <p:extLst>
      <p:ext uri="{BB962C8B-B14F-4D97-AF65-F5344CB8AC3E}">
        <p14:creationId xmlns:p14="http://schemas.microsoft.com/office/powerpoint/2010/main" val="308805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Add Failover Cluster feature to your server nodes</a:t>
            </a:r>
          </a:p>
          <a:p>
            <a:r>
              <a:rPr lang="en-US" dirty="0" smtClean="0"/>
              <a:t>Windows Firewall</a:t>
            </a:r>
          </a:p>
          <a:p>
            <a:r>
              <a:rPr lang="en-US" dirty="0" smtClean="0"/>
              <a:t>Antivirus</a:t>
            </a:r>
          </a:p>
          <a:p>
            <a:r>
              <a:rPr lang="en-US" dirty="0" smtClean="0"/>
              <a:t>Validate your cluster</a:t>
            </a:r>
          </a:p>
          <a:p>
            <a:r>
              <a:rPr lang="en-US" dirty="0" smtClean="0"/>
              <a:t>Name your cluster, and reserve its IP address</a:t>
            </a:r>
          </a:p>
          <a:p>
            <a:r>
              <a:rPr lang="en-US" dirty="0"/>
              <a:t>Start using mount points to label your disks!!!!</a:t>
            </a:r>
          </a:p>
          <a:p>
            <a:pPr lvl="1"/>
            <a:r>
              <a:rPr lang="en-US" dirty="0"/>
              <a:t>In a multi-instance cluster, it’s really easy to run out of drive letters</a:t>
            </a:r>
          </a:p>
          <a:p>
            <a:endParaRPr lang="en-US" dirty="0" smtClean="0"/>
          </a:p>
          <a:p>
            <a:pPr marL="0" indent="0">
              <a:buNone/>
            </a:pPr>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Windows	</a:t>
            </a:r>
            <a:endParaRPr lang="en-US" dirty="0"/>
          </a:p>
        </p:txBody>
      </p:sp>
    </p:spTree>
    <p:extLst>
      <p:ext uri="{BB962C8B-B14F-4D97-AF65-F5344CB8AC3E}">
        <p14:creationId xmlns:p14="http://schemas.microsoft.com/office/powerpoint/2010/main" val="2514834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Mount Points--Visualized</a:t>
            </a:r>
            <a:endParaRPr lang="en-US"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438400"/>
            <a:ext cx="538162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38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Mount Points -- Windows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03" y="1905000"/>
            <a:ext cx="38862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086100"/>
            <a:ext cx="5450793"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11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0164"/>
            <a:ext cx="8229600" cy="1252728"/>
          </a:xfrm>
        </p:spPr>
        <p:txBody>
          <a:bodyPr>
            <a:normAutofit fontScale="90000"/>
          </a:bodyPr>
          <a:lstStyle/>
          <a:p>
            <a:r>
              <a:rPr lang="en-US" dirty="0" smtClean="0"/>
              <a:t>Storage Network + Server/Windows + Switch</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0"/>
            <a:ext cx="50292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65760" indent="-256032" fontAlgn="auto">
              <a:spcAft>
                <a:spcPts val="0"/>
              </a:spcAft>
              <a:buFont typeface="Wingdings 3"/>
              <a:buChar char=""/>
              <a:defRPr/>
            </a:pPr>
            <a:r>
              <a:rPr lang="en-US" dirty="0"/>
              <a:t>DBA with 10+ years of experience</a:t>
            </a:r>
          </a:p>
          <a:p>
            <a:pPr marL="365760" indent="-256032" fontAlgn="auto">
              <a:spcAft>
                <a:spcPts val="0"/>
              </a:spcAft>
              <a:buFont typeface="Wingdings 3"/>
              <a:buChar char=""/>
              <a:defRPr/>
            </a:pPr>
            <a:r>
              <a:rPr lang="en-US" dirty="0"/>
              <a:t>Primarily in health care</a:t>
            </a:r>
          </a:p>
          <a:p>
            <a:pPr marL="365760" indent="-256032" fontAlgn="auto">
              <a:spcAft>
                <a:spcPts val="0"/>
              </a:spcAft>
              <a:buFont typeface="Wingdings 3"/>
              <a:buChar char=""/>
              <a:defRPr/>
            </a:pPr>
            <a:r>
              <a:rPr lang="en-US" dirty="0"/>
              <a:t>Vice President of the Philadelphia SQL Server User Group</a:t>
            </a:r>
          </a:p>
          <a:p>
            <a:pPr marL="365760" indent="-256032" fontAlgn="auto">
              <a:spcAft>
                <a:spcPts val="0"/>
              </a:spcAft>
              <a:buFont typeface="Wingdings 3"/>
              <a:buChar char=""/>
              <a:defRPr/>
            </a:pPr>
            <a:r>
              <a:rPr lang="en-US" dirty="0" smtClean="0"/>
              <a:t>@</a:t>
            </a:r>
            <a:r>
              <a:rPr lang="en-US" dirty="0" err="1" smtClean="0"/>
              <a:t>jdanton</a:t>
            </a:r>
            <a:r>
              <a:rPr lang="en-US" dirty="0" smtClean="0"/>
              <a:t> </a:t>
            </a:r>
            <a:r>
              <a:rPr lang="en-US" dirty="0"/>
              <a:t>on </a:t>
            </a:r>
            <a:r>
              <a:rPr lang="en-US" dirty="0" smtClean="0"/>
              <a:t>Twitter</a:t>
            </a:r>
          </a:p>
          <a:p>
            <a:pPr marL="365760" indent="-256032" fontAlgn="auto">
              <a:spcAft>
                <a:spcPts val="0"/>
              </a:spcAft>
              <a:buFont typeface="Wingdings 3"/>
              <a:buChar char=""/>
              <a:defRPr/>
            </a:pPr>
            <a:r>
              <a:rPr lang="en-US" dirty="0" smtClean="0"/>
              <a:t>Joedantoni.wordpress.com	</a:t>
            </a:r>
            <a:endParaRPr lang="en-US" dirty="0"/>
          </a:p>
          <a:p>
            <a:endParaRPr lang="en-US" dirty="0"/>
          </a:p>
        </p:txBody>
      </p:sp>
      <p:sp>
        <p:nvSpPr>
          <p:cNvPr id="2" name="Title 1"/>
          <p:cNvSpPr>
            <a:spLocks noGrp="1"/>
          </p:cNvSpPr>
          <p:nvPr>
            <p:ph type="title"/>
          </p:nvPr>
        </p:nvSpPr>
        <p:spPr/>
        <p:txBody>
          <a:bodyPr/>
          <a:lstStyle/>
          <a:p>
            <a:r>
              <a:rPr lang="en-US" dirty="0" smtClean="0"/>
              <a:t>About Me	</a:t>
            </a:r>
            <a:endParaRPr lang="en-US" dirty="0"/>
          </a:p>
        </p:txBody>
      </p:sp>
    </p:spTree>
    <p:extLst>
      <p:ext uri="{BB962C8B-B14F-4D97-AF65-F5344CB8AC3E}">
        <p14:creationId xmlns:p14="http://schemas.microsoft.com/office/powerpoint/2010/main" val="2637972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Failover Cluster Manager</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566" y="2438400"/>
            <a:ext cx="7710336" cy="388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5362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Many, many IP addresses and aliases</a:t>
            </a:r>
          </a:p>
          <a:p>
            <a:pPr lvl="1"/>
            <a:r>
              <a:rPr lang="en-US" dirty="0" smtClean="0"/>
              <a:t>Heartbeat Network</a:t>
            </a:r>
          </a:p>
          <a:p>
            <a:pPr lvl="1"/>
            <a:r>
              <a:rPr lang="en-US" dirty="0" smtClean="0"/>
              <a:t>DTC </a:t>
            </a:r>
          </a:p>
          <a:p>
            <a:pPr lvl="1"/>
            <a:r>
              <a:rPr lang="en-US" dirty="0" err="1" smtClean="0"/>
              <a:t>Clustername</a:t>
            </a:r>
            <a:endParaRPr lang="en-US" dirty="0" smtClean="0"/>
          </a:p>
          <a:p>
            <a:pPr lvl="1"/>
            <a:r>
              <a:rPr lang="en-US" dirty="0" smtClean="0"/>
              <a:t>Instance Service</a:t>
            </a:r>
          </a:p>
          <a:p>
            <a:pPr lvl="1"/>
            <a:r>
              <a:rPr lang="en-US" dirty="0" smtClean="0"/>
              <a:t>Of course, the base node</a:t>
            </a:r>
          </a:p>
          <a:p>
            <a:r>
              <a:rPr lang="en-US" dirty="0" smtClean="0"/>
              <a:t>Verify ports are not blocked</a:t>
            </a:r>
          </a:p>
          <a:p>
            <a:pPr marL="0" indent="0">
              <a:buNone/>
            </a:pPr>
            <a:endParaRPr lang="en-US" dirty="0"/>
          </a:p>
        </p:txBody>
      </p:sp>
      <p:sp>
        <p:nvSpPr>
          <p:cNvPr id="2" name="Title 1"/>
          <p:cNvSpPr>
            <a:spLocks noGrp="1"/>
          </p:cNvSpPr>
          <p:nvPr>
            <p:ph type="title"/>
          </p:nvPr>
        </p:nvSpPr>
        <p:spPr/>
        <p:txBody>
          <a:bodyPr/>
          <a:lstStyle/>
          <a:p>
            <a:r>
              <a:rPr lang="en-US" dirty="0" smtClean="0"/>
              <a:t>Network</a:t>
            </a:r>
            <a:endParaRPr lang="en-US" dirty="0"/>
          </a:p>
        </p:txBody>
      </p:sp>
      <p:sp>
        <p:nvSpPr>
          <p:cNvPr id="4" name="TextBox 3"/>
          <p:cNvSpPr txBox="1"/>
          <p:nvPr/>
        </p:nvSpPr>
        <p:spPr>
          <a:xfrm>
            <a:off x="5867400" y="3962400"/>
            <a:ext cx="2286000" cy="2308324"/>
          </a:xfrm>
          <a:prstGeom prst="rect">
            <a:avLst/>
          </a:prstGeom>
          <a:noFill/>
        </p:spPr>
        <p:txBody>
          <a:bodyPr wrap="square" rtlCol="0">
            <a:spAutoFit/>
          </a:bodyPr>
          <a:lstStyle/>
          <a:p>
            <a:r>
              <a:rPr lang="en-US" dirty="0" smtClean="0"/>
              <a:t>I would put this slide after the windows one…I would build from the physical (SAN, Servers/Windows, switch), to the “less physical” (network)</a:t>
            </a:r>
            <a:endParaRPr lang="en-US" dirty="0"/>
          </a:p>
        </p:txBody>
      </p:sp>
    </p:spTree>
    <p:extLst>
      <p:ext uri="{BB962C8B-B14F-4D97-AF65-F5344CB8AC3E}">
        <p14:creationId xmlns:p14="http://schemas.microsoft.com/office/powerpoint/2010/main" val="9050801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Storage Network + Server/Windows + Switch + IPs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133600"/>
            <a:ext cx="6858000" cy="4210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600200"/>
            <a:ext cx="6629400" cy="5013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9918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Cluster DTC Service (requirement)</a:t>
            </a:r>
          </a:p>
          <a:p>
            <a:r>
              <a:rPr lang="en-US" dirty="0" smtClean="0"/>
              <a:t>Slipstream SP1 installation</a:t>
            </a:r>
          </a:p>
          <a:p>
            <a:r>
              <a:rPr lang="en-US" dirty="0" smtClean="0"/>
              <a:t>Install SQL using “Create New Failover Cluster Option”</a:t>
            </a:r>
          </a:p>
          <a:p>
            <a:r>
              <a:rPr lang="en-US" dirty="0" smtClean="0"/>
              <a:t>Install first on the node that is the current owner of the disks you would like to use</a:t>
            </a:r>
          </a:p>
          <a:p>
            <a:r>
              <a:rPr lang="en-US" dirty="0" smtClean="0"/>
              <a:t>Must install SQL on each node</a:t>
            </a:r>
            <a:endParaRPr lang="en-US" dirty="0"/>
          </a:p>
        </p:txBody>
      </p:sp>
      <p:sp>
        <p:nvSpPr>
          <p:cNvPr id="2" name="Title 1"/>
          <p:cNvSpPr>
            <a:spLocks noGrp="1"/>
          </p:cNvSpPr>
          <p:nvPr>
            <p:ph type="title"/>
          </p:nvPr>
        </p:nvSpPr>
        <p:spPr/>
        <p:txBody>
          <a:bodyPr/>
          <a:lstStyle/>
          <a:p>
            <a:r>
              <a:rPr lang="en-US" dirty="0" smtClean="0"/>
              <a:t>SQL Server 2008 Install</a:t>
            </a:r>
            <a:endParaRPr lang="en-US" dirty="0"/>
          </a:p>
        </p:txBody>
      </p:sp>
    </p:spTree>
    <p:extLst>
      <p:ext uri="{BB962C8B-B14F-4D97-AF65-F5344CB8AC3E}">
        <p14:creationId xmlns:p14="http://schemas.microsoft.com/office/powerpoint/2010/main" val="1857504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should be pretty easy!!</a:t>
            </a:r>
          </a:p>
          <a:p>
            <a:r>
              <a:rPr lang="en-US" dirty="0" smtClean="0"/>
              <a:t>Select the add node option—then select the instance you just created</a:t>
            </a:r>
          </a:p>
          <a:p>
            <a:r>
              <a:rPr lang="en-US" dirty="0" smtClean="0"/>
              <a:t>You will then have to specify passwords for the services</a:t>
            </a:r>
          </a:p>
          <a:p>
            <a:r>
              <a:rPr lang="en-US" dirty="0" smtClean="0"/>
              <a:t>Installation should be complete</a:t>
            </a:r>
          </a:p>
          <a:p>
            <a:r>
              <a:rPr lang="en-US" dirty="0" smtClean="0"/>
              <a:t>Do a failover for test purposes</a:t>
            </a:r>
            <a:endParaRPr lang="en-US" dirty="0"/>
          </a:p>
        </p:txBody>
      </p:sp>
      <p:sp>
        <p:nvSpPr>
          <p:cNvPr id="2" name="Title 1"/>
          <p:cNvSpPr>
            <a:spLocks noGrp="1"/>
          </p:cNvSpPr>
          <p:nvPr>
            <p:ph type="title"/>
          </p:nvPr>
        </p:nvSpPr>
        <p:spPr/>
        <p:txBody>
          <a:bodyPr/>
          <a:lstStyle/>
          <a:p>
            <a:r>
              <a:rPr lang="en-US" dirty="0" smtClean="0"/>
              <a:t>Second Node Installation	</a:t>
            </a:r>
            <a:endParaRPr lang="en-US" dirty="0"/>
          </a:p>
        </p:txBody>
      </p:sp>
    </p:spTree>
    <p:extLst>
      <p:ext uri="{BB962C8B-B14F-4D97-AF65-F5344CB8AC3E}">
        <p14:creationId xmlns:p14="http://schemas.microsoft.com/office/powerpoint/2010/main" val="2835635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Memory pressure in multi-instance SQL</a:t>
            </a:r>
          </a:p>
          <a:p>
            <a:r>
              <a:rPr lang="en-US" dirty="0" smtClean="0"/>
              <a:t>Backups and Restores must be performed from drives owned by the cluster service</a:t>
            </a:r>
          </a:p>
          <a:p>
            <a:r>
              <a:rPr lang="en-US" dirty="0" smtClean="0"/>
              <a:t>This is more of a hardware consideration—but HBA traffic</a:t>
            </a:r>
          </a:p>
          <a:p>
            <a:r>
              <a:rPr lang="en-US" dirty="0" smtClean="0"/>
              <a:t>Remember—this isn’t a shared everything environment</a:t>
            </a:r>
            <a:endParaRPr lang="en-US" dirty="0"/>
          </a:p>
        </p:txBody>
      </p:sp>
      <p:sp>
        <p:nvSpPr>
          <p:cNvPr id="3" name="Title 2"/>
          <p:cNvSpPr>
            <a:spLocks noGrp="1"/>
          </p:cNvSpPr>
          <p:nvPr>
            <p:ph type="title"/>
          </p:nvPr>
        </p:nvSpPr>
        <p:spPr/>
        <p:txBody>
          <a:bodyPr/>
          <a:lstStyle/>
          <a:p>
            <a:r>
              <a:rPr lang="en-US" dirty="0" smtClean="0"/>
              <a:t>Considerations for SQL Server</a:t>
            </a:r>
            <a:endParaRPr lang="en-US" dirty="0"/>
          </a:p>
        </p:txBody>
      </p:sp>
    </p:spTree>
    <p:extLst>
      <p:ext uri="{BB962C8B-B14F-4D97-AF65-F5344CB8AC3E}">
        <p14:creationId xmlns:p14="http://schemas.microsoft.com/office/powerpoint/2010/main" val="2517860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Performance is generally the same as in a standalone instance</a:t>
            </a:r>
          </a:p>
          <a:p>
            <a:r>
              <a:rPr lang="en-US" dirty="0" smtClean="0"/>
              <a:t>Test your applications</a:t>
            </a:r>
          </a:p>
          <a:p>
            <a:r>
              <a:rPr lang="en-US" dirty="0" smtClean="0"/>
              <a:t>SSIS—use MSDB storage and rely on server for security</a:t>
            </a:r>
            <a:endParaRPr lang="en-US" dirty="0"/>
          </a:p>
        </p:txBody>
      </p:sp>
      <p:sp>
        <p:nvSpPr>
          <p:cNvPr id="3" name="Title 2"/>
          <p:cNvSpPr>
            <a:spLocks noGrp="1"/>
          </p:cNvSpPr>
          <p:nvPr>
            <p:ph type="title"/>
          </p:nvPr>
        </p:nvSpPr>
        <p:spPr/>
        <p:txBody>
          <a:bodyPr/>
          <a:lstStyle/>
          <a:p>
            <a:r>
              <a:rPr lang="en-US" dirty="0" smtClean="0"/>
              <a:t>Application Considerations	</a:t>
            </a:r>
            <a:endParaRPr lang="en-US" dirty="0"/>
          </a:p>
        </p:txBody>
      </p:sp>
    </p:spTree>
    <p:extLst>
      <p:ext uri="{BB962C8B-B14F-4D97-AF65-F5344CB8AC3E}">
        <p14:creationId xmlns:p14="http://schemas.microsoft.com/office/powerpoint/2010/main" val="39003155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Windows Updates</a:t>
            </a:r>
          </a:p>
          <a:p>
            <a:r>
              <a:rPr lang="en-US" dirty="0" smtClean="0"/>
              <a:t>Firmware Upgrades</a:t>
            </a:r>
          </a:p>
          <a:p>
            <a:r>
              <a:rPr lang="en-US" dirty="0" smtClean="0"/>
              <a:t>SQL Server CPs and SPs</a:t>
            </a:r>
            <a:endParaRPr lang="en-US" dirty="0"/>
          </a:p>
        </p:txBody>
      </p:sp>
      <p:sp>
        <p:nvSpPr>
          <p:cNvPr id="3" name="Title 2"/>
          <p:cNvSpPr>
            <a:spLocks noGrp="1"/>
          </p:cNvSpPr>
          <p:nvPr>
            <p:ph type="title"/>
          </p:nvPr>
        </p:nvSpPr>
        <p:spPr/>
        <p:txBody>
          <a:bodyPr/>
          <a:lstStyle/>
          <a:p>
            <a:r>
              <a:rPr lang="en-US" dirty="0" smtClean="0"/>
              <a:t>Leveraging your Cluster</a:t>
            </a:r>
            <a:endParaRPr lang="en-US" dirty="0"/>
          </a:p>
        </p:txBody>
      </p:sp>
    </p:spTree>
    <p:extLst>
      <p:ext uri="{BB962C8B-B14F-4D97-AF65-F5344CB8AC3E}">
        <p14:creationId xmlns:p14="http://schemas.microsoft.com/office/powerpoint/2010/main" val="1139383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Understand your HA and DR priorities</a:t>
            </a:r>
          </a:p>
          <a:p>
            <a:r>
              <a:rPr lang="en-US" dirty="0" smtClean="0"/>
              <a:t>Know who needs to be involved in planning process</a:t>
            </a:r>
          </a:p>
          <a:p>
            <a:r>
              <a:rPr lang="en-US" dirty="0" smtClean="0"/>
              <a:t>Build your cluster</a:t>
            </a:r>
          </a:p>
          <a:p>
            <a:r>
              <a:rPr lang="en-US" dirty="0" smtClean="0"/>
              <a:t>Test your applications!</a:t>
            </a:r>
            <a:endParaRPr lang="en-US" dirty="0"/>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1531718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High availability—why do you need it?</a:t>
            </a:r>
          </a:p>
          <a:p>
            <a:r>
              <a:rPr lang="en-US" dirty="0" smtClean="0"/>
              <a:t>Architectures—HA and DR</a:t>
            </a:r>
          </a:p>
          <a:p>
            <a:r>
              <a:rPr lang="en-US" dirty="0" smtClean="0"/>
              <a:t>Planning—who needs to be in the room?</a:t>
            </a:r>
          </a:p>
          <a:p>
            <a:r>
              <a:rPr lang="en-US" dirty="0" smtClean="0"/>
              <a:t>Definitions—It helps to have a glossary</a:t>
            </a:r>
          </a:p>
          <a:p>
            <a:r>
              <a:rPr lang="en-US" dirty="0" smtClean="0"/>
              <a:t>Technical—what do you need to do?</a:t>
            </a:r>
          </a:p>
          <a:p>
            <a:r>
              <a:rPr lang="en-US" dirty="0" smtClean="0"/>
              <a:t>Support—How is supporting this environment different from supporting a standalone</a:t>
            </a:r>
            <a:endParaRPr lang="en-US" dirty="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242817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Great book—Pro SQL Server 2008 Failover Clustering by Allan </a:t>
            </a:r>
            <a:r>
              <a:rPr lang="en-US" dirty="0" err="1" smtClean="0"/>
              <a:t>Hirt</a:t>
            </a:r>
            <a:endParaRPr lang="en-US" dirty="0" smtClean="0"/>
          </a:p>
          <a:p>
            <a:r>
              <a:rPr lang="en-US" dirty="0" smtClean="0"/>
              <a:t>Paul Randal—</a:t>
            </a:r>
            <a:r>
              <a:rPr lang="en-US" dirty="0" smtClean="0">
                <a:hlinkClick r:id="rId2"/>
              </a:rPr>
              <a:t>White Paper on </a:t>
            </a:r>
            <a:r>
              <a:rPr lang="en-US" dirty="0">
                <a:hlinkClick r:id="rId2"/>
              </a:rPr>
              <a:t>HA Solutions in SQL </a:t>
            </a:r>
            <a:r>
              <a:rPr lang="en-US" dirty="0" smtClean="0">
                <a:hlinkClick r:id="rId2"/>
              </a:rPr>
              <a:t>2008</a:t>
            </a:r>
            <a:endParaRPr lang="en-US" dirty="0" smtClean="0"/>
          </a:p>
          <a:p>
            <a:r>
              <a:rPr lang="en-US" dirty="0" smtClean="0">
                <a:hlinkClick r:id="rId3"/>
              </a:rPr>
              <a:t>Slipstreaming SQL Server Install</a:t>
            </a:r>
            <a:endParaRPr lang="en-US" dirty="0" smtClean="0"/>
          </a:p>
          <a:p>
            <a:r>
              <a:rPr lang="en-US" dirty="0" smtClean="0">
                <a:hlinkClick r:id="rId4"/>
              </a:rPr>
              <a:t>Building a cluster from MS</a:t>
            </a:r>
            <a:endParaRPr lang="en-US" dirty="0" smtClean="0"/>
          </a:p>
        </p:txBody>
      </p:sp>
      <p:sp>
        <p:nvSpPr>
          <p:cNvPr id="3" name="Title 2"/>
          <p:cNvSpPr>
            <a:spLocks noGrp="1"/>
          </p:cNvSpPr>
          <p:nvPr>
            <p:ph type="title"/>
          </p:nvPr>
        </p:nvSpPr>
        <p:spPr/>
        <p:txBody>
          <a:bodyPr/>
          <a:lstStyle/>
          <a:p>
            <a:r>
              <a:rPr lang="en-US" dirty="0" smtClean="0"/>
              <a:t>Bibliography</a:t>
            </a:r>
            <a:endParaRPr lang="en-US" dirty="0"/>
          </a:p>
        </p:txBody>
      </p:sp>
    </p:spTree>
    <p:extLst>
      <p:ext uri="{BB962C8B-B14F-4D97-AF65-F5344CB8AC3E}">
        <p14:creationId xmlns:p14="http://schemas.microsoft.com/office/powerpoint/2010/main" val="1950038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pic>
        <p:nvPicPr>
          <p:cNvPr id="6146" name="Picture 2" descr="C:\Users\dantonij\AppData\Local\Microsoft\Windows\Temporary Internet Files\Content.IE5\PVKMYR0J\MC90032690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910362"/>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9336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Blog—joedantoni.wordpress.com</a:t>
            </a:r>
          </a:p>
          <a:p>
            <a:r>
              <a:rPr lang="en-US" dirty="0" smtClean="0"/>
              <a:t>Twitter--@</a:t>
            </a:r>
            <a:r>
              <a:rPr lang="en-US" dirty="0" err="1" smtClean="0"/>
              <a:t>jdanton</a:t>
            </a:r>
            <a:endParaRPr lang="en-US" smtClean="0"/>
          </a:p>
          <a:p>
            <a:endParaRPr lang="en-US"/>
          </a:p>
        </p:txBody>
      </p:sp>
      <p:sp>
        <p:nvSpPr>
          <p:cNvPr id="3" name="Title 2"/>
          <p:cNvSpPr>
            <a:spLocks noGrp="1"/>
          </p:cNvSpPr>
          <p:nvPr>
            <p:ph type="title"/>
          </p:nvPr>
        </p:nvSpPr>
        <p:spPr/>
        <p:txBody>
          <a:bodyPr/>
          <a:lstStyle/>
          <a:p>
            <a:r>
              <a:rPr lang="en-US" dirty="0" smtClean="0"/>
              <a:t>Contact Info</a:t>
            </a:r>
            <a:endParaRPr lang="en-US" dirty="0"/>
          </a:p>
        </p:txBody>
      </p:sp>
    </p:spTree>
    <p:extLst>
      <p:ext uri="{BB962C8B-B14F-4D97-AF65-F5344CB8AC3E}">
        <p14:creationId xmlns:p14="http://schemas.microsoft.com/office/powerpoint/2010/main" val="3790412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4169" y="3624188"/>
            <a:ext cx="3774831" cy="254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p:txBody>
          <a:bodyPr/>
          <a:lstStyle/>
          <a:p>
            <a:r>
              <a:rPr lang="en-US" dirty="0" smtClean="0"/>
              <a:t>Why do you need a HA environment?</a:t>
            </a:r>
          </a:p>
          <a:p>
            <a:r>
              <a:rPr lang="en-US" dirty="0" smtClean="0"/>
              <a:t>Remember HA is not DR.</a:t>
            </a:r>
          </a:p>
          <a:p>
            <a:endParaRPr lang="en-US" dirty="0"/>
          </a:p>
          <a:p>
            <a:endParaRPr lang="en-US" dirty="0"/>
          </a:p>
        </p:txBody>
      </p:sp>
      <p:sp>
        <p:nvSpPr>
          <p:cNvPr id="2" name="Title 1"/>
          <p:cNvSpPr>
            <a:spLocks noGrp="1"/>
          </p:cNvSpPr>
          <p:nvPr>
            <p:ph type="title"/>
          </p:nvPr>
        </p:nvSpPr>
        <p:spPr/>
        <p:txBody>
          <a:bodyPr/>
          <a:lstStyle/>
          <a:p>
            <a:r>
              <a:rPr lang="en-US" dirty="0" smtClean="0"/>
              <a:t>High Availability</a:t>
            </a:r>
            <a:endParaRPr lang="en-US" dirty="0"/>
          </a:p>
        </p:txBody>
      </p:sp>
    </p:spTree>
    <p:extLst>
      <p:ext uri="{BB962C8B-B14F-4D97-AF65-F5344CB8AC3E}">
        <p14:creationId xmlns:p14="http://schemas.microsoft.com/office/powerpoint/2010/main" val="239746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SQL Server Clustering</a:t>
            </a:r>
          </a:p>
          <a:p>
            <a:r>
              <a:rPr lang="en-US" dirty="0" smtClean="0"/>
              <a:t>SQL Server Mirroring</a:t>
            </a:r>
          </a:p>
          <a:p>
            <a:r>
              <a:rPr lang="en-US" dirty="0" smtClean="0"/>
              <a:t>Peer to Peer Replication</a:t>
            </a:r>
          </a:p>
          <a:p>
            <a:r>
              <a:rPr lang="en-US" dirty="0" smtClean="0"/>
              <a:t>SQL Server Log Shipping*</a:t>
            </a:r>
          </a:p>
          <a:p>
            <a:pPr marL="0" indent="0">
              <a:buNone/>
            </a:pPr>
            <a:endParaRPr lang="en-US" dirty="0" smtClean="0"/>
          </a:p>
          <a:p>
            <a:endParaRPr lang="en-US" dirty="0"/>
          </a:p>
        </p:txBody>
      </p:sp>
      <p:sp>
        <p:nvSpPr>
          <p:cNvPr id="2" name="Title 1"/>
          <p:cNvSpPr>
            <a:spLocks noGrp="1"/>
          </p:cNvSpPr>
          <p:nvPr>
            <p:ph type="title"/>
          </p:nvPr>
        </p:nvSpPr>
        <p:spPr/>
        <p:txBody>
          <a:bodyPr>
            <a:normAutofit/>
          </a:bodyPr>
          <a:lstStyle/>
          <a:p>
            <a:r>
              <a:rPr lang="en-US" dirty="0" smtClean="0"/>
              <a:t>High Availability Options in SQL</a:t>
            </a:r>
            <a:endParaRPr lang="en-US" dirty="0"/>
          </a:p>
        </p:txBody>
      </p:sp>
    </p:spTree>
    <p:extLst>
      <p:ext uri="{BB962C8B-B14F-4D97-AF65-F5344CB8AC3E}">
        <p14:creationId xmlns:p14="http://schemas.microsoft.com/office/powerpoint/2010/main" val="966541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Backup and Recovery</a:t>
            </a:r>
          </a:p>
          <a:p>
            <a:r>
              <a:rPr lang="en-US" dirty="0" smtClean="0"/>
              <a:t>Mirroring</a:t>
            </a:r>
          </a:p>
          <a:p>
            <a:r>
              <a:rPr lang="en-US" dirty="0" smtClean="0"/>
              <a:t>Log Shipping</a:t>
            </a:r>
          </a:p>
          <a:p>
            <a:r>
              <a:rPr lang="en-US" dirty="0" smtClean="0"/>
              <a:t>Replication</a:t>
            </a:r>
          </a:p>
          <a:p>
            <a:r>
              <a:rPr lang="en-US" dirty="0" smtClean="0"/>
              <a:t>SAN Replication</a:t>
            </a:r>
            <a:r>
              <a:rPr lang="en-US" dirty="0" smtClean="0"/>
              <a:t>*</a:t>
            </a:r>
          </a:p>
          <a:p>
            <a:r>
              <a:rPr lang="en-US" dirty="0" smtClean="0"/>
              <a:t>Virtualization*</a:t>
            </a:r>
            <a:endParaRPr lang="en-US" dirty="0" smtClean="0"/>
          </a:p>
        </p:txBody>
      </p:sp>
      <p:sp>
        <p:nvSpPr>
          <p:cNvPr id="2" name="Title 1"/>
          <p:cNvSpPr>
            <a:spLocks noGrp="1"/>
          </p:cNvSpPr>
          <p:nvPr>
            <p:ph type="title"/>
          </p:nvPr>
        </p:nvSpPr>
        <p:spPr/>
        <p:txBody>
          <a:bodyPr/>
          <a:lstStyle/>
          <a:p>
            <a:r>
              <a:rPr lang="en-US" dirty="0" smtClean="0"/>
              <a:t>DR Options in SQL Server 2008</a:t>
            </a:r>
            <a:endParaRPr lang="en-US" dirty="0"/>
          </a:p>
        </p:txBody>
      </p:sp>
    </p:spTree>
    <p:extLst>
      <p:ext uri="{BB962C8B-B14F-4D97-AF65-F5344CB8AC3E}">
        <p14:creationId xmlns:p14="http://schemas.microsoft.com/office/powerpoint/2010/main" val="302888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2743200"/>
            <a:ext cx="7408333" cy="3450696"/>
          </a:xfrm>
        </p:spPr>
        <p:txBody>
          <a:bodyPr/>
          <a:lstStyle/>
          <a:p>
            <a:r>
              <a:rPr lang="en-US" dirty="0" smtClean="0"/>
              <a:t>Hardware Protection</a:t>
            </a:r>
          </a:p>
          <a:p>
            <a:r>
              <a:rPr lang="en-US" dirty="0" smtClean="0"/>
              <a:t>O/S Protection</a:t>
            </a:r>
            <a:endParaRPr lang="en-US" dirty="0" smtClean="0"/>
          </a:p>
          <a:p>
            <a:r>
              <a:rPr lang="en-US" dirty="0" smtClean="0"/>
              <a:t>High availability</a:t>
            </a:r>
            <a:endParaRPr lang="en-US" dirty="0"/>
          </a:p>
        </p:txBody>
      </p:sp>
      <p:sp>
        <p:nvSpPr>
          <p:cNvPr id="3" name="Title 2"/>
          <p:cNvSpPr>
            <a:spLocks noGrp="1"/>
          </p:cNvSpPr>
          <p:nvPr>
            <p:ph type="title"/>
          </p:nvPr>
        </p:nvSpPr>
        <p:spPr/>
        <p:txBody>
          <a:bodyPr/>
          <a:lstStyle/>
          <a:p>
            <a:r>
              <a:rPr lang="en-US" dirty="0" smtClean="0"/>
              <a:t>Clustering - Why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Depends on size of your IT organization</a:t>
            </a:r>
          </a:p>
          <a:p>
            <a:r>
              <a:rPr lang="en-US" dirty="0" smtClean="0"/>
              <a:t>Windows System Admins</a:t>
            </a:r>
          </a:p>
          <a:p>
            <a:r>
              <a:rPr lang="en-US" dirty="0" smtClean="0"/>
              <a:t>DBAs</a:t>
            </a:r>
          </a:p>
          <a:p>
            <a:r>
              <a:rPr lang="en-US" dirty="0" smtClean="0"/>
              <a:t>Storage Admins</a:t>
            </a:r>
          </a:p>
          <a:p>
            <a:r>
              <a:rPr lang="en-US" dirty="0" smtClean="0"/>
              <a:t>Network Admins</a:t>
            </a:r>
          </a:p>
          <a:p>
            <a:r>
              <a:rPr lang="en-US" dirty="0" smtClean="0"/>
              <a:t>Ideally—application leads</a:t>
            </a:r>
            <a:endParaRPr lang="en-US" dirty="0"/>
          </a:p>
        </p:txBody>
      </p:sp>
      <p:sp>
        <p:nvSpPr>
          <p:cNvPr id="2" name="Title 1"/>
          <p:cNvSpPr>
            <a:spLocks noGrp="1"/>
          </p:cNvSpPr>
          <p:nvPr>
            <p:ph type="title"/>
          </p:nvPr>
        </p:nvSpPr>
        <p:spPr/>
        <p:txBody>
          <a:bodyPr/>
          <a:lstStyle/>
          <a:p>
            <a:r>
              <a:rPr lang="en-US" dirty="0" smtClean="0"/>
              <a:t>Clustering—Who</a:t>
            </a:r>
            <a:endParaRPr lang="en-US" dirty="0"/>
          </a:p>
        </p:txBody>
      </p:sp>
    </p:spTree>
    <p:extLst>
      <p:ext uri="{BB962C8B-B14F-4D97-AF65-F5344CB8AC3E}">
        <p14:creationId xmlns:p14="http://schemas.microsoft.com/office/powerpoint/2010/main" val="1020442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RTO—Recovery Time Objective. How long can your systems be down before impacting the business</a:t>
            </a:r>
          </a:p>
          <a:p>
            <a:r>
              <a:rPr lang="en-US" dirty="0" smtClean="0"/>
              <a:t>RPO—Recovery Point Objective. How much data can you lose before affecting the business.</a:t>
            </a:r>
          </a:p>
          <a:p>
            <a:r>
              <a:rPr lang="en-US" dirty="0" smtClean="0"/>
              <a:t>Cluster—The Windows cluster (consisting of 1 or more nodes) that your SQL Server instance runs on top of</a:t>
            </a:r>
          </a:p>
          <a:p>
            <a:r>
              <a:rPr lang="en-US" dirty="0" smtClean="0"/>
              <a:t>Resource Group—services and disks that are associated with your clustered service (in this case SQL)	</a:t>
            </a:r>
          </a:p>
          <a:p>
            <a:r>
              <a:rPr lang="en-US" dirty="0" smtClean="0"/>
              <a:t>Multi-instance/single-instance—Official MS terms for active-active and active-passive clusters</a:t>
            </a:r>
            <a:endParaRPr lang="en-US" dirty="0"/>
          </a:p>
        </p:txBody>
      </p:sp>
      <p:sp>
        <p:nvSpPr>
          <p:cNvPr id="2" name="Title 1"/>
          <p:cNvSpPr>
            <a:spLocks noGrp="1"/>
          </p:cNvSpPr>
          <p:nvPr>
            <p:ph type="title"/>
          </p:nvPr>
        </p:nvSpPr>
        <p:spPr/>
        <p:txBody>
          <a:bodyPr/>
          <a:lstStyle/>
          <a:p>
            <a:r>
              <a:rPr lang="en-US" dirty="0" smtClean="0"/>
              <a:t>Some Definitions</a:t>
            </a:r>
            <a:endParaRPr lang="en-US" dirty="0"/>
          </a:p>
        </p:txBody>
      </p:sp>
    </p:spTree>
    <p:extLst>
      <p:ext uri="{BB962C8B-B14F-4D97-AF65-F5344CB8AC3E}">
        <p14:creationId xmlns:p14="http://schemas.microsoft.com/office/powerpoint/2010/main" val="38923188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9188</TotalTime>
  <Words>4897</Words>
  <Application>Microsoft Office PowerPoint</Application>
  <PresentationFormat>On-screen Show (4:3)</PresentationFormat>
  <Paragraphs>313</Paragraphs>
  <Slides>32</Slides>
  <Notes>25</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Waveform</vt:lpstr>
      <vt:lpstr>Building your first SQL Server Cluster</vt:lpstr>
      <vt:lpstr>About Me </vt:lpstr>
      <vt:lpstr>Agenda</vt:lpstr>
      <vt:lpstr>High Availability</vt:lpstr>
      <vt:lpstr>High Availability Options in SQL</vt:lpstr>
      <vt:lpstr>DR Options in SQL Server 2008</vt:lpstr>
      <vt:lpstr>Clustering - Why</vt:lpstr>
      <vt:lpstr>Clustering—Who</vt:lpstr>
      <vt:lpstr>Some Definitions</vt:lpstr>
      <vt:lpstr>More Definitions</vt:lpstr>
      <vt:lpstr>More Definitions</vt:lpstr>
      <vt:lpstr>What you need to build a cluster? </vt:lpstr>
      <vt:lpstr>Storage Network</vt:lpstr>
      <vt:lpstr>Storage Network</vt:lpstr>
      <vt:lpstr>SAN</vt:lpstr>
      <vt:lpstr>Windows </vt:lpstr>
      <vt:lpstr>Mount Points--Visualized</vt:lpstr>
      <vt:lpstr>Mount Points -- Windows</vt:lpstr>
      <vt:lpstr>Storage Network + Server/Windows + Switch</vt:lpstr>
      <vt:lpstr>Failover Cluster Manager</vt:lpstr>
      <vt:lpstr>Network</vt:lpstr>
      <vt:lpstr>Storage Network + Server/Windows + Switch + IPs</vt:lpstr>
      <vt:lpstr>SQL Server</vt:lpstr>
      <vt:lpstr>SQL Server 2008 Install</vt:lpstr>
      <vt:lpstr>Second Node Installation </vt:lpstr>
      <vt:lpstr>Considerations for SQL Server</vt:lpstr>
      <vt:lpstr>Application Considerations </vt:lpstr>
      <vt:lpstr>Leveraging your Cluster</vt:lpstr>
      <vt:lpstr>Summary</vt:lpstr>
      <vt:lpstr>Bibliography</vt:lpstr>
      <vt:lpstr>Questions</vt:lpstr>
      <vt:lpstr>Contact Info</vt:lpstr>
    </vt:vector>
  </TitlesOfParts>
  <Company>Synthes, USA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your first SQL Server Cluster</dc:title>
  <dc:creator>D'Antoni, Joseph - United States, West Chester</dc:creator>
  <cp:lastModifiedBy>D'Antoni, Joseph - United States, West Chester</cp:lastModifiedBy>
  <cp:revision>52</cp:revision>
  <dcterms:created xsi:type="dcterms:W3CDTF">2011-02-12T12:33:57Z</dcterms:created>
  <dcterms:modified xsi:type="dcterms:W3CDTF">2011-03-05T17:07:04Z</dcterms:modified>
</cp:coreProperties>
</file>