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74" r:id="rId13"/>
    <p:sldId id="263" r:id="rId14"/>
    <p:sldId id="273" r:id="rId15"/>
    <p:sldId id="268" r:id="rId16"/>
    <p:sldId id="267" r:id="rId17"/>
    <p:sldId id="269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280449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280576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280464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Finding more space for your tight environment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Chan</a:t>
            </a:r>
          </a:p>
          <a:p>
            <a:r>
              <a:rPr lang="en-US" dirty="0" smtClean="0"/>
              <a:t>SQL Saturday 638 - Philadelphia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smtClean="0"/>
              <a:t>Compression -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05996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Compress </a:t>
            </a:r>
            <a:r>
              <a:rPr lang="en-US" sz="2400" dirty="0"/>
              <a:t>common patterns in the beginning of each columns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74" y="3296777"/>
            <a:ext cx="2255146" cy="235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02" y="3296776"/>
            <a:ext cx="2255146" cy="235765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4512189" y="3784984"/>
            <a:ext cx="401444" cy="138123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smtClean="0"/>
              <a:t>Compression -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620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Compress </a:t>
            </a:r>
            <a:r>
              <a:rPr lang="en-US" sz="2400" dirty="0"/>
              <a:t>common patterns across all </a:t>
            </a:r>
            <a:r>
              <a:rPr lang="en-US" sz="2400" dirty="0" smtClean="0"/>
              <a:t>columns after prefix compression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64" y="3296767"/>
            <a:ext cx="2255146" cy="235765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4511456" y="3784975"/>
            <a:ext cx="401444" cy="138123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47" y="3296771"/>
            <a:ext cx="2347264" cy="23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3898"/>
          </a:xfrm>
        </p:spPr>
        <p:txBody>
          <a:bodyPr/>
          <a:lstStyle/>
          <a:p>
            <a:r>
              <a:rPr lang="en-US" dirty="0" smtClean="0"/>
              <a:t>Page vs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46158"/>
            <a:ext cx="9125885" cy="1012163"/>
          </a:xfrm>
        </p:spPr>
        <p:txBody>
          <a:bodyPr>
            <a:normAutofit/>
          </a:bodyPr>
          <a:lstStyle/>
          <a:p>
            <a:r>
              <a:rPr lang="en-US" dirty="0"/>
              <a:t>Data Compression: Strategy, Capacity Planning and Best </a:t>
            </a:r>
            <a:r>
              <a:rPr lang="en-US" dirty="0" smtClean="0"/>
              <a:t>Practices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://technet.microsoft.com/en-us/library/dd894051(v=sql.100).aspx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21526"/>
              </p:ext>
            </p:extLst>
          </p:nvPr>
        </p:nvGraphicFramePr>
        <p:xfrm>
          <a:off x="677334" y="1403499"/>
          <a:ext cx="9125885" cy="3624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585"/>
                <a:gridCol w="710826"/>
                <a:gridCol w="874789"/>
                <a:gridCol w="885203"/>
                <a:gridCol w="801890"/>
                <a:gridCol w="1051830"/>
                <a:gridCol w="4092762"/>
              </a:tblGrid>
              <a:tr h="5618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Table</a:t>
                      </a:r>
                      <a:endParaRPr 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Savings ROW %</a:t>
                      </a:r>
                      <a:endParaRPr lang="en-US" sz="1400" b="1" i="0" u="none" strike="noStrike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Savings PAGE %</a:t>
                      </a:r>
                      <a:endParaRPr lang="en-US" sz="1400" b="1" i="0" u="none" strike="noStrike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Decision</a:t>
                      </a:r>
                      <a:endParaRPr 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Notes</a:t>
                      </a:r>
                      <a:endParaRPr 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9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T1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3.80%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57.27%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ROW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Low S, very high U. ROW savings close to PAGE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T2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89%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92.46%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PAGE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Very high 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T3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81%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27.14%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4.17%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ROW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Low 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T4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38%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83%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89.16%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10.54%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ROW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High U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T5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87%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Append ONLY table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T6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28%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87%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87.54%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High S, low U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T7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88%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99% appends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T8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11.44%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0.06%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85% appends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T9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84%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ROW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ROW savings ~= PAGE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T10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100.00%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0.00%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Read ONLY table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05086"/>
          </a:xfrm>
        </p:spPr>
        <p:txBody>
          <a:bodyPr>
            <a:normAutofit/>
          </a:bodyPr>
          <a:lstStyle/>
          <a:p>
            <a:r>
              <a:rPr lang="en-US" dirty="0"/>
              <a:t>Space to be save can estimate by each type of compression and table or index</a:t>
            </a:r>
          </a:p>
          <a:p>
            <a:r>
              <a:rPr lang="en-US" dirty="0" smtClean="0"/>
              <a:t>Objects </a:t>
            </a:r>
            <a:r>
              <a:rPr lang="en-US" dirty="0"/>
              <a:t>can be compressed: heap, index and indexed view, essentially </a:t>
            </a:r>
            <a:r>
              <a:rPr lang="en-US" dirty="0" smtClean="0"/>
              <a:t>partition</a:t>
            </a:r>
            <a:endParaRPr lang="en-US" dirty="0"/>
          </a:p>
          <a:p>
            <a:r>
              <a:rPr lang="en-US" dirty="0" smtClean="0"/>
              <a:t>Partitioned </a:t>
            </a:r>
            <a:r>
              <a:rPr lang="en-US" dirty="0"/>
              <a:t>data require less disk space to compress the same data than </a:t>
            </a:r>
            <a:r>
              <a:rPr lang="en-US" dirty="0" smtClean="0"/>
              <a:t>data with unique partition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/>
              <a:t>page allocated in a heap by DML will not </a:t>
            </a:r>
            <a:r>
              <a:rPr lang="en-US" dirty="0" smtClean="0"/>
              <a:t>use </a:t>
            </a:r>
            <a:r>
              <a:rPr lang="en-US" dirty="0"/>
              <a:t>PAGE compression until it is rebuilt</a:t>
            </a:r>
          </a:p>
          <a:p>
            <a:r>
              <a:rPr lang="en-US" dirty="0"/>
              <a:t>Change compression type of heap will rebuild ALL </a:t>
            </a:r>
            <a:r>
              <a:rPr lang="en-US" dirty="0" smtClean="0"/>
              <a:t>non-clustered indexes</a:t>
            </a:r>
          </a:p>
          <a:p>
            <a:r>
              <a:rPr lang="en-US" dirty="0" smtClean="0"/>
              <a:t>The non-leaf pages can </a:t>
            </a:r>
            <a:r>
              <a:rPr lang="en-US" dirty="0"/>
              <a:t>only </a:t>
            </a:r>
            <a:r>
              <a:rPr lang="en-US" dirty="0" smtClean="0"/>
              <a:t>be compressed to row compression while leaf page can to both type: row and page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msdn.microsoft.com/en-us/library/cc280449.aspx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3507"/>
          </a:xfrm>
        </p:spPr>
        <p:txBody>
          <a:bodyPr/>
          <a:lstStyle/>
          <a:p>
            <a:r>
              <a:rPr lang="en-US" dirty="0" smtClean="0"/>
              <a:t>Compression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8288"/>
            <a:ext cx="8596668" cy="4053074"/>
          </a:xfrm>
        </p:spPr>
        <p:txBody>
          <a:bodyPr/>
          <a:lstStyle/>
          <a:p>
            <a:r>
              <a:rPr lang="en-US" dirty="0" smtClean="0"/>
              <a:t>Start from smaller partitions to bigger one </a:t>
            </a:r>
            <a:r>
              <a:rPr lang="en-US" dirty="0"/>
              <a:t>(require workspace)</a:t>
            </a:r>
            <a:endParaRPr lang="en-US" dirty="0" smtClean="0"/>
          </a:p>
          <a:p>
            <a:r>
              <a:rPr lang="en-US" dirty="0" smtClean="0"/>
              <a:t>Start from heap (when compress heap, non-clustered are compress too) </a:t>
            </a:r>
          </a:p>
          <a:p>
            <a:r>
              <a:rPr lang="en-US" dirty="0"/>
              <a:t>Start from </a:t>
            </a:r>
            <a:r>
              <a:rPr lang="en-US" dirty="0" smtClean="0"/>
              <a:t>clustered index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sys.dm_db_index_operational_stats</a:t>
            </a:r>
            <a:endParaRPr lang="en-US" dirty="0" smtClean="0"/>
          </a:p>
          <a:p>
            <a:pPr lvl="1"/>
            <a:r>
              <a:rPr lang="en-US" dirty="0" smtClean="0"/>
              <a:t>High scan </a:t>
            </a:r>
            <a:r>
              <a:rPr lang="en-US" dirty="0" smtClean="0">
                <a:sym typeface="Wingdings" panose="05000000000000000000" pitchFamily="2" charset="2"/>
              </a:rPr>
              <a:t> page compression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High update  row compression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Use </a:t>
            </a:r>
            <a:r>
              <a:rPr lang="en-US" dirty="0" err="1" smtClean="0"/>
              <a:t>sys.sp_estimate_data_compression_savings</a:t>
            </a:r>
            <a:r>
              <a:rPr lang="en-US" dirty="0" smtClean="0"/>
              <a:t> to estimate saving</a:t>
            </a:r>
          </a:p>
          <a:p>
            <a:r>
              <a:rPr lang="en-US" dirty="0" smtClean="0"/>
              <a:t>Durante the compression do not forget backup transaction log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ALTER TABLE Tab1 REBUILD WITH (MAXDOP=1, </a:t>
            </a:r>
            <a:br>
              <a:rPr lang="en-US" sz="2000" dirty="0" smtClean="0"/>
            </a:br>
            <a:r>
              <a:rPr lang="en-US" sz="2000" dirty="0" smtClean="0"/>
              <a:t>COMPRESSION=NONE | ROW | PAGE)</a:t>
            </a:r>
          </a:p>
          <a:p>
            <a:r>
              <a:rPr lang="en-US" sz="2000" dirty="0" smtClean="0"/>
              <a:t>ALTER INDEX IX01 ON TABLE Tab1 </a:t>
            </a:r>
            <a:r>
              <a:rPr lang="en-US" sz="2000" dirty="0"/>
              <a:t>REBUILD WITH (MAXDOP=1, COMPRESSION=NONE | ROW | PAGE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ALTER TABLE Tab1 REBUILD WITH </a:t>
            </a:r>
            <a:r>
              <a:rPr lang="en-US" sz="2000" dirty="0" smtClean="0"/>
              <a:t>(PARTITION=1,</a:t>
            </a:r>
            <a:br>
              <a:rPr lang="en-US" sz="2000" dirty="0" smtClean="0"/>
            </a:br>
            <a:r>
              <a:rPr lang="en-US" sz="2000" dirty="0" smtClean="0"/>
              <a:t>MAXDOP=1</a:t>
            </a:r>
            <a:r>
              <a:rPr lang="en-US" sz="2000" dirty="0"/>
              <a:t>, </a:t>
            </a:r>
            <a:r>
              <a:rPr lang="en-US" sz="2000" dirty="0" smtClean="0"/>
              <a:t>COMPRESSION=NONE </a:t>
            </a:r>
            <a:r>
              <a:rPr lang="en-US" sz="2000" dirty="0"/>
              <a:t>| ROW | PAGE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EXEC </a:t>
            </a:r>
            <a:r>
              <a:rPr lang="en-US" sz="2000" dirty="0" err="1"/>
              <a:t>sp_estimate_data_compression_savings</a:t>
            </a:r>
            <a:r>
              <a:rPr lang="en-US" sz="2000" dirty="0"/>
              <a:t> </a:t>
            </a:r>
            <a:r>
              <a:rPr lang="en-US" sz="2000" dirty="0" smtClean="0"/>
              <a:t>‘Sch1’, ‘Tab1', ‘IX01', NULL | &lt;</a:t>
            </a:r>
            <a:r>
              <a:rPr lang="en-US" sz="2000" dirty="0" err="1" smtClean="0"/>
              <a:t>Partit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&gt;, ‘NONE’ </a:t>
            </a:r>
            <a:r>
              <a:rPr lang="en-US" sz="2000" dirty="0"/>
              <a:t>| </a:t>
            </a:r>
            <a:r>
              <a:rPr lang="en-US" sz="2000" dirty="0" smtClean="0"/>
              <a:t>‘ROW’ </a:t>
            </a:r>
            <a:r>
              <a:rPr lang="en-US" sz="2000" dirty="0"/>
              <a:t>| </a:t>
            </a:r>
            <a:r>
              <a:rPr lang="en-US" sz="2000" dirty="0" smtClean="0"/>
              <a:t>‘PAGE’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2" descr="C:\Users\chychan\Documents\thom\sql\Encryption\SFSSUG\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282" y="2490294"/>
            <a:ext cx="918213" cy="17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5857203">
            <a:off x="7506400" y="1628041"/>
            <a:ext cx="360771" cy="3488475"/>
          </a:xfrm>
          <a:prstGeom prst="downArrow">
            <a:avLst>
              <a:gd name="adj1" fmla="val 39029"/>
              <a:gd name="adj2" fmla="val 5000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1832" y="4990012"/>
            <a:ext cx="2860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Compression 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Shrink Data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Defrag Index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statistics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5651381">
            <a:off x="6772387" y="-77417"/>
            <a:ext cx="310508" cy="5206092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718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Why? Because we need free space for OS and the space freed by data compression remain reserved to database</a:t>
            </a:r>
          </a:p>
          <a:p>
            <a:r>
              <a:rPr lang="en-US" sz="2000" dirty="0" smtClean="0"/>
              <a:t>Shrink vs Defrag </a:t>
            </a:r>
          </a:p>
          <a:p>
            <a:pPr lvl="1"/>
            <a:r>
              <a:rPr lang="en-US" sz="1800" dirty="0" smtClean="0"/>
              <a:t>Shrink = Downsize = release as fast is possible the free space to windows</a:t>
            </a:r>
          </a:p>
          <a:p>
            <a:pPr lvl="1"/>
            <a:r>
              <a:rPr lang="en-US" sz="1800" dirty="0" smtClean="0"/>
              <a:t>Defrag/reorganize = Organize</a:t>
            </a:r>
          </a:p>
          <a:p>
            <a:endParaRPr lang="en-US" sz="2000" dirty="0" smtClean="0"/>
          </a:p>
          <a:p>
            <a:r>
              <a:rPr lang="en-US" sz="2000" dirty="0"/>
              <a:t>USE </a:t>
            </a:r>
            <a:r>
              <a:rPr lang="en-US" sz="2000" dirty="0" smtClean="0"/>
              <a:t>db1</a:t>
            </a:r>
            <a:br>
              <a:rPr lang="en-US" sz="2000" dirty="0" smtClean="0"/>
            </a:br>
            <a:r>
              <a:rPr lang="en-US" sz="2000" dirty="0" smtClean="0"/>
              <a:t>GO</a:t>
            </a:r>
            <a:br>
              <a:rPr lang="en-US" sz="2000" dirty="0" smtClean="0"/>
            </a:br>
            <a:r>
              <a:rPr lang="en-US" sz="2000" dirty="0"/>
              <a:t>DBCC SHRINK (‘db1’, 1024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0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66" y="419100"/>
            <a:ext cx="8596668" cy="889000"/>
          </a:xfrm>
        </p:spPr>
        <p:txBody>
          <a:bodyPr/>
          <a:lstStyle/>
          <a:p>
            <a:r>
              <a:rPr lang="en-US" dirty="0" smtClean="0"/>
              <a:t>Index Defragmentation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66" y="1562100"/>
            <a:ext cx="4199466" cy="469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defragmentation method: </a:t>
            </a:r>
          </a:p>
          <a:p>
            <a:pPr lvl="1"/>
            <a:r>
              <a:rPr lang="en-US" sz="2000" dirty="0" smtClean="0"/>
              <a:t>Reorganize: defrag leaf page only, recommended average fragmentation between 5% to 30%</a:t>
            </a:r>
          </a:p>
          <a:p>
            <a:pPr lvl="1"/>
            <a:r>
              <a:rPr lang="en-US" sz="2000" dirty="0" smtClean="0"/>
              <a:t>Rebuild: defrag leaf and root of index, </a:t>
            </a:r>
            <a:r>
              <a:rPr lang="en-US" sz="2000" dirty="0"/>
              <a:t>recommended average fragmentation </a:t>
            </a:r>
            <a:r>
              <a:rPr lang="en-US" sz="2000" dirty="0" smtClean="0"/>
              <a:t>over 30%</a:t>
            </a:r>
          </a:p>
          <a:p>
            <a:r>
              <a:rPr lang="en-US" altLang="zh-TW" sz="2200" dirty="0" smtClean="0"/>
              <a:t>Online defrag is enterprise only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132" y="1092200"/>
            <a:ext cx="7718868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729"/>
          </a:xfrm>
        </p:spPr>
        <p:txBody>
          <a:bodyPr/>
          <a:lstStyle/>
          <a:p>
            <a:r>
              <a:rPr lang="en-US" dirty="0" smtClean="0"/>
              <a:t>Update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8285"/>
            <a:ext cx="8596668" cy="4073077"/>
          </a:xfrm>
        </p:spPr>
        <p:txBody>
          <a:bodyPr>
            <a:normAutofit/>
          </a:bodyPr>
          <a:lstStyle/>
          <a:p>
            <a:r>
              <a:rPr lang="en-US" dirty="0" smtClean="0"/>
              <a:t>SQL query optimizer uses statistic to generate high quality query execution plan.</a:t>
            </a:r>
          </a:p>
          <a:p>
            <a:r>
              <a:rPr lang="en-US" dirty="0" smtClean="0"/>
              <a:t>Consider update statistic after any major change of data distribution like table truncation, bulk insert or any large update.</a:t>
            </a:r>
          </a:p>
          <a:p>
            <a:r>
              <a:rPr lang="en-US" dirty="0" smtClean="0"/>
              <a:t>To view the distribution of statistics use </a:t>
            </a:r>
            <a:br>
              <a:rPr lang="en-US" dirty="0" smtClean="0"/>
            </a:br>
            <a:r>
              <a:rPr lang="en-US" dirty="0" smtClean="0"/>
              <a:t>DBCC SHOW_STATISTICS (‘</a:t>
            </a:r>
            <a:r>
              <a:rPr lang="en-US" dirty="0" err="1" smtClean="0"/>
              <a:t>sch.table</a:t>
            </a:r>
            <a:r>
              <a:rPr lang="en-US" dirty="0" smtClean="0"/>
              <a:t>’, </a:t>
            </a:r>
            <a:r>
              <a:rPr lang="en-US" dirty="0" err="1" smtClean="0"/>
              <a:t>PK_table</a:t>
            </a:r>
            <a:r>
              <a:rPr lang="en-US" dirty="0" smtClean="0"/>
              <a:t>) WITH HISTOGRAM;</a:t>
            </a:r>
          </a:p>
          <a:p>
            <a:r>
              <a:rPr lang="en-US" dirty="0" smtClean="0"/>
              <a:t>To update statistic uses</a:t>
            </a:r>
          </a:p>
          <a:p>
            <a:pPr lvl="1"/>
            <a:r>
              <a:rPr lang="en-US" dirty="0" smtClean="0"/>
              <a:t>UPDATE STATISTICS </a:t>
            </a:r>
            <a:r>
              <a:rPr lang="en-US" dirty="0" err="1" smtClean="0"/>
              <a:t>sch.table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UPDATE </a:t>
            </a:r>
            <a:r>
              <a:rPr lang="en-US" dirty="0" smtClean="0"/>
              <a:t>STATISTICS </a:t>
            </a:r>
            <a:r>
              <a:rPr lang="en-US" dirty="0" err="1" smtClean="0"/>
              <a:t>sch.table</a:t>
            </a:r>
            <a:r>
              <a:rPr lang="en-US" dirty="0" smtClean="0"/>
              <a:t> </a:t>
            </a:r>
            <a:r>
              <a:rPr lang="en-US" dirty="0" err="1" smtClean="0"/>
              <a:t>PK_table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UPDATE </a:t>
            </a:r>
            <a:r>
              <a:rPr lang="en-US" dirty="0" smtClean="0"/>
              <a:t>STATISTICS </a:t>
            </a:r>
            <a:r>
              <a:rPr lang="en-US" dirty="0" err="1" smtClean="0"/>
              <a:t>sch.table</a:t>
            </a:r>
            <a:r>
              <a:rPr lang="en-US" dirty="0" smtClean="0"/>
              <a:t>(column) WITH SAMPLE 50 PERCENT;</a:t>
            </a:r>
          </a:p>
          <a:p>
            <a:pPr lvl="1"/>
            <a:r>
              <a:rPr lang="en-US" dirty="0" smtClean="0"/>
              <a:t>EXEC sys</a:t>
            </a:r>
            <a:r>
              <a:rPr lang="en-US" dirty="0"/>
              <a:t>. </a:t>
            </a:r>
            <a:r>
              <a:rPr lang="en-US" dirty="0" err="1" smtClean="0"/>
              <a:t>sp_updatestats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query to estimate space saving, update and scan percentage with compression command</a:t>
            </a:r>
          </a:p>
          <a:p>
            <a:r>
              <a:rPr lang="en-US" sz="2400" dirty="0" smtClean="0"/>
              <a:t>Run compression command</a:t>
            </a:r>
          </a:p>
          <a:p>
            <a:r>
              <a:rPr lang="en-US" sz="2400" dirty="0"/>
              <a:t>Backup with and without compression</a:t>
            </a:r>
          </a:p>
          <a:p>
            <a:r>
              <a:rPr lang="en-US" sz="2400" dirty="0" smtClean="0"/>
              <a:t>Shrink data file</a:t>
            </a:r>
          </a:p>
          <a:p>
            <a:r>
              <a:rPr lang="en-US" sz="2400" dirty="0" smtClean="0"/>
              <a:t>Defrag indexes</a:t>
            </a:r>
          </a:p>
          <a:p>
            <a:r>
              <a:rPr lang="en-US" sz="2400" dirty="0" smtClean="0"/>
              <a:t>Update </a:t>
            </a:r>
            <a:r>
              <a:rPr lang="en-US" sz="2400" dirty="0"/>
              <a:t>Statistics </a:t>
            </a:r>
            <a:r>
              <a:rPr lang="en-US" sz="2400" dirty="0" smtClean="0"/>
              <a:t>(show </a:t>
            </a:r>
            <a:r>
              <a:rPr lang="en-US" sz="2400" dirty="0"/>
              <a:t>statistic </a:t>
            </a:r>
            <a:r>
              <a:rPr lang="en-US" sz="2400" dirty="0" smtClean="0"/>
              <a:t>distribution)</a:t>
            </a:r>
          </a:p>
        </p:txBody>
      </p:sp>
    </p:spTree>
    <p:extLst>
      <p:ext uri="{BB962C8B-B14F-4D97-AF65-F5344CB8AC3E}">
        <p14:creationId xmlns:p14="http://schemas.microsoft.com/office/powerpoint/2010/main" val="20843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10" y="427313"/>
            <a:ext cx="8596668" cy="860854"/>
          </a:xfrm>
        </p:spPr>
        <p:txBody>
          <a:bodyPr/>
          <a:lstStyle/>
          <a:p>
            <a:r>
              <a:rPr lang="en-US" dirty="0" smtClean="0"/>
              <a:t>Thanks Vendors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964">
            <a:off x="6906865" y="1256833"/>
            <a:ext cx="3357200" cy="595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85" y="1456524"/>
            <a:ext cx="3322655" cy="70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02" y="5858496"/>
            <a:ext cx="2093455" cy="780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418" y="4121849"/>
            <a:ext cx="988757" cy="977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594" y="5311515"/>
            <a:ext cx="1054184" cy="1364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057" y="5314058"/>
            <a:ext cx="935166" cy="1364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" y="1288167"/>
            <a:ext cx="2346251" cy="10427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9" y="2599040"/>
            <a:ext cx="4250945" cy="4848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64" y="2532467"/>
            <a:ext cx="3573600" cy="5417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32" y="4561323"/>
            <a:ext cx="2261625" cy="11548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9" y="3362145"/>
            <a:ext cx="3236945" cy="11280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" y="4610764"/>
            <a:ext cx="1820674" cy="18329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79" y="2072179"/>
            <a:ext cx="2276762" cy="13423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57" y="3450873"/>
            <a:ext cx="2631283" cy="9286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57" y="5824900"/>
            <a:ext cx="2995551" cy="718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85" y="3466194"/>
            <a:ext cx="2557061" cy="10057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76" y="4610764"/>
            <a:ext cx="3557002" cy="7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work for Virginia state as SQL DBA</a:t>
            </a:r>
          </a:p>
          <a:p>
            <a:r>
              <a:rPr lang="en-US" sz="2800" dirty="0"/>
              <a:t>I have 18+ year in IT and use SQL since 7</a:t>
            </a:r>
          </a:p>
          <a:p>
            <a:r>
              <a:rPr lang="en-US" sz="2800" dirty="0"/>
              <a:t>I love computer, database and Sid Meier's Civilization</a:t>
            </a:r>
          </a:p>
          <a:p>
            <a:endParaRPr lang="en-US" sz="2800" dirty="0"/>
          </a:p>
        </p:txBody>
      </p:sp>
      <p:pic>
        <p:nvPicPr>
          <p:cNvPr id="4" name="Picture 2" descr="http://www.gamer.ru/system/attached_images/images/000/527/908/original/civ5_z415.jpg?1336212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6" y="228599"/>
            <a:ext cx="10279781" cy="64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5709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can I get more disk space?</a:t>
            </a:r>
          </a:p>
          <a:p>
            <a:r>
              <a:rPr lang="en-US" sz="2400" dirty="0" smtClean="0"/>
              <a:t>Our solution, like downsize </a:t>
            </a:r>
            <a:r>
              <a:rPr lang="en-US" sz="2400" dirty="0"/>
              <a:t>your </a:t>
            </a:r>
            <a:r>
              <a:rPr lang="en-US" sz="2400" dirty="0" smtClean="0"/>
              <a:t>house</a:t>
            </a:r>
          </a:p>
          <a:p>
            <a:pPr lvl="1"/>
            <a:r>
              <a:rPr lang="en-US" sz="2200" dirty="0" smtClean="0"/>
              <a:t>compress data</a:t>
            </a:r>
          </a:p>
          <a:p>
            <a:pPr lvl="1"/>
            <a:r>
              <a:rPr lang="en-US" sz="2200" dirty="0" smtClean="0"/>
              <a:t>shrink file</a:t>
            </a:r>
          </a:p>
          <a:p>
            <a:pPr lvl="1"/>
            <a:r>
              <a:rPr lang="en-US" sz="2200" dirty="0" smtClean="0"/>
              <a:t>defrag indexes and update statistics. </a:t>
            </a:r>
          </a:p>
          <a:p>
            <a:r>
              <a:rPr lang="en-US" sz="2600" dirty="0" smtClean="0"/>
              <a:t>Demo</a:t>
            </a:r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3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more disk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4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Buy more disk space, means $$$</a:t>
            </a:r>
          </a:p>
          <a:p>
            <a:r>
              <a:rPr lang="en-US" sz="2400" dirty="0" smtClean="0"/>
              <a:t>Purge/delete old or unnecessary data</a:t>
            </a:r>
          </a:p>
          <a:p>
            <a:r>
              <a:rPr lang="en-US" sz="2400" dirty="0" smtClean="0"/>
              <a:t>Our solution (</a:t>
            </a:r>
            <a:r>
              <a:rPr lang="en-US" sz="2400" dirty="0"/>
              <a:t>downsize your house)</a:t>
            </a:r>
            <a:endParaRPr lang="en-US" sz="2400" dirty="0" smtClean="0"/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ompress data – buy a smaller house</a:t>
            </a:r>
          </a:p>
          <a:p>
            <a:pPr lvl="1"/>
            <a:r>
              <a:rPr lang="en-US" sz="2200" dirty="0" smtClean="0"/>
              <a:t>Shrink data file – move to smaller house as fast as possible</a:t>
            </a:r>
          </a:p>
          <a:p>
            <a:pPr lvl="1"/>
            <a:r>
              <a:rPr lang="en-US" sz="2200" dirty="0" smtClean="0"/>
              <a:t>Defrag index and update statistics – organize your stuff</a:t>
            </a:r>
          </a:p>
          <a:p>
            <a:r>
              <a:rPr lang="en-US" sz="2400" dirty="0" smtClean="0"/>
              <a:t>Share free space </a:t>
            </a:r>
            <a:r>
              <a:rPr lang="en-US" sz="2400" dirty="0"/>
              <a:t>among servers </a:t>
            </a:r>
            <a:r>
              <a:rPr lang="en-US" sz="2400" dirty="0" smtClean="0"/>
              <a:t>using for example iSCSI protocol (file in a </a:t>
            </a:r>
            <a:r>
              <a:rPr lang="en-US" sz="2400" smtClean="0"/>
              <a:t>server </a:t>
            </a:r>
            <a:r>
              <a:rPr lang="en-US" sz="2400" smtClean="0"/>
              <a:t>is a </a:t>
            </a:r>
            <a:r>
              <a:rPr lang="en-US" sz="2400" dirty="0" smtClean="0"/>
              <a:t>hard disk in the target server)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5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800"/>
            <a:ext cx="8596668" cy="4339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Definition of data compression: reduction of space used to store a piece of information.</a:t>
            </a:r>
          </a:p>
          <a:p>
            <a:r>
              <a:rPr lang="en-US" sz="2000" dirty="0"/>
              <a:t>Enterprise only, except SQL 2016 SP1</a:t>
            </a:r>
          </a:p>
          <a:p>
            <a:r>
              <a:rPr lang="en-US" sz="2000" dirty="0" smtClean="0"/>
              <a:t>Transparent to user or developer, no coding</a:t>
            </a:r>
          </a:p>
          <a:p>
            <a:r>
              <a:rPr lang="en-US" sz="2000" dirty="0" smtClean="0"/>
              <a:t>Compressed pages remain compressed in memory/buffer pool</a:t>
            </a:r>
          </a:p>
          <a:p>
            <a:r>
              <a:rPr lang="en-US" sz="2000" dirty="0" smtClean="0"/>
              <a:t>Type of page compression in SQL Server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Other (Unicode, column-store)</a:t>
            </a:r>
          </a:p>
          <a:p>
            <a:pPr lvl="1"/>
            <a:r>
              <a:rPr lang="en-US" dirty="0" smtClean="0"/>
              <a:t>Backup - since 2008</a:t>
            </a:r>
          </a:p>
          <a:p>
            <a:r>
              <a:rPr lang="en-US" sz="1900" dirty="0" smtClean="0"/>
              <a:t>It may improve performance of database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7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/>
              <a:t>Compression – B-tree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0800"/>
            <a:ext cx="7933266" cy="5454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4174838">
            <a:off x="8153468" y="2532752"/>
            <a:ext cx="3227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Row only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8500" y="5735935"/>
            <a:ext cx="3098800" cy="9315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12500"/>
                <a:gd name="adj2" fmla="val 372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Row and Page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07151" y="4890399"/>
            <a:ext cx="4282067" cy="160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Compress data at row level</a:t>
            </a:r>
          </a:p>
          <a:p>
            <a:r>
              <a:rPr lang="en-US" sz="2000" dirty="0" smtClean="0"/>
              <a:t>Smart way to store data</a:t>
            </a:r>
          </a:p>
          <a:p>
            <a:pPr lvl="1"/>
            <a:r>
              <a:rPr lang="en-US" dirty="0" smtClean="0"/>
              <a:t>Use variable length for numeric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variable length </a:t>
            </a:r>
            <a:r>
              <a:rPr lang="en-US" dirty="0" smtClean="0"/>
              <a:t>for fixed string format</a:t>
            </a:r>
          </a:p>
          <a:p>
            <a:pPr lvl="1"/>
            <a:r>
              <a:rPr lang="en-US" dirty="0" smtClean="0"/>
              <a:t>Null and 0 require 0 bytes</a:t>
            </a:r>
          </a:p>
          <a:p>
            <a:pPr lvl="1"/>
            <a:r>
              <a:rPr lang="en-US" dirty="0" smtClean="0"/>
              <a:t>Reduce metadata overhead associated with the records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msdn.microsoft.com/en-us/library/cc280576.aspx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3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Compress </a:t>
            </a:r>
            <a:r>
              <a:rPr lang="en-US" sz="2000" dirty="0" smtClean="0"/>
              <a:t>leaf pages at page level</a:t>
            </a:r>
          </a:p>
          <a:p>
            <a:r>
              <a:rPr lang="en-US" sz="2000" dirty="0" smtClean="0"/>
              <a:t>The compression consist 3 phase:</a:t>
            </a:r>
          </a:p>
          <a:p>
            <a:pPr lvl="1"/>
            <a:r>
              <a:rPr lang="en-US" sz="1800" dirty="0" smtClean="0"/>
              <a:t>Row compression</a:t>
            </a:r>
          </a:p>
          <a:p>
            <a:pPr lvl="1"/>
            <a:r>
              <a:rPr lang="en-US" sz="1800" dirty="0" smtClean="0"/>
              <a:t>Prefix compression – compress common patterns</a:t>
            </a:r>
          </a:p>
          <a:p>
            <a:pPr lvl="1"/>
            <a:r>
              <a:rPr lang="en-US" sz="1800" dirty="0" smtClean="0"/>
              <a:t>Dictionary compression – compress common patterns again (data and prefix)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msdn.microsoft.com/en-us/library/cc280464.aspx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0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8146</TotalTime>
  <Words>837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Segoe UI</vt:lpstr>
      <vt:lpstr>Trebuchet MS</vt:lpstr>
      <vt:lpstr>Wingdings</vt:lpstr>
      <vt:lpstr>Wingdings 3</vt:lpstr>
      <vt:lpstr>Facet</vt:lpstr>
      <vt:lpstr>Finding more space for your tight environment</vt:lpstr>
      <vt:lpstr>Thanks Vendors</vt:lpstr>
      <vt:lpstr>Who am I ?</vt:lpstr>
      <vt:lpstr>Agenda</vt:lpstr>
      <vt:lpstr>How can we get more disk space?</vt:lpstr>
      <vt:lpstr>Compression</vt:lpstr>
      <vt:lpstr>Compression – B-tree index</vt:lpstr>
      <vt:lpstr>Row Compression</vt:lpstr>
      <vt:lpstr>Page Compression</vt:lpstr>
      <vt:lpstr>Page Compression - Prefix</vt:lpstr>
      <vt:lpstr>Page Compression - Dictionary</vt:lpstr>
      <vt:lpstr>Page vs Row</vt:lpstr>
      <vt:lpstr>Compression Detail</vt:lpstr>
      <vt:lpstr>Compression Tips</vt:lpstr>
      <vt:lpstr>Compression Syntax</vt:lpstr>
      <vt:lpstr>Shrink Data File</vt:lpstr>
      <vt:lpstr>Index Defragmentation</vt:lpstr>
      <vt:lpstr>Update Statistics</vt:lpstr>
      <vt:lpstr>Demo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Chiu Chan</dc:creator>
  <cp:lastModifiedBy>Chiu Chan</cp:lastModifiedBy>
  <cp:revision>140</cp:revision>
  <dcterms:created xsi:type="dcterms:W3CDTF">2017-03-05T18:31:34Z</dcterms:created>
  <dcterms:modified xsi:type="dcterms:W3CDTF">2017-06-06T05:36:40Z</dcterms:modified>
</cp:coreProperties>
</file>