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362" r:id="rId2"/>
    <p:sldId id="363" r:id="rId3"/>
    <p:sldId id="292" r:id="rId4"/>
    <p:sldId id="293" r:id="rId5"/>
    <p:sldId id="342" r:id="rId6"/>
    <p:sldId id="343" r:id="rId7"/>
    <p:sldId id="344" r:id="rId8"/>
    <p:sldId id="345" r:id="rId9"/>
    <p:sldId id="294" r:id="rId10"/>
    <p:sldId id="346" r:id="rId11"/>
    <p:sldId id="295" r:id="rId12"/>
    <p:sldId id="347" r:id="rId13"/>
    <p:sldId id="348" r:id="rId14"/>
    <p:sldId id="296" r:id="rId15"/>
    <p:sldId id="349" r:id="rId16"/>
    <p:sldId id="350" r:id="rId17"/>
    <p:sldId id="351" r:id="rId18"/>
    <p:sldId id="352" r:id="rId19"/>
    <p:sldId id="353" r:id="rId20"/>
    <p:sldId id="297" r:id="rId21"/>
    <p:sldId id="354" r:id="rId22"/>
    <p:sldId id="355" r:id="rId23"/>
    <p:sldId id="356" r:id="rId24"/>
    <p:sldId id="357" r:id="rId25"/>
    <p:sldId id="358" r:id="rId26"/>
    <p:sldId id="298" r:id="rId27"/>
    <p:sldId id="359" r:id="rId28"/>
    <p:sldId id="299" r:id="rId29"/>
    <p:sldId id="360" r:id="rId30"/>
    <p:sldId id="300" r:id="rId31"/>
    <p:sldId id="361" r:id="rId32"/>
    <p:sldId id="304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1" r:id="rId64"/>
    <p:sldId id="284" r:id="rId65"/>
    <p:sldId id="301" r:id="rId66"/>
    <p:sldId id="282" r:id="rId67"/>
    <p:sldId id="276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01" autoAdjust="0"/>
  </p:normalViewPr>
  <p:slideViewPr>
    <p:cSldViewPr snapToGrid="0" snapToObjects="1">
      <p:cViewPr varScale="1">
        <p:scale>
          <a:sx n="88" d="100"/>
          <a:sy n="88" d="100"/>
        </p:scale>
        <p:origin x="14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0EBF-02C2-48F7-B1CF-DC2AFC2FEA7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BFB4F-0A74-4D70-9AE8-B3E7A3C3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Principal Database Architect at DB Best Technologies www.dbbest.com</a:t>
            </a:r>
          </a:p>
          <a:p>
            <a:r>
              <a:rPr lang="en-US" dirty="0" smtClean="0"/>
              <a:t>Former Principal DBA at Outerwall, </a:t>
            </a:r>
            <a:r>
              <a:rPr lang="en-US" dirty="0" err="1" smtClean="0"/>
              <a:t>Inc</a:t>
            </a:r>
            <a:endParaRPr lang="en-US" dirty="0" smtClean="0"/>
          </a:p>
          <a:p>
            <a:r>
              <a:rPr lang="en-US" dirty="0" smtClean="0"/>
              <a:t>Former Sr. Product Consultant with </a:t>
            </a:r>
            <a:r>
              <a:rPr lang="en-US" dirty="0" err="1" smtClean="0"/>
              <a:t>Idera</a:t>
            </a:r>
            <a:r>
              <a:rPr lang="en-US" dirty="0" smtClean="0"/>
              <a:t> Software</a:t>
            </a:r>
          </a:p>
          <a:p>
            <a:r>
              <a:rPr lang="en-US" dirty="0" smtClean="0"/>
              <a:t>Former Program Manager for SQL Server Certified Master program in Microsoft Learning</a:t>
            </a:r>
          </a:p>
          <a:p>
            <a:r>
              <a:rPr lang="en-US" dirty="0" smtClean="0"/>
              <a:t>Former Sr. Production DBA / Operations Engineer at Microsoft (CSS)</a:t>
            </a:r>
          </a:p>
          <a:p>
            <a:r>
              <a:rPr lang="en-US" dirty="0" smtClean="0"/>
              <a:t>Microsoft Certified Master: SQL Server 2008 / MCSM Charter: Data Platform</a:t>
            </a:r>
          </a:p>
          <a:p>
            <a:r>
              <a:rPr lang="en-US" dirty="0" smtClean="0"/>
              <a:t>Co-founder</a:t>
            </a:r>
            <a:r>
              <a:rPr lang="en-US" baseline="0" dirty="0" smtClean="0"/>
              <a:t> of the SQL PASS Security Virtual Chapter</a:t>
            </a:r>
            <a:endParaRPr lang="en-US" dirty="0" smtClean="0"/>
          </a:p>
          <a:p>
            <a:r>
              <a:rPr lang="en-US" dirty="0" smtClean="0"/>
              <a:t>MCITP: Database Developer: SQL Server 2005 and 2008</a:t>
            </a:r>
          </a:p>
          <a:p>
            <a:r>
              <a:rPr lang="en-US" dirty="0" smtClean="0"/>
              <a:t>MCITP: Database Administrator: SQL Server 2005 and 2008</a:t>
            </a:r>
          </a:p>
          <a:p>
            <a:r>
              <a:rPr lang="en-US" dirty="0" smtClean="0"/>
              <a:t>MCSE:</a:t>
            </a:r>
            <a:r>
              <a:rPr lang="en-US" baseline="0" dirty="0" smtClean="0"/>
              <a:t> Data Platform</a:t>
            </a:r>
            <a:endParaRPr lang="en-US" dirty="0" smtClean="0"/>
          </a:p>
          <a:p>
            <a:r>
              <a:rPr lang="en-US" dirty="0" smtClean="0"/>
              <a:t>MVP 2014</a:t>
            </a:r>
          </a:p>
          <a:p>
            <a:r>
              <a:rPr lang="en-US" dirty="0" smtClean="0"/>
              <a:t>Co-author of Pro SQL Server 2008 Mirroring</a:t>
            </a:r>
          </a:p>
          <a:p>
            <a:r>
              <a:rPr lang="en-US" dirty="0" smtClean="0"/>
              <a:t>Former </a:t>
            </a:r>
            <a:r>
              <a:rPr lang="en-US" dirty="0" err="1" smtClean="0"/>
              <a:t>Idera</a:t>
            </a:r>
            <a:r>
              <a:rPr lang="en-US" dirty="0" smtClean="0"/>
              <a:t> ACE (Advisors &amp; Community Educators)</a:t>
            </a:r>
          </a:p>
          <a:p>
            <a:r>
              <a:rPr lang="en-US" dirty="0" smtClean="0"/>
              <a:t>2 time host of T-SQL Tuesday</a:t>
            </a:r>
          </a:p>
          <a:p>
            <a:r>
              <a:rPr lang="en-US" dirty="0" smtClean="0"/>
              <a:t>Guest Professor at SQL University, summer 2010, spring/summer 2011</a:t>
            </a:r>
          </a:p>
          <a:p>
            <a:r>
              <a:rPr lang="en-US" dirty="0" smtClean="0"/>
              <a:t>Speaker at SQL PASS Summit 2010, 2011, and 2012 including</a:t>
            </a:r>
            <a:r>
              <a:rPr lang="en-US" baseline="0" dirty="0" smtClean="0"/>
              <a:t> a pre-con in 2012</a:t>
            </a:r>
            <a:endParaRPr lang="en-US" dirty="0" smtClean="0"/>
          </a:p>
          <a:p>
            <a:r>
              <a:rPr lang="en-US" dirty="0" smtClean="0"/>
              <a:t>Speaker/Pre-con at </a:t>
            </a:r>
            <a:r>
              <a:rPr lang="en-US" dirty="0" err="1" smtClean="0"/>
              <a:t>SQLRally</a:t>
            </a:r>
            <a:r>
              <a:rPr lang="en-US" dirty="0" smtClean="0"/>
              <a:t> 2012</a:t>
            </a:r>
          </a:p>
          <a:p>
            <a:r>
              <a:rPr lang="en-US" dirty="0" smtClean="0"/>
              <a:t>13+ years working with SQL Server</a:t>
            </a:r>
          </a:p>
          <a:p>
            <a:r>
              <a:rPr lang="en-US" dirty="0" smtClean="0"/>
              <a:t>Writer for SQL Server Pro (formerly SQL Server Magazine)</a:t>
            </a:r>
          </a:p>
          <a:p>
            <a:r>
              <a:rPr lang="en-US" dirty="0" smtClean="0"/>
              <a:t>Member: Mensa</a:t>
            </a:r>
          </a:p>
          <a:p>
            <a:r>
              <a:rPr lang="en-US" dirty="0" smtClean="0"/>
              <a:t>Dog picture: Maggie and Woody</a:t>
            </a:r>
          </a:p>
          <a:p>
            <a:r>
              <a:rPr lang="en-US" dirty="0" err="1" smtClean="0"/>
              <a:t>SQLCruise</a:t>
            </a:r>
            <a:r>
              <a:rPr lang="en-US" dirty="0" smtClean="0"/>
              <a:t> instructor:</a:t>
            </a:r>
            <a:r>
              <a:rPr lang="en-US" baseline="0" dirty="0" smtClean="0"/>
              <a:t> Seattle to Alaska 2012</a:t>
            </a:r>
          </a:p>
          <a:p>
            <a:r>
              <a:rPr lang="en-US" baseline="0" dirty="0" smtClean="0"/>
              <a:t>Speaker at SQL Server Intelligence Conference in Seattle 2012</a:t>
            </a:r>
            <a:endParaRPr lang="en-US" dirty="0" smtClean="0"/>
          </a:p>
          <a:p>
            <a:r>
              <a:rPr lang="en-US" dirty="0" smtClean="0"/>
              <a:t>Blog: http://www.sqlsoldier.com</a:t>
            </a:r>
          </a:p>
          <a:p>
            <a:r>
              <a:rPr lang="en-US" dirty="0" smtClean="0"/>
              <a:t>Twitter: http://twitter.com/SQLSoldier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675AE-8090-4DED-99E0-32F9DA9C77B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6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675AE-8090-4DED-99E0-32F9DA9C77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6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83" y="5606274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7/24/2015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QLS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7/24/2015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hyperlink" Target="http://twitter.com/sqlsoldie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hyperlink" Target="http://www.linkedin.com/in/robertldavis" TargetMode="External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21" Type="http://schemas.openxmlformats.org/officeDocument/2006/relationships/image" Target="../media/image8.jpg"/><Relationship Id="rId7" Type="http://schemas.openxmlformats.org/officeDocument/2006/relationships/image" Target="../media/image12.png"/><Relationship Id="rId12" Type="http://schemas.openxmlformats.org/officeDocument/2006/relationships/hyperlink" Target="http://www.sqlsoldier.com/" TargetMode="External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twitter.com/SQLSoldier" TargetMode="Externa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11.jp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19" Type="http://schemas.openxmlformats.org/officeDocument/2006/relationships/image" Target="../media/image20.png"/><Relationship Id="rId4" Type="http://schemas.openxmlformats.org/officeDocument/2006/relationships/image" Target="../media/image10.jpg"/><Relationship Id="rId9" Type="http://schemas.openxmlformats.org/officeDocument/2006/relationships/image" Target="../media/image14.jpg"/><Relationship Id="rId14" Type="http://schemas.openxmlformats.org/officeDocument/2006/relationships/hyperlink" Target="http://feeds.feedburner.com/Sqlsoldie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oldier.com/wp/tag/troubleshooting" TargetMode="External"/><Relationship Id="rId2" Type="http://schemas.openxmlformats.org/officeDocument/2006/relationships/hyperlink" Target="http://www.sqlsoldier.com/wp/tag/performance-optimiz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qlloadgenerator.codeplex.com/" TargetMode="External"/><Relationship Id="rId4" Type="http://schemas.openxmlformats.org/officeDocument/2006/relationships/hyperlink" Target="http://sqlserverperformance.wordpress.com/?s=DMV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SQLSoldier" TargetMode="External"/><Relationship Id="rId2" Type="http://schemas.openxmlformats.org/officeDocument/2006/relationships/hyperlink" Target="http://www.sqlsoldi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bbest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LsoN5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b="1" dirty="0"/>
              <a:t>Diagnosing </a:t>
            </a:r>
            <a:r>
              <a:rPr lang="en-US" b="1" dirty="0" smtClean="0"/>
              <a:t>Performance</a:t>
            </a:r>
            <a:br>
              <a:rPr lang="en-US" b="1" dirty="0" smtClean="0"/>
            </a:br>
            <a:r>
              <a:rPr lang="en-US" b="1" dirty="0" smtClean="0"/>
              <a:t>with </a:t>
            </a:r>
            <a:r>
              <a:rPr lang="en-US" b="1" dirty="0"/>
              <a:t>Wait Statistics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4"/>
            <a:ext cx="5637591" cy="2580675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dirty="0" smtClean="0"/>
              <a:t>Robert L Davis</a:t>
            </a:r>
          </a:p>
          <a:p>
            <a:pPr>
              <a:lnSpc>
                <a:spcPts val="3000"/>
              </a:lnSpc>
            </a:pPr>
            <a:r>
              <a:rPr lang="en-US" dirty="0" smtClean="0"/>
              <a:t>Principal Database Architect</a:t>
            </a:r>
          </a:p>
          <a:p>
            <a:pPr>
              <a:lnSpc>
                <a:spcPts val="3000"/>
              </a:lnSpc>
            </a:pPr>
            <a:r>
              <a:rPr lang="en-US" dirty="0" smtClean="0"/>
              <a:t>robertd@dbbest.com</a:t>
            </a:r>
          </a:p>
          <a:p>
            <a:pPr>
              <a:lnSpc>
                <a:spcPts val="3000"/>
              </a:lnSpc>
            </a:pPr>
            <a:r>
              <a:rPr lang="en-US" dirty="0" smtClean="0"/>
              <a:t>   @</a:t>
            </a:r>
            <a:r>
              <a:rPr lang="en-US" dirty="0" err="1" smtClean="0"/>
              <a:t>SQLSoldier</a:t>
            </a:r>
            <a:endParaRPr lang="en-US" dirty="0" smtClean="0"/>
          </a:p>
          <a:p>
            <a:pPr>
              <a:lnSpc>
                <a:spcPts val="3000"/>
              </a:lnSpc>
            </a:pPr>
            <a:r>
              <a:rPr lang="en-US" dirty="0" smtClean="0"/>
              <a:t>www.sqlsoldier.com</a:t>
            </a:r>
          </a:p>
          <a:p>
            <a:pPr>
              <a:lnSpc>
                <a:spcPts val="3000"/>
              </a:lnSpc>
            </a:pPr>
            <a:endParaRPr lang="en-US" dirty="0" smtClean="0"/>
          </a:p>
          <a:p>
            <a:pPr>
              <a:lnSpc>
                <a:spcPts val="3000"/>
              </a:lnSpc>
            </a:pPr>
            <a:endParaRPr lang="en-US" dirty="0" smtClean="0"/>
          </a:p>
        </p:txBody>
      </p:sp>
      <p:pic>
        <p:nvPicPr>
          <p:cNvPr id="11" name="Picture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1" y="3591576"/>
            <a:ext cx="314071" cy="271792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0" y="5659211"/>
            <a:ext cx="1905000" cy="1047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51" y="5695934"/>
            <a:ext cx="1011027" cy="10110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2815" y="5916386"/>
            <a:ext cx="1857375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936" y="6010947"/>
            <a:ext cx="952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</a:t>
            </a:r>
            <a:r>
              <a:rPr lang="en-US" dirty="0" smtClean="0"/>
              <a:t>Performance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sz="4100" dirty="0" smtClean="0"/>
              <a:t>Baseline for Performance</a:t>
            </a:r>
          </a:p>
          <a:p>
            <a:pPr lvl="1"/>
            <a:r>
              <a:rPr lang="en-US" dirty="0"/>
              <a:t>Processor(*)\% Processor Time</a:t>
            </a:r>
          </a:p>
          <a:p>
            <a:pPr lvl="1"/>
            <a:r>
              <a:rPr lang="en-US" dirty="0" err="1"/>
              <a:t>PhysicalDisk</a:t>
            </a:r>
            <a:r>
              <a:rPr lang="en-US" dirty="0"/>
              <a:t>\Avg. Disk sec/Read</a:t>
            </a:r>
          </a:p>
          <a:p>
            <a:pPr lvl="1"/>
            <a:r>
              <a:rPr lang="en-US" dirty="0" err="1"/>
              <a:t>PhysicalDisk</a:t>
            </a:r>
            <a:r>
              <a:rPr lang="en-US" dirty="0"/>
              <a:t>\Avg. Disk </a:t>
            </a:r>
            <a:r>
              <a:rPr lang="en-US" dirty="0" smtClean="0"/>
              <a:t>sec/Write</a:t>
            </a:r>
          </a:p>
          <a:p>
            <a:pPr lvl="1"/>
            <a:r>
              <a:rPr lang="en-US" dirty="0" smtClean="0"/>
              <a:t>Memory\Pages/sec</a:t>
            </a:r>
          </a:p>
          <a:p>
            <a:pPr lvl="1"/>
            <a:r>
              <a:rPr lang="en-US" dirty="0" smtClean="0"/>
              <a:t>Memory\Available Bytes</a:t>
            </a:r>
            <a:endParaRPr lang="en-US" dirty="0"/>
          </a:p>
          <a:p>
            <a:pPr lvl="1"/>
            <a:r>
              <a:rPr lang="en-US" dirty="0" err="1"/>
              <a:t>SQLServer:Buffer</a:t>
            </a:r>
            <a:r>
              <a:rPr lang="en-US" dirty="0"/>
              <a:t> Manager\Page life expectancy</a:t>
            </a:r>
          </a:p>
          <a:p>
            <a:pPr lvl="1"/>
            <a:r>
              <a:rPr lang="en-US" dirty="0" err="1"/>
              <a:t>SQLServer:GeneralStatistics</a:t>
            </a:r>
            <a:r>
              <a:rPr lang="en-US" dirty="0"/>
              <a:t>\Processes </a:t>
            </a:r>
            <a:r>
              <a:rPr lang="en-US" dirty="0" smtClean="0"/>
              <a:t>Blocked</a:t>
            </a:r>
          </a:p>
          <a:p>
            <a:pPr lvl="1"/>
            <a:r>
              <a:rPr lang="en-US" dirty="0" err="1"/>
              <a:t>SQLServer:Access</a:t>
            </a:r>
            <a:r>
              <a:rPr lang="en-US" dirty="0"/>
              <a:t> Methods\Full Scans/sec</a:t>
            </a:r>
          </a:p>
          <a:p>
            <a:pPr lvl="1"/>
            <a:r>
              <a:rPr lang="en-US" dirty="0" err="1"/>
              <a:t>SQLServer:SQL</a:t>
            </a:r>
            <a:r>
              <a:rPr lang="en-US" dirty="0"/>
              <a:t> Statistics\Batch requests/sec</a:t>
            </a:r>
          </a:p>
          <a:p>
            <a:pPr lvl="1"/>
            <a:r>
              <a:rPr lang="en-US" dirty="0" err="1"/>
              <a:t>SQLServer:Buffer</a:t>
            </a:r>
            <a:r>
              <a:rPr lang="en-US" dirty="0"/>
              <a:t> Manager\Lazy writes/sec</a:t>
            </a:r>
          </a:p>
          <a:p>
            <a:pPr lvl="1"/>
            <a:r>
              <a:rPr lang="en-US" dirty="0" err="1"/>
              <a:t>SQLServer:Buffer</a:t>
            </a:r>
            <a:r>
              <a:rPr lang="en-US" dirty="0"/>
              <a:t> Manager\Buffer Cache Hit Ratio</a:t>
            </a:r>
          </a:p>
          <a:p>
            <a:pPr lvl="1"/>
            <a:r>
              <a:rPr lang="en-US" dirty="0" err="1"/>
              <a:t>SQLServer:Databases</a:t>
            </a:r>
            <a:r>
              <a:rPr lang="en-US" dirty="0"/>
              <a:t> </a:t>
            </a:r>
            <a:r>
              <a:rPr lang="en-US" dirty="0" smtClean="0"/>
              <a:t>(*)\Transactions/sec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</p:txBody>
      </p:sp>
    </p:spTree>
    <p:extLst>
      <p:ext uri="{BB962C8B-B14F-4D97-AF65-F5344CB8AC3E}">
        <p14:creationId xmlns:p14="http://schemas.microsoft.com/office/powerpoint/2010/main" val="16891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smtClean="0"/>
              <a:t>Wait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smtClean="0"/>
              <a:t>Wait statistics</a:t>
            </a:r>
            <a:endParaRPr lang="en-US" dirty="0"/>
          </a:p>
          <a:p>
            <a:pPr lvl="1"/>
            <a:r>
              <a:rPr lang="en-US" dirty="0" err="1"/>
              <a:t>sys.dm_os_wait_stats</a:t>
            </a:r>
            <a:endParaRPr lang="en-US" dirty="0"/>
          </a:p>
          <a:p>
            <a:pPr lvl="1"/>
            <a:r>
              <a:rPr lang="en-US" dirty="0" err="1" smtClean="0"/>
              <a:t>sys.dm_os_waiting_tasks</a:t>
            </a:r>
            <a:endParaRPr lang="en-US" dirty="0" smtClean="0"/>
          </a:p>
          <a:p>
            <a:pPr lvl="1"/>
            <a:r>
              <a:rPr lang="en-US" dirty="0" err="1" smtClean="0"/>
              <a:t>sys.dm_exec_requests</a:t>
            </a:r>
            <a:endParaRPr lang="en-US" dirty="0" smtClean="0"/>
          </a:p>
          <a:p>
            <a:pPr lvl="1"/>
            <a:r>
              <a:rPr lang="en-US" dirty="0" err="1" smtClean="0"/>
              <a:t>sys.dm_exec_sessions</a:t>
            </a:r>
            <a:endParaRPr lang="en-US" dirty="0" smtClean="0"/>
          </a:p>
          <a:p>
            <a:pPr lvl="1"/>
            <a:r>
              <a:rPr lang="en-US" dirty="0" err="1" smtClean="0"/>
              <a:t>sys.dm_exec_query_plan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sys.dm_exec_sql_text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37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sys.dm_os_wait_stats</a:t>
            </a:r>
            <a:endParaRPr lang="en-US" dirty="0"/>
          </a:p>
          <a:p>
            <a:pPr lvl="2"/>
            <a:r>
              <a:rPr lang="en-US" dirty="0" smtClean="0"/>
              <a:t>Cumulative since last restart or reset</a:t>
            </a:r>
          </a:p>
        </p:txBody>
      </p:sp>
    </p:spTree>
    <p:extLst>
      <p:ext uri="{BB962C8B-B14F-4D97-AF65-F5344CB8AC3E}">
        <p14:creationId xmlns:p14="http://schemas.microsoft.com/office/powerpoint/2010/main" val="20823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sys.dm_os_wait_stats</a:t>
            </a:r>
            <a:endParaRPr lang="en-US" dirty="0"/>
          </a:p>
          <a:p>
            <a:pPr lvl="2"/>
            <a:r>
              <a:rPr lang="en-US" dirty="0" smtClean="0"/>
              <a:t>Cumulative since last restart or reset</a:t>
            </a:r>
          </a:p>
          <a:p>
            <a:pPr lvl="2"/>
            <a:r>
              <a:rPr lang="en-US" sz="2200" dirty="0"/>
              <a:t>DBCC SQLPERF ('</a:t>
            </a:r>
            <a:r>
              <a:rPr lang="en-US" sz="2200" dirty="0" err="1"/>
              <a:t>sys.dm_os_wait_stats</a:t>
            </a:r>
            <a:r>
              <a:rPr lang="en-US" sz="2200" dirty="0"/>
              <a:t>', CLEAR</a:t>
            </a:r>
            <a:r>
              <a:rPr lang="en-US" sz="22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52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sys.dm_os_wait_stats</a:t>
            </a:r>
            <a:endParaRPr lang="en-US" dirty="0"/>
          </a:p>
          <a:p>
            <a:pPr lvl="2"/>
            <a:r>
              <a:rPr lang="en-US" dirty="0" smtClean="0"/>
              <a:t>Cumulative since last restart or reset</a:t>
            </a:r>
          </a:p>
          <a:p>
            <a:pPr lvl="2"/>
            <a:r>
              <a:rPr lang="en-US" sz="2200" dirty="0"/>
              <a:t>DBCC SQLPERF ('</a:t>
            </a:r>
            <a:r>
              <a:rPr lang="en-US" sz="2200" dirty="0" err="1"/>
              <a:t>sys.dm_os_wait_stats</a:t>
            </a:r>
            <a:r>
              <a:rPr lang="en-US" sz="2200" dirty="0"/>
              <a:t>', CLEAR</a:t>
            </a:r>
            <a:r>
              <a:rPr lang="en-US" sz="2200" dirty="0" smtClean="0"/>
              <a:t>);</a:t>
            </a:r>
          </a:p>
          <a:p>
            <a:pPr lvl="2"/>
            <a:r>
              <a:rPr lang="en-US" dirty="0" smtClean="0"/>
              <a:t>Total waits on server</a:t>
            </a:r>
          </a:p>
        </p:txBody>
      </p:sp>
    </p:spTree>
    <p:extLst>
      <p:ext uri="{BB962C8B-B14F-4D97-AF65-F5344CB8AC3E}">
        <p14:creationId xmlns:p14="http://schemas.microsoft.com/office/powerpoint/2010/main" val="28777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sys.dm_os_wait_stats</a:t>
            </a:r>
            <a:endParaRPr lang="en-US" dirty="0"/>
          </a:p>
          <a:p>
            <a:pPr lvl="2"/>
            <a:r>
              <a:rPr lang="en-US" dirty="0" smtClean="0"/>
              <a:t>Cumulative since last restart or reset</a:t>
            </a:r>
          </a:p>
          <a:p>
            <a:pPr lvl="2"/>
            <a:r>
              <a:rPr lang="en-US" sz="2200" dirty="0"/>
              <a:t>DBCC SQLPERF ('</a:t>
            </a:r>
            <a:r>
              <a:rPr lang="en-US" sz="2200" dirty="0" err="1"/>
              <a:t>sys.dm_os_wait_stats</a:t>
            </a:r>
            <a:r>
              <a:rPr lang="en-US" sz="2200" dirty="0"/>
              <a:t>', CLEAR</a:t>
            </a:r>
            <a:r>
              <a:rPr lang="en-US" sz="2200" dirty="0" smtClean="0"/>
              <a:t>);</a:t>
            </a:r>
          </a:p>
          <a:p>
            <a:pPr lvl="2"/>
            <a:r>
              <a:rPr lang="en-US" dirty="0" smtClean="0"/>
              <a:t>Total waits on server</a:t>
            </a:r>
          </a:p>
          <a:p>
            <a:pPr lvl="2"/>
            <a:r>
              <a:rPr lang="en-US" dirty="0" smtClean="0"/>
              <a:t>Take a delta to see how they are changing</a:t>
            </a:r>
          </a:p>
        </p:txBody>
      </p:sp>
    </p:spTree>
    <p:extLst>
      <p:ext uri="{BB962C8B-B14F-4D97-AF65-F5344CB8AC3E}">
        <p14:creationId xmlns:p14="http://schemas.microsoft.com/office/powerpoint/2010/main" val="2629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sys.dm_os_wait_stats</a:t>
            </a:r>
            <a:endParaRPr lang="en-US" dirty="0"/>
          </a:p>
          <a:p>
            <a:pPr lvl="2"/>
            <a:r>
              <a:rPr lang="en-US" dirty="0" smtClean="0"/>
              <a:t>Cumulative since last restart or reset</a:t>
            </a:r>
          </a:p>
          <a:p>
            <a:pPr lvl="2"/>
            <a:r>
              <a:rPr lang="en-US" sz="2200" dirty="0"/>
              <a:t>DBCC SQLPERF ('</a:t>
            </a:r>
            <a:r>
              <a:rPr lang="en-US" sz="2200" dirty="0" err="1"/>
              <a:t>sys.dm_os_wait_stats</a:t>
            </a:r>
            <a:r>
              <a:rPr lang="en-US" sz="2200" dirty="0"/>
              <a:t>', CLEAR</a:t>
            </a:r>
            <a:r>
              <a:rPr lang="en-US" sz="2200" dirty="0" smtClean="0"/>
              <a:t>);</a:t>
            </a:r>
          </a:p>
          <a:p>
            <a:pPr lvl="2"/>
            <a:r>
              <a:rPr lang="en-US" dirty="0" smtClean="0"/>
              <a:t>Total waits on server</a:t>
            </a:r>
          </a:p>
          <a:p>
            <a:pPr lvl="2"/>
            <a:r>
              <a:rPr lang="en-US" dirty="0" smtClean="0"/>
              <a:t>Take a delta to see how they are changing</a:t>
            </a:r>
          </a:p>
          <a:p>
            <a:pPr lvl="2"/>
            <a:r>
              <a:rPr lang="en-US" dirty="0" err="1" smtClean="0"/>
              <a:t>signal_wait_time_ms</a:t>
            </a:r>
            <a:endParaRPr lang="en-US" dirty="0" smtClean="0"/>
          </a:p>
          <a:p>
            <a:pPr lvl="3"/>
            <a:r>
              <a:rPr lang="en-US" dirty="0" smtClean="0"/>
              <a:t>Time from when the waiting task has its resource until it starts running</a:t>
            </a:r>
          </a:p>
          <a:p>
            <a:pPr lvl="3"/>
            <a:r>
              <a:rPr lang="en-US" dirty="0" smtClean="0"/>
              <a:t>Waiting on CPU thread</a:t>
            </a:r>
          </a:p>
        </p:txBody>
      </p:sp>
    </p:spTree>
    <p:extLst>
      <p:ext uri="{BB962C8B-B14F-4D97-AF65-F5344CB8AC3E}">
        <p14:creationId xmlns:p14="http://schemas.microsoft.com/office/powerpoint/2010/main" val="6820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74" y="1546512"/>
            <a:ext cx="5172066" cy="11048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2750126"/>
            <a:ext cx="8610600" cy="12192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2514600" y="353290"/>
            <a:ext cx="5181600" cy="1350676"/>
          </a:xfrm>
        </p:spPr>
        <p:txBody>
          <a:bodyPr anchor="t">
            <a:normAutofit fontScale="90000"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Robert L Davis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Principal Database Architect at DB Best Technologies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dirty="0" smtClean="0">
                <a:solidFill>
                  <a:schemeClr val="tx1"/>
                </a:solidFill>
              </a:rPr>
              <a:t>Greater Seattle Area | Information Technology and Services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7927"/>
            <a:ext cx="2143125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2902526"/>
            <a:ext cx="1216152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27" y="2907809"/>
            <a:ext cx="905257" cy="905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902526"/>
            <a:ext cx="347473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902526"/>
            <a:ext cx="1664208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256" y="2902526"/>
            <a:ext cx="694944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902526"/>
            <a:ext cx="896111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70"/>
          <a:stretch/>
        </p:blipFill>
        <p:spPr>
          <a:xfrm>
            <a:off x="7505514" y="2864293"/>
            <a:ext cx="1188720" cy="952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itle 8"/>
          <p:cNvSpPr txBox="1">
            <a:spLocks/>
          </p:cNvSpPr>
          <p:nvPr/>
        </p:nvSpPr>
        <p:spPr>
          <a:xfrm>
            <a:off x="237565" y="3997034"/>
            <a:ext cx="1743635" cy="23152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>
              <a:lnSpc>
                <a:spcPts val="2600"/>
              </a:lnSpc>
            </a:pPr>
            <a:r>
              <a:rPr lang="en-US" sz="2000" dirty="0" smtClean="0">
                <a:solidFill>
                  <a:prstClr val="black"/>
                </a:solidFill>
              </a:rPr>
              <a:t>Past:</a:t>
            </a:r>
          </a:p>
          <a:p>
            <a:pPr algn="r">
              <a:lnSpc>
                <a:spcPts val="2600"/>
              </a:lnSpc>
            </a:pPr>
            <a:endParaRPr lang="en-US" sz="2000" dirty="0" smtClean="0">
              <a:solidFill>
                <a:prstClr val="black"/>
              </a:solidFill>
            </a:endParaRPr>
          </a:p>
          <a:p>
            <a:pPr algn="r">
              <a:lnSpc>
                <a:spcPts val="2600"/>
              </a:lnSpc>
            </a:pPr>
            <a:endParaRPr lang="en-US" sz="2000" dirty="0">
              <a:solidFill>
                <a:prstClr val="black"/>
              </a:solidFill>
            </a:endParaRPr>
          </a:p>
          <a:p>
            <a:pPr algn="r">
              <a:lnSpc>
                <a:spcPts val="2600"/>
              </a:lnSpc>
            </a:pPr>
            <a:r>
              <a:rPr lang="en-US" sz="2000" dirty="0" smtClean="0">
                <a:solidFill>
                  <a:prstClr val="black"/>
                </a:solidFill>
              </a:rPr>
              <a:t>Blog:</a:t>
            </a:r>
          </a:p>
          <a:p>
            <a:pPr algn="r">
              <a:lnSpc>
                <a:spcPts val="2600"/>
              </a:lnSpc>
            </a:pPr>
            <a:r>
              <a:rPr lang="en-US" sz="2000" dirty="0" smtClean="0">
                <a:solidFill>
                  <a:prstClr val="black"/>
                </a:solidFill>
              </a:rPr>
              <a:t>Twitter:</a:t>
            </a:r>
          </a:p>
          <a:p>
            <a:pPr algn="r">
              <a:lnSpc>
                <a:spcPts val="2600"/>
              </a:lnSpc>
            </a:pPr>
            <a:r>
              <a:rPr lang="en-US" sz="2000" dirty="0" err="1" smtClean="0">
                <a:solidFill>
                  <a:prstClr val="black"/>
                </a:solidFill>
              </a:rPr>
              <a:t>LinkedIN</a:t>
            </a:r>
            <a:r>
              <a:rPr lang="en-US" sz="2000" dirty="0" smtClean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42" name="Title 8"/>
          <p:cNvSpPr txBox="1">
            <a:spLocks/>
          </p:cNvSpPr>
          <p:nvPr/>
        </p:nvSpPr>
        <p:spPr>
          <a:xfrm>
            <a:off x="1937657" y="3997034"/>
            <a:ext cx="6857999" cy="2543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ts val="2600"/>
              </a:lnSpc>
            </a:pPr>
            <a:r>
              <a:rPr lang="en-US" sz="2000" b="0" dirty="0" smtClean="0">
                <a:solidFill>
                  <a:prstClr val="black"/>
                </a:solidFill>
              </a:rPr>
              <a:t>Principal DBA at Outerwall, Inc.</a:t>
            </a:r>
          </a:p>
          <a:p>
            <a:pPr>
              <a:lnSpc>
                <a:spcPts val="2600"/>
              </a:lnSpc>
            </a:pPr>
            <a:r>
              <a:rPr lang="en-US" sz="2000" b="0" dirty="0" smtClean="0">
                <a:solidFill>
                  <a:prstClr val="black"/>
                </a:solidFill>
              </a:rPr>
              <a:t>P.M. </a:t>
            </a:r>
            <a:r>
              <a:rPr lang="en-US" sz="2000" b="0" dirty="0">
                <a:solidFill>
                  <a:prstClr val="black"/>
                </a:solidFill>
              </a:rPr>
              <a:t>SQL Server Master Certification Program at </a:t>
            </a:r>
            <a:r>
              <a:rPr lang="en-US" sz="2000" b="0" dirty="0" smtClean="0">
                <a:solidFill>
                  <a:prstClr val="black"/>
                </a:solidFill>
              </a:rPr>
              <a:t>Microsoft</a:t>
            </a:r>
          </a:p>
          <a:p>
            <a:pPr>
              <a:lnSpc>
                <a:spcPts val="2600"/>
              </a:lnSpc>
            </a:pPr>
            <a:r>
              <a:rPr lang="en-US" sz="2000" b="0" dirty="0">
                <a:solidFill>
                  <a:prstClr val="black"/>
                </a:solidFill>
              </a:rPr>
              <a:t>Sr. Database Administrator at Microsoft </a:t>
            </a:r>
          </a:p>
          <a:p>
            <a:pPr>
              <a:lnSpc>
                <a:spcPts val="2600"/>
              </a:lnSpc>
            </a:pPr>
            <a:r>
              <a:rPr lang="en-US" sz="2000" b="0" dirty="0" smtClean="0">
                <a:solidFill>
                  <a:prstClr val="black"/>
                </a:solidFill>
                <a:hlinkClick r:id="rId12"/>
              </a:rPr>
              <a:t>www.SQLSoldier.com</a:t>
            </a:r>
            <a:endParaRPr lang="en-US" sz="2000" b="0" dirty="0" smtClean="0">
              <a:solidFill>
                <a:prstClr val="black"/>
              </a:solidFill>
            </a:endParaRPr>
          </a:p>
          <a:p>
            <a:pPr>
              <a:lnSpc>
                <a:spcPts val="2600"/>
              </a:lnSpc>
            </a:pPr>
            <a:r>
              <a:rPr lang="en-US" sz="2000" b="0" dirty="0" smtClean="0">
                <a:solidFill>
                  <a:prstClr val="black"/>
                </a:solidFill>
              </a:rPr>
              <a:t>@</a:t>
            </a:r>
            <a:r>
              <a:rPr lang="en-US" sz="2000" b="0" dirty="0" err="1" smtClean="0">
                <a:solidFill>
                  <a:prstClr val="black"/>
                </a:solidFill>
              </a:rPr>
              <a:t>SQLSoldier</a:t>
            </a:r>
            <a:endParaRPr lang="en-US" sz="2000" b="0" dirty="0" smtClean="0">
              <a:solidFill>
                <a:prstClr val="black"/>
              </a:solidFill>
            </a:endParaRPr>
          </a:p>
          <a:p>
            <a:pPr>
              <a:lnSpc>
                <a:spcPts val="2600"/>
              </a:lnSpc>
            </a:pPr>
            <a:r>
              <a:rPr lang="en-US" sz="2000" b="0" dirty="0" smtClean="0">
                <a:solidFill>
                  <a:prstClr val="black"/>
                </a:solidFill>
                <a:hlinkClick r:id="rId13"/>
              </a:rPr>
              <a:t>www.linkedin.com/in/robertldavis</a:t>
            </a:r>
            <a:endParaRPr lang="en-US" sz="2000" b="0" dirty="0" smtClean="0">
              <a:solidFill>
                <a:prstClr val="black"/>
              </a:solidFill>
            </a:endParaRPr>
          </a:p>
        </p:txBody>
      </p:sp>
      <p:pic>
        <p:nvPicPr>
          <p:cNvPr id="43" name="Picture 2" descr="http://www.sqlsoldier.com/imgs/rss.png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140526"/>
            <a:ext cx="45719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qlsoldier.com/imgs/twitter.png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140526"/>
            <a:ext cx="45719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qlsoldier.com/imgs/linkedin.png">
            <a:hlinkClick r:id="rId13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140526"/>
            <a:ext cx="45719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137" y="2232789"/>
            <a:ext cx="722377" cy="25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8700" y="1739303"/>
            <a:ext cx="1239532" cy="38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 descr="http://www.sqlsoldier.com/imgs/SQLSoldierdotcom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28874"/>
            <a:ext cx="9525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343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sys.dm_os_waiting_tasks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09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sys.dm_os_waiting_tasks</a:t>
            </a:r>
            <a:endParaRPr lang="en-US" dirty="0" smtClean="0"/>
          </a:p>
          <a:p>
            <a:pPr lvl="2"/>
            <a:r>
              <a:rPr lang="en-US" dirty="0" smtClean="0"/>
              <a:t>Tasks currently waiting on a resource</a:t>
            </a:r>
          </a:p>
        </p:txBody>
      </p:sp>
    </p:spTree>
    <p:extLst>
      <p:ext uri="{BB962C8B-B14F-4D97-AF65-F5344CB8AC3E}">
        <p14:creationId xmlns:p14="http://schemas.microsoft.com/office/powerpoint/2010/main" val="16154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sys.dm_os_waiting_tasks</a:t>
            </a:r>
            <a:endParaRPr lang="en-US" dirty="0" smtClean="0"/>
          </a:p>
          <a:p>
            <a:pPr lvl="2"/>
            <a:r>
              <a:rPr lang="en-US" dirty="0" smtClean="0"/>
              <a:t>Tasks currently waiting on a resource</a:t>
            </a:r>
          </a:p>
          <a:p>
            <a:pPr lvl="2"/>
            <a:r>
              <a:rPr lang="en-US" dirty="0" err="1" smtClean="0"/>
              <a:t>wait_duration_ms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5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sys.dm_os_waiting_tasks</a:t>
            </a:r>
            <a:endParaRPr lang="en-US" dirty="0" smtClean="0"/>
          </a:p>
          <a:p>
            <a:pPr lvl="2"/>
            <a:r>
              <a:rPr lang="en-US" dirty="0" smtClean="0"/>
              <a:t>Tasks currently waiting on a resource</a:t>
            </a:r>
          </a:p>
          <a:p>
            <a:pPr lvl="2"/>
            <a:r>
              <a:rPr lang="en-US" dirty="0" err="1" smtClean="0"/>
              <a:t>wait_duration_ms</a:t>
            </a:r>
            <a:endParaRPr lang="en-US" dirty="0" smtClean="0"/>
          </a:p>
          <a:p>
            <a:pPr lvl="2"/>
            <a:r>
              <a:rPr lang="en-US" dirty="0" err="1" smtClean="0"/>
              <a:t>wait_type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42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sys.dm_os_waiting_tasks</a:t>
            </a:r>
            <a:endParaRPr lang="en-US" dirty="0" smtClean="0"/>
          </a:p>
          <a:p>
            <a:pPr lvl="2"/>
            <a:r>
              <a:rPr lang="en-US" dirty="0" smtClean="0"/>
              <a:t>Tasks currently waiting on a resource</a:t>
            </a:r>
          </a:p>
          <a:p>
            <a:pPr lvl="2"/>
            <a:r>
              <a:rPr lang="en-US" dirty="0" err="1" smtClean="0"/>
              <a:t>wait_duration_ms</a:t>
            </a:r>
            <a:endParaRPr lang="en-US" dirty="0" smtClean="0"/>
          </a:p>
          <a:p>
            <a:pPr lvl="2"/>
            <a:r>
              <a:rPr lang="en-US" dirty="0" err="1" smtClean="0"/>
              <a:t>wait_type</a:t>
            </a:r>
            <a:endParaRPr lang="en-US" dirty="0" smtClean="0"/>
          </a:p>
          <a:p>
            <a:pPr lvl="2"/>
            <a:r>
              <a:rPr lang="en-US" dirty="0" err="1" smtClean="0"/>
              <a:t>blocking_session_id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56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sys.dm_os_waiting_tasks</a:t>
            </a:r>
            <a:endParaRPr lang="en-US" dirty="0" smtClean="0"/>
          </a:p>
          <a:p>
            <a:pPr lvl="2"/>
            <a:r>
              <a:rPr lang="en-US" dirty="0" smtClean="0"/>
              <a:t>Tasks currently waiting on a resource</a:t>
            </a:r>
          </a:p>
          <a:p>
            <a:pPr lvl="2"/>
            <a:r>
              <a:rPr lang="en-US" dirty="0" err="1" smtClean="0"/>
              <a:t>wait_duration_ms</a:t>
            </a:r>
            <a:endParaRPr lang="en-US" dirty="0" smtClean="0"/>
          </a:p>
          <a:p>
            <a:pPr lvl="2"/>
            <a:r>
              <a:rPr lang="en-US" dirty="0" err="1" smtClean="0"/>
              <a:t>wait_type</a:t>
            </a:r>
            <a:endParaRPr lang="en-US" dirty="0" smtClean="0"/>
          </a:p>
          <a:p>
            <a:pPr lvl="2"/>
            <a:r>
              <a:rPr lang="en-US" dirty="0" err="1" smtClean="0"/>
              <a:t>blocking_session_id</a:t>
            </a:r>
            <a:endParaRPr lang="en-US" dirty="0" smtClean="0"/>
          </a:p>
          <a:p>
            <a:pPr lvl="2"/>
            <a:r>
              <a:rPr lang="en-US" dirty="0" err="1" smtClean="0"/>
              <a:t>resource_description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79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sys.dm_exec_requests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69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sys.dm_exec_requests</a:t>
            </a:r>
            <a:endParaRPr lang="en-US" dirty="0" smtClean="0"/>
          </a:p>
          <a:p>
            <a:pPr lvl="2"/>
            <a:r>
              <a:rPr lang="en-US" dirty="0" smtClean="0"/>
              <a:t>Currently active requests</a:t>
            </a:r>
          </a:p>
          <a:p>
            <a:pPr lvl="2"/>
            <a:r>
              <a:rPr lang="en-US" dirty="0" smtClean="0"/>
              <a:t>Shows wait stats too!</a:t>
            </a:r>
          </a:p>
          <a:p>
            <a:pPr lvl="2"/>
            <a:r>
              <a:rPr lang="en-US" dirty="0" err="1" smtClean="0"/>
              <a:t>session_id</a:t>
            </a:r>
            <a:endParaRPr lang="en-US" dirty="0"/>
          </a:p>
          <a:p>
            <a:pPr lvl="2"/>
            <a:r>
              <a:rPr lang="en-US" dirty="0" err="1" smtClean="0"/>
              <a:t>request_id</a:t>
            </a:r>
            <a:r>
              <a:rPr lang="en-US" dirty="0" smtClean="0"/>
              <a:t> – for parallel tasks</a:t>
            </a:r>
            <a:endParaRPr lang="en-US" dirty="0"/>
          </a:p>
          <a:p>
            <a:pPr lvl="2"/>
            <a:r>
              <a:rPr lang="en-US" dirty="0" err="1" smtClean="0"/>
              <a:t>start_time</a:t>
            </a:r>
            <a:endParaRPr lang="en-US" dirty="0"/>
          </a:p>
          <a:p>
            <a:pPr lvl="2"/>
            <a:r>
              <a:rPr lang="en-US" dirty="0" smtClean="0"/>
              <a:t>status – suspended = waiting</a:t>
            </a:r>
            <a:endParaRPr lang="en-US" dirty="0"/>
          </a:p>
          <a:p>
            <a:pPr lvl="2"/>
            <a:r>
              <a:rPr lang="en-US" dirty="0" smtClean="0"/>
              <a:t>command</a:t>
            </a:r>
            <a:endParaRPr lang="en-US" dirty="0"/>
          </a:p>
          <a:p>
            <a:pPr lvl="2"/>
            <a:r>
              <a:rPr lang="en-US" dirty="0" err="1" smtClean="0"/>
              <a:t>database_id</a:t>
            </a:r>
            <a:endParaRPr lang="en-US" dirty="0"/>
          </a:p>
          <a:p>
            <a:pPr lvl="2"/>
            <a:r>
              <a:rPr lang="en-US" dirty="0" err="1" smtClean="0"/>
              <a:t>blocking_session_id</a:t>
            </a:r>
            <a:endParaRPr lang="en-US" dirty="0"/>
          </a:p>
          <a:p>
            <a:pPr lvl="2"/>
            <a:r>
              <a:rPr lang="en-US" dirty="0" err="1" smtClean="0"/>
              <a:t>wait_type</a:t>
            </a:r>
            <a:endParaRPr lang="en-US" dirty="0"/>
          </a:p>
          <a:p>
            <a:pPr lvl="2"/>
            <a:r>
              <a:rPr lang="en-US" dirty="0" err="1" smtClean="0"/>
              <a:t>wait_time</a:t>
            </a:r>
            <a:endParaRPr lang="en-US" dirty="0"/>
          </a:p>
          <a:p>
            <a:pPr lvl="2"/>
            <a:r>
              <a:rPr lang="en-US" dirty="0" err="1" smtClean="0"/>
              <a:t>last_wait_type</a:t>
            </a:r>
            <a:r>
              <a:rPr lang="en-US" dirty="0" smtClean="0"/>
              <a:t> – if not currently waiting</a:t>
            </a:r>
            <a:endParaRPr lang="en-US" dirty="0"/>
          </a:p>
          <a:p>
            <a:pPr lvl="2"/>
            <a:r>
              <a:rPr lang="en-US" dirty="0" err="1" smtClean="0"/>
              <a:t>wait_resource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97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sys.dm_exec_sessions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86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sys.dm_exec_sessions</a:t>
            </a:r>
            <a:endParaRPr lang="en-US" dirty="0" smtClean="0"/>
          </a:p>
          <a:p>
            <a:pPr lvl="2"/>
            <a:r>
              <a:rPr lang="en-US" dirty="0" smtClean="0"/>
              <a:t>Currently active sessions</a:t>
            </a:r>
          </a:p>
          <a:p>
            <a:pPr lvl="2"/>
            <a:r>
              <a:rPr lang="en-US" dirty="0" smtClean="0"/>
              <a:t>Shows client connection info</a:t>
            </a:r>
          </a:p>
          <a:p>
            <a:pPr lvl="2"/>
            <a:r>
              <a:rPr lang="en-US" dirty="0" smtClean="0"/>
              <a:t>Not all sessions have a request</a:t>
            </a:r>
          </a:p>
          <a:p>
            <a:pPr lvl="2"/>
            <a:r>
              <a:rPr lang="en-US" dirty="0" smtClean="0"/>
              <a:t>Has some performance stats cumulative over all requests for the entire session</a:t>
            </a:r>
          </a:p>
          <a:p>
            <a:pPr lvl="2"/>
            <a:r>
              <a:rPr lang="en-US" dirty="0" err="1" smtClean="0"/>
              <a:t>program_name</a:t>
            </a:r>
            <a:endParaRPr lang="en-US" dirty="0" smtClean="0"/>
          </a:p>
          <a:p>
            <a:pPr lvl="2"/>
            <a:r>
              <a:rPr lang="en-US" dirty="0" err="1" smtClean="0"/>
              <a:t>is_user_process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93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400" dirty="0" smtClean="0"/>
          </a:p>
          <a:p>
            <a:pPr marL="400050" lvl="1" indent="0">
              <a:buNone/>
            </a:pPr>
            <a:r>
              <a:rPr lang="en-US" sz="4000" dirty="0" smtClean="0"/>
              <a:t>“Find the problem, FIX IT.</a:t>
            </a:r>
          </a:p>
          <a:p>
            <a:pPr marL="400050" lvl="1" indent="0">
              <a:buNone/>
            </a:pPr>
            <a:r>
              <a:rPr lang="en-US" sz="4000" dirty="0" smtClean="0"/>
              <a:t>Identify another problem, FIX IT.</a:t>
            </a:r>
          </a:p>
          <a:p>
            <a:pPr marL="400050" lvl="1" indent="0">
              <a:buNone/>
            </a:pPr>
            <a:r>
              <a:rPr lang="en-US" sz="4000" dirty="0" smtClean="0"/>
              <a:t>Repeat as necessary.”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			</a:t>
            </a:r>
            <a:r>
              <a:rPr lang="en-US" dirty="0" smtClean="0"/>
              <a:t>~ Keenan Thompson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</a:t>
            </a:r>
            <a:r>
              <a:rPr lang="en-US" sz="1400" dirty="0" smtClean="0"/>
              <a:t>(Saturday Night Live)</a:t>
            </a:r>
          </a:p>
        </p:txBody>
      </p:sp>
    </p:spTree>
    <p:extLst>
      <p:ext uri="{BB962C8B-B14F-4D97-AF65-F5344CB8AC3E}">
        <p14:creationId xmlns:p14="http://schemas.microsoft.com/office/powerpoint/2010/main" val="235750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sys.dm_exec_query_plan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Query plan from cache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plan_handle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365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Slow Queries</a:t>
            </a:r>
          </a:p>
          <a:p>
            <a:pPr lvl="1"/>
            <a:r>
              <a:rPr lang="en-US" dirty="0" err="1" smtClean="0"/>
              <a:t>sys.dm_exec_query_plan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Query plan from cache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plan_handle</a:t>
            </a:r>
            <a:endParaRPr lang="en-US" dirty="0" smtClean="0"/>
          </a:p>
          <a:p>
            <a:pPr lvl="1"/>
            <a:r>
              <a:rPr lang="en-US" dirty="0" err="1" smtClean="0"/>
              <a:t>sys.dm_exec_sql_text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SQL text from cache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sql_handle</a:t>
            </a:r>
            <a:r>
              <a:rPr lang="en-US" dirty="0" smtClean="0"/>
              <a:t> or </a:t>
            </a:r>
            <a:r>
              <a:rPr lang="en-US" dirty="0" err="1" smtClean="0"/>
              <a:t>plan_handle</a:t>
            </a:r>
            <a:endParaRPr lang="en-US" dirty="0" smtClean="0"/>
          </a:p>
          <a:p>
            <a:pPr lvl="2"/>
            <a:r>
              <a:rPr lang="en-US" dirty="0" smtClean="0"/>
              <a:t>Provides offset values to identify the currently executing statement in a batch</a:t>
            </a:r>
          </a:p>
        </p:txBody>
      </p:sp>
    </p:spTree>
    <p:extLst>
      <p:ext uri="{BB962C8B-B14F-4D97-AF65-F5344CB8AC3E}">
        <p14:creationId xmlns:p14="http://schemas.microsoft.com/office/powerpoint/2010/main" val="2818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SOS_SCHEDULER_YIELD</a:t>
            </a:r>
          </a:p>
        </p:txBody>
      </p:sp>
    </p:spTree>
    <p:extLst>
      <p:ext uri="{BB962C8B-B14F-4D97-AF65-F5344CB8AC3E}">
        <p14:creationId xmlns:p14="http://schemas.microsoft.com/office/powerpoint/2010/main" val="20770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SOS_SCHEDULER_YIELD</a:t>
            </a:r>
          </a:p>
          <a:p>
            <a:pPr lvl="1"/>
            <a:r>
              <a:rPr lang="en-US" dirty="0" smtClean="0"/>
              <a:t>SOS: SQLOS</a:t>
            </a:r>
          </a:p>
        </p:txBody>
      </p:sp>
    </p:spTree>
    <p:extLst>
      <p:ext uri="{BB962C8B-B14F-4D97-AF65-F5344CB8AC3E}">
        <p14:creationId xmlns:p14="http://schemas.microsoft.com/office/powerpoint/2010/main" val="1891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SOS_SCHEDULER_YIELD</a:t>
            </a:r>
          </a:p>
          <a:p>
            <a:pPr lvl="1"/>
            <a:r>
              <a:rPr lang="en-US" dirty="0" smtClean="0"/>
              <a:t>SOS: SQLOS</a:t>
            </a:r>
          </a:p>
          <a:p>
            <a:pPr lvl="1"/>
            <a:r>
              <a:rPr lang="en-US" dirty="0" smtClean="0"/>
              <a:t>SCHEDULER: manages worker threads onto CPU threads</a:t>
            </a:r>
          </a:p>
        </p:txBody>
      </p:sp>
    </p:spTree>
    <p:extLst>
      <p:ext uri="{BB962C8B-B14F-4D97-AF65-F5344CB8AC3E}">
        <p14:creationId xmlns:p14="http://schemas.microsoft.com/office/powerpoint/2010/main" val="11094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SOS_SCHEDULER_YIELD</a:t>
            </a:r>
          </a:p>
          <a:p>
            <a:pPr lvl="1"/>
            <a:r>
              <a:rPr lang="en-US" dirty="0" smtClean="0"/>
              <a:t>SOS: SQLOS</a:t>
            </a:r>
          </a:p>
          <a:p>
            <a:pPr lvl="1"/>
            <a:r>
              <a:rPr lang="en-US" dirty="0" smtClean="0"/>
              <a:t>SCHEDULER: manages worker threads onto CPU threads</a:t>
            </a:r>
          </a:p>
          <a:p>
            <a:pPr lvl="1"/>
            <a:r>
              <a:rPr lang="en-US" dirty="0" smtClean="0"/>
              <a:t>YIELD: Giving way to another</a:t>
            </a:r>
          </a:p>
        </p:txBody>
      </p:sp>
    </p:spTree>
    <p:extLst>
      <p:ext uri="{BB962C8B-B14F-4D97-AF65-F5344CB8AC3E}">
        <p14:creationId xmlns:p14="http://schemas.microsoft.com/office/powerpoint/2010/main" val="1463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SOS_SCHEDULER_YIELD</a:t>
            </a:r>
          </a:p>
          <a:p>
            <a:pPr lvl="1"/>
            <a:r>
              <a:rPr lang="en-US" dirty="0" smtClean="0"/>
              <a:t>SOS: SQLOS</a:t>
            </a:r>
          </a:p>
          <a:p>
            <a:pPr lvl="1"/>
            <a:r>
              <a:rPr lang="en-US" dirty="0" smtClean="0"/>
              <a:t>SCHEDULER: manages worker threads onto CPU threads</a:t>
            </a:r>
          </a:p>
          <a:p>
            <a:pPr lvl="1"/>
            <a:r>
              <a:rPr lang="en-US" dirty="0" smtClean="0"/>
              <a:t>YIELD: Giving way to another</a:t>
            </a:r>
          </a:p>
          <a:p>
            <a:pPr lvl="1"/>
            <a:endParaRPr lang="en-US" dirty="0"/>
          </a:p>
          <a:p>
            <a:pPr lvl="1"/>
            <a:r>
              <a:rPr lang="en-US" sz="4000" dirty="0" smtClean="0"/>
              <a:t>Waiting for another worker thread to yield the CPU thread</a:t>
            </a:r>
          </a:p>
        </p:txBody>
      </p:sp>
    </p:spTree>
    <p:extLst>
      <p:ext uri="{BB962C8B-B14F-4D97-AF65-F5344CB8AC3E}">
        <p14:creationId xmlns:p14="http://schemas.microsoft.com/office/powerpoint/2010/main" val="218743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PAGE_LATCH / PAGE_IO_LATCH</a:t>
            </a:r>
          </a:p>
        </p:txBody>
      </p:sp>
    </p:spTree>
    <p:extLst>
      <p:ext uri="{BB962C8B-B14F-4D97-AF65-F5344CB8AC3E}">
        <p14:creationId xmlns:p14="http://schemas.microsoft.com/office/powerpoint/2010/main" val="27956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PAGE_LATCH / PAGE_IO_LATCH</a:t>
            </a:r>
          </a:p>
          <a:p>
            <a:pPr lvl="1"/>
            <a:r>
              <a:rPr lang="en-US" dirty="0" smtClean="0"/>
              <a:t>PAGE: unit of data storage in SQL Server</a:t>
            </a:r>
          </a:p>
        </p:txBody>
      </p:sp>
    </p:spTree>
    <p:extLst>
      <p:ext uri="{BB962C8B-B14F-4D97-AF65-F5344CB8AC3E}">
        <p14:creationId xmlns:p14="http://schemas.microsoft.com/office/powerpoint/2010/main" val="27221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PAGE_LATCH / PAGE_IO_LATCH</a:t>
            </a:r>
          </a:p>
          <a:p>
            <a:pPr lvl="1"/>
            <a:r>
              <a:rPr lang="en-US" dirty="0" smtClean="0"/>
              <a:t>PAGE: unit of data storage in SQL Server</a:t>
            </a:r>
          </a:p>
          <a:p>
            <a:pPr lvl="1"/>
            <a:r>
              <a:rPr lang="en-US" dirty="0" smtClean="0"/>
              <a:t>IO: reading (I) and writing (O), in this case disk IO</a:t>
            </a:r>
          </a:p>
        </p:txBody>
      </p:sp>
    </p:spTree>
    <p:extLst>
      <p:ext uri="{BB962C8B-B14F-4D97-AF65-F5344CB8AC3E}">
        <p14:creationId xmlns:p14="http://schemas.microsoft.com/office/powerpoint/2010/main" val="30764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</a:t>
            </a:r>
            <a:r>
              <a:rPr lang="en-US" dirty="0" smtClean="0"/>
              <a:t>Performance</a:t>
            </a:r>
            <a:br>
              <a:rPr lang="en-US" dirty="0" smtClean="0"/>
            </a:br>
            <a:r>
              <a:rPr lang="en-US" dirty="0" smtClean="0"/>
              <a:t>with Wait </a:t>
            </a:r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Medical approach to troubleshooting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PAGE_LATCH / PAGE_IO_LATCH</a:t>
            </a:r>
          </a:p>
          <a:p>
            <a:pPr lvl="1"/>
            <a:r>
              <a:rPr lang="en-US" dirty="0" smtClean="0"/>
              <a:t>PAGE: unit of data storage in SQL Server</a:t>
            </a:r>
          </a:p>
          <a:p>
            <a:pPr lvl="1"/>
            <a:r>
              <a:rPr lang="en-US" dirty="0" smtClean="0"/>
              <a:t>IO: reading (I) and writing (O), in this case disk IO</a:t>
            </a:r>
          </a:p>
          <a:p>
            <a:pPr lvl="1"/>
            <a:r>
              <a:rPr lang="en-US" dirty="0" smtClean="0"/>
              <a:t>LATCH: Lightweight locking mechanism</a:t>
            </a:r>
          </a:p>
        </p:txBody>
      </p:sp>
    </p:spTree>
    <p:extLst>
      <p:ext uri="{BB962C8B-B14F-4D97-AF65-F5344CB8AC3E}">
        <p14:creationId xmlns:p14="http://schemas.microsoft.com/office/powerpoint/2010/main" val="25868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PAGE_LATCH / PAGE_IO_LATCH</a:t>
            </a:r>
          </a:p>
          <a:p>
            <a:pPr lvl="1"/>
            <a:r>
              <a:rPr lang="en-US" dirty="0" smtClean="0"/>
              <a:t>PAGE: unit of data storage in SQL Server</a:t>
            </a:r>
          </a:p>
          <a:p>
            <a:pPr lvl="1"/>
            <a:r>
              <a:rPr lang="en-US" dirty="0" smtClean="0"/>
              <a:t>IO: reading (I) and writing (O), in this case disk IO</a:t>
            </a:r>
          </a:p>
          <a:p>
            <a:pPr lvl="1"/>
            <a:r>
              <a:rPr lang="en-US" dirty="0" smtClean="0"/>
              <a:t>LATCH: Lightweight locking mechanism</a:t>
            </a:r>
          </a:p>
          <a:p>
            <a:pPr lvl="1"/>
            <a:endParaRPr lang="en-US" dirty="0"/>
          </a:p>
          <a:p>
            <a:pPr lvl="1"/>
            <a:r>
              <a:rPr lang="en-US" sz="4000" dirty="0" smtClean="0"/>
              <a:t>Waiting for a latch on a page in memory or a page on disk</a:t>
            </a:r>
          </a:p>
        </p:txBody>
      </p:sp>
    </p:spTree>
    <p:extLst>
      <p:ext uri="{BB962C8B-B14F-4D97-AF65-F5344CB8AC3E}">
        <p14:creationId xmlns:p14="http://schemas.microsoft.com/office/powerpoint/2010/main" val="659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CXPACKET</a:t>
            </a:r>
          </a:p>
          <a:p>
            <a:pPr marL="457200" lvl="1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9337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CXPACKET</a:t>
            </a:r>
          </a:p>
          <a:p>
            <a:pPr lvl="1"/>
            <a:r>
              <a:rPr lang="en-US" dirty="0" smtClean="0"/>
              <a:t>CX: Communication </a:t>
            </a:r>
            <a:r>
              <a:rPr lang="en-US" dirty="0" err="1" smtClean="0"/>
              <a:t>eXchange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21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CXPACKET</a:t>
            </a:r>
          </a:p>
          <a:p>
            <a:pPr lvl="1"/>
            <a:r>
              <a:rPr lang="en-US" dirty="0" smtClean="0"/>
              <a:t>CX: Communication </a:t>
            </a:r>
            <a:r>
              <a:rPr lang="en-US" dirty="0" err="1" smtClean="0"/>
              <a:t>eXchange</a:t>
            </a:r>
            <a:endParaRPr lang="en-US" dirty="0" smtClean="0"/>
          </a:p>
          <a:p>
            <a:pPr lvl="1"/>
            <a:r>
              <a:rPr lang="en-US" dirty="0" smtClean="0"/>
              <a:t>PACKET: unit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8613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CXPACKET</a:t>
            </a:r>
          </a:p>
          <a:p>
            <a:pPr lvl="1"/>
            <a:r>
              <a:rPr lang="en-US" dirty="0" smtClean="0"/>
              <a:t>CX: Communication </a:t>
            </a:r>
            <a:r>
              <a:rPr lang="en-US" dirty="0" err="1" smtClean="0"/>
              <a:t>eXchange</a:t>
            </a:r>
            <a:endParaRPr lang="en-US" dirty="0" smtClean="0"/>
          </a:p>
          <a:p>
            <a:pPr lvl="1"/>
            <a:r>
              <a:rPr lang="en-US" dirty="0" smtClean="0"/>
              <a:t>PACKET: unit of communication</a:t>
            </a:r>
          </a:p>
          <a:p>
            <a:pPr lvl="1"/>
            <a:endParaRPr lang="en-US" dirty="0"/>
          </a:p>
          <a:p>
            <a:pPr lvl="1"/>
            <a:r>
              <a:rPr lang="en-US" sz="4000" dirty="0" smtClean="0"/>
              <a:t>Parallelism is occurring</a:t>
            </a:r>
          </a:p>
          <a:p>
            <a:pPr marL="457200" lvl="1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9737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NETWORK_IO</a:t>
            </a:r>
          </a:p>
          <a:p>
            <a:pPr marL="457200" lvl="1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393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NETWORK_IO</a:t>
            </a:r>
          </a:p>
          <a:p>
            <a:pPr lvl="1"/>
            <a:r>
              <a:rPr lang="en-US" dirty="0" smtClean="0"/>
              <a:t>NETWORK: External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671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NETWORK_IO</a:t>
            </a:r>
          </a:p>
          <a:p>
            <a:pPr lvl="1"/>
            <a:r>
              <a:rPr lang="en-US" dirty="0" smtClean="0"/>
              <a:t>NETWORK: External communication</a:t>
            </a:r>
          </a:p>
          <a:p>
            <a:pPr lvl="1"/>
            <a:r>
              <a:rPr lang="en-US" dirty="0" smtClean="0"/>
              <a:t>IO: Reading (I) and writing (O)</a:t>
            </a:r>
          </a:p>
        </p:txBody>
      </p:sp>
    </p:spTree>
    <p:extLst>
      <p:ext uri="{BB962C8B-B14F-4D97-AF65-F5344CB8AC3E}">
        <p14:creationId xmlns:p14="http://schemas.microsoft.com/office/powerpoint/2010/main" val="29572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NETWORK_IO</a:t>
            </a:r>
          </a:p>
          <a:p>
            <a:pPr lvl="1"/>
            <a:r>
              <a:rPr lang="en-US" dirty="0" smtClean="0"/>
              <a:t>NETWORK: External communication</a:t>
            </a:r>
          </a:p>
          <a:p>
            <a:pPr lvl="1"/>
            <a:r>
              <a:rPr lang="en-US" dirty="0" smtClean="0"/>
              <a:t>IO: Reading (I) and writing (O)</a:t>
            </a:r>
          </a:p>
          <a:p>
            <a:pPr lvl="1"/>
            <a:endParaRPr lang="en-US" dirty="0"/>
          </a:p>
          <a:p>
            <a:pPr lvl="1"/>
            <a:r>
              <a:rPr lang="en-US" sz="4000" dirty="0" smtClean="0"/>
              <a:t>SQL is writing faster than the client is reading</a:t>
            </a:r>
          </a:p>
          <a:p>
            <a:pPr marL="457200" lvl="1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230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</a:t>
            </a:r>
            <a:r>
              <a:rPr lang="en-US" dirty="0" smtClean="0"/>
              <a:t>Performance</a:t>
            </a:r>
            <a:br>
              <a:rPr lang="en-US" dirty="0" smtClean="0"/>
            </a:br>
            <a:r>
              <a:rPr lang="en-US" dirty="0" smtClean="0"/>
              <a:t>with Wait </a:t>
            </a:r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Medical approach to troubleshooting</a:t>
            </a:r>
          </a:p>
          <a:p>
            <a:pPr lvl="1"/>
            <a:r>
              <a:rPr lang="en-US" dirty="0" smtClean="0"/>
              <a:t>Baseline vital statistics</a:t>
            </a:r>
          </a:p>
          <a:p>
            <a:pPr lvl="2"/>
            <a:r>
              <a:rPr lang="en-US" dirty="0" smtClean="0"/>
              <a:t>Performance counters</a:t>
            </a:r>
          </a:p>
          <a:p>
            <a:pPr lvl="2"/>
            <a:r>
              <a:rPr lang="en-US" dirty="0" smtClean="0"/>
              <a:t>DMV stats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PREEMPTIVE_OS_xxxxx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7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PREEMPTIVE_OS_xxxxx</a:t>
            </a:r>
            <a:endParaRPr lang="en-US" dirty="0" smtClean="0"/>
          </a:p>
          <a:p>
            <a:pPr lvl="1"/>
            <a:r>
              <a:rPr lang="en-US" dirty="0"/>
              <a:t>PREEMPTIVE</a:t>
            </a:r>
            <a:r>
              <a:rPr lang="en-US" dirty="0" smtClean="0"/>
              <a:t>: Non-yielding</a:t>
            </a:r>
          </a:p>
        </p:txBody>
      </p:sp>
    </p:spTree>
    <p:extLst>
      <p:ext uri="{BB962C8B-B14F-4D97-AF65-F5344CB8AC3E}">
        <p14:creationId xmlns:p14="http://schemas.microsoft.com/office/powerpoint/2010/main" val="10216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PREEMPTIVE_OS_xxxxx</a:t>
            </a:r>
            <a:endParaRPr lang="en-US" dirty="0" smtClean="0"/>
          </a:p>
          <a:p>
            <a:pPr lvl="1"/>
            <a:r>
              <a:rPr lang="en-US" dirty="0"/>
              <a:t>PREEMPTIVE</a:t>
            </a:r>
            <a:r>
              <a:rPr lang="en-US" dirty="0" smtClean="0"/>
              <a:t>: Non-yielding</a:t>
            </a:r>
          </a:p>
          <a:p>
            <a:pPr lvl="1"/>
            <a:r>
              <a:rPr lang="en-US" dirty="0" smtClean="0"/>
              <a:t>OS: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6011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PREEMPTIVE_OS_xxxxx</a:t>
            </a:r>
            <a:endParaRPr lang="en-US" dirty="0" smtClean="0"/>
          </a:p>
          <a:p>
            <a:pPr lvl="1"/>
            <a:r>
              <a:rPr lang="en-US" dirty="0"/>
              <a:t>PREEMPTIVE</a:t>
            </a:r>
            <a:r>
              <a:rPr lang="en-US" dirty="0" smtClean="0"/>
              <a:t>: Non-yielding</a:t>
            </a:r>
          </a:p>
          <a:p>
            <a:pPr lvl="1"/>
            <a:r>
              <a:rPr lang="en-US" dirty="0" smtClean="0"/>
              <a:t>OS: Operating System</a:t>
            </a:r>
          </a:p>
          <a:p>
            <a:pPr lvl="1"/>
            <a:r>
              <a:rPr lang="en-US" dirty="0" err="1" smtClean="0"/>
              <a:t>xxxxx</a:t>
            </a:r>
            <a:r>
              <a:rPr lang="en-US" dirty="0" smtClean="0"/>
              <a:t>: The OS operation or API being called</a:t>
            </a:r>
          </a:p>
          <a:p>
            <a:pPr lvl="1"/>
            <a:endParaRPr lang="en-US" dirty="0"/>
          </a:p>
          <a:p>
            <a:pPr lvl="1"/>
            <a:r>
              <a:rPr lang="en-US" sz="4000" dirty="0" smtClean="0"/>
              <a:t>Non-yielding shell out to the Operating System</a:t>
            </a:r>
          </a:p>
          <a:p>
            <a:pPr marL="457200" lvl="1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7572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PREEMPTIVE_OS_AUTHENTICATIONOPS</a:t>
            </a:r>
          </a:p>
        </p:txBody>
      </p:sp>
    </p:spTree>
    <p:extLst>
      <p:ext uri="{BB962C8B-B14F-4D97-AF65-F5344CB8AC3E}">
        <p14:creationId xmlns:p14="http://schemas.microsoft.com/office/powerpoint/2010/main" val="25284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PREEMPTIVE_OS_AUTHENTICATIONOPS</a:t>
            </a:r>
          </a:p>
          <a:p>
            <a:pPr lvl="1"/>
            <a:r>
              <a:rPr lang="en-US" dirty="0"/>
              <a:t>PREEMPTIVE</a:t>
            </a:r>
            <a:r>
              <a:rPr lang="en-US" dirty="0" smtClean="0"/>
              <a:t>: Non-yielding</a:t>
            </a:r>
          </a:p>
          <a:p>
            <a:pPr lvl="1"/>
            <a:r>
              <a:rPr lang="en-US" dirty="0" smtClean="0"/>
              <a:t>OS: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084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PREEMPTIVE_OS_AUTHENTICATIONOPS</a:t>
            </a:r>
          </a:p>
          <a:p>
            <a:pPr lvl="1"/>
            <a:r>
              <a:rPr lang="en-US" dirty="0"/>
              <a:t>PREEMPTIVE</a:t>
            </a:r>
            <a:r>
              <a:rPr lang="en-US" dirty="0" smtClean="0"/>
              <a:t>: Non-yielding</a:t>
            </a:r>
          </a:p>
          <a:p>
            <a:pPr lvl="1"/>
            <a:r>
              <a:rPr lang="en-US" dirty="0" smtClean="0"/>
              <a:t>OS: Operating System</a:t>
            </a:r>
          </a:p>
          <a:p>
            <a:pPr lvl="1"/>
            <a:r>
              <a:rPr lang="en-US" dirty="0"/>
              <a:t>AUTHENTICATIONOPS</a:t>
            </a:r>
            <a:r>
              <a:rPr lang="en-US" dirty="0" smtClean="0"/>
              <a:t>: The OS operation or API being called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2149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PREEMPTIVE_OS_AUTHENTICATIONOPS</a:t>
            </a:r>
          </a:p>
          <a:p>
            <a:pPr lvl="1"/>
            <a:r>
              <a:rPr lang="en-US" dirty="0"/>
              <a:t>PREEMPTIVE</a:t>
            </a:r>
            <a:r>
              <a:rPr lang="en-US" dirty="0" smtClean="0"/>
              <a:t>: Non-yielding</a:t>
            </a:r>
          </a:p>
          <a:p>
            <a:pPr lvl="1"/>
            <a:r>
              <a:rPr lang="en-US" dirty="0" smtClean="0"/>
              <a:t>OS: Operating System</a:t>
            </a:r>
          </a:p>
          <a:p>
            <a:pPr lvl="1"/>
            <a:r>
              <a:rPr lang="en-US" dirty="0"/>
              <a:t>AUTHENTICATIONOPS</a:t>
            </a:r>
            <a:r>
              <a:rPr lang="en-US" dirty="0" smtClean="0"/>
              <a:t>: The OS operation or API being called, a group of API calls related to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6302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PREEMPTIVE_OS_AUTHENTICATIONOPS</a:t>
            </a:r>
          </a:p>
          <a:p>
            <a:pPr lvl="1"/>
            <a:r>
              <a:rPr lang="en-US" dirty="0"/>
              <a:t>PREEMPTIVE</a:t>
            </a:r>
            <a:r>
              <a:rPr lang="en-US" dirty="0" smtClean="0"/>
              <a:t>: Non-yielding</a:t>
            </a:r>
          </a:p>
          <a:p>
            <a:pPr lvl="1"/>
            <a:r>
              <a:rPr lang="en-US" dirty="0" smtClean="0"/>
              <a:t>OS: Operating System</a:t>
            </a:r>
          </a:p>
          <a:p>
            <a:pPr lvl="1"/>
            <a:r>
              <a:rPr lang="en-US" dirty="0"/>
              <a:t>AUTHENTICATIONOPS</a:t>
            </a:r>
            <a:r>
              <a:rPr lang="en-US" dirty="0" smtClean="0"/>
              <a:t>: The OS operation or API being called, a group of API calls related to authentication</a:t>
            </a:r>
          </a:p>
          <a:p>
            <a:pPr lvl="1"/>
            <a:endParaRPr lang="en-US" dirty="0"/>
          </a:p>
          <a:p>
            <a:pPr lvl="1"/>
            <a:r>
              <a:rPr lang="en-US" sz="4000" dirty="0" smtClean="0"/>
              <a:t>Non-yielding shell out to the OS to perform authentication operations</a:t>
            </a:r>
          </a:p>
          <a:p>
            <a:pPr marL="457200" lvl="1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7433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PREEMPTIVE_OS_VERIFYSIGNATURE</a:t>
            </a:r>
          </a:p>
        </p:txBody>
      </p:sp>
    </p:spTree>
    <p:extLst>
      <p:ext uri="{BB962C8B-B14F-4D97-AF65-F5344CB8AC3E}">
        <p14:creationId xmlns:p14="http://schemas.microsoft.com/office/powerpoint/2010/main" val="105005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</a:t>
            </a:r>
            <a:r>
              <a:rPr lang="en-US" dirty="0" smtClean="0"/>
              <a:t>Performance</a:t>
            </a:r>
            <a:br>
              <a:rPr lang="en-US" dirty="0" smtClean="0"/>
            </a:br>
            <a:r>
              <a:rPr lang="en-US" dirty="0" smtClean="0"/>
              <a:t>with Wait </a:t>
            </a:r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Medical approach to troubleshooting</a:t>
            </a:r>
          </a:p>
          <a:p>
            <a:pPr lvl="1"/>
            <a:r>
              <a:rPr lang="en-US" dirty="0" smtClean="0"/>
              <a:t>Baseline vital statistics</a:t>
            </a:r>
          </a:p>
          <a:p>
            <a:pPr lvl="2"/>
            <a:r>
              <a:rPr lang="en-US" dirty="0" smtClean="0"/>
              <a:t>Performance counters</a:t>
            </a:r>
          </a:p>
          <a:p>
            <a:pPr lvl="2"/>
            <a:r>
              <a:rPr lang="en-US" dirty="0" smtClean="0"/>
              <a:t>DMV stats</a:t>
            </a:r>
          </a:p>
          <a:p>
            <a:pPr lvl="1"/>
            <a:r>
              <a:rPr lang="en-US" dirty="0" smtClean="0"/>
              <a:t>Recheck vital statistics and compare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9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PREEMPTIVE_OS_VERIFYSIGNATURE</a:t>
            </a:r>
          </a:p>
          <a:p>
            <a:pPr lvl="1"/>
            <a:r>
              <a:rPr lang="en-US" dirty="0"/>
              <a:t>PREEMPTIVE</a:t>
            </a:r>
            <a:r>
              <a:rPr lang="en-US" dirty="0" smtClean="0"/>
              <a:t>: Non-yielding</a:t>
            </a:r>
          </a:p>
          <a:p>
            <a:pPr lvl="1"/>
            <a:r>
              <a:rPr lang="en-US" dirty="0" smtClean="0"/>
              <a:t>OS: Operating System</a:t>
            </a:r>
          </a:p>
          <a:p>
            <a:pPr lvl="1"/>
            <a:r>
              <a:rPr lang="en-US" dirty="0" smtClean="0"/>
              <a:t>VERIFYSIGNATURE: The OS operation or API being called</a:t>
            </a:r>
          </a:p>
        </p:txBody>
      </p:sp>
    </p:spTree>
    <p:extLst>
      <p:ext uri="{BB962C8B-B14F-4D97-AF65-F5344CB8AC3E}">
        <p14:creationId xmlns:p14="http://schemas.microsoft.com/office/powerpoint/2010/main" val="40354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PREEMPTIVE_OS_VERIFYSIGNATURE</a:t>
            </a:r>
          </a:p>
          <a:p>
            <a:pPr lvl="1"/>
            <a:r>
              <a:rPr lang="en-US" dirty="0"/>
              <a:t>PREEMPTIVE</a:t>
            </a:r>
            <a:r>
              <a:rPr lang="en-US" dirty="0" smtClean="0"/>
              <a:t>: Non-yielding</a:t>
            </a:r>
          </a:p>
          <a:p>
            <a:pPr lvl="1"/>
            <a:r>
              <a:rPr lang="en-US" dirty="0" smtClean="0"/>
              <a:t>OS: Operating System</a:t>
            </a:r>
          </a:p>
          <a:p>
            <a:pPr lvl="1"/>
            <a:r>
              <a:rPr lang="en-US" dirty="0"/>
              <a:t>VERIFYSIGNATURE</a:t>
            </a:r>
            <a:r>
              <a:rPr lang="en-US" dirty="0" smtClean="0"/>
              <a:t>: The OS operation or API being called</a:t>
            </a:r>
          </a:p>
          <a:p>
            <a:pPr lvl="1"/>
            <a:endParaRPr lang="en-US" dirty="0"/>
          </a:p>
          <a:p>
            <a:pPr lvl="1"/>
            <a:r>
              <a:rPr lang="en-US" sz="4000" dirty="0" smtClean="0"/>
              <a:t>Let’s Look it Up</a:t>
            </a:r>
          </a:p>
          <a:p>
            <a:pPr marL="457200" lvl="1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7882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PREEMPTIVE_OS_VERIFYSIGNATURE</a:t>
            </a:r>
          </a:p>
          <a:p>
            <a:pPr lvl="1"/>
            <a:r>
              <a:rPr lang="en-US" dirty="0"/>
              <a:t>PREEMPTIVE</a:t>
            </a:r>
            <a:r>
              <a:rPr lang="en-US" dirty="0" smtClean="0"/>
              <a:t>: Non-yielding</a:t>
            </a:r>
          </a:p>
          <a:p>
            <a:pPr lvl="1"/>
            <a:r>
              <a:rPr lang="en-US" dirty="0" smtClean="0"/>
              <a:t>OS: Operating System</a:t>
            </a:r>
          </a:p>
          <a:p>
            <a:pPr lvl="1"/>
            <a:r>
              <a:rPr lang="en-US" dirty="0"/>
              <a:t>VERIFYSIGNATURE</a:t>
            </a:r>
            <a:r>
              <a:rPr lang="en-US" dirty="0" smtClean="0"/>
              <a:t>: The OS operation or API being called</a:t>
            </a:r>
          </a:p>
          <a:p>
            <a:pPr lvl="1"/>
            <a:endParaRPr lang="en-US" dirty="0"/>
          </a:p>
          <a:p>
            <a:pPr lvl="1"/>
            <a:r>
              <a:rPr lang="en-US" sz="4000" dirty="0" smtClean="0"/>
              <a:t>Verifies if a digital signature matches the signature used to encrypt data</a:t>
            </a:r>
          </a:p>
          <a:p>
            <a:pPr marL="457200" lvl="1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803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Diagnosing </a:t>
            </a: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PREEMPTIVE_OS_VERIFYSIGNATURE</a:t>
            </a:r>
          </a:p>
          <a:p>
            <a:pPr lvl="1"/>
            <a:r>
              <a:rPr lang="en-US" dirty="0"/>
              <a:t>PREEMPTIVE</a:t>
            </a:r>
            <a:r>
              <a:rPr lang="en-US" dirty="0" smtClean="0"/>
              <a:t>: Non-yielding</a:t>
            </a:r>
          </a:p>
          <a:p>
            <a:pPr lvl="1"/>
            <a:r>
              <a:rPr lang="en-US" dirty="0" smtClean="0"/>
              <a:t>OS: Operating System</a:t>
            </a:r>
          </a:p>
          <a:p>
            <a:pPr lvl="1"/>
            <a:r>
              <a:rPr lang="en-US" dirty="0"/>
              <a:t>VERIFYSIGNATURE</a:t>
            </a:r>
            <a:r>
              <a:rPr lang="en-US" dirty="0" smtClean="0"/>
              <a:t>: The OS operation or API being called</a:t>
            </a:r>
          </a:p>
          <a:p>
            <a:pPr lvl="1"/>
            <a:endParaRPr lang="en-US" dirty="0"/>
          </a:p>
          <a:p>
            <a:pPr lvl="1"/>
            <a:r>
              <a:rPr lang="en-US" sz="4000" dirty="0" smtClean="0"/>
              <a:t>Let’s Look it Up</a:t>
            </a:r>
          </a:p>
          <a:p>
            <a:pPr marL="457200" lvl="1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2368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marL="0" indent="0"/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 smtClean="0"/>
          </a:p>
          <a:p>
            <a:r>
              <a:rPr lang="en-US" sz="3200" dirty="0"/>
              <a:t>Troubleshooting Slow Queries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2507" y="3970663"/>
            <a:ext cx="387798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sz="9600" b="1" dirty="0">
              <a:ln w="11430">
                <a:solidFill>
                  <a:schemeClr val="accent3">
                    <a:lumMod val="50000"/>
                  </a:schemeClr>
                </a:solidFill>
              </a:ln>
              <a:solidFill>
                <a:schemeClr val="accent3">
                  <a:lumMod val="50000"/>
                  <a:lumOff val="5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03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0296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</a:p>
          <a:p>
            <a:pPr lvl="1"/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www.sqlsoldier.com/wp/tag/performance-optimization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www.sqlsoldier.com/wp/tag/troubleshooting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://sqlserverperformance.wordpress.com/?</a:t>
            </a:r>
            <a:r>
              <a:rPr lang="en-US" sz="2400" dirty="0" smtClean="0">
                <a:hlinkClick r:id="rId4"/>
              </a:rPr>
              <a:t>s=DMV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5"/>
              </a:rPr>
              <a:t>http://sqlloadgenerator.codeplex.com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2777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Performance</a:t>
            </a:r>
            <a:br>
              <a:rPr lang="en-US" dirty="0"/>
            </a:br>
            <a:r>
              <a:rPr lang="en-US" dirty="0"/>
              <a:t>with Wait Statistics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85320" y="2286000"/>
            <a:ext cx="35581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9600" b="1" dirty="0">
                <a:ln w="11430"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913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5400" dirty="0" smtClean="0"/>
              <a:t>Thank you for coming!</a:t>
            </a:r>
            <a:endParaRPr lang="en-US" sz="5400" dirty="0"/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sz="2400" dirty="0" smtClean="0"/>
              <a:t>My blog: </a:t>
            </a:r>
            <a:r>
              <a:rPr lang="en-US" sz="2400" dirty="0" smtClean="0">
                <a:hlinkClick r:id="rId2"/>
              </a:rPr>
              <a:t>www.sqlsoldier.com</a:t>
            </a:r>
            <a:endParaRPr lang="en-US" sz="2400" dirty="0" smtClean="0"/>
          </a:p>
          <a:p>
            <a:pPr lvl="1"/>
            <a:r>
              <a:rPr lang="en-US" sz="2400" dirty="0" smtClean="0"/>
              <a:t>Twitter: </a:t>
            </a:r>
            <a:r>
              <a:rPr lang="en-US" sz="2400" dirty="0" smtClean="0">
                <a:hlinkClick r:id="rId3"/>
              </a:rPr>
              <a:t>twitter.com/</a:t>
            </a:r>
            <a:r>
              <a:rPr lang="en-US" sz="2400" dirty="0" err="1" smtClean="0">
                <a:hlinkClick r:id="rId3"/>
              </a:rPr>
              <a:t>SQLSoldier</a:t>
            </a:r>
            <a:endParaRPr lang="en-US" sz="2400" dirty="0" smtClean="0"/>
          </a:p>
          <a:p>
            <a:pPr lvl="1"/>
            <a:r>
              <a:rPr lang="en-US" sz="2400" dirty="0" smtClean="0"/>
              <a:t>Engage me on your project: </a:t>
            </a:r>
            <a:r>
              <a:rPr lang="en-US" sz="2400" dirty="0" smtClean="0">
                <a:hlinkClick r:id="rId4"/>
              </a:rPr>
              <a:t>www.DBBest.com</a:t>
            </a:r>
            <a:endParaRPr lang="en-US" sz="2400" dirty="0"/>
          </a:p>
          <a:p>
            <a:pPr marL="2743200" lvl="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75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</a:t>
            </a:r>
            <a:r>
              <a:rPr lang="en-US" dirty="0" smtClean="0"/>
              <a:t>Performance</a:t>
            </a:r>
            <a:br>
              <a:rPr lang="en-US" dirty="0" smtClean="0"/>
            </a:br>
            <a:r>
              <a:rPr lang="en-US" dirty="0" smtClean="0"/>
              <a:t>with Wait </a:t>
            </a:r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Medical approach to troubleshooting</a:t>
            </a:r>
          </a:p>
          <a:p>
            <a:pPr lvl="1"/>
            <a:r>
              <a:rPr lang="en-US" dirty="0" smtClean="0"/>
              <a:t>Baseline vital statistics</a:t>
            </a:r>
          </a:p>
          <a:p>
            <a:pPr lvl="2"/>
            <a:r>
              <a:rPr lang="en-US" dirty="0" smtClean="0"/>
              <a:t>Performance counters</a:t>
            </a:r>
          </a:p>
          <a:p>
            <a:pPr lvl="2"/>
            <a:r>
              <a:rPr lang="en-US" dirty="0" smtClean="0"/>
              <a:t>DMV stats</a:t>
            </a:r>
          </a:p>
          <a:p>
            <a:pPr lvl="1"/>
            <a:r>
              <a:rPr lang="en-US" dirty="0" smtClean="0"/>
              <a:t>Recheck vital statistics and compare</a:t>
            </a:r>
          </a:p>
          <a:p>
            <a:pPr lvl="1"/>
            <a:r>
              <a:rPr lang="en-US" dirty="0" smtClean="0"/>
              <a:t>Find deviations from the norm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</a:t>
            </a:r>
            <a:r>
              <a:rPr lang="en-US" dirty="0" smtClean="0"/>
              <a:t>Performance</a:t>
            </a:r>
            <a:br>
              <a:rPr lang="en-US" dirty="0" smtClean="0"/>
            </a:br>
            <a:r>
              <a:rPr lang="en-US" dirty="0" smtClean="0"/>
              <a:t>with Wait </a:t>
            </a:r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Medical approach to troubleshooting</a:t>
            </a:r>
          </a:p>
          <a:p>
            <a:pPr lvl="1"/>
            <a:r>
              <a:rPr lang="en-US" dirty="0" smtClean="0"/>
              <a:t>Baseline vital statistics</a:t>
            </a:r>
          </a:p>
          <a:p>
            <a:pPr lvl="2"/>
            <a:r>
              <a:rPr lang="en-US" dirty="0" smtClean="0"/>
              <a:t>Performance counters</a:t>
            </a:r>
          </a:p>
          <a:p>
            <a:pPr lvl="2"/>
            <a:r>
              <a:rPr lang="en-US" dirty="0" smtClean="0"/>
              <a:t>DMV stats</a:t>
            </a:r>
          </a:p>
          <a:p>
            <a:pPr lvl="1"/>
            <a:r>
              <a:rPr lang="en-US" dirty="0" smtClean="0"/>
              <a:t>Recheck vital statistics and compare</a:t>
            </a:r>
          </a:p>
          <a:p>
            <a:pPr lvl="1"/>
            <a:r>
              <a:rPr lang="en-US" dirty="0" smtClean="0"/>
              <a:t>Find deviations from the norm</a:t>
            </a:r>
          </a:p>
          <a:p>
            <a:pPr lvl="1"/>
            <a:r>
              <a:rPr lang="en-US" dirty="0"/>
              <a:t>Read more: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bit.ly/LsoN5x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5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Diagnosing </a:t>
            </a:r>
            <a:r>
              <a:rPr lang="en-US" dirty="0" smtClean="0"/>
              <a:t>Performance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Wait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4100" dirty="0" smtClean="0"/>
              <a:t>Baseline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2368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00517C"/>
      </a:hlink>
      <a:folHlink>
        <a:srgbClr val="00517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5039</TotalTime>
  <Words>1376</Words>
  <Application>Microsoft Office PowerPoint</Application>
  <PresentationFormat>On-screen Show (4:3)</PresentationFormat>
  <Paragraphs>383</Paragraphs>
  <Slides>67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Wingdings</vt:lpstr>
      <vt:lpstr>Office Theme</vt:lpstr>
      <vt:lpstr>Diagnosing Performance with Wait Statistics</vt:lpstr>
      <vt:lpstr>Robert L Davis Principal Database Architect at DB Best Technologies Greater Seattle Area | Information Technology and Services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Diagnosing Performance with Wait Statistics</vt:lpstr>
      <vt:lpstr>Thanks!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Robert Davis</cp:lastModifiedBy>
  <cp:revision>43</cp:revision>
  <dcterms:created xsi:type="dcterms:W3CDTF">2011-08-19T20:30:49Z</dcterms:created>
  <dcterms:modified xsi:type="dcterms:W3CDTF">2015-07-25T04:57:07Z</dcterms:modified>
</cp:coreProperties>
</file>