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57" r:id="rId4"/>
    <p:sldId id="260" r:id="rId5"/>
    <p:sldId id="264" r:id="rId6"/>
    <p:sldId id="258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83" r:id="rId19"/>
    <p:sldId id="282" r:id="rId20"/>
    <p:sldId id="281" r:id="rId21"/>
    <p:sldId id="280" r:id="rId22"/>
    <p:sldId id="279" r:id="rId23"/>
    <p:sldId id="278" r:id="rId24"/>
    <p:sldId id="277" r:id="rId25"/>
    <p:sldId id="272" r:id="rId26"/>
    <p:sldId id="276" r:id="rId27"/>
    <p:sldId id="275" r:id="rId28"/>
    <p:sldId id="274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B8F05-4375-42E1-A2FA-FF44B78E582D}" type="datetimeFigureOut">
              <a:rPr lang="nl-BE" smtClean="0"/>
              <a:t>19/03/2016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AE11C-DD69-474F-BA6E-D5585F6B5676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example of a scheduler and its queue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AE11C-DD69-474F-BA6E-D5585F6B5676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962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AE11C-DD69-474F-BA6E-D5585F6B5676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55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ED322-F86B-4306-A448-A45CDB25A230}" type="datetime1">
              <a:rPr lang="en-US" smtClean="0"/>
              <a:t>19-Mar-16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SQL Saturday Belgium</a:t>
            </a: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34" y="5786734"/>
            <a:ext cx="1729897" cy="8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0185-F487-4900-A8DB-5D406FBF7714}" type="datetime1">
              <a:rPr lang="en-US" smtClean="0"/>
              <a:t>19-Mar-16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19-Mar-16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0858BF66-867E-48F5-B441-7908BE237FD3}" type="datetime1">
              <a:rPr lang="en-US" smtClean="0"/>
              <a:t>19-Mar-16</a:t>
            </a:fld>
            <a:r>
              <a:rPr lang="en-US"/>
              <a:t>  </a:t>
            </a:r>
            <a:r>
              <a:rPr lang="en-US" dirty="0"/>
              <a:t>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/>
              <a:t>A big </a:t>
            </a:r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sponsors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9422-7732-42C6-B40B-D36C3EFAE1B9}" type="datetime1">
              <a:rPr lang="en-US" smtClean="0"/>
              <a:t>19-Mar-16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‹#›</a:t>
            </a:fld>
            <a:r>
              <a:rPr lang="en-US"/>
              <a:t>  |  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1" y="4946276"/>
            <a:ext cx="1861002" cy="28213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23" y="4874703"/>
            <a:ext cx="711842" cy="35371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07" y="3525497"/>
            <a:ext cx="2374932" cy="507048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532" y="4827792"/>
            <a:ext cx="836346" cy="39203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06" y="4835484"/>
            <a:ext cx="503211" cy="39203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0" y="2021797"/>
            <a:ext cx="2515537" cy="868306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1" y="2021797"/>
            <a:ext cx="3386784" cy="67974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358481"/>
            <a:ext cx="1728975" cy="67406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57" y="3364824"/>
            <a:ext cx="1814215" cy="7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1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6AA1232D-CB83-4D07-971B-66E7DA348F7C}" type="datetime1">
              <a:rPr lang="en-US" smtClean="0"/>
              <a:t>19-Mar-16</a:t>
            </a:fld>
            <a:r>
              <a:rPr lang="en-US"/>
              <a:t>  </a:t>
            </a:r>
            <a:r>
              <a:rPr lang="en-US" dirty="0"/>
              <a:t>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SQL Saturday Belgium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C3397CB-37EE-45E3-93BF-4EBDBE3C4377}" type="datetime1">
              <a:rPr lang="en-US" smtClean="0"/>
              <a:t>19-Mar-16</a:t>
            </a:fld>
            <a:r>
              <a:rPr lang="en-US"/>
              <a:t>  </a:t>
            </a:r>
            <a:r>
              <a:rPr lang="en-US" dirty="0"/>
              <a:t>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SQL Saturday Belgium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74A1476F-B3AB-4FA5-BEC8-2068B4AF1DD2}" type="datetime1">
              <a:rPr lang="en-US" smtClean="0"/>
              <a:t>19-Mar-16</a:t>
            </a:fld>
            <a:r>
              <a:rPr lang="en-US"/>
              <a:t>  </a:t>
            </a:r>
            <a:r>
              <a:rPr lang="en-US" dirty="0"/>
              <a:t>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SQL Saturday Belgium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AE619538-6AD9-449B-82F1-2D896AEE25A4}" type="datetime1">
              <a:rPr lang="en-US" smtClean="0"/>
              <a:t>19-Mar-16</a:t>
            </a:fld>
            <a:r>
              <a:rPr lang="en-US"/>
              <a:t>  </a:t>
            </a:r>
            <a:r>
              <a:rPr lang="en-US" dirty="0"/>
              <a:t>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8E6BDAC6-A7D5-453D-BB04-69B8B8FAE482}" type="datetime1">
              <a:rPr lang="en-US" smtClean="0"/>
              <a:t>19-Mar-16</a:t>
            </a:fld>
            <a:r>
              <a:rPr lang="en-US"/>
              <a:t>  </a:t>
            </a:r>
            <a:r>
              <a:rPr lang="en-US" dirty="0"/>
              <a:t>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2159E299-C993-4E03-B576-F14D97D5E231}" type="datetime1">
              <a:rPr lang="en-US" smtClean="0"/>
              <a:t>19-Mar-16</a:t>
            </a:fld>
            <a:r>
              <a:rPr lang="en-US"/>
              <a:t>  </a:t>
            </a:r>
            <a:r>
              <a:rPr lang="en-US" dirty="0"/>
              <a:t>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77B3C14F-FC1F-44A9-AA7B-648C1B630A50}" type="datetime1">
              <a:rPr lang="en-US" smtClean="0"/>
              <a:t>19-Mar-16</a:t>
            </a:fld>
            <a:r>
              <a:rPr lang="en-US"/>
              <a:t>  </a:t>
            </a:r>
            <a:r>
              <a:rPr lang="en-US" dirty="0"/>
              <a:t>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CB97E2E7-7E66-4298-BB76-4957EA56EF35}" type="datetime1">
              <a:rPr lang="en-US" smtClean="0"/>
              <a:t>19-Mar-16</a:t>
            </a:fld>
            <a:r>
              <a:rPr lang="en-US"/>
              <a:t>  </a:t>
            </a:r>
            <a:r>
              <a:rPr lang="en-US" dirty="0"/>
              <a:t>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C1AFEC20-EFE8-430F-9A3F-EB4D9897FC86}" type="datetime1">
              <a:rPr lang="en-US" smtClean="0"/>
              <a:t>19-Mar-16</a:t>
            </a:fld>
            <a:r>
              <a:rPr lang="en-US"/>
              <a:t>  </a:t>
            </a:r>
            <a:r>
              <a:rPr lang="en-US" dirty="0"/>
              <a:t>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SQL Saturday Belgium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34" y="6026226"/>
            <a:ext cx="1729897" cy="8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Dj4yoR" TargetMode="External"/><Relationship Id="rId2" Type="http://schemas.openxmlformats.org/officeDocument/2006/relationships/hyperlink" Target="http://bit.ly/1o2NFo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1le9dx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hyperlink" Target="https://twitter.com/evdlaar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hyperlink" Target="http://www.dotnine.net/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No more waiting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/>
          <a:lstStyle/>
          <a:p>
            <a:r>
              <a:rPr lang="en-US" dirty="0"/>
              <a:t>An introduction to Wait Statistics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wait statistics are generated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1627" y="1417638"/>
            <a:ext cx="6200746" cy="399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6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wait statistics are generated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060" y="1417638"/>
            <a:ext cx="6877879" cy="4017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9607" y="5102377"/>
            <a:ext cx="1255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Waiter list</a:t>
            </a:r>
            <a:endParaRPr lang="nl-NL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738669" y="5133599"/>
            <a:ext cx="171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Runnable queue</a:t>
            </a:r>
            <a:endParaRPr lang="nl-NL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626999" y="3286470"/>
            <a:ext cx="214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Resource wait time</a:t>
            </a:r>
            <a:endParaRPr lang="nl-NL" sz="16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0864" y="3344439"/>
            <a:ext cx="214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Signal wait time</a:t>
            </a:r>
            <a:endParaRPr lang="nl-NL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wait statistics are generated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310" y="3202424"/>
            <a:ext cx="8509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CPU time </a:t>
            </a:r>
            <a:r>
              <a:rPr lang="en-US" sz="2800" b="1" dirty="0"/>
              <a:t>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Signal wait time </a:t>
            </a:r>
            <a:r>
              <a:rPr lang="en-US" sz="2800" b="1" dirty="0"/>
              <a:t>+ </a:t>
            </a:r>
            <a:r>
              <a:rPr lang="en-US" sz="2800" b="1" dirty="0">
                <a:solidFill>
                  <a:srgbClr val="C00000"/>
                </a:solidFill>
              </a:rPr>
              <a:t>Resource wait time</a:t>
            </a:r>
            <a:endParaRPr lang="nl-NL" sz="2800" b="1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>
            <a:stCxn id="5" idx="1"/>
          </p:cNvCxnSpPr>
          <p:nvPr/>
        </p:nvCxnSpPr>
        <p:spPr>
          <a:xfrm>
            <a:off x="317310" y="3464034"/>
            <a:ext cx="0" cy="40712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7310" y="3871162"/>
            <a:ext cx="8509379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826689" y="2984057"/>
            <a:ext cx="0" cy="88710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61063" y="2984057"/>
            <a:ext cx="6465626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1063" y="2984057"/>
            <a:ext cx="0" cy="44355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74508" y="2511188"/>
            <a:ext cx="283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 time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5140" y="3991008"/>
            <a:ext cx="283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execution time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4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13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sz="4000" dirty="0"/>
              <a:t>Querying &amp; analyzing wait statistics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Querying &amp; analyzing wait statistics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2* DMV’s for wait statistics:</a:t>
            </a:r>
            <a:br>
              <a:rPr lang="nl-NL" dirty="0"/>
            </a:br>
            <a:r>
              <a:rPr lang="nl-NL" dirty="0"/>
              <a:t>-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sys.dm_os_wait_stats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sys.dm_os_waiting_tasks</a:t>
            </a:r>
            <a:b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sys.dm_os_wait_stats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cumulative wait times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sys.dm_os_waiting_tasks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find out what is waiting right now!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541388"/>
            <a:ext cx="773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Server 2016 introduces session based Wait Statistics collection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3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Querying &amp; analyzing wait statistics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Some wait types will log additional information 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sys.dm_os_waiting_tasks</a:t>
            </a:r>
            <a:r>
              <a:rPr lang="en-US" dirty="0"/>
              <a:t> that will help you troubleshoot!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Others you can safely ignore like </a:t>
            </a:r>
            <a:r>
              <a:rPr lang="en-US" i="1" dirty="0"/>
              <a:t>LAZYWRITER_SLEEP</a:t>
            </a:r>
            <a:br>
              <a:rPr lang="en-US" dirty="0"/>
            </a:b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(your mileage may vary)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7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Querying &amp; analyzing wait statistics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Sys.dm_os_wait_stats</a:t>
            </a:r>
            <a:r>
              <a:rPr lang="en-US" dirty="0"/>
              <a:t> perfect way to capture wait statistics baselines!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Without a baseline there is no way of saying a specific wait time is too long!</a:t>
            </a:r>
            <a:br>
              <a:rPr lang="en-US" dirty="0"/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8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6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Querying &amp; analyzing wait statistics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800" dirty="0"/>
              <a:t>Wait statistics baseline methodology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60" y="2345865"/>
            <a:ext cx="6242279" cy="34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2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Querying &amp; analyzing wait statistics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400" dirty="0"/>
              <a:t>Use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sys.dm_os_waiting_tasks</a:t>
            </a:r>
            <a:r>
              <a:rPr lang="en-US" sz="2400" dirty="0"/>
              <a:t> to find out what is slowing you down right now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Compare the wait times to your baseline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Focus on </a:t>
            </a:r>
            <a:r>
              <a:rPr lang="en-US" sz="2400" b="1" dirty="0"/>
              <a:t>large</a:t>
            </a:r>
            <a:r>
              <a:rPr lang="en-US" sz="2400" dirty="0"/>
              <a:t> increases or decreases for the top </a:t>
            </a:r>
            <a:r>
              <a:rPr lang="en-US" sz="2400" i="1" dirty="0"/>
              <a:t>n</a:t>
            </a:r>
            <a:r>
              <a:rPr lang="en-US" sz="2400" dirty="0"/>
              <a:t> wait types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Don’t freak out!</a:t>
            </a:r>
          </a:p>
        </p:txBody>
      </p:sp>
    </p:spTree>
    <p:extLst>
      <p:ext uri="{BB962C8B-B14F-4D97-AF65-F5344CB8AC3E}">
        <p14:creationId xmlns:p14="http://schemas.microsoft.com/office/powerpoint/2010/main" val="518411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sz="4800" dirty="0"/>
              <a:t>Common wait statistics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9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big thank you to our sponsors!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8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Common wait statistics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CXPACKET</a:t>
            </a:r>
          </a:p>
          <a:p>
            <a:r>
              <a:rPr lang="pt-BR" dirty="0"/>
              <a:t>LCK_M_</a:t>
            </a:r>
            <a:r>
              <a:rPr lang="pt-BR" i="1" dirty="0"/>
              <a:t>xx</a:t>
            </a:r>
          </a:p>
          <a:p>
            <a:r>
              <a:rPr lang="pt-BR" dirty="0"/>
              <a:t>PAGEIOLATCH_</a:t>
            </a:r>
            <a:r>
              <a:rPr lang="pt-BR" i="1" dirty="0"/>
              <a:t>xx</a:t>
            </a:r>
          </a:p>
          <a:p>
            <a:r>
              <a:rPr lang="pt-BR" dirty="0"/>
              <a:t>OLEDB</a:t>
            </a:r>
          </a:p>
          <a:p>
            <a:r>
              <a:rPr lang="pt-BR" dirty="0"/>
              <a:t>THREADPOOL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0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Common wait statistics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CXPACKET</a:t>
            </a:r>
          </a:p>
          <a:p>
            <a:pPr marL="0" indent="0">
              <a:buNone/>
            </a:pPr>
            <a:endParaRPr lang="pt-BR" b="1" dirty="0"/>
          </a:p>
          <a:p>
            <a:r>
              <a:rPr lang="pt-BR" b="1" dirty="0"/>
              <a:t>CXPACKET</a:t>
            </a:r>
            <a:r>
              <a:rPr lang="pt-BR" dirty="0"/>
              <a:t> waits </a:t>
            </a:r>
            <a:r>
              <a:rPr lang="pt-BR" b="1" dirty="0"/>
              <a:t>always</a:t>
            </a:r>
            <a:r>
              <a:rPr lang="pt-BR" dirty="0"/>
              <a:t> occur when you use parallelism (MDOP)</a:t>
            </a:r>
            <a:br>
              <a:rPr lang="pt-BR" dirty="0"/>
            </a:br>
            <a:endParaRPr lang="pt-BR" dirty="0"/>
          </a:p>
          <a:p>
            <a:r>
              <a:rPr lang="pt-BR" dirty="0"/>
              <a:t>Investigate execution plans, tune MDOP cost threshold, check statistics</a:t>
            </a:r>
            <a:br>
              <a:rPr lang="pt-BR" dirty="0"/>
            </a:br>
            <a:endParaRPr lang="pt-BR" dirty="0"/>
          </a:p>
          <a:p>
            <a:r>
              <a:rPr lang="pt-BR" dirty="0"/>
              <a:t>Don’t freak out and turn of parallelism!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74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Common wait statistics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LCK_M_</a:t>
            </a:r>
            <a:r>
              <a:rPr lang="pt-BR" b="1" i="1" dirty="0"/>
              <a:t>xx</a:t>
            </a:r>
          </a:p>
          <a:p>
            <a:pPr marL="0" indent="0">
              <a:buNone/>
            </a:pPr>
            <a:endParaRPr lang="pt-BR" b="1" i="1" dirty="0"/>
          </a:p>
          <a:p>
            <a:r>
              <a:rPr lang="pt-BR" b="1" dirty="0"/>
              <a:t>LCK_M_</a:t>
            </a:r>
            <a:r>
              <a:rPr lang="pt-BR" b="1" i="1" dirty="0"/>
              <a:t>xx</a:t>
            </a:r>
            <a:r>
              <a:rPr lang="pt-BR" dirty="0"/>
              <a:t> waits occur when blocking is occuring</a:t>
            </a:r>
            <a:br>
              <a:rPr lang="pt-BR" dirty="0"/>
            </a:br>
            <a:endParaRPr lang="pt-BR" dirty="0"/>
          </a:p>
          <a:p>
            <a:r>
              <a:rPr lang="pt-BR" dirty="0"/>
              <a:t>Check if there is a blocking bottleneck, break up large updates, change isolation level</a:t>
            </a:r>
          </a:p>
        </p:txBody>
      </p:sp>
    </p:spTree>
    <p:extLst>
      <p:ext uri="{BB962C8B-B14F-4D97-AF65-F5344CB8AC3E}">
        <p14:creationId xmlns:p14="http://schemas.microsoft.com/office/powerpoint/2010/main" val="85294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Common wait statistics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PAGEIOLATCH_</a:t>
            </a:r>
            <a:r>
              <a:rPr lang="pt-BR" b="1" i="1" dirty="0"/>
              <a:t>xx</a:t>
            </a:r>
          </a:p>
          <a:p>
            <a:pPr marL="0" indent="0">
              <a:buNone/>
            </a:pPr>
            <a:endParaRPr lang="pt-BR" b="1" i="1" dirty="0"/>
          </a:p>
          <a:p>
            <a:r>
              <a:rPr lang="pt-BR" dirty="0"/>
              <a:t>Latches are synchronization objects for buffer pages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PAGEIOLATCH_</a:t>
            </a:r>
            <a:r>
              <a:rPr lang="pt-BR" b="1" i="1" dirty="0"/>
              <a:t>xx</a:t>
            </a:r>
            <a:r>
              <a:rPr lang="pt-BR" dirty="0"/>
              <a:t> occurs when data is moved from disk to the buffer cache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Can</a:t>
            </a:r>
            <a:r>
              <a:rPr lang="pt-BR" dirty="0"/>
              <a:t> indicate IO subsystem or memory issues, check indexes, statistics</a:t>
            </a:r>
          </a:p>
        </p:txBody>
      </p:sp>
    </p:spTree>
    <p:extLst>
      <p:ext uri="{BB962C8B-B14F-4D97-AF65-F5344CB8AC3E}">
        <p14:creationId xmlns:p14="http://schemas.microsoft.com/office/powerpoint/2010/main" val="1971202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Common wait statistics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OLEDB</a:t>
            </a:r>
          </a:p>
          <a:p>
            <a:pPr marL="0" indent="0">
              <a:buNone/>
            </a:pPr>
            <a:endParaRPr lang="pt-BR" b="1" dirty="0"/>
          </a:p>
          <a:p>
            <a:r>
              <a:rPr lang="pt-BR" b="1" dirty="0"/>
              <a:t>OLEDB</a:t>
            </a:r>
            <a:r>
              <a:rPr lang="pt-BR" dirty="0"/>
              <a:t> occurs when SQL Server calls the Microsoft SQL Native Client OLE DB provider</a:t>
            </a:r>
            <a:br>
              <a:rPr lang="pt-BR" dirty="0"/>
            </a:br>
            <a:endParaRPr lang="pt-BR" dirty="0"/>
          </a:p>
          <a:p>
            <a:r>
              <a:rPr lang="pt-BR" dirty="0"/>
              <a:t>Will also occur when you are using linked servers</a:t>
            </a:r>
            <a:br>
              <a:rPr lang="pt-BR" dirty="0"/>
            </a:br>
            <a:endParaRPr lang="pt-BR" dirty="0"/>
          </a:p>
          <a:p>
            <a:r>
              <a:rPr lang="pt-BR" dirty="0"/>
              <a:t>DBCC commands will also generate </a:t>
            </a:r>
            <a:r>
              <a:rPr lang="pt-BR" b="1" dirty="0"/>
              <a:t>OLEDB</a:t>
            </a:r>
            <a:r>
              <a:rPr lang="pt-BR" dirty="0"/>
              <a:t> waits!</a:t>
            </a:r>
          </a:p>
        </p:txBody>
      </p:sp>
    </p:spTree>
    <p:extLst>
      <p:ext uri="{BB962C8B-B14F-4D97-AF65-F5344CB8AC3E}">
        <p14:creationId xmlns:p14="http://schemas.microsoft.com/office/powerpoint/2010/main" val="749864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Common wait statistics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THREADP        L</a:t>
            </a:r>
          </a:p>
          <a:p>
            <a:pPr marL="0" indent="0">
              <a:buNone/>
            </a:pPr>
            <a:endParaRPr lang="pt-BR" b="1" dirty="0"/>
          </a:p>
          <a:p>
            <a:r>
              <a:rPr lang="pt-BR" b="1" dirty="0"/>
              <a:t>THREADPOOL</a:t>
            </a:r>
            <a:r>
              <a:rPr lang="pt-BR" dirty="0"/>
              <a:t> waits occur when there are no free worker threads available</a:t>
            </a:r>
            <a:br>
              <a:rPr lang="pt-BR" dirty="0"/>
            </a:br>
            <a:endParaRPr lang="pt-BR" dirty="0"/>
          </a:p>
          <a:p>
            <a:r>
              <a:rPr lang="pt-BR" dirty="0"/>
              <a:t>Max nr. of worker threads (64bit):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&lt;= 4 CPU’s = </a:t>
            </a:r>
            <a:r>
              <a:rPr lang="pt-BR" i="1" dirty="0"/>
              <a:t>512</a:t>
            </a:r>
            <a:br>
              <a:rPr lang="pt-BR" dirty="0"/>
            </a:br>
            <a:r>
              <a:rPr lang="pt-BR" dirty="0"/>
              <a:t>&gt;   4 CPU’s = </a:t>
            </a:r>
            <a:r>
              <a:rPr lang="pt-BR" i="1" dirty="0"/>
              <a:t>512 + ((CPU’s – 4) * 16)</a:t>
            </a:r>
            <a:br>
              <a:rPr lang="pt-BR" dirty="0"/>
            </a:br>
            <a:endParaRPr lang="pt-BR" dirty="0"/>
          </a:p>
        </p:txBody>
      </p:sp>
      <p:pic>
        <p:nvPicPr>
          <p:cNvPr id="6" name="Picture 2" descr="http://www.clipartbest.com/cliparts/ncE/9A4/ncE9A4R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63" y="1676402"/>
            <a:ext cx="326458" cy="27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lipartbest.com/cliparts/ncE/9A4/ncE9A4R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594" y="1676402"/>
            <a:ext cx="326458" cy="27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304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Common wait statistics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THREADP        L</a:t>
            </a:r>
          </a:p>
          <a:p>
            <a:pPr marL="0" indent="0">
              <a:buNone/>
            </a:pPr>
            <a:endParaRPr lang="pt-BR" sz="2800" b="1" dirty="0"/>
          </a:p>
          <a:p>
            <a:r>
              <a:rPr lang="pt-BR" sz="2800" dirty="0"/>
              <a:t>Can be caused by blocking, large query batches, increased number of user connections or large number of concurrent parallel plans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Check causes above before changing </a:t>
            </a:r>
            <a:r>
              <a:rPr lang="pt-BR" sz="2800" b="1" dirty="0"/>
              <a:t>max worker threads</a:t>
            </a:r>
            <a:r>
              <a:rPr lang="pt-BR" sz="2800" dirty="0"/>
              <a:t>!!!</a:t>
            </a:r>
            <a:br>
              <a:rPr lang="pt-BR" dirty="0"/>
            </a:br>
            <a:endParaRPr lang="pt-BR" dirty="0"/>
          </a:p>
        </p:txBody>
      </p:sp>
      <p:pic>
        <p:nvPicPr>
          <p:cNvPr id="6" name="Picture 2" descr="http://www.clipartbest.com/cliparts/ncE/9A4/ncE9A4R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63" y="1730720"/>
            <a:ext cx="326458" cy="27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lipartbest.com/cliparts/ncE/9A4/ncE9A4R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594" y="1730720"/>
            <a:ext cx="326458" cy="27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43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77511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118020"/>
          </a:xfrm>
        </p:spPr>
        <p:txBody>
          <a:bodyPr>
            <a:normAutofit/>
          </a:bodyPr>
          <a:lstStyle/>
          <a:p>
            <a:r>
              <a:rPr lang="pt-BR" dirty="0"/>
              <a:t>SQL Server 2005 Waits and Queues</a:t>
            </a:r>
            <a:br>
              <a:rPr lang="pt-BR" dirty="0"/>
            </a:br>
            <a:r>
              <a:rPr lang="pt-BR" sz="2000" i="1" dirty="0"/>
              <a:t>Tom Davidson - </a:t>
            </a:r>
            <a:r>
              <a:rPr lang="pt-BR" sz="2000" dirty="0">
                <a:hlinkClick r:id="rId2"/>
              </a:rPr>
              <a:t>http://bit.ly/1o2NFoF</a:t>
            </a:r>
            <a:br>
              <a:rPr lang="pt-BR" sz="2000" i="1" dirty="0"/>
            </a:br>
            <a:endParaRPr lang="pt-BR" sz="2000" i="1" dirty="0"/>
          </a:p>
          <a:p>
            <a:r>
              <a:rPr lang="pt-BR" dirty="0"/>
              <a:t>Paul Randal SQLskills.com blog</a:t>
            </a:r>
            <a:br>
              <a:rPr lang="pt-BR" sz="2000" dirty="0"/>
            </a:br>
            <a:r>
              <a:rPr lang="pt-BR" sz="2000" dirty="0">
                <a:hlinkClick r:id="rId3"/>
              </a:rPr>
              <a:t>http://bit.ly/1Dj4yoR</a:t>
            </a:r>
            <a:endParaRPr lang="pt-BR" sz="2000" dirty="0"/>
          </a:p>
          <a:p>
            <a:endParaRPr lang="pt-BR" sz="2000" dirty="0"/>
          </a:p>
          <a:p>
            <a:r>
              <a:rPr lang="pt-BR" dirty="0"/>
              <a:t>Microsoft MSDN sys.dm_os_wait_stats</a:t>
            </a:r>
            <a:br>
              <a:rPr lang="pt-BR" sz="2000" dirty="0"/>
            </a:br>
            <a:r>
              <a:rPr lang="pt-BR" sz="2000" dirty="0">
                <a:hlinkClick r:id="rId4"/>
              </a:rPr>
              <a:t>http://bit.ly/1le9dx0</a:t>
            </a:r>
            <a:endParaRPr lang="pt-BR" sz="2000" dirty="0"/>
          </a:p>
          <a:p>
            <a:endParaRPr lang="pt-BR" sz="2000" i="1" dirty="0"/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451553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big thank you to our sponsors!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2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Chief Consultant DotNine</a:t>
            </a:r>
          </a:p>
          <a:p>
            <a:r>
              <a:rPr lang="en-US" dirty="0"/>
              <a:t>MVP Data Platform</a:t>
            </a:r>
          </a:p>
          <a:p>
            <a:r>
              <a:rPr lang="en-US" dirty="0"/>
              <a:t>Blogger</a:t>
            </a:r>
          </a:p>
          <a:p>
            <a:r>
              <a:rPr lang="en-US" dirty="0"/>
              <a:t>Author</a:t>
            </a:r>
          </a:p>
          <a:p>
            <a:r>
              <a:rPr lang="en-US" dirty="0"/>
              <a:t>Speaker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pic>
        <p:nvPicPr>
          <p:cNvPr id="5" name="Picture 4" descr="http://dublincore.org/images/twi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02728"/>
            <a:ext cx="576470" cy="5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33670" y="4797287"/>
            <a:ext cx="219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@evdlaar</a:t>
            </a:r>
            <a:endParaRPr lang="nl-NL" sz="2000" dirty="0"/>
          </a:p>
        </p:txBody>
      </p:sp>
      <p:pic>
        <p:nvPicPr>
          <p:cNvPr id="7" name="Picture 6" descr="http://upload.wikimedia.org/wikipedia/commons/thumb/7/70/Applications-internet.svg/250px-Applications-interne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1" y="5279198"/>
            <a:ext cx="439048" cy="4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29494" y="5279198"/>
            <a:ext cx="2930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5"/>
              </a:rPr>
              <a:t>http://www.dotnine.net</a:t>
            </a:r>
            <a:endParaRPr lang="nl-NL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09" y="2164267"/>
            <a:ext cx="2001691" cy="3033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88" y="4213977"/>
            <a:ext cx="914402" cy="1447803"/>
          </a:xfrm>
          <a:prstGeom prst="rect">
            <a:avLst/>
          </a:prstGeom>
        </p:spPr>
      </p:pic>
      <p:pic>
        <p:nvPicPr>
          <p:cNvPr id="1026" name="Picture 2" descr="http://1.gravatar.com/avatar/4179f23295c157a533813b5fdaaba264?s=120&amp;d=mm&amp;r=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86" y="1440365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9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200" dirty="0"/>
              <a:t>What are wait statistics?</a:t>
            </a:r>
          </a:p>
          <a:p>
            <a:r>
              <a:rPr lang="en-US" sz="3200" dirty="0"/>
              <a:t>How wait statistics are generated</a:t>
            </a:r>
          </a:p>
          <a:p>
            <a:r>
              <a:rPr lang="en-US" sz="3200" dirty="0"/>
              <a:t>Querying &amp; analyzing wait statistics</a:t>
            </a:r>
          </a:p>
          <a:p>
            <a:r>
              <a:rPr lang="en-US" sz="3200" dirty="0"/>
              <a:t>Common wait statistics</a:t>
            </a:r>
          </a:p>
        </p:txBody>
      </p:sp>
    </p:spTree>
    <p:extLst>
      <p:ext uri="{BB962C8B-B14F-4D97-AF65-F5344CB8AC3E}">
        <p14:creationId xmlns:p14="http://schemas.microsoft.com/office/powerpoint/2010/main" val="375392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sz="4400" dirty="0"/>
              <a:t>What are wait statistics?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4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5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are wait statistics?</a:t>
            </a:r>
          </a:p>
        </p:txBody>
      </p:sp>
      <p:sp>
        <p:nvSpPr>
          <p:cNvPr id="6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When SQL Server executes a request but the resources are not available to complete the request a </a:t>
            </a:r>
            <a:r>
              <a:rPr lang="pt-BR" b="1" dirty="0"/>
              <a:t>wait</a:t>
            </a:r>
            <a:r>
              <a:rPr lang="pt-BR" dirty="0"/>
              <a:t> occurs</a:t>
            </a:r>
            <a:br>
              <a:rPr lang="pt-BR" dirty="0"/>
            </a:br>
            <a:endParaRPr lang="pt-BR" dirty="0"/>
          </a:p>
          <a:p>
            <a:r>
              <a:rPr lang="pt-BR" dirty="0"/>
              <a:t>SQL Server records the time it has been waiting as </a:t>
            </a:r>
            <a:r>
              <a:rPr lang="pt-BR" b="1" dirty="0"/>
              <a:t>wait time </a:t>
            </a:r>
            <a:r>
              <a:rPr lang="pt-BR" dirty="0"/>
              <a:t>and what it has been waiting on as the </a:t>
            </a:r>
            <a:r>
              <a:rPr lang="pt-BR" b="1" dirty="0"/>
              <a:t>wait type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are wait statistics?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The </a:t>
            </a:r>
            <a:r>
              <a:rPr lang="pt-BR" b="1" dirty="0"/>
              <a:t>wait time</a:t>
            </a:r>
            <a:r>
              <a:rPr lang="pt-BR" dirty="0"/>
              <a:t> and </a:t>
            </a:r>
            <a:r>
              <a:rPr lang="pt-BR" b="1" dirty="0"/>
              <a:t>wait type</a:t>
            </a:r>
            <a:r>
              <a:rPr lang="pt-BR" dirty="0"/>
              <a:t> are logged at the instance level and are cumulative since last SQL Server start </a:t>
            </a:r>
            <a:r>
              <a:rPr lang="pt-BR" sz="3200" dirty="0"/>
              <a:t>*</a:t>
            </a:r>
            <a:br>
              <a:rPr lang="pt-BR" dirty="0"/>
            </a:br>
            <a:endParaRPr lang="pt-BR" dirty="0"/>
          </a:p>
          <a:p>
            <a:r>
              <a:rPr lang="pt-BR" dirty="0"/>
              <a:t>The </a:t>
            </a:r>
            <a:r>
              <a:rPr lang="pt-BR" b="1" dirty="0"/>
              <a:t>wait statistics</a:t>
            </a:r>
            <a:r>
              <a:rPr lang="pt-BR" dirty="0"/>
              <a:t> will show you what your SQL Server instance is spending most of it’s time waiting on!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541388"/>
            <a:ext cx="773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Server 2016 introduces session based Wait Statistics collection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2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sz="4000" dirty="0"/>
              <a:t>How wait statistics are generated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7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Belgium</a:t>
            </a:r>
            <a:endParaRPr lang="en-US" dirty="0"/>
          </a:p>
        </p:txBody>
      </p:sp>
      <p:sp>
        <p:nvSpPr>
          <p:cNvPr id="3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wait statistics are generated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SQL Server uses </a:t>
            </a:r>
            <a:r>
              <a:rPr lang="pt-BR" b="1" dirty="0"/>
              <a:t>schedulers</a:t>
            </a:r>
            <a:r>
              <a:rPr lang="pt-BR" dirty="0"/>
              <a:t> to manage CPU time for threads</a:t>
            </a:r>
            <a:br>
              <a:rPr lang="pt-BR" dirty="0"/>
            </a:br>
            <a:endParaRPr lang="pt-BR" dirty="0"/>
          </a:p>
          <a:p>
            <a:r>
              <a:rPr lang="pt-BR" dirty="0"/>
              <a:t>The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pt-BR" dirty="0"/>
              <a:t> of schedulers = number of logical processors + 1 (DAC)</a:t>
            </a:r>
            <a:br>
              <a:rPr lang="pt-BR" dirty="0"/>
            </a:br>
            <a:endParaRPr lang="pt-BR" dirty="0"/>
          </a:p>
          <a:p>
            <a:r>
              <a:rPr lang="pt-BR" dirty="0"/>
              <a:t>View schedulers using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sys.dm_os_schedulers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0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488</Words>
  <Application>Microsoft Office PowerPoint</Application>
  <PresentationFormat>On-screen Show (4:3)</PresentationFormat>
  <Paragraphs>145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Office Theme</vt:lpstr>
      <vt:lpstr>No more waiting</vt:lpstr>
      <vt:lpstr>A big thank you to our sponsors!</vt:lpstr>
      <vt:lpstr>About me</vt:lpstr>
      <vt:lpstr>Agenda</vt:lpstr>
      <vt:lpstr>PowerPoint Presentation</vt:lpstr>
      <vt:lpstr>What are wait statistics?</vt:lpstr>
      <vt:lpstr>What are wait statistics?</vt:lpstr>
      <vt:lpstr>PowerPoint Presentation</vt:lpstr>
      <vt:lpstr>How wait statistics are generated</vt:lpstr>
      <vt:lpstr>How wait statistics are generated</vt:lpstr>
      <vt:lpstr>How wait statistics are generated</vt:lpstr>
      <vt:lpstr>How wait statistics are generated</vt:lpstr>
      <vt:lpstr>PowerPoint Presentation</vt:lpstr>
      <vt:lpstr>Querying &amp; analyzing wait statistics</vt:lpstr>
      <vt:lpstr>Querying &amp; analyzing wait statistics</vt:lpstr>
      <vt:lpstr>Querying &amp; analyzing wait statistics</vt:lpstr>
      <vt:lpstr>Querying &amp; analyzing wait statistics</vt:lpstr>
      <vt:lpstr>Querying &amp; analyzing wait statistics</vt:lpstr>
      <vt:lpstr>PowerPoint Presentation</vt:lpstr>
      <vt:lpstr>Common wait statistics</vt:lpstr>
      <vt:lpstr>Common wait statistics</vt:lpstr>
      <vt:lpstr>Common wait statistics</vt:lpstr>
      <vt:lpstr>Common wait statistics</vt:lpstr>
      <vt:lpstr>Common wait statistics</vt:lpstr>
      <vt:lpstr>Common wait statistics</vt:lpstr>
      <vt:lpstr>Common wait statistics</vt:lpstr>
      <vt:lpstr>Questions?</vt:lpstr>
      <vt:lpstr>Additional reading</vt:lpstr>
      <vt:lpstr>A big thank you to our sponsors!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Enrico van de Laar</cp:lastModifiedBy>
  <cp:revision>30</cp:revision>
  <dcterms:created xsi:type="dcterms:W3CDTF">2011-08-19T20:30:49Z</dcterms:created>
  <dcterms:modified xsi:type="dcterms:W3CDTF">2016-03-19T08:22:20Z</dcterms:modified>
</cp:coreProperties>
</file>