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7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4" r:id="rId46"/>
    <p:sldId id="313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286" r:id="rId55"/>
    <p:sldId id="322" r:id="rId56"/>
    <p:sldId id="323" r:id="rId57"/>
    <p:sldId id="324" r:id="rId58"/>
    <p:sldId id="325" r:id="rId59"/>
    <p:sldId id="326" r:id="rId60"/>
    <p:sldId id="287" r:id="rId61"/>
    <p:sldId id="327" r:id="rId62"/>
    <p:sldId id="328" r:id="rId63"/>
    <p:sldId id="329" r:id="rId64"/>
    <p:sldId id="264" r:id="rId65"/>
    <p:sldId id="265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562" y="2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C5F55-D899-4D7D-A055-44CC8044BE58}" type="doc">
      <dgm:prSet loTypeId="urn:microsoft.com/office/officeart/2008/layout/BubblePictureList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6C98C18-CCCA-44E5-A4D9-A6754C197C35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@</a:t>
          </a:r>
          <a:r>
            <a:rPr lang="en-US" sz="1800" b="1" dirty="0" err="1">
              <a:solidFill>
                <a:schemeClr val="tx1"/>
              </a:solidFill>
            </a:rPr>
            <a:t>SQLSoldier</a:t>
          </a:r>
          <a:endParaRPr lang="en-US" sz="1800" b="1" dirty="0">
            <a:solidFill>
              <a:schemeClr val="tx1"/>
            </a:solidFill>
          </a:endParaRPr>
        </a:p>
      </dgm:t>
    </dgm:pt>
    <dgm:pt modelId="{9FCFBDF9-AA48-43D1-B265-4F34B4AA006F}" type="parTrans" cxnId="{457B6A4C-F2B4-4B3A-B93A-39D711EA68C3}">
      <dgm:prSet/>
      <dgm:spPr/>
      <dgm:t>
        <a:bodyPr/>
        <a:lstStyle/>
        <a:p>
          <a:endParaRPr lang="en-US"/>
        </a:p>
      </dgm:t>
    </dgm:pt>
    <dgm:pt modelId="{772D0CF2-3493-4426-8AFD-47472FD416B9}" type="sibTrans" cxnId="{457B6A4C-F2B4-4B3A-B93A-39D711EA68C3}">
      <dgm:prSet/>
      <dgm:spPr>
        <a:blipFill dpi="0" rotWithShape="1">
          <a:blip xmlns:r="http://schemas.openxmlformats.org/officeDocument/2006/relationships" r:embed="rId1"/>
          <a:srcRect/>
          <a:stretch>
            <a:fillRect l="-108" t="-102" r="-108" b="-102"/>
          </a:stretch>
        </a:blipFill>
      </dgm:spPr>
      <dgm:t>
        <a:bodyPr/>
        <a:lstStyle/>
        <a:p>
          <a:endParaRPr lang="en-US"/>
        </a:p>
      </dgm:t>
    </dgm:pt>
    <dgm:pt modelId="{B8C51752-B171-4BFA-A9BA-7BB74DD07D67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Database Engineer</a:t>
          </a:r>
        </a:p>
      </dgm:t>
    </dgm:pt>
    <dgm:pt modelId="{382803CB-B78F-4BD4-9541-FA2661C9E60A}" type="parTrans" cxnId="{2A8B723C-22AB-4DC2-B430-3E32D0038946}">
      <dgm:prSet/>
      <dgm:spPr/>
      <dgm:t>
        <a:bodyPr/>
        <a:lstStyle/>
        <a:p>
          <a:endParaRPr lang="en-US"/>
        </a:p>
      </dgm:t>
    </dgm:pt>
    <dgm:pt modelId="{CF2EAF1A-83F7-4688-AAD4-49D3A1604A99}" type="sibTrans" cxnId="{2A8B723C-22AB-4DC2-B430-3E32D0038946}">
      <dgm:prSet/>
      <dgm:spPr>
        <a:blipFill dpi="0" rotWithShape="1">
          <a:blip xmlns:r="http://schemas.openxmlformats.org/officeDocument/2006/relationships" r:embed="rId2"/>
          <a:srcRect/>
          <a:stretch>
            <a:fillRect t="1000" b="-3000"/>
          </a:stretch>
        </a:blipFill>
      </dgm:spPr>
      <dgm:t>
        <a:bodyPr/>
        <a:lstStyle/>
        <a:p>
          <a:endParaRPr lang="en-US"/>
        </a:p>
      </dgm:t>
    </dgm:pt>
    <dgm:pt modelId="{782EA285-B5E7-4801-B3CD-A403910EBDAA}">
      <dgm:prSet phldrT="[Text]" custT="1"/>
      <dgm:spPr/>
      <dgm:t>
        <a:bodyPr/>
        <a:lstStyle/>
        <a:p>
          <a:r>
            <a:rPr lang="en-US" sz="1400" b="1" dirty="0" err="1"/>
            <a:t>BlueMountain</a:t>
          </a:r>
          <a:r>
            <a:rPr lang="en-US" sz="1400" b="1" dirty="0"/>
            <a:t> Capital Management</a:t>
          </a:r>
        </a:p>
      </dgm:t>
    </dgm:pt>
    <dgm:pt modelId="{3FE6DC8B-EC9C-4613-AC22-EF446636D27D}" type="parTrans" cxnId="{8522BEE2-58EF-4759-95E4-883998ECB3A2}">
      <dgm:prSet custT="1"/>
      <dgm:spPr/>
      <dgm:t>
        <a:bodyPr/>
        <a:lstStyle/>
        <a:p>
          <a:endParaRPr lang="en-US" sz="1400" b="1" dirty="0"/>
        </a:p>
      </dgm:t>
    </dgm:pt>
    <dgm:pt modelId="{7A3154B2-A0B4-4F61-B2B0-30FC5F5363BC}" type="sibTrans" cxnId="{8522BEE2-58EF-4759-95E4-883998ECB3A2}">
      <dgm:prSet custT="1"/>
      <dgm:spPr/>
      <dgm:t>
        <a:bodyPr/>
        <a:lstStyle/>
        <a:p>
          <a:endParaRPr lang="en-US" sz="1400" b="1" dirty="0"/>
        </a:p>
      </dgm:t>
    </dgm:pt>
    <dgm:pt modelId="{302008C3-F250-4752-A92F-FFA1C32AB00C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PASS Security Virtual Chapter</a:t>
          </a:r>
        </a:p>
      </dgm:t>
    </dgm:pt>
    <dgm:pt modelId="{A0E1EF58-DC82-40D2-B988-2B5CF1256CEF}" type="parTrans" cxnId="{66A3D9F0-C1BA-4250-8385-54061CDA0F9F}">
      <dgm:prSet/>
      <dgm:spPr/>
      <dgm:t>
        <a:bodyPr/>
        <a:lstStyle/>
        <a:p>
          <a:endParaRPr lang="en-US"/>
        </a:p>
      </dgm:t>
    </dgm:pt>
    <dgm:pt modelId="{CE5E2438-578B-451E-AD1C-3FEE4FA48D6C}" type="sibTrans" cxnId="{66A3D9F0-C1BA-4250-8385-54061CDA0F9F}">
      <dgm:prSet/>
      <dgm:spPr>
        <a:blipFill dpi="0" rotWithShape="1">
          <a:blip xmlns:r="http://schemas.openxmlformats.org/officeDocument/2006/relationships" r:embed="rId3"/>
          <a:srcRect/>
          <a:stretch>
            <a:fillRect l="-33555" t="-5715" r="-33555" b="-61433"/>
          </a:stretch>
        </a:blipFill>
      </dgm:spPr>
      <dgm:t>
        <a:bodyPr/>
        <a:lstStyle/>
        <a:p>
          <a:endParaRPr lang="en-US"/>
        </a:p>
      </dgm:t>
    </dgm:pt>
    <dgm:pt modelId="{160E1A35-3DBF-4D81-9098-5279B08AA50A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http://security.sqlpass.org</a:t>
          </a:r>
        </a:p>
      </dgm:t>
    </dgm:pt>
    <dgm:pt modelId="{60B44EFC-5CE9-41EB-AC41-D1AC9620F49A}" type="parTrans" cxnId="{7FE4500E-E95C-4880-A5DF-D53E641F90F9}">
      <dgm:prSet custT="1"/>
      <dgm:spPr/>
      <dgm:t>
        <a:bodyPr/>
        <a:lstStyle/>
        <a:p>
          <a:endParaRPr lang="en-US" sz="1400" dirty="0"/>
        </a:p>
      </dgm:t>
    </dgm:pt>
    <dgm:pt modelId="{E67D0222-C37D-4099-A356-CDE487A260A3}" type="sibTrans" cxnId="{7FE4500E-E95C-4880-A5DF-D53E641F90F9}">
      <dgm:prSet custT="1"/>
      <dgm:spPr/>
      <dgm:t>
        <a:bodyPr/>
        <a:lstStyle/>
        <a:p>
          <a:endParaRPr lang="en-US" sz="1400" dirty="0"/>
        </a:p>
      </dgm:t>
    </dgm:pt>
    <dgm:pt modelId="{5C44C1CB-1013-4431-80CB-9703155214A2}">
      <dgm:prSet phldrT="[Text]" custT="1"/>
      <dgm:spPr/>
      <dgm:t>
        <a:bodyPr/>
        <a:lstStyle/>
        <a:p>
          <a:pPr algn="l"/>
          <a:r>
            <a:rPr lang="en-US" sz="1800" b="1" dirty="0">
              <a:solidFill>
                <a:schemeClr val="tx1"/>
              </a:solidFill>
            </a:rPr>
            <a:t>Robert L Davis</a:t>
          </a:r>
        </a:p>
      </dgm:t>
    </dgm:pt>
    <dgm:pt modelId="{2B359B14-A077-4AA3-862D-F863A439DB63}" type="parTrans" cxnId="{9A1453BB-427E-4E03-8EA7-78AD4602D7A6}">
      <dgm:prSet/>
      <dgm:spPr/>
      <dgm:t>
        <a:bodyPr/>
        <a:lstStyle/>
        <a:p>
          <a:endParaRPr lang="en-US"/>
        </a:p>
      </dgm:t>
    </dgm:pt>
    <dgm:pt modelId="{893C9F0A-400E-40B3-80F9-507E604FD5A9}" type="sibTrans" cxnId="{9A1453BB-427E-4E03-8EA7-78AD4602D7A6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8E73675-ED18-4CE3-8D0F-3710B1CAB4B8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Microsoft Certified Master</a:t>
          </a:r>
        </a:p>
      </dgm:t>
    </dgm:pt>
    <dgm:pt modelId="{3128C3E0-0D37-48C5-BED5-81EAEFBCA2BB}" type="parTrans" cxnId="{6338BF48-2B83-46A5-8E0F-65B97E6EB5AF}">
      <dgm:prSet custT="1"/>
      <dgm:spPr/>
      <dgm:t>
        <a:bodyPr/>
        <a:lstStyle/>
        <a:p>
          <a:pPr algn="l"/>
          <a:endParaRPr lang="en-US" sz="1400" dirty="0"/>
        </a:p>
      </dgm:t>
    </dgm:pt>
    <dgm:pt modelId="{FDDA0B86-0EAF-4F52-8B61-FF674F160518}" type="sibTrans" cxnId="{6338BF48-2B83-46A5-8E0F-65B97E6EB5AF}">
      <dgm:prSet custT="1"/>
      <dgm:spPr/>
      <dgm:t>
        <a:bodyPr/>
        <a:lstStyle/>
        <a:p>
          <a:pPr algn="l"/>
          <a:endParaRPr lang="en-US" sz="1600" dirty="0"/>
        </a:p>
      </dgm:t>
    </dgm:pt>
    <dgm:pt modelId="{9D839D79-F8E1-42AD-92B1-478BC9D6403F}">
      <dgm:prSet phldrT="[Text]" custT="1"/>
      <dgm:spPr/>
      <dgm:t>
        <a:bodyPr/>
        <a:lstStyle/>
        <a:p>
          <a:pPr algn="l"/>
          <a:r>
            <a:rPr lang="en-US" sz="1400" b="1" dirty="0">
              <a:solidFill>
                <a:schemeClr val="tx1"/>
              </a:solidFill>
            </a:rPr>
            <a:t>Data Platform MVP</a:t>
          </a:r>
        </a:p>
      </dgm:t>
    </dgm:pt>
    <dgm:pt modelId="{AD138C6B-9B2C-48D1-BECC-7BAB7517FFA6}" type="parTrans" cxnId="{FEF765E2-BAC6-468A-B193-0C71EE74E7A0}">
      <dgm:prSet custT="1"/>
      <dgm:spPr/>
      <dgm:t>
        <a:bodyPr/>
        <a:lstStyle/>
        <a:p>
          <a:pPr algn="l"/>
          <a:endParaRPr lang="en-US" sz="1400" dirty="0"/>
        </a:p>
      </dgm:t>
    </dgm:pt>
    <dgm:pt modelId="{1FB48431-C0BE-4E96-B4DF-9C8017C6AECA}" type="sibTrans" cxnId="{FEF765E2-BAC6-468A-B193-0C71EE74E7A0}">
      <dgm:prSet/>
      <dgm:spPr/>
      <dgm:t>
        <a:bodyPr/>
        <a:lstStyle/>
        <a:p>
          <a:endParaRPr lang="en-US"/>
        </a:p>
      </dgm:t>
    </dgm:pt>
    <dgm:pt modelId="{151E138E-3086-400F-B375-54DF4157B3C7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Volunteers needed</a:t>
          </a:r>
        </a:p>
      </dgm:t>
    </dgm:pt>
    <dgm:pt modelId="{9BEADB40-F7C2-40EC-9AB0-CF5F948C95EB}" type="parTrans" cxnId="{0798D317-6F3C-4D25-A1DC-DFB961C76292}">
      <dgm:prSet custT="1"/>
      <dgm:spPr/>
      <dgm:t>
        <a:bodyPr/>
        <a:lstStyle/>
        <a:p>
          <a:endParaRPr lang="en-US" sz="1400" dirty="0"/>
        </a:p>
      </dgm:t>
    </dgm:pt>
    <dgm:pt modelId="{1981DD5F-0BD3-4DD8-BB38-E94FA6DDFFF7}" type="sibTrans" cxnId="{0798D317-6F3C-4D25-A1DC-DFB961C76292}">
      <dgm:prSet/>
      <dgm:spPr/>
      <dgm:t>
        <a:bodyPr/>
        <a:lstStyle/>
        <a:p>
          <a:endParaRPr lang="en-US"/>
        </a:p>
      </dgm:t>
    </dgm:pt>
    <dgm:pt modelId="{ED0831E6-819C-4CF5-8B80-D976A9DA1396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www.sqlsoldier.com</a:t>
          </a:r>
        </a:p>
      </dgm:t>
    </dgm:pt>
    <dgm:pt modelId="{B991919E-CB57-46F5-8ABE-BA5E0F0DFBC1}" type="parTrans" cxnId="{8EC92840-3EE0-4272-9FD4-731B68C125AE}">
      <dgm:prSet custT="1"/>
      <dgm:spPr/>
      <dgm:t>
        <a:bodyPr/>
        <a:lstStyle/>
        <a:p>
          <a:endParaRPr lang="en-US" sz="1400" dirty="0"/>
        </a:p>
      </dgm:t>
    </dgm:pt>
    <dgm:pt modelId="{FA864A66-1671-4980-AC02-5002871E0227}" type="sibTrans" cxnId="{8EC92840-3EE0-4272-9FD4-731B68C125AE}">
      <dgm:prSet custT="1"/>
      <dgm:spPr/>
      <dgm:t>
        <a:bodyPr/>
        <a:lstStyle/>
        <a:p>
          <a:endParaRPr lang="en-US" sz="1400" dirty="0"/>
        </a:p>
      </dgm:t>
    </dgm:pt>
    <dgm:pt modelId="{4FB83BB1-FE65-4F06-A886-D63B86D3EDEB}">
      <dgm:prSet phldrT="[Text]" custT="1"/>
      <dgm:spPr/>
      <dgm:t>
        <a:bodyPr/>
        <a:lstStyle/>
        <a:p>
          <a:r>
            <a:rPr lang="en-US" sz="1400" b="1" dirty="0" smtClean="0"/>
            <a:t>17+ </a:t>
          </a:r>
          <a:r>
            <a:rPr lang="en-US" sz="1400" b="1" dirty="0"/>
            <a:t>years working with SQL Server</a:t>
          </a:r>
        </a:p>
      </dgm:t>
    </dgm:pt>
    <dgm:pt modelId="{C2920B6E-6B3C-4C0C-A0D6-D54AF0DD4434}" type="parTrans" cxnId="{96A597CA-06A1-427E-AC05-E3BE94EC23B0}">
      <dgm:prSet custT="1"/>
      <dgm:spPr/>
      <dgm:t>
        <a:bodyPr/>
        <a:lstStyle/>
        <a:p>
          <a:endParaRPr lang="en-US" sz="1400" b="1" dirty="0"/>
        </a:p>
      </dgm:t>
    </dgm:pt>
    <dgm:pt modelId="{C40E38D3-8424-4227-B0BF-D07DD6D0CAB5}" type="sibTrans" cxnId="{96A597CA-06A1-427E-AC05-E3BE94EC23B0}">
      <dgm:prSet/>
      <dgm:spPr/>
      <dgm:t>
        <a:bodyPr/>
        <a:lstStyle/>
        <a:p>
          <a:endParaRPr lang="en-US"/>
        </a:p>
      </dgm:t>
    </dgm:pt>
    <dgm:pt modelId="{E9C15F5E-15F5-4A07-A27B-BC78FC9F1289}" type="pres">
      <dgm:prSet presAssocID="{ABEC5F55-D899-4D7D-A055-44CC8044BE58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8786444A-41B3-44A1-837C-51E11E6D4FFD}" type="pres">
      <dgm:prSet presAssocID="{5C44C1CB-1013-4431-80CB-9703155214A2}" presName="parent_text_1" presStyleLbl="revTx" presStyleIdx="0" presStyleCnt="4" custScaleX="113348" custLinFactNeighborY="-20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A340F-06BE-44C4-AA2E-65236A75B953}" type="pres">
      <dgm:prSet presAssocID="{5C44C1CB-1013-4431-80CB-9703155214A2}" presName="image_accent_1" presStyleCnt="0"/>
      <dgm:spPr/>
    </dgm:pt>
    <dgm:pt modelId="{CA2463A1-E20B-4EC3-99A5-C10A9CABECAE}" type="pres">
      <dgm:prSet presAssocID="{5C44C1CB-1013-4431-80CB-9703155214A2}" presName="imageAccentRepeatNode" presStyleLbl="alignNode1" presStyleIdx="0" presStyleCnt="8" custLinFactNeighborX="-16040" custLinFactNeighborY="-1004"/>
      <dgm:spPr/>
    </dgm:pt>
    <dgm:pt modelId="{5220E032-4EF5-4EAD-ACA1-10F0F29928EC}" type="pres">
      <dgm:prSet presAssocID="{5C44C1CB-1013-4431-80CB-9703155214A2}" presName="accent_1" presStyleLbl="alignNode1" presStyleIdx="1" presStyleCnt="8" custLinFactNeighborX="-53958" custLinFactNeighborY="-3384"/>
      <dgm:spPr/>
    </dgm:pt>
    <dgm:pt modelId="{9A4BA27F-ED9D-4B03-82D8-D6355A7BEC57}" type="pres">
      <dgm:prSet presAssocID="{893C9F0A-400E-40B3-80F9-507E604FD5A9}" presName="image_1" presStyleCnt="0"/>
      <dgm:spPr/>
    </dgm:pt>
    <dgm:pt modelId="{CA3507BB-99F4-4CC7-8E86-FF0C5EF1480F}" type="pres">
      <dgm:prSet presAssocID="{893C9F0A-400E-40B3-80F9-507E604FD5A9}" presName="imageRepeatNode" presStyleLbl="fgImgPlace1" presStyleIdx="0" presStyleCnt="4" custLinFactNeighborX="-17354" custLinFactNeighborY="-1088"/>
      <dgm:spPr/>
      <dgm:t>
        <a:bodyPr/>
        <a:lstStyle/>
        <a:p>
          <a:endParaRPr lang="en-US"/>
        </a:p>
      </dgm:t>
    </dgm:pt>
    <dgm:pt modelId="{64574821-0014-4C95-8434-1A755C2E48AD}" type="pres">
      <dgm:prSet presAssocID="{46C98C18-CCCA-44E5-A4D9-A6754C197C35}" presName="parent_text_2" presStyleLbl="revTx" presStyleIdx="1" presStyleCnt="4" custScaleX="123434" custLinFactNeighborX="-2415" custLinFactNeighborY="-119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171AA-CCE7-498A-A184-51D1BE0686E6}" type="pres">
      <dgm:prSet presAssocID="{46C98C18-CCCA-44E5-A4D9-A6754C197C35}" presName="image_accent_2" presStyleCnt="0"/>
      <dgm:spPr/>
    </dgm:pt>
    <dgm:pt modelId="{CB94131F-C1E1-435F-856E-F8E7126EFCF8}" type="pres">
      <dgm:prSet presAssocID="{46C98C18-CCCA-44E5-A4D9-A6754C197C35}" presName="imageAccentRepeatNode" presStyleLbl="alignNode1" presStyleIdx="2" presStyleCnt="8" custLinFactNeighborX="-30611" custLinFactNeighborY="-1920"/>
      <dgm:spPr/>
    </dgm:pt>
    <dgm:pt modelId="{113DA98D-73C9-426E-9CEA-E231E32D75F9}" type="pres">
      <dgm:prSet presAssocID="{772D0CF2-3493-4426-8AFD-47472FD416B9}" presName="image_2" presStyleCnt="0"/>
      <dgm:spPr/>
    </dgm:pt>
    <dgm:pt modelId="{1129921B-836A-4CCC-842C-52F83E3082D2}" type="pres">
      <dgm:prSet presAssocID="{772D0CF2-3493-4426-8AFD-47472FD416B9}" presName="imageRepeatNode" presStyleLbl="fgImgPlace1" presStyleIdx="1" presStyleCnt="4" custLinFactNeighborX="-34720" custLinFactNeighborY="-2176"/>
      <dgm:spPr/>
      <dgm:t>
        <a:bodyPr/>
        <a:lstStyle/>
        <a:p>
          <a:endParaRPr lang="en-US"/>
        </a:p>
      </dgm:t>
    </dgm:pt>
    <dgm:pt modelId="{EBF511EE-02AA-4CEF-A1CB-5F7CC9DA0F11}" type="pres">
      <dgm:prSet presAssocID="{B8C51752-B171-4BFA-A9BA-7BB74DD07D67}" presName="image_accent_3" presStyleCnt="0"/>
      <dgm:spPr/>
    </dgm:pt>
    <dgm:pt modelId="{BB52CFEB-5813-43A6-B43A-C0CBA235D28D}" type="pres">
      <dgm:prSet presAssocID="{B8C51752-B171-4BFA-A9BA-7BB74DD07D67}" presName="imageAccentRepeatNode" presStyleLbl="alignNode1" presStyleIdx="3" presStyleCnt="8" custLinFactNeighborX="-23886" custLinFactNeighborY="-1498"/>
      <dgm:spPr>
        <a:solidFill>
          <a:schemeClr val="bg1"/>
        </a:solidFill>
      </dgm:spPr>
    </dgm:pt>
    <dgm:pt modelId="{0BA7AF74-F6D3-41E1-B820-D3E38455F262}" type="pres">
      <dgm:prSet presAssocID="{B8C51752-B171-4BFA-A9BA-7BB74DD07D67}" presName="parent_text_3" presStyleLbl="revTx" presStyleIdx="2" presStyleCnt="4" custScaleX="151885" custLinFactNeighborX="9042" custLinFactNeighborY="-1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498DD5-3732-4524-8527-640ABE7E9DCA}" type="pres">
      <dgm:prSet presAssocID="{B8C51752-B171-4BFA-A9BA-7BB74DD07D67}" presName="accent_2" presStyleLbl="alignNode1" presStyleIdx="4" presStyleCnt="8" custLinFactNeighborX="-72936" custLinFactNeighborY="-4572"/>
      <dgm:spPr/>
    </dgm:pt>
    <dgm:pt modelId="{53F15720-EA47-4A47-A9A2-DE69DD57DDE0}" type="pres">
      <dgm:prSet presAssocID="{B8C51752-B171-4BFA-A9BA-7BB74DD07D67}" presName="accent_3" presStyleLbl="alignNode1" presStyleIdx="5" presStyleCnt="8" custLinFactX="-45884" custLinFactNeighborX="-100000" custLinFactNeighborY="-4566"/>
      <dgm:spPr/>
    </dgm:pt>
    <dgm:pt modelId="{9D4BA1B4-FA88-4776-B62B-25ADB28EBA42}" type="pres">
      <dgm:prSet presAssocID="{CF2EAF1A-83F7-4688-AAD4-49D3A1604A99}" presName="image_3" presStyleCnt="0"/>
      <dgm:spPr/>
    </dgm:pt>
    <dgm:pt modelId="{E0394DD6-02C6-4AEB-8A64-05DA573ADDDA}" type="pres">
      <dgm:prSet presAssocID="{CF2EAF1A-83F7-4688-AAD4-49D3A1604A99}" presName="imageRepeatNode" presStyleLbl="fgImgPlace1" presStyleIdx="2" presStyleCnt="4" custScaleX="101400" custScaleY="94038" custLinFactNeighborX="-27649" custLinFactNeighborY="-3316"/>
      <dgm:spPr/>
      <dgm:t>
        <a:bodyPr/>
        <a:lstStyle/>
        <a:p>
          <a:endParaRPr lang="en-US"/>
        </a:p>
      </dgm:t>
    </dgm:pt>
    <dgm:pt modelId="{BBA6950D-E41F-4725-877E-06804F0DBC64}" type="pres">
      <dgm:prSet presAssocID="{302008C3-F250-4752-A92F-FFA1C32AB00C}" presName="image_accent_4" presStyleCnt="0"/>
      <dgm:spPr/>
    </dgm:pt>
    <dgm:pt modelId="{F2AEA885-2BA5-4EE6-AAE8-A0B54C40B818}" type="pres">
      <dgm:prSet presAssocID="{302008C3-F250-4752-A92F-FFA1C32AB00C}" presName="imageAccentRepeatNode" presStyleLbl="alignNode1" presStyleIdx="6" presStyleCnt="8" custLinFactNeighborX="-34088" custLinFactNeighborY="-2136"/>
      <dgm:spPr/>
    </dgm:pt>
    <dgm:pt modelId="{6AD58428-CC3C-4BE8-8B54-3F846E695F2F}" type="pres">
      <dgm:prSet presAssocID="{302008C3-F250-4752-A92F-FFA1C32AB00C}" presName="parent_text_4" presStyleLbl="revTx" presStyleIdx="3" presStyleCnt="4" custScaleX="132917" custLinFactNeighborX="4257" custLinFactNeighborY="-90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A31FA-0DE0-4A63-98E6-2AC193C4D336}" type="pres">
      <dgm:prSet presAssocID="{302008C3-F250-4752-A92F-FFA1C32AB00C}" presName="accent_4" presStyleLbl="alignNode1" presStyleIdx="7" presStyleCnt="8" custLinFactX="-49834" custLinFactNeighborX="-100000" custLinFactNeighborY="-35820"/>
      <dgm:spPr/>
    </dgm:pt>
    <dgm:pt modelId="{A8A7B12A-FFA2-4266-80BA-BADA74D3004C}" type="pres">
      <dgm:prSet presAssocID="{CE5E2438-578B-451E-AD1C-3FEE4FA48D6C}" presName="image_4" presStyleCnt="0"/>
      <dgm:spPr/>
    </dgm:pt>
    <dgm:pt modelId="{928ADEB8-7A8A-4981-9802-27048F89B08F}" type="pres">
      <dgm:prSet presAssocID="{CE5E2438-578B-451E-AD1C-3FEE4FA48D6C}" presName="imageRepeatNode" presStyleLbl="fgImgPlace1" presStyleIdx="3" presStyleCnt="4" custLinFactNeighborX="-38600" custLinFactNeighborY="-2420"/>
      <dgm:spPr/>
      <dgm:t>
        <a:bodyPr/>
        <a:lstStyle/>
        <a:p>
          <a:endParaRPr lang="en-US"/>
        </a:p>
      </dgm:t>
    </dgm:pt>
  </dgm:ptLst>
  <dgm:cxnLst>
    <dgm:cxn modelId="{ED364AA3-8F18-4E61-ADA6-06D2E1BE853A}" type="presOf" srcId="{9BEADB40-F7C2-40EC-9AB0-CF5F948C95EB}" destId="{6AD58428-CC3C-4BE8-8B54-3F846E695F2F}" srcOrd="0" destOrd="4" presId="urn:microsoft.com/office/officeart/2008/layout/BubblePictureList"/>
    <dgm:cxn modelId="{5961A2DC-325F-4EFB-9D5C-094FC0C073C6}" type="presOf" srcId="{782EA285-B5E7-4801-B3CD-A403910EBDAA}" destId="{0BA7AF74-F6D3-41E1-B820-D3E38455F262}" srcOrd="0" destOrd="2" presId="urn:microsoft.com/office/officeart/2008/layout/BubblePictureList"/>
    <dgm:cxn modelId="{4588E2D7-1336-4746-8E0B-E6467E156BA8}" type="presOf" srcId="{CE5E2438-578B-451E-AD1C-3FEE4FA48D6C}" destId="{928ADEB8-7A8A-4981-9802-27048F89B08F}" srcOrd="0" destOrd="0" presId="urn:microsoft.com/office/officeart/2008/layout/BubblePictureList"/>
    <dgm:cxn modelId="{66A3D9F0-C1BA-4250-8385-54061CDA0F9F}" srcId="{ABEC5F55-D899-4D7D-A055-44CC8044BE58}" destId="{302008C3-F250-4752-A92F-FFA1C32AB00C}" srcOrd="3" destOrd="0" parTransId="{A0E1EF58-DC82-40D2-B988-2B5CF1256CEF}" sibTransId="{CE5E2438-578B-451E-AD1C-3FEE4FA48D6C}"/>
    <dgm:cxn modelId="{F7FB5B26-B33F-4555-A9A0-04A7B2F8A8DB}" type="presOf" srcId="{9D839D79-F8E1-42AD-92B1-478BC9D6403F}" destId="{8786444A-41B3-44A1-837C-51E11E6D4FFD}" srcOrd="0" destOrd="5" presId="urn:microsoft.com/office/officeart/2008/layout/BubblePictureList"/>
    <dgm:cxn modelId="{66A6C32A-6C16-42C1-AB8B-22FABF9A2BFD}" type="presOf" srcId="{CF2EAF1A-83F7-4688-AAD4-49D3A1604A99}" destId="{E0394DD6-02C6-4AEB-8A64-05DA573ADDDA}" srcOrd="0" destOrd="0" presId="urn:microsoft.com/office/officeart/2008/layout/BubblePictureList"/>
    <dgm:cxn modelId="{7FE4500E-E95C-4880-A5DF-D53E641F90F9}" srcId="{302008C3-F250-4752-A92F-FFA1C32AB00C}" destId="{160E1A35-3DBF-4D81-9098-5279B08AA50A}" srcOrd="0" destOrd="0" parTransId="{60B44EFC-5CE9-41EB-AC41-D1AC9620F49A}" sibTransId="{E67D0222-C37D-4099-A356-CDE487A260A3}"/>
    <dgm:cxn modelId="{BA192E0E-9BCD-41C2-B863-19409DB69D80}" type="presOf" srcId="{C2920B6E-6B3C-4C0C-A0D6-D54AF0DD4434}" destId="{0BA7AF74-F6D3-41E1-B820-D3E38455F262}" srcOrd="0" destOrd="4" presId="urn:microsoft.com/office/officeart/2008/layout/BubblePictureList"/>
    <dgm:cxn modelId="{D31175DD-B563-4512-B1E4-F1778CC6BBDF}" type="presOf" srcId="{4FB83BB1-FE65-4F06-A886-D63B86D3EDEB}" destId="{0BA7AF74-F6D3-41E1-B820-D3E38455F262}" srcOrd="0" destOrd="5" presId="urn:microsoft.com/office/officeart/2008/layout/BubblePictureList"/>
    <dgm:cxn modelId="{2A8B723C-22AB-4DC2-B430-3E32D0038946}" srcId="{ABEC5F55-D899-4D7D-A055-44CC8044BE58}" destId="{B8C51752-B171-4BFA-A9BA-7BB74DD07D67}" srcOrd="2" destOrd="0" parTransId="{382803CB-B78F-4BD4-9541-FA2661C9E60A}" sibTransId="{CF2EAF1A-83F7-4688-AAD4-49D3A1604A99}"/>
    <dgm:cxn modelId="{AF967B17-1468-4EBD-A066-0BFB3FEEB3D5}" type="presOf" srcId="{3FE6DC8B-EC9C-4613-AC22-EF446636D27D}" destId="{0BA7AF74-F6D3-41E1-B820-D3E38455F262}" srcOrd="0" destOrd="1" presId="urn:microsoft.com/office/officeart/2008/layout/BubblePictureList"/>
    <dgm:cxn modelId="{726EB45E-D686-442C-B3B1-F7EDA0F7E481}" type="presOf" srcId="{302008C3-F250-4752-A92F-FFA1C32AB00C}" destId="{6AD58428-CC3C-4BE8-8B54-3F846E695F2F}" srcOrd="0" destOrd="0" presId="urn:microsoft.com/office/officeart/2008/layout/BubblePictureList"/>
    <dgm:cxn modelId="{03DD34CB-9338-45AB-AA8A-E2A507E60DAA}" type="presOf" srcId="{B8E73675-ED18-4CE3-8D0F-3710B1CAB4B8}" destId="{8786444A-41B3-44A1-837C-51E11E6D4FFD}" srcOrd="0" destOrd="2" presId="urn:microsoft.com/office/officeart/2008/layout/BubblePictureList"/>
    <dgm:cxn modelId="{C314D092-495D-461D-99B8-FFB0D9D83D38}" type="presOf" srcId="{AD138C6B-9B2C-48D1-BECC-7BAB7517FFA6}" destId="{8786444A-41B3-44A1-837C-51E11E6D4FFD}" srcOrd="0" destOrd="4" presId="urn:microsoft.com/office/officeart/2008/layout/BubblePictureList"/>
    <dgm:cxn modelId="{F13BD03D-2140-4B72-B176-BCAAE7A89768}" type="presOf" srcId="{160E1A35-3DBF-4D81-9098-5279B08AA50A}" destId="{6AD58428-CC3C-4BE8-8B54-3F846E695F2F}" srcOrd="0" destOrd="2" presId="urn:microsoft.com/office/officeart/2008/layout/BubblePictureList"/>
    <dgm:cxn modelId="{4854C87B-B28A-4E98-8F95-809093685CDD}" type="presOf" srcId="{5C44C1CB-1013-4431-80CB-9703155214A2}" destId="{8786444A-41B3-44A1-837C-51E11E6D4FFD}" srcOrd="0" destOrd="0" presId="urn:microsoft.com/office/officeart/2008/layout/BubblePictureList"/>
    <dgm:cxn modelId="{0798D317-6F3C-4D25-A1DC-DFB961C76292}" srcId="{302008C3-F250-4752-A92F-FFA1C32AB00C}" destId="{151E138E-3086-400F-B375-54DF4157B3C7}" srcOrd="1" destOrd="0" parTransId="{9BEADB40-F7C2-40EC-9AB0-CF5F948C95EB}" sibTransId="{1981DD5F-0BD3-4DD8-BB38-E94FA6DDFFF7}"/>
    <dgm:cxn modelId="{FEF765E2-BAC6-468A-B193-0C71EE74E7A0}" srcId="{5C44C1CB-1013-4431-80CB-9703155214A2}" destId="{9D839D79-F8E1-42AD-92B1-478BC9D6403F}" srcOrd="1" destOrd="0" parTransId="{AD138C6B-9B2C-48D1-BECC-7BAB7517FFA6}" sibTransId="{1FB48431-C0BE-4E96-B4DF-9C8017C6AECA}"/>
    <dgm:cxn modelId="{68C3A78B-EECB-4B46-AD7D-B49F502B924C}" type="presOf" srcId="{7A3154B2-A0B4-4F61-B2B0-30FC5F5363BC}" destId="{0BA7AF74-F6D3-41E1-B820-D3E38455F262}" srcOrd="0" destOrd="3" presId="urn:microsoft.com/office/officeart/2008/layout/BubblePictureList"/>
    <dgm:cxn modelId="{A50BF3CC-3E06-4F10-9A97-635A43A2A97C}" type="presOf" srcId="{E67D0222-C37D-4099-A356-CDE487A260A3}" destId="{6AD58428-CC3C-4BE8-8B54-3F846E695F2F}" srcOrd="0" destOrd="3" presId="urn:microsoft.com/office/officeart/2008/layout/BubblePictureList"/>
    <dgm:cxn modelId="{8522BEE2-58EF-4759-95E4-883998ECB3A2}" srcId="{B8C51752-B171-4BFA-A9BA-7BB74DD07D67}" destId="{782EA285-B5E7-4801-B3CD-A403910EBDAA}" srcOrd="0" destOrd="0" parTransId="{3FE6DC8B-EC9C-4613-AC22-EF446636D27D}" sibTransId="{7A3154B2-A0B4-4F61-B2B0-30FC5F5363BC}"/>
    <dgm:cxn modelId="{B7A14489-BFF4-463B-A9AD-C3CE78F59904}" type="presOf" srcId="{FDDA0B86-0EAF-4F52-8B61-FF674F160518}" destId="{8786444A-41B3-44A1-837C-51E11E6D4FFD}" srcOrd="0" destOrd="3" presId="urn:microsoft.com/office/officeart/2008/layout/BubblePictureList"/>
    <dgm:cxn modelId="{94879FB6-68BF-4695-B0CE-9840BDEDCF09}" type="presOf" srcId="{60B44EFC-5CE9-41EB-AC41-D1AC9620F49A}" destId="{6AD58428-CC3C-4BE8-8B54-3F846E695F2F}" srcOrd="0" destOrd="1" presId="urn:microsoft.com/office/officeart/2008/layout/BubblePictureList"/>
    <dgm:cxn modelId="{9A1453BB-427E-4E03-8EA7-78AD4602D7A6}" srcId="{ABEC5F55-D899-4D7D-A055-44CC8044BE58}" destId="{5C44C1CB-1013-4431-80CB-9703155214A2}" srcOrd="0" destOrd="0" parTransId="{2B359B14-A077-4AA3-862D-F863A439DB63}" sibTransId="{893C9F0A-400E-40B3-80F9-507E604FD5A9}"/>
    <dgm:cxn modelId="{347F7584-D5F8-48E1-9743-424E2B4661AF}" type="presOf" srcId="{46C98C18-CCCA-44E5-A4D9-A6754C197C35}" destId="{64574821-0014-4C95-8434-1A755C2E48AD}" srcOrd="0" destOrd="0" presId="urn:microsoft.com/office/officeart/2008/layout/BubblePictureList"/>
    <dgm:cxn modelId="{8EC92840-3EE0-4272-9FD4-731B68C125AE}" srcId="{46C98C18-CCCA-44E5-A4D9-A6754C197C35}" destId="{ED0831E6-819C-4CF5-8B80-D976A9DA1396}" srcOrd="0" destOrd="0" parTransId="{B991919E-CB57-46F5-8ABE-BA5E0F0DFBC1}" sibTransId="{FA864A66-1671-4980-AC02-5002871E0227}"/>
    <dgm:cxn modelId="{ACA6F1E0-655F-4669-AA21-AA42FE19532E}" type="presOf" srcId="{ABEC5F55-D899-4D7D-A055-44CC8044BE58}" destId="{E9C15F5E-15F5-4A07-A27B-BC78FC9F1289}" srcOrd="0" destOrd="0" presId="urn:microsoft.com/office/officeart/2008/layout/BubblePictureList"/>
    <dgm:cxn modelId="{F1F61883-90F5-4F80-9819-0C3343FBFE2A}" type="presOf" srcId="{893C9F0A-400E-40B3-80F9-507E604FD5A9}" destId="{CA3507BB-99F4-4CC7-8E86-FF0C5EF1480F}" srcOrd="0" destOrd="0" presId="urn:microsoft.com/office/officeart/2008/layout/BubblePictureList"/>
    <dgm:cxn modelId="{6D01C323-04EB-41D0-BD66-18654BB0BECB}" type="presOf" srcId="{ED0831E6-819C-4CF5-8B80-D976A9DA1396}" destId="{64574821-0014-4C95-8434-1A755C2E48AD}" srcOrd="0" destOrd="2" presId="urn:microsoft.com/office/officeart/2008/layout/BubblePictureList"/>
    <dgm:cxn modelId="{56D7A2E7-8ED9-4F53-91BF-C10E4B090C3B}" type="presOf" srcId="{B8C51752-B171-4BFA-A9BA-7BB74DD07D67}" destId="{0BA7AF74-F6D3-41E1-B820-D3E38455F262}" srcOrd="0" destOrd="0" presId="urn:microsoft.com/office/officeart/2008/layout/BubblePictureList"/>
    <dgm:cxn modelId="{B416BDA5-8D2D-4C1B-A396-02F9D95F7448}" type="presOf" srcId="{3128C3E0-0D37-48C5-BED5-81EAEFBCA2BB}" destId="{8786444A-41B3-44A1-837C-51E11E6D4FFD}" srcOrd="0" destOrd="1" presId="urn:microsoft.com/office/officeart/2008/layout/BubblePictureList"/>
    <dgm:cxn modelId="{F1E35CB7-8A03-4DDE-B67C-DEA494A20767}" type="presOf" srcId="{151E138E-3086-400F-B375-54DF4157B3C7}" destId="{6AD58428-CC3C-4BE8-8B54-3F846E695F2F}" srcOrd="0" destOrd="5" presId="urn:microsoft.com/office/officeart/2008/layout/BubblePictureList"/>
    <dgm:cxn modelId="{96A597CA-06A1-427E-AC05-E3BE94EC23B0}" srcId="{B8C51752-B171-4BFA-A9BA-7BB74DD07D67}" destId="{4FB83BB1-FE65-4F06-A886-D63B86D3EDEB}" srcOrd="1" destOrd="0" parTransId="{C2920B6E-6B3C-4C0C-A0D6-D54AF0DD4434}" sibTransId="{C40E38D3-8424-4227-B0BF-D07DD6D0CAB5}"/>
    <dgm:cxn modelId="{457B6A4C-F2B4-4B3A-B93A-39D711EA68C3}" srcId="{ABEC5F55-D899-4D7D-A055-44CC8044BE58}" destId="{46C98C18-CCCA-44E5-A4D9-A6754C197C35}" srcOrd="1" destOrd="0" parTransId="{9FCFBDF9-AA48-43D1-B265-4F34B4AA006F}" sibTransId="{772D0CF2-3493-4426-8AFD-47472FD416B9}"/>
    <dgm:cxn modelId="{B652BD16-74A4-4046-842F-FCA576F58612}" type="presOf" srcId="{B991919E-CB57-46F5-8ABE-BA5E0F0DFBC1}" destId="{64574821-0014-4C95-8434-1A755C2E48AD}" srcOrd="0" destOrd="1" presId="urn:microsoft.com/office/officeart/2008/layout/BubblePictureList"/>
    <dgm:cxn modelId="{6338BF48-2B83-46A5-8E0F-65B97E6EB5AF}" srcId="{5C44C1CB-1013-4431-80CB-9703155214A2}" destId="{B8E73675-ED18-4CE3-8D0F-3710B1CAB4B8}" srcOrd="0" destOrd="0" parTransId="{3128C3E0-0D37-48C5-BED5-81EAEFBCA2BB}" sibTransId="{FDDA0B86-0EAF-4F52-8B61-FF674F160518}"/>
    <dgm:cxn modelId="{0AAEEBDF-AE98-4047-A245-F60B39132856}" type="presOf" srcId="{772D0CF2-3493-4426-8AFD-47472FD416B9}" destId="{1129921B-836A-4CCC-842C-52F83E3082D2}" srcOrd="0" destOrd="0" presId="urn:microsoft.com/office/officeart/2008/layout/BubblePictureList"/>
    <dgm:cxn modelId="{A9ABBBC9-8C10-4490-B04C-1189FFE6D63A}" type="presParOf" srcId="{E9C15F5E-15F5-4A07-A27B-BC78FC9F1289}" destId="{8786444A-41B3-44A1-837C-51E11E6D4FFD}" srcOrd="0" destOrd="0" presId="urn:microsoft.com/office/officeart/2008/layout/BubblePictureList"/>
    <dgm:cxn modelId="{DABC50E2-B8C6-4AFB-BF49-FC0DEFDAAE8A}" type="presParOf" srcId="{E9C15F5E-15F5-4A07-A27B-BC78FC9F1289}" destId="{23BA340F-06BE-44C4-AA2E-65236A75B953}" srcOrd="1" destOrd="0" presId="urn:microsoft.com/office/officeart/2008/layout/BubblePictureList"/>
    <dgm:cxn modelId="{0666BFD2-6F5A-433D-A3D7-A3B4A3B6DE7D}" type="presParOf" srcId="{23BA340F-06BE-44C4-AA2E-65236A75B953}" destId="{CA2463A1-E20B-4EC3-99A5-C10A9CABECAE}" srcOrd="0" destOrd="0" presId="urn:microsoft.com/office/officeart/2008/layout/BubblePictureList"/>
    <dgm:cxn modelId="{081AC2BD-9CD1-4E49-ADB0-5F5E1A3CC57C}" type="presParOf" srcId="{E9C15F5E-15F5-4A07-A27B-BC78FC9F1289}" destId="{5220E032-4EF5-4EAD-ACA1-10F0F29928EC}" srcOrd="2" destOrd="0" presId="urn:microsoft.com/office/officeart/2008/layout/BubblePictureList"/>
    <dgm:cxn modelId="{CC3C4D59-9164-44BD-9754-2264B92B801C}" type="presParOf" srcId="{E9C15F5E-15F5-4A07-A27B-BC78FC9F1289}" destId="{9A4BA27F-ED9D-4B03-82D8-D6355A7BEC57}" srcOrd="3" destOrd="0" presId="urn:microsoft.com/office/officeart/2008/layout/BubblePictureList"/>
    <dgm:cxn modelId="{2E80DD8E-1808-42BD-98A8-E4792853C972}" type="presParOf" srcId="{9A4BA27F-ED9D-4B03-82D8-D6355A7BEC57}" destId="{CA3507BB-99F4-4CC7-8E86-FF0C5EF1480F}" srcOrd="0" destOrd="0" presId="urn:microsoft.com/office/officeart/2008/layout/BubblePictureList"/>
    <dgm:cxn modelId="{E64B251E-919C-4345-A4B9-3F8D40156796}" type="presParOf" srcId="{E9C15F5E-15F5-4A07-A27B-BC78FC9F1289}" destId="{64574821-0014-4C95-8434-1A755C2E48AD}" srcOrd="4" destOrd="0" presId="urn:microsoft.com/office/officeart/2008/layout/BubblePictureList"/>
    <dgm:cxn modelId="{A189C391-D36D-4508-89B9-62EE7784D10E}" type="presParOf" srcId="{E9C15F5E-15F5-4A07-A27B-BC78FC9F1289}" destId="{E26171AA-CCE7-498A-A184-51D1BE0686E6}" srcOrd="5" destOrd="0" presId="urn:microsoft.com/office/officeart/2008/layout/BubblePictureList"/>
    <dgm:cxn modelId="{019828CA-A0D9-4204-BC4C-B7BCE0F5A365}" type="presParOf" srcId="{E26171AA-CCE7-498A-A184-51D1BE0686E6}" destId="{CB94131F-C1E1-435F-856E-F8E7126EFCF8}" srcOrd="0" destOrd="0" presId="urn:microsoft.com/office/officeart/2008/layout/BubblePictureList"/>
    <dgm:cxn modelId="{69687359-67F7-47D8-9557-81F69433FFA6}" type="presParOf" srcId="{E9C15F5E-15F5-4A07-A27B-BC78FC9F1289}" destId="{113DA98D-73C9-426E-9CEA-E231E32D75F9}" srcOrd="6" destOrd="0" presId="urn:microsoft.com/office/officeart/2008/layout/BubblePictureList"/>
    <dgm:cxn modelId="{3FDFE887-F7CA-4182-ABD3-AD05B66B6B47}" type="presParOf" srcId="{113DA98D-73C9-426E-9CEA-E231E32D75F9}" destId="{1129921B-836A-4CCC-842C-52F83E3082D2}" srcOrd="0" destOrd="0" presId="urn:microsoft.com/office/officeart/2008/layout/BubblePictureList"/>
    <dgm:cxn modelId="{FC679261-B55C-4638-864D-9FFF6669884A}" type="presParOf" srcId="{E9C15F5E-15F5-4A07-A27B-BC78FC9F1289}" destId="{EBF511EE-02AA-4CEF-A1CB-5F7CC9DA0F11}" srcOrd="7" destOrd="0" presId="urn:microsoft.com/office/officeart/2008/layout/BubblePictureList"/>
    <dgm:cxn modelId="{CB5B2F95-C634-4FF7-9B83-699A707DD5AB}" type="presParOf" srcId="{EBF511EE-02AA-4CEF-A1CB-5F7CC9DA0F11}" destId="{BB52CFEB-5813-43A6-B43A-C0CBA235D28D}" srcOrd="0" destOrd="0" presId="urn:microsoft.com/office/officeart/2008/layout/BubblePictureList"/>
    <dgm:cxn modelId="{95FD0327-0C0B-48ED-819F-C757CB0096D7}" type="presParOf" srcId="{E9C15F5E-15F5-4A07-A27B-BC78FC9F1289}" destId="{0BA7AF74-F6D3-41E1-B820-D3E38455F262}" srcOrd="8" destOrd="0" presId="urn:microsoft.com/office/officeart/2008/layout/BubblePictureList"/>
    <dgm:cxn modelId="{49BF325A-BBF7-411B-990F-9A9F35EEE173}" type="presParOf" srcId="{E9C15F5E-15F5-4A07-A27B-BC78FC9F1289}" destId="{01498DD5-3732-4524-8527-640ABE7E9DCA}" srcOrd="9" destOrd="0" presId="urn:microsoft.com/office/officeart/2008/layout/BubblePictureList"/>
    <dgm:cxn modelId="{0CE0191A-C9EF-498E-8859-12D7AD38E6EE}" type="presParOf" srcId="{E9C15F5E-15F5-4A07-A27B-BC78FC9F1289}" destId="{53F15720-EA47-4A47-A9A2-DE69DD57DDE0}" srcOrd="10" destOrd="0" presId="urn:microsoft.com/office/officeart/2008/layout/BubblePictureList"/>
    <dgm:cxn modelId="{EE1B8937-6881-427D-B126-B024ED4A1DED}" type="presParOf" srcId="{E9C15F5E-15F5-4A07-A27B-BC78FC9F1289}" destId="{9D4BA1B4-FA88-4776-B62B-25ADB28EBA42}" srcOrd="11" destOrd="0" presId="urn:microsoft.com/office/officeart/2008/layout/BubblePictureList"/>
    <dgm:cxn modelId="{4F7D183D-8534-4D0A-8344-CA8E62CC9A37}" type="presParOf" srcId="{9D4BA1B4-FA88-4776-B62B-25ADB28EBA42}" destId="{E0394DD6-02C6-4AEB-8A64-05DA573ADDDA}" srcOrd="0" destOrd="0" presId="urn:microsoft.com/office/officeart/2008/layout/BubblePictureList"/>
    <dgm:cxn modelId="{B8B421D1-C32F-4DEF-A20E-D33625896D24}" type="presParOf" srcId="{E9C15F5E-15F5-4A07-A27B-BC78FC9F1289}" destId="{BBA6950D-E41F-4725-877E-06804F0DBC64}" srcOrd="12" destOrd="0" presId="urn:microsoft.com/office/officeart/2008/layout/BubblePictureList"/>
    <dgm:cxn modelId="{D40EAE17-F3AE-4E4B-9A5F-F4121C497B5F}" type="presParOf" srcId="{BBA6950D-E41F-4725-877E-06804F0DBC64}" destId="{F2AEA885-2BA5-4EE6-AAE8-A0B54C40B818}" srcOrd="0" destOrd="0" presId="urn:microsoft.com/office/officeart/2008/layout/BubblePictureList"/>
    <dgm:cxn modelId="{63E11A96-317B-4E53-A5AB-5911C030F48A}" type="presParOf" srcId="{E9C15F5E-15F5-4A07-A27B-BC78FC9F1289}" destId="{6AD58428-CC3C-4BE8-8B54-3F846E695F2F}" srcOrd="13" destOrd="0" presId="urn:microsoft.com/office/officeart/2008/layout/BubblePictureList"/>
    <dgm:cxn modelId="{F11D9879-C210-410B-AD65-8418ACE95626}" type="presParOf" srcId="{E9C15F5E-15F5-4A07-A27B-BC78FC9F1289}" destId="{DF0A31FA-0DE0-4A63-98E6-2AC193C4D336}" srcOrd="14" destOrd="0" presId="urn:microsoft.com/office/officeart/2008/layout/BubblePictureList"/>
    <dgm:cxn modelId="{830CD78C-4537-4DBD-9143-5741E2A56698}" type="presParOf" srcId="{E9C15F5E-15F5-4A07-A27B-BC78FC9F1289}" destId="{A8A7B12A-FFA2-4266-80BA-BADA74D3004C}" srcOrd="15" destOrd="0" presId="urn:microsoft.com/office/officeart/2008/layout/BubblePictureList"/>
    <dgm:cxn modelId="{6458FFCA-3D45-441C-8F53-42AAEF5747E6}" type="presParOf" srcId="{A8A7B12A-FFA2-4266-80BA-BADA74D3004C}" destId="{928ADEB8-7A8A-4981-9802-27048F89B08F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463A1-E20B-4EC3-99A5-C10A9CABECAE}">
      <dsp:nvSpPr>
        <dsp:cNvPr id="0" name=""/>
        <dsp:cNvSpPr/>
      </dsp:nvSpPr>
      <dsp:spPr>
        <a:xfrm>
          <a:off x="1629696" y="2288640"/>
          <a:ext cx="1535633" cy="15360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0E032-4EF5-4EAD-ACA1-10F0F29928EC}">
      <dsp:nvSpPr>
        <dsp:cNvPr id="0" name=""/>
        <dsp:cNvSpPr/>
      </dsp:nvSpPr>
      <dsp:spPr>
        <a:xfrm>
          <a:off x="2609420" y="1157726"/>
          <a:ext cx="456071" cy="455820"/>
        </a:xfrm>
        <a:prstGeom prst="donut">
          <a:avLst>
            <a:gd name="adj" fmla="val 7460"/>
          </a:avLst>
        </a:prstGeom>
        <a:solidFill>
          <a:schemeClr val="accent3">
            <a:hueOff val="-4405"/>
            <a:satOff val="4949"/>
            <a:lumOff val="-3838"/>
            <a:alphaOff val="0"/>
          </a:schemeClr>
        </a:solidFill>
        <a:ln w="25400" cap="flat" cmpd="sng" algn="ctr">
          <a:solidFill>
            <a:schemeClr val="accent3">
              <a:hueOff val="-4405"/>
              <a:satOff val="4949"/>
              <a:lumOff val="-38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507BB-99F4-4CC7-8E86-FF0C5EF1480F}">
      <dsp:nvSpPr>
        <dsp:cNvPr id="0" name=""/>
        <dsp:cNvSpPr/>
      </dsp:nvSpPr>
      <dsp:spPr>
        <a:xfrm>
          <a:off x="1688902" y="2347774"/>
          <a:ext cx="1418248" cy="1417766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4131F-C1E1-435F-856E-F8E7126EFCF8}">
      <dsp:nvSpPr>
        <dsp:cNvPr id="0" name=""/>
        <dsp:cNvSpPr/>
      </dsp:nvSpPr>
      <dsp:spPr>
        <a:xfrm>
          <a:off x="3277226" y="2578949"/>
          <a:ext cx="803738" cy="803349"/>
        </a:xfrm>
        <a:prstGeom prst="ellipse">
          <a:avLst/>
        </a:prstGeom>
        <a:solidFill>
          <a:schemeClr val="accent3">
            <a:hueOff val="-8810"/>
            <a:satOff val="9899"/>
            <a:lumOff val="-7675"/>
            <a:alphaOff val="0"/>
          </a:schemeClr>
        </a:solidFill>
        <a:ln w="25400" cap="flat" cmpd="sng" algn="ctr">
          <a:solidFill>
            <a:schemeClr val="accent3">
              <a:hueOff val="-8810"/>
              <a:satOff val="9899"/>
              <a:lumOff val="-76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9921B-836A-4CCC-842C-52F83E3082D2}">
      <dsp:nvSpPr>
        <dsp:cNvPr id="0" name=""/>
        <dsp:cNvSpPr/>
      </dsp:nvSpPr>
      <dsp:spPr>
        <a:xfrm>
          <a:off x="3324629" y="2626182"/>
          <a:ext cx="708803" cy="708883"/>
        </a:xfrm>
        <a:prstGeom prst="ellipse">
          <a:avLst/>
        </a:prstGeom>
        <a:blipFill dpi="0" rotWithShape="1">
          <a:blip xmlns:r="http://schemas.openxmlformats.org/officeDocument/2006/relationships" r:embed="rId2"/>
          <a:srcRect/>
          <a:stretch>
            <a:fillRect l="-108" t="-102" r="-108" b="-10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2CFEB-5813-43A6-B43A-C0CBA235D28D}">
      <dsp:nvSpPr>
        <dsp:cNvPr id="0" name=""/>
        <dsp:cNvSpPr/>
      </dsp:nvSpPr>
      <dsp:spPr>
        <a:xfrm>
          <a:off x="2962880" y="1444573"/>
          <a:ext cx="1030170" cy="1030299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accent3">
              <a:hueOff val="-13215"/>
              <a:satOff val="14848"/>
              <a:lumOff val="-115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98DD5-3732-4524-8527-640ABE7E9DCA}">
      <dsp:nvSpPr>
        <dsp:cNvPr id="0" name=""/>
        <dsp:cNvSpPr/>
      </dsp:nvSpPr>
      <dsp:spPr>
        <a:xfrm>
          <a:off x="3540806" y="153532"/>
          <a:ext cx="337403" cy="337545"/>
        </a:xfrm>
        <a:prstGeom prst="donut">
          <a:avLst>
            <a:gd name="adj" fmla="val 7460"/>
          </a:avLst>
        </a:prstGeom>
        <a:solidFill>
          <a:schemeClr val="accent3">
            <a:hueOff val="-17621"/>
            <a:satOff val="19797"/>
            <a:lumOff val="-15350"/>
            <a:alphaOff val="0"/>
          </a:schemeClr>
        </a:solidFill>
        <a:ln w="25400" cap="flat" cmpd="sng" algn="ctr">
          <a:solidFill>
            <a:schemeClr val="accent3">
              <a:hueOff val="-17621"/>
              <a:satOff val="19797"/>
              <a:lumOff val="-153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15720-EA47-4A47-A9A2-DE69DD57DDE0}">
      <dsp:nvSpPr>
        <dsp:cNvPr id="0" name=""/>
        <dsp:cNvSpPr/>
      </dsp:nvSpPr>
      <dsp:spPr>
        <a:xfrm>
          <a:off x="3962860" y="0"/>
          <a:ext cx="168701" cy="168964"/>
        </a:xfrm>
        <a:prstGeom prst="donut">
          <a:avLst>
            <a:gd name="adj" fmla="val 7460"/>
          </a:avLst>
        </a:prstGeom>
        <a:solidFill>
          <a:schemeClr val="accent3">
            <a:hueOff val="-22026"/>
            <a:satOff val="24746"/>
            <a:lumOff val="-19188"/>
            <a:alphaOff val="0"/>
          </a:schemeClr>
        </a:solidFill>
        <a:ln w="25400" cap="flat" cmpd="sng" algn="ctr">
          <a:solidFill>
            <a:schemeClr val="accent3">
              <a:hueOff val="-22026"/>
              <a:satOff val="24746"/>
              <a:lumOff val="-19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94DD6-02C6-4AEB-8A64-05DA573ADDDA}">
      <dsp:nvSpPr>
        <dsp:cNvPr id="0" name=""/>
        <dsp:cNvSpPr/>
      </dsp:nvSpPr>
      <dsp:spPr>
        <a:xfrm>
          <a:off x="3002159" y="1511449"/>
          <a:ext cx="934669" cy="866677"/>
        </a:xfrm>
        <a:prstGeom prst="ellipse">
          <a:avLst/>
        </a:prstGeom>
        <a:blipFill dpi="0" rotWithShape="1">
          <a:blip xmlns:r="http://schemas.openxmlformats.org/officeDocument/2006/relationships" r:embed="rId3"/>
          <a:srcRect/>
          <a:stretch>
            <a:fillRect t="1000" b="-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EA885-2BA5-4EE6-AAE8-A0B54C40B818}">
      <dsp:nvSpPr>
        <dsp:cNvPr id="0" name=""/>
        <dsp:cNvSpPr/>
      </dsp:nvSpPr>
      <dsp:spPr>
        <a:xfrm>
          <a:off x="3078199" y="527945"/>
          <a:ext cx="722273" cy="722323"/>
        </a:xfrm>
        <a:prstGeom prst="ellipse">
          <a:avLst/>
        </a:prstGeom>
        <a:solidFill>
          <a:schemeClr val="accent3">
            <a:hueOff val="-26431"/>
            <a:satOff val="29696"/>
            <a:lumOff val="-23025"/>
            <a:alphaOff val="0"/>
          </a:schemeClr>
        </a:solidFill>
        <a:ln w="25400" cap="flat" cmpd="sng" algn="ctr">
          <a:solidFill>
            <a:schemeClr val="accent3">
              <a:hueOff val="-26431"/>
              <a:satOff val="29696"/>
              <a:lumOff val="-230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A31FA-0DE0-4A63-98E6-2AC193C4D336}">
      <dsp:nvSpPr>
        <dsp:cNvPr id="0" name=""/>
        <dsp:cNvSpPr/>
      </dsp:nvSpPr>
      <dsp:spPr>
        <a:xfrm>
          <a:off x="3998031" y="3285188"/>
          <a:ext cx="253373" cy="253062"/>
        </a:xfrm>
        <a:prstGeom prst="donut">
          <a:avLst>
            <a:gd name="adj" fmla="val 7460"/>
          </a:avLst>
        </a:prstGeom>
        <a:solidFill>
          <a:schemeClr val="accent3">
            <a:hueOff val="-30836"/>
            <a:satOff val="34645"/>
            <a:lumOff val="-26863"/>
            <a:alphaOff val="0"/>
          </a:schemeClr>
        </a:solidFill>
        <a:ln w="25400" cap="flat" cmpd="sng" algn="ctr">
          <a:solidFill>
            <a:schemeClr val="accent3">
              <a:hueOff val="-30836"/>
              <a:satOff val="34645"/>
              <a:lumOff val="-2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ADEB8-7A8A-4981-9802-27048F89B08F}">
      <dsp:nvSpPr>
        <dsp:cNvPr id="0" name=""/>
        <dsp:cNvSpPr/>
      </dsp:nvSpPr>
      <dsp:spPr>
        <a:xfrm>
          <a:off x="3120629" y="570573"/>
          <a:ext cx="637602" cy="637457"/>
        </a:xfrm>
        <a:prstGeom prst="ellipse">
          <a:avLst/>
        </a:prstGeom>
        <a:blipFill dpi="0" rotWithShape="1">
          <a:blip xmlns:r="http://schemas.openxmlformats.org/officeDocument/2006/relationships" r:embed="rId4"/>
          <a:srcRect/>
          <a:stretch>
            <a:fillRect l="-33555" t="-5715" r="-33555" b="-61433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6444A-41B3-44A1-837C-51E11E6D4FFD}">
      <dsp:nvSpPr>
        <dsp:cNvPr id="0" name=""/>
        <dsp:cNvSpPr/>
      </dsp:nvSpPr>
      <dsp:spPr>
        <a:xfrm>
          <a:off x="204950" y="1499113"/>
          <a:ext cx="2583286" cy="74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Robert L Davis</a:t>
          </a:r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solidFill>
                <a:schemeClr val="tx1"/>
              </a:solidFill>
            </a:rPr>
            <a:t>Microsoft Certified Master</a:t>
          </a:r>
        </a:p>
        <a:p>
          <a:pPr marL="171450" lvl="1" indent="-171450" algn="l" defTabSz="7112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solidFill>
                <a:schemeClr val="tx1"/>
              </a:solidFill>
            </a:rPr>
            <a:t>Data Platform MVP</a:t>
          </a:r>
        </a:p>
      </dsp:txBody>
      <dsp:txXfrm>
        <a:off x="204950" y="1499113"/>
        <a:ext cx="2583286" cy="741524"/>
      </dsp:txXfrm>
    </dsp:sp>
    <dsp:sp modelId="{64574821-0014-4C95-8434-1A755C2E48AD}">
      <dsp:nvSpPr>
        <dsp:cNvPr id="0" name=""/>
        <dsp:cNvSpPr/>
      </dsp:nvSpPr>
      <dsp:spPr>
        <a:xfrm>
          <a:off x="4170411" y="2556910"/>
          <a:ext cx="2813153" cy="7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chemeClr val="tx1"/>
              </a:solidFill>
            </a:rPr>
            <a:t>@</a:t>
          </a:r>
          <a:r>
            <a:rPr lang="en-US" sz="1800" b="1" kern="1200" dirty="0" err="1">
              <a:solidFill>
                <a:schemeClr val="tx1"/>
              </a:solidFill>
            </a:rPr>
            <a:t>SQLSoldier</a:t>
          </a:r>
          <a:endParaRPr lang="en-US" sz="18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solidFill>
                <a:schemeClr val="tx1"/>
              </a:solidFill>
            </a:rPr>
            <a:t>www.sqlsoldier.com</a:t>
          </a:r>
        </a:p>
      </dsp:txBody>
      <dsp:txXfrm>
        <a:off x="4170411" y="2556910"/>
        <a:ext cx="2813153" cy="708883"/>
      </dsp:txXfrm>
    </dsp:sp>
    <dsp:sp modelId="{0BA7AF74-F6D3-41E1-B820-D3E38455F262}">
      <dsp:nvSpPr>
        <dsp:cNvPr id="0" name=""/>
        <dsp:cNvSpPr/>
      </dsp:nvSpPr>
      <dsp:spPr>
        <a:xfrm>
          <a:off x="4022162" y="1499109"/>
          <a:ext cx="3461573" cy="921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</a:rPr>
            <a:t>Database Engineer</a:t>
          </a:r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/>
            <a:t>BlueMountain</a:t>
          </a:r>
          <a:r>
            <a:rPr lang="en-US" sz="1400" b="1" kern="1200" dirty="0"/>
            <a:t> Capital Management</a:t>
          </a:r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17+ </a:t>
          </a:r>
          <a:r>
            <a:rPr lang="en-US" sz="1400" b="1" kern="1200" dirty="0"/>
            <a:t>years working with SQL Server</a:t>
          </a:r>
        </a:p>
      </dsp:txBody>
      <dsp:txXfrm>
        <a:off x="4022162" y="1499109"/>
        <a:ext cx="3461573" cy="921624"/>
      </dsp:txXfrm>
    </dsp:sp>
    <dsp:sp modelId="{6AD58428-CC3C-4BE8-8B54-3F846E695F2F}">
      <dsp:nvSpPr>
        <dsp:cNvPr id="0" name=""/>
        <dsp:cNvSpPr/>
      </dsp:nvSpPr>
      <dsp:spPr>
        <a:xfrm>
          <a:off x="3930888" y="528284"/>
          <a:ext cx="3029278" cy="63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</a:rPr>
            <a:t>PASS Security Virtual Chapter</a:t>
          </a:r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solidFill>
                <a:schemeClr val="tx1"/>
              </a:solidFill>
            </a:rPr>
            <a:t>http://security.sqlpass.org</a:t>
          </a:r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15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>
              <a:solidFill>
                <a:schemeClr val="tx1"/>
              </a:solidFill>
            </a:rPr>
            <a:t>Volunteers needed</a:t>
          </a:r>
        </a:p>
      </dsp:txBody>
      <dsp:txXfrm>
        <a:off x="3930888" y="528284"/>
        <a:ext cx="3029278" cy="63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20F42-52D7-44FD-BB04-0059A99B3E16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8A727-8367-46CB-AE1E-68F6BD7A2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9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Engineer at </a:t>
            </a:r>
            <a:r>
              <a:rPr lang="en-US" dirty="0" err="1"/>
              <a:t>BlueMountain</a:t>
            </a:r>
            <a:r>
              <a:rPr lang="en-US" dirty="0"/>
              <a:t> </a:t>
            </a:r>
            <a:r>
              <a:rPr lang="en-US" dirty="0" smtClean="0"/>
              <a:t>Capital</a:t>
            </a:r>
            <a:r>
              <a:rPr lang="en-US" baseline="0" dirty="0" smtClean="0"/>
              <a:t> </a:t>
            </a:r>
            <a:r>
              <a:rPr lang="en-US" baseline="0" dirty="0"/>
              <a:t>Management</a:t>
            </a:r>
            <a:endParaRPr lang="en-US" dirty="0"/>
          </a:p>
          <a:p>
            <a:r>
              <a:rPr lang="en-US" dirty="0" err="1"/>
              <a:t>Foremer</a:t>
            </a:r>
            <a:r>
              <a:rPr lang="en-US" baseline="0" dirty="0"/>
              <a:t> </a:t>
            </a:r>
            <a:r>
              <a:rPr lang="en-US" dirty="0"/>
              <a:t>Principal Database Architect at DB Best Technologies  www.dbbest.com</a:t>
            </a:r>
          </a:p>
          <a:p>
            <a:r>
              <a:rPr lang="en-US" dirty="0"/>
              <a:t>Former Principal DBA at Outerwall, Inc</a:t>
            </a:r>
          </a:p>
          <a:p>
            <a:r>
              <a:rPr lang="en-US" dirty="0"/>
              <a:t>Former Sr. Product Consultant with Idera Software</a:t>
            </a:r>
          </a:p>
          <a:p>
            <a:r>
              <a:rPr lang="en-US" dirty="0"/>
              <a:t>Former Program Manager for SQL Server Certified Master program in Microsoft Learning</a:t>
            </a:r>
          </a:p>
          <a:p>
            <a:r>
              <a:rPr lang="en-US" dirty="0"/>
              <a:t>Former Sr. Production DBA / Operations Engineer at Microsoft (CSS)</a:t>
            </a:r>
          </a:p>
          <a:p>
            <a:r>
              <a:rPr lang="en-US" dirty="0"/>
              <a:t>Microsoft Certified Master: SQL Server 2008 / MCSM Charter: Data Platform</a:t>
            </a:r>
          </a:p>
          <a:p>
            <a:r>
              <a:rPr lang="en-US" dirty="0"/>
              <a:t>Co-founder</a:t>
            </a:r>
            <a:r>
              <a:rPr lang="en-US" baseline="0" dirty="0"/>
              <a:t> of the SQL PASS Security Virtual Chapter</a:t>
            </a:r>
            <a:endParaRPr lang="en-US" dirty="0"/>
          </a:p>
          <a:p>
            <a:r>
              <a:rPr lang="en-US" dirty="0"/>
              <a:t>MCITP: Database Developer: SQL Server 2005 and 2008</a:t>
            </a:r>
          </a:p>
          <a:p>
            <a:r>
              <a:rPr lang="en-US" dirty="0"/>
              <a:t>MCITP: Database Administrator: SQL Server 2005 and 2008</a:t>
            </a:r>
          </a:p>
          <a:p>
            <a:r>
              <a:rPr lang="en-US" dirty="0"/>
              <a:t>MCSE:</a:t>
            </a:r>
            <a:r>
              <a:rPr lang="en-US" baseline="0" dirty="0"/>
              <a:t> Data Platform</a:t>
            </a:r>
            <a:endParaRPr lang="en-US" dirty="0"/>
          </a:p>
          <a:p>
            <a:r>
              <a:rPr lang="en-US" dirty="0"/>
              <a:t>MVP 2014</a:t>
            </a:r>
          </a:p>
          <a:p>
            <a:r>
              <a:rPr lang="en-US" dirty="0"/>
              <a:t>Co-author of Pro SQL Server 2008 Mirroring</a:t>
            </a:r>
          </a:p>
          <a:p>
            <a:r>
              <a:rPr lang="en-US" dirty="0"/>
              <a:t>Former Idera ACE (Advisors &amp; Community Educators)</a:t>
            </a:r>
          </a:p>
          <a:p>
            <a:r>
              <a:rPr lang="en-US" dirty="0"/>
              <a:t>2 time host of T-SQL Tuesday</a:t>
            </a:r>
          </a:p>
          <a:p>
            <a:r>
              <a:rPr lang="en-US" dirty="0"/>
              <a:t>Guest Professor at SQL University, summer 2010, spring/summer 2011</a:t>
            </a:r>
          </a:p>
          <a:p>
            <a:r>
              <a:rPr lang="en-US" dirty="0"/>
              <a:t>Speaker at SQL PASS Summit 2010, 2011, and 2012 including</a:t>
            </a:r>
            <a:r>
              <a:rPr lang="en-US" baseline="0" dirty="0"/>
              <a:t> a pre-con in 2012</a:t>
            </a:r>
            <a:endParaRPr lang="en-US" dirty="0"/>
          </a:p>
          <a:p>
            <a:r>
              <a:rPr lang="en-US" dirty="0"/>
              <a:t>Speaker/Pre-con at </a:t>
            </a:r>
            <a:r>
              <a:rPr lang="en-US" dirty="0" err="1"/>
              <a:t>SQLRally</a:t>
            </a:r>
            <a:r>
              <a:rPr lang="en-US" dirty="0"/>
              <a:t> 2012</a:t>
            </a:r>
          </a:p>
          <a:p>
            <a:r>
              <a:rPr lang="en-US" dirty="0" smtClean="0"/>
              <a:t>17+ </a:t>
            </a:r>
            <a:r>
              <a:rPr lang="en-US" dirty="0"/>
              <a:t>years working with SQL Server</a:t>
            </a:r>
          </a:p>
          <a:p>
            <a:r>
              <a:rPr lang="en-US" dirty="0"/>
              <a:t>Writer for SQL Server Pro (formerly SQL Server Magazine)</a:t>
            </a:r>
          </a:p>
          <a:p>
            <a:r>
              <a:rPr lang="en-US" dirty="0"/>
              <a:t>Member: Mensa</a:t>
            </a:r>
          </a:p>
          <a:p>
            <a:r>
              <a:rPr lang="en-US" dirty="0"/>
              <a:t>Dog picture: Maggie and Woody</a:t>
            </a:r>
          </a:p>
          <a:p>
            <a:r>
              <a:rPr lang="en-US" dirty="0" err="1"/>
              <a:t>SQLCruise</a:t>
            </a:r>
            <a:r>
              <a:rPr lang="en-US" dirty="0"/>
              <a:t> instructor:</a:t>
            </a:r>
            <a:r>
              <a:rPr lang="en-US" baseline="0" dirty="0"/>
              <a:t> Seattle to Alaska 2012</a:t>
            </a:r>
          </a:p>
          <a:p>
            <a:r>
              <a:rPr lang="en-US" baseline="0" dirty="0"/>
              <a:t>Speaker at SQL Server Intelligence Conference in Seattle 2012</a:t>
            </a:r>
            <a:endParaRPr lang="en-US" dirty="0"/>
          </a:p>
          <a:p>
            <a:r>
              <a:rPr lang="en-US" dirty="0"/>
              <a:t>Blog: http://www.sqlsoldier.com</a:t>
            </a:r>
          </a:p>
          <a:p>
            <a:r>
              <a:rPr lang="en-US" dirty="0"/>
              <a:t>Twitter: http://twitter.com/SQLSoldier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75AE-8090-4DED-99E0-32F9DA9C77B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9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6905" y="2903475"/>
            <a:ext cx="2643220" cy="665211"/>
          </a:xfrm>
          <a:prstGeom prst="rect">
            <a:avLst/>
          </a:prstGeom>
        </p:spPr>
      </p:pic>
      <p:grpSp>
        <p:nvGrpSpPr>
          <p:cNvPr id="8" name="Grupo 7"/>
          <p:cNvGrpSpPr/>
          <p:nvPr userDrawn="1"/>
        </p:nvGrpSpPr>
        <p:grpSpPr>
          <a:xfrm>
            <a:off x="25052" y="6117774"/>
            <a:ext cx="5606257" cy="340668"/>
            <a:chOff x="25052" y="6117774"/>
            <a:chExt cx="5606257" cy="340668"/>
          </a:xfrm>
        </p:grpSpPr>
        <p:pic>
          <p:nvPicPr>
            <p:cNvPr id="9" name="Imagen 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5052" y="6117774"/>
              <a:ext cx="1587525" cy="337349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772256" y="6207867"/>
              <a:ext cx="1526120" cy="247255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582442" y="6171781"/>
              <a:ext cx="586995" cy="283342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4453503" y="6141907"/>
              <a:ext cx="1177806" cy="316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25052" y="6117774"/>
            <a:ext cx="5606257" cy="340668"/>
            <a:chOff x="25052" y="6117774"/>
            <a:chExt cx="5606257" cy="340668"/>
          </a:xfrm>
        </p:grpSpPr>
        <p:pic>
          <p:nvPicPr>
            <p:cNvPr id="5" name="Imagen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5052" y="6117774"/>
              <a:ext cx="1587525" cy="337349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72256" y="6207867"/>
              <a:ext cx="1526120" cy="247255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582442" y="6171781"/>
              <a:ext cx="586995" cy="283342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4453503" y="6141907"/>
              <a:ext cx="1177806" cy="316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upo 13"/>
          <p:cNvGrpSpPr/>
          <p:nvPr userDrawn="1"/>
        </p:nvGrpSpPr>
        <p:grpSpPr>
          <a:xfrm>
            <a:off x="25052" y="6117774"/>
            <a:ext cx="5606257" cy="340668"/>
            <a:chOff x="25052" y="6117774"/>
            <a:chExt cx="5606257" cy="340668"/>
          </a:xfrm>
        </p:grpSpPr>
        <p:pic>
          <p:nvPicPr>
            <p:cNvPr id="5" name="Imagen 4"/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25052" y="6117774"/>
              <a:ext cx="1587525" cy="337349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772256" y="6207867"/>
              <a:ext cx="1526120" cy="247255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3582442" y="6171781"/>
              <a:ext cx="586995" cy="283342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4453503" y="6141907"/>
              <a:ext cx="1177806" cy="316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psssql/archive/2015/04/28/server-s-max-degree-of-parallelism-setting-resource-governor-s-max-dop-and-query-hint-maxdop-which-one-should-sql-server-use.aspx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SQLSoldier" TargetMode="External"/><Relationship Id="rId2" Type="http://schemas.openxmlformats.org/officeDocument/2006/relationships/hyperlink" Target="http://www.sqlsoldier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sdn.microsoft.com/en-us/library/ms190219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Tuning 101: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en-US" dirty="0"/>
              <a:t>Robert L Davis</a:t>
            </a:r>
          </a:p>
          <a:p>
            <a:pPr>
              <a:lnSpc>
                <a:spcPts val="3000"/>
              </a:lnSpc>
            </a:pPr>
            <a:r>
              <a:rPr lang="en-US" dirty="0"/>
              <a:t>Database Engineer</a:t>
            </a:r>
          </a:p>
          <a:p>
            <a:pPr>
              <a:lnSpc>
                <a:spcPts val="3000"/>
              </a:lnSpc>
            </a:pP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 smtClean="0"/>
              <a:t>   </a:t>
            </a:r>
            <a:r>
              <a:rPr lang="en-US" dirty="0"/>
              <a:t>@</a:t>
            </a:r>
            <a:r>
              <a:rPr lang="en-US" dirty="0" err="1"/>
              <a:t>SQLSoldier</a:t>
            </a: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www.sqlsoldier.com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7" y="1830229"/>
            <a:ext cx="388654" cy="335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07" y="2851411"/>
            <a:ext cx="1905000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58" y="2888134"/>
            <a:ext cx="1011027" cy="1011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836" y="3054388"/>
            <a:ext cx="1694130" cy="6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48" y="1800363"/>
            <a:ext cx="7521592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45" y="1904740"/>
            <a:ext cx="7597798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1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77" y="1983478"/>
            <a:ext cx="7559695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38" y="1951304"/>
            <a:ext cx="7529212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03" y="1937335"/>
            <a:ext cx="7628281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48" y="2101165"/>
            <a:ext cx="7521592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3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02" y="1893308"/>
            <a:ext cx="7689246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31" y="1881878"/>
            <a:ext cx="768162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9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91" y="1903467"/>
            <a:ext cx="7696867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8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12" y="1800363"/>
            <a:ext cx="7681626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Agradecimiento a los patrocinadores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24" y="1623504"/>
            <a:ext cx="3793914" cy="8062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70" y="1537252"/>
            <a:ext cx="2712326" cy="12612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321" y="3550059"/>
            <a:ext cx="1646140" cy="4424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924" y="3597507"/>
            <a:ext cx="3331233" cy="34750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924" y="4880748"/>
            <a:ext cx="836953" cy="33478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65043" y="1537252"/>
            <a:ext cx="1704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Premium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5043" y="3264710"/>
            <a:ext cx="10929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Silver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65043" y="4494141"/>
            <a:ext cx="1618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000" dirty="0"/>
              <a:t>Personal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SQL </a:t>
            </a:r>
            <a:r>
              <a:rPr lang="en-US" sz="2800" dirty="0"/>
              <a:t>will generally keep all threads on the same NUMA </a:t>
            </a:r>
            <a:r>
              <a:rPr lang="en-US" sz="2800" dirty="0" smtClean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07738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SQL </a:t>
            </a:r>
            <a:r>
              <a:rPr lang="en-US" sz="2800" dirty="0"/>
              <a:t>will generally keep all threads on the same NUMA </a:t>
            </a:r>
            <a:r>
              <a:rPr lang="en-US" sz="2800" dirty="0" smtClean="0"/>
              <a:t>node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node is overloaded and other node is not, it may choose to span </a:t>
            </a:r>
            <a:r>
              <a:rPr lang="en-US" sz="2400" dirty="0" smtClean="0"/>
              <a:t>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57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SQL </a:t>
            </a:r>
            <a:r>
              <a:rPr lang="en-US" sz="2800" dirty="0"/>
              <a:t>will generally keep all threads on the same NUMA </a:t>
            </a:r>
            <a:r>
              <a:rPr lang="en-US" sz="2800" dirty="0" smtClean="0"/>
              <a:t>node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node is overloaded and other node is not, it may choose to span </a:t>
            </a:r>
            <a:r>
              <a:rPr lang="en-US" sz="2400" dirty="0" smtClean="0"/>
              <a:t>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partitioned per NUMA node though accessible to all </a:t>
            </a:r>
            <a:r>
              <a:rPr lang="en-US" sz="2800" dirty="0" smtClean="0"/>
              <a:t>nodes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2612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SQL </a:t>
            </a:r>
            <a:r>
              <a:rPr lang="en-US" sz="2800" dirty="0"/>
              <a:t>will generally keep all threads on the same NUMA </a:t>
            </a:r>
            <a:r>
              <a:rPr lang="en-US" sz="2800" dirty="0" smtClean="0"/>
              <a:t>node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node is overloaded and other node is not, it may choose to span </a:t>
            </a:r>
            <a:r>
              <a:rPr lang="en-US" sz="2400" dirty="0" smtClean="0"/>
              <a:t>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partitioned per NUMA node though accessible to all </a:t>
            </a:r>
            <a:r>
              <a:rPr lang="en-US" sz="2800" dirty="0" smtClean="0"/>
              <a:t>nodes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Local </a:t>
            </a:r>
            <a:r>
              <a:rPr lang="en-US" sz="2400" dirty="0"/>
              <a:t>memory access faster than foreign memory </a:t>
            </a:r>
            <a:r>
              <a:rPr lang="en-US" sz="2400" dirty="0" smtClean="0"/>
              <a:t>access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58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SQL </a:t>
            </a:r>
            <a:r>
              <a:rPr lang="en-US" sz="2800" dirty="0"/>
              <a:t>will generally keep all threads on the same NUMA </a:t>
            </a:r>
            <a:r>
              <a:rPr lang="en-US" sz="2800" dirty="0" smtClean="0"/>
              <a:t>node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node is overloaded and other node is not, it may choose to span </a:t>
            </a:r>
            <a:r>
              <a:rPr lang="en-US" sz="2400" dirty="0" smtClean="0"/>
              <a:t>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partitioned per NUMA node though accessible to all </a:t>
            </a:r>
            <a:r>
              <a:rPr lang="en-US" sz="2800" dirty="0" smtClean="0"/>
              <a:t>nodes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Local </a:t>
            </a:r>
            <a:r>
              <a:rPr lang="en-US" sz="2400" dirty="0"/>
              <a:t>memory access faster than foreign memory </a:t>
            </a:r>
            <a:r>
              <a:rPr lang="en-US" sz="2400" dirty="0" smtClean="0"/>
              <a:t>access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Old </a:t>
            </a:r>
            <a:r>
              <a:rPr lang="en-US" sz="2800" dirty="0"/>
              <a:t>NUMA (before Nehalem</a:t>
            </a:r>
            <a:r>
              <a:rPr lang="en-US" sz="2800" dirty="0" smtClean="0"/>
              <a:t>):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3907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SQL </a:t>
            </a:r>
            <a:r>
              <a:rPr lang="en-US" sz="2800" dirty="0"/>
              <a:t>will generally keep all threads on the same NUMA </a:t>
            </a:r>
            <a:r>
              <a:rPr lang="en-US" sz="2800" dirty="0" smtClean="0"/>
              <a:t>node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node is overloaded and other node is not, it may choose to span </a:t>
            </a:r>
            <a:r>
              <a:rPr lang="en-US" sz="2400" dirty="0" smtClean="0"/>
              <a:t>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partitioned per NUMA node though accessible to all </a:t>
            </a:r>
            <a:r>
              <a:rPr lang="en-US" sz="2800" dirty="0" smtClean="0"/>
              <a:t>nodes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Local </a:t>
            </a:r>
            <a:r>
              <a:rPr lang="en-US" sz="2400" dirty="0"/>
              <a:t>memory access faster than foreign memory </a:t>
            </a:r>
            <a:r>
              <a:rPr lang="en-US" sz="2400" dirty="0" smtClean="0"/>
              <a:t>access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Old </a:t>
            </a:r>
            <a:r>
              <a:rPr lang="en-US" sz="2800" dirty="0"/>
              <a:t>NUMA (before Nehalem</a:t>
            </a:r>
            <a:r>
              <a:rPr lang="en-US" sz="2800" dirty="0" smtClean="0"/>
              <a:t>):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Foreign memory request sent to other node’s CPU for processing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948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SQL </a:t>
            </a:r>
            <a:r>
              <a:rPr lang="en-US" sz="2800" dirty="0"/>
              <a:t>will generally keep all threads on the same NUMA </a:t>
            </a:r>
            <a:r>
              <a:rPr lang="en-US" sz="2800" dirty="0" smtClean="0"/>
              <a:t>node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node is overloaded and other node is not, it may choose to span </a:t>
            </a:r>
            <a:r>
              <a:rPr lang="en-US" sz="2400" dirty="0" smtClean="0"/>
              <a:t>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/>
              <a:t>partitioned per NUMA node though accessible to all </a:t>
            </a:r>
            <a:r>
              <a:rPr lang="en-US" sz="2800" dirty="0" smtClean="0"/>
              <a:t>nodes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Local </a:t>
            </a:r>
            <a:r>
              <a:rPr lang="en-US" sz="2400" dirty="0"/>
              <a:t>memory access faster than foreign memory </a:t>
            </a:r>
            <a:r>
              <a:rPr lang="en-US" sz="2400" dirty="0" smtClean="0"/>
              <a:t>access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Old </a:t>
            </a:r>
            <a:r>
              <a:rPr lang="en-US" sz="2800" dirty="0"/>
              <a:t>NUMA (before Nehalem</a:t>
            </a:r>
            <a:r>
              <a:rPr lang="en-US" sz="2800" dirty="0" smtClean="0"/>
              <a:t>):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sz="2400" dirty="0" smtClean="0"/>
              <a:t>Foreign memory request sent to other node’s CPU for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Current </a:t>
            </a:r>
            <a:r>
              <a:rPr lang="en-US" sz="2800" dirty="0"/>
              <a:t>NUMA (after Nehalem</a:t>
            </a:r>
            <a:r>
              <a:rPr lang="en-US" sz="2800" dirty="0" smtClean="0"/>
              <a:t>):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2913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SQL </a:t>
            </a:r>
            <a:r>
              <a:rPr lang="en-US" dirty="0"/>
              <a:t>will generally keep all threads on the same NUMA </a:t>
            </a:r>
            <a:r>
              <a:rPr lang="en-US" dirty="0" smtClean="0"/>
              <a:t>node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node is overloaded and other node is not, it may choose to span </a:t>
            </a:r>
            <a:r>
              <a:rPr lang="en-US" dirty="0" smtClean="0"/>
              <a:t>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partitioned per NUMA node though accessible to all </a:t>
            </a:r>
            <a:r>
              <a:rPr lang="en-US" dirty="0" smtClean="0"/>
              <a:t>nodes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Local </a:t>
            </a:r>
            <a:r>
              <a:rPr lang="en-US" dirty="0"/>
              <a:t>memory access faster than foreign memory </a:t>
            </a:r>
            <a:r>
              <a:rPr lang="en-US" dirty="0" smtClean="0"/>
              <a:t>access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Old </a:t>
            </a:r>
            <a:r>
              <a:rPr lang="en-US" dirty="0"/>
              <a:t>NUMA (before Nehalem</a:t>
            </a:r>
            <a:r>
              <a:rPr lang="en-US" dirty="0" smtClean="0"/>
              <a:t>):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Foreign memory request sent to other node’s CPU for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Current </a:t>
            </a:r>
            <a:r>
              <a:rPr lang="en-US" dirty="0"/>
              <a:t>NUMA (after Nehalem</a:t>
            </a:r>
            <a:r>
              <a:rPr lang="en-US" dirty="0" smtClean="0"/>
              <a:t>):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Foreign memory request sent directly to other node’s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0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Degree of </a:t>
            </a:r>
            <a:r>
              <a:rPr lang="en-US" dirty="0" smtClean="0"/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386289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Degree of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dirty="0"/>
              <a:t>configuration starting </a:t>
            </a:r>
            <a:r>
              <a:rPr lang="en-US" dirty="0" smtClean="0"/>
              <a:t>point: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/>
          </p:nvPr>
        </p:nvGraphicFramePr>
        <p:xfrm>
          <a:off x="1851194" y="1051818"/>
          <a:ext cx="7483736" cy="384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162" y="1178829"/>
            <a:ext cx="1391500" cy="13844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31" y="3355405"/>
            <a:ext cx="699537" cy="7443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4013" y="4184209"/>
            <a:ext cx="926164" cy="9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1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Degree of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dirty="0"/>
              <a:t>configuration starting </a:t>
            </a:r>
            <a:r>
              <a:rPr lang="en-US" dirty="0" smtClean="0"/>
              <a:t>point: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8 </a:t>
            </a:r>
            <a:r>
              <a:rPr lang="en-US" dirty="0"/>
              <a:t>or less CPUs: leave at 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49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Degree of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dirty="0"/>
              <a:t>configuration starting </a:t>
            </a:r>
            <a:r>
              <a:rPr lang="en-US" dirty="0" smtClean="0"/>
              <a:t>point: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8 </a:t>
            </a:r>
            <a:r>
              <a:rPr lang="en-US" dirty="0"/>
              <a:t>or less CPUs: leave at </a:t>
            </a:r>
            <a:r>
              <a:rPr lang="en-US" dirty="0" smtClean="0"/>
              <a:t>0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&gt;8 </a:t>
            </a:r>
            <a:r>
              <a:rPr lang="en-US" dirty="0"/>
              <a:t>CPUs: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53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Degree of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dirty="0"/>
              <a:t>configuration starting </a:t>
            </a:r>
            <a:r>
              <a:rPr lang="en-US" dirty="0" smtClean="0"/>
              <a:t>point: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8 </a:t>
            </a:r>
            <a:r>
              <a:rPr lang="en-US" dirty="0"/>
              <a:t>or less CPUs: leave at </a:t>
            </a:r>
            <a:r>
              <a:rPr lang="en-US" dirty="0" smtClean="0"/>
              <a:t>0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&gt;8 </a:t>
            </a:r>
            <a:r>
              <a:rPr lang="en-US" dirty="0"/>
              <a:t>CPUs: </a:t>
            </a:r>
            <a:r>
              <a:rPr lang="en-US" dirty="0" smtClean="0"/>
              <a:t>8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NUMA</a:t>
            </a:r>
            <a:r>
              <a:rPr lang="en-US" dirty="0"/>
              <a:t>: Lesser of number of CPUs per node or </a:t>
            </a: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26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Degree of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dirty="0"/>
              <a:t>configuration starting </a:t>
            </a:r>
            <a:r>
              <a:rPr lang="en-US" dirty="0" smtClean="0"/>
              <a:t>point: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8 </a:t>
            </a:r>
            <a:r>
              <a:rPr lang="en-US" dirty="0"/>
              <a:t>or less CPUs: leave at </a:t>
            </a:r>
            <a:r>
              <a:rPr lang="en-US" dirty="0" smtClean="0"/>
              <a:t>0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&gt;8 </a:t>
            </a:r>
            <a:r>
              <a:rPr lang="en-US" dirty="0"/>
              <a:t>CPUs: </a:t>
            </a:r>
            <a:r>
              <a:rPr lang="en-US" dirty="0" smtClean="0"/>
              <a:t>8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NUMA</a:t>
            </a:r>
            <a:r>
              <a:rPr lang="en-US" dirty="0"/>
              <a:t>: Lesser of number of CPUs per node or </a:t>
            </a:r>
            <a:r>
              <a:rPr lang="en-US" dirty="0" smtClean="0"/>
              <a:t>8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over-ridden by </a:t>
            </a:r>
            <a:r>
              <a:rPr lang="en-US" dirty="0" err="1" smtClean="0"/>
              <a:t>MaxDOP</a:t>
            </a:r>
            <a:r>
              <a:rPr lang="en-US" dirty="0" smtClean="0"/>
              <a:t> query hint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1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Degree of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dirty="0"/>
              <a:t>configuration starting </a:t>
            </a:r>
            <a:r>
              <a:rPr lang="en-US" dirty="0" smtClean="0"/>
              <a:t>point: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8 </a:t>
            </a:r>
            <a:r>
              <a:rPr lang="en-US" dirty="0"/>
              <a:t>or less CPUs: leave at </a:t>
            </a:r>
            <a:r>
              <a:rPr lang="en-US" dirty="0" smtClean="0"/>
              <a:t>0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&gt;8 </a:t>
            </a:r>
            <a:r>
              <a:rPr lang="en-US" dirty="0"/>
              <a:t>CPUs: </a:t>
            </a:r>
            <a:r>
              <a:rPr lang="en-US" dirty="0" smtClean="0"/>
              <a:t>8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NUMA</a:t>
            </a:r>
            <a:r>
              <a:rPr lang="en-US" dirty="0"/>
              <a:t>: Lesser of number of CPUs per node or </a:t>
            </a:r>
            <a:r>
              <a:rPr lang="en-US" dirty="0" smtClean="0"/>
              <a:t>8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over-ridden by </a:t>
            </a:r>
            <a:r>
              <a:rPr lang="en-US" dirty="0" err="1" smtClean="0"/>
              <a:t>MaxDOP</a:t>
            </a:r>
            <a:r>
              <a:rPr lang="en-US" dirty="0" smtClean="0"/>
              <a:t> query hint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Both </a:t>
            </a:r>
            <a:r>
              <a:rPr lang="en-US" dirty="0"/>
              <a:t>over-ridden by Resource </a:t>
            </a:r>
            <a:r>
              <a:rPr lang="en-US" dirty="0" smtClean="0"/>
              <a:t>Governor (RG)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20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Max </a:t>
            </a:r>
            <a:r>
              <a:rPr lang="en-US" dirty="0"/>
              <a:t>Degree of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Server </a:t>
            </a:r>
            <a:r>
              <a:rPr lang="en-US" dirty="0"/>
              <a:t>configuration starting </a:t>
            </a:r>
            <a:r>
              <a:rPr lang="en-US" dirty="0" smtClean="0"/>
              <a:t>point: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8 </a:t>
            </a:r>
            <a:r>
              <a:rPr lang="en-US" dirty="0"/>
              <a:t>or less CPUs: leave at </a:t>
            </a:r>
            <a:r>
              <a:rPr lang="en-US" dirty="0" smtClean="0"/>
              <a:t>0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&gt;8 </a:t>
            </a:r>
            <a:r>
              <a:rPr lang="en-US" dirty="0"/>
              <a:t>CPUs: </a:t>
            </a:r>
            <a:r>
              <a:rPr lang="en-US" dirty="0" smtClean="0"/>
              <a:t>8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NUMA</a:t>
            </a:r>
            <a:r>
              <a:rPr lang="en-US" dirty="0"/>
              <a:t>: Lesser of number of CPUs per node or </a:t>
            </a:r>
            <a:r>
              <a:rPr lang="en-US" dirty="0" smtClean="0"/>
              <a:t>8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be over-ridden by </a:t>
            </a:r>
            <a:r>
              <a:rPr lang="en-US" dirty="0" err="1" smtClean="0"/>
              <a:t>MaxDOP</a:t>
            </a:r>
            <a:r>
              <a:rPr lang="en-US" dirty="0" smtClean="0"/>
              <a:t> query hint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Both </a:t>
            </a:r>
            <a:r>
              <a:rPr lang="en-US" dirty="0"/>
              <a:t>over-ridden by Resource </a:t>
            </a:r>
            <a:r>
              <a:rPr lang="en-US" dirty="0" smtClean="0"/>
              <a:t>Governor (RG)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Will </a:t>
            </a:r>
            <a:r>
              <a:rPr lang="en-US" dirty="0"/>
              <a:t>use the lesser of </a:t>
            </a:r>
            <a:r>
              <a:rPr lang="en-US" dirty="0" err="1" smtClean="0"/>
              <a:t>MaxDOP</a:t>
            </a:r>
            <a:r>
              <a:rPr lang="en-US" dirty="0" smtClean="0"/>
              <a:t> or </a:t>
            </a:r>
            <a:r>
              <a:rPr lang="en-US" dirty="0"/>
              <a:t>RG if both defined </a:t>
            </a:r>
          </a:p>
        </p:txBody>
      </p:sp>
    </p:spTree>
    <p:extLst>
      <p:ext uri="{BB962C8B-B14F-4D97-AF65-F5344CB8AC3E}">
        <p14:creationId xmlns:p14="http://schemas.microsoft.com/office/powerpoint/2010/main" val="2706822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1264904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Max DOP: What will it use exactly?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228639"/>
              </p:ext>
            </p:extLst>
          </p:nvPr>
        </p:nvGraphicFramePr>
        <p:xfrm>
          <a:off x="1645325" y="1698051"/>
          <a:ext cx="8229600" cy="3337560"/>
        </p:xfrm>
        <a:graphic>
          <a:graphicData uri="http://schemas.openxmlformats.org/drawingml/2006/table">
            <a:tbl>
              <a:tblPr firstRow="1" bandRow="1"/>
              <a:tblGrid>
                <a:gridCol w="1567543"/>
                <a:gridCol w="2306591"/>
                <a:gridCol w="1351009"/>
                <a:gridCol w="3004457"/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Query Hint (QH)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Resource Governor (RG)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Server </a:t>
                      </a:r>
                      <a:r>
                        <a:rPr lang="en-US" sz="1800" b="1" kern="1200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Config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Effective MAXDOP </a:t>
                      </a:r>
                      <a:r>
                        <a:rPr lang="en-US" sz="1800" b="1" kern="120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 </a:t>
                      </a:r>
                      <a:r>
                        <a:rPr lang="en-US" sz="1800" b="1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query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set (0)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decides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(up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64)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server </a:t>
                      </a:r>
                      <a:r>
                        <a:rPr lang="en-US" sz="1800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RG 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RG 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QH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</a:t>
                      </a: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r>
                        <a:rPr lang="en-US" sz="1800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(0)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min(RG, QH)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min (RG, QH)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  <a:endParaRPr lang="en-US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QH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6334" y="5035611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Adapted from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blogs.msdn.com/b/psssql/archive/2015/04/28/server-s-max-degree-of-parallelism-setting-resource-governor-s-max-dop-and-query-hint-maxdop-which-one-should-sql-server-use.aspx</a:t>
            </a:r>
            <a:r>
              <a:rPr lang="en-US" sz="1600" dirty="0" smtClean="0"/>
              <a:t> by Jack Li</a:t>
            </a:r>
          </a:p>
        </p:txBody>
      </p:sp>
    </p:spTree>
    <p:extLst>
      <p:ext uri="{BB962C8B-B14F-4D97-AF65-F5344CB8AC3E}">
        <p14:creationId xmlns:p14="http://schemas.microsoft.com/office/powerpoint/2010/main" val="2395182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Threshold for </a:t>
            </a:r>
            <a:r>
              <a:rPr lang="en-US" dirty="0" smtClean="0"/>
              <a:t>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51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Threshold for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operations in an execution plan have an estimated cost </a:t>
            </a:r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71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Threshold for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operations in an execution plan have an estimated cost </a:t>
            </a:r>
            <a:r>
              <a:rPr lang="en-US" dirty="0" smtClean="0"/>
              <a:t>value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loosely on the CPU ticks of a long-forgotten developer’s desktop who worked on the </a:t>
            </a:r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50" y="1550963"/>
            <a:ext cx="74485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Threshold for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operations in an execution plan have an estimated cost </a:t>
            </a:r>
            <a:r>
              <a:rPr lang="en-US" dirty="0" smtClean="0"/>
              <a:t>value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loosely on the CPU ticks of a long-forgotten developer’s desktop who worked on the </a:t>
            </a:r>
            <a:r>
              <a:rPr lang="en-US" dirty="0" smtClean="0"/>
              <a:t>feature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by the query optimizer to determine if a task is a candidate for </a:t>
            </a:r>
            <a:r>
              <a:rPr lang="en-US" dirty="0" smtClean="0"/>
              <a:t>parallelization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70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Threshold for </a:t>
            </a:r>
            <a:r>
              <a:rPr lang="en-US" dirty="0" smtClean="0"/>
              <a:t>Parallelism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operations in an execution plan have an estimated cost </a:t>
            </a:r>
            <a:r>
              <a:rPr lang="en-US" dirty="0" smtClean="0"/>
              <a:t>value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Based </a:t>
            </a:r>
            <a:r>
              <a:rPr lang="en-US" dirty="0"/>
              <a:t>loosely on the CPU ticks of a long-forgotten developer’s desktop who worked on the </a:t>
            </a:r>
            <a:r>
              <a:rPr lang="en-US" dirty="0" smtClean="0"/>
              <a:t>feature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/>
              <a:t>by the query optimizer to determine if a task is a candidate for </a:t>
            </a:r>
            <a:r>
              <a:rPr lang="en-US" dirty="0" smtClean="0"/>
              <a:t>parallelization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Increase </a:t>
            </a:r>
            <a:r>
              <a:rPr lang="en-US" dirty="0"/>
              <a:t>setting to cause smaller plans to not parallelize but still allow bigger plans to use parallelism </a:t>
            </a:r>
          </a:p>
        </p:txBody>
      </p:sp>
    </p:spTree>
    <p:extLst>
      <p:ext uri="{BB962C8B-B14F-4D97-AF65-F5344CB8AC3E}">
        <p14:creationId xmlns:p14="http://schemas.microsoft.com/office/powerpoint/2010/main" val="16127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Parallelism can be stripped out at run-time if server is short of memory or </a:t>
            </a:r>
            <a:r>
              <a:rPr lang="en-US" dirty="0" smtClean="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958878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Parallelism can be stripped out at run-time if server is short of memory or </a:t>
            </a:r>
            <a:r>
              <a:rPr lang="en-US" dirty="0" smtClean="0"/>
              <a:t>threads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cost for a serial plan is above the cost threshold for parallelism, a parallel plan will be generated, but SQL Server will use the lower total costing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50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Parallelism can be stripped out at run-time if server is short of memory or </a:t>
            </a:r>
            <a:r>
              <a:rPr lang="en-US" dirty="0" smtClean="0"/>
              <a:t>threads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cost for a serial plan is above the cost threshold for parallelism, a parallel plan will be generated, but SQL Server will use the lower total costing </a:t>
            </a:r>
            <a:r>
              <a:rPr lang="en-US" dirty="0" smtClean="0"/>
              <a:t>plan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Will choose the serial plan if cost of parallel plan is higher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76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0341" y="2858517"/>
            <a:ext cx="3439809" cy="1483141"/>
          </a:xfrm>
          <a:prstGeom prst="rect">
            <a:avLst/>
          </a:prstGeom>
          <a:noFill/>
        </p:spPr>
        <p:txBody>
          <a:bodyPr wrap="none" lIns="86402" tIns="43201" rIns="86402" bIns="43201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071" b="1" dirty="0">
                <a:ln w="1143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8056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Fixing </a:t>
            </a:r>
            <a:r>
              <a:rPr lang="en-US" dirty="0" err="1" smtClean="0"/>
              <a:t>CXPacket</a:t>
            </a:r>
            <a:r>
              <a:rPr lang="en-US" dirty="0" smtClean="0"/>
              <a:t> Waits</a:t>
            </a:r>
          </a:p>
        </p:txBody>
      </p:sp>
    </p:spTree>
    <p:extLst>
      <p:ext uri="{BB962C8B-B14F-4D97-AF65-F5344CB8AC3E}">
        <p14:creationId xmlns:p14="http://schemas.microsoft.com/office/powerpoint/2010/main" val="2533215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Fixing </a:t>
            </a:r>
            <a:r>
              <a:rPr lang="en-US" dirty="0" err="1" smtClean="0"/>
              <a:t>CXPacket</a:t>
            </a:r>
            <a:r>
              <a:rPr lang="en-US" dirty="0" smtClean="0"/>
              <a:t> 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Communication </a:t>
            </a:r>
            <a:r>
              <a:rPr lang="en-US" dirty="0" err="1"/>
              <a:t>eXchange</a:t>
            </a:r>
            <a:r>
              <a:rPr lang="en-US" dirty="0"/>
              <a:t> </a:t>
            </a:r>
            <a:r>
              <a:rPr lang="en-US" dirty="0" smtClean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644028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Fixing </a:t>
            </a:r>
            <a:r>
              <a:rPr lang="en-US" dirty="0" err="1" smtClean="0"/>
              <a:t>CXPacket</a:t>
            </a:r>
            <a:r>
              <a:rPr lang="en-US" dirty="0" smtClean="0"/>
              <a:t> 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Communication </a:t>
            </a:r>
            <a:r>
              <a:rPr lang="en-US" dirty="0" err="1"/>
              <a:t>eXchange</a:t>
            </a:r>
            <a:r>
              <a:rPr lang="en-US" dirty="0"/>
              <a:t> Packet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CXPacket</a:t>
            </a:r>
            <a:r>
              <a:rPr lang="en-US" dirty="0" smtClean="0"/>
              <a:t> waits </a:t>
            </a:r>
            <a:r>
              <a:rPr lang="en-US" dirty="0"/>
              <a:t>are not what’s </a:t>
            </a:r>
            <a:r>
              <a:rPr lang="en-US" dirty="0" smtClean="0"/>
              <a:t>broken</a:t>
            </a:r>
          </a:p>
        </p:txBody>
      </p:sp>
    </p:spTree>
    <p:extLst>
      <p:ext uri="{BB962C8B-B14F-4D97-AF65-F5344CB8AC3E}">
        <p14:creationId xmlns:p14="http://schemas.microsoft.com/office/powerpoint/2010/main" val="1707204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Fixing </a:t>
            </a:r>
            <a:r>
              <a:rPr lang="en-US" dirty="0" err="1" smtClean="0"/>
              <a:t>CXPacket</a:t>
            </a:r>
            <a:r>
              <a:rPr lang="en-US" dirty="0" smtClean="0"/>
              <a:t> 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Communication </a:t>
            </a:r>
            <a:r>
              <a:rPr lang="en-US" dirty="0" err="1"/>
              <a:t>eXchange</a:t>
            </a:r>
            <a:r>
              <a:rPr lang="en-US" dirty="0"/>
              <a:t> Packet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CXPacket</a:t>
            </a:r>
            <a:r>
              <a:rPr lang="en-US" dirty="0" smtClean="0"/>
              <a:t> waits </a:t>
            </a:r>
            <a:r>
              <a:rPr lang="en-US" dirty="0"/>
              <a:t>are not what’s </a:t>
            </a:r>
            <a:r>
              <a:rPr lang="en-US" dirty="0" smtClean="0"/>
              <a:t>broken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Often </a:t>
            </a:r>
            <a:r>
              <a:rPr lang="en-US" dirty="0"/>
              <a:t>indicative of query tuning </a:t>
            </a:r>
            <a:r>
              <a:rPr lang="en-US" dirty="0" smtClean="0"/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23863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19" y="1604962"/>
            <a:ext cx="74104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96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Fixing </a:t>
            </a:r>
            <a:r>
              <a:rPr lang="en-US" dirty="0" err="1" smtClean="0"/>
              <a:t>CXPacket</a:t>
            </a:r>
            <a:r>
              <a:rPr lang="en-US" dirty="0" smtClean="0"/>
              <a:t> 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Communication </a:t>
            </a:r>
            <a:r>
              <a:rPr lang="en-US" dirty="0" err="1"/>
              <a:t>eXchange</a:t>
            </a:r>
            <a:r>
              <a:rPr lang="en-US" dirty="0"/>
              <a:t> Packet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CXPacket</a:t>
            </a:r>
            <a:r>
              <a:rPr lang="en-US" dirty="0" smtClean="0"/>
              <a:t> waits </a:t>
            </a:r>
            <a:r>
              <a:rPr lang="en-US" dirty="0"/>
              <a:t>are not what’s </a:t>
            </a:r>
            <a:r>
              <a:rPr lang="en-US" dirty="0" smtClean="0"/>
              <a:t>broken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Often </a:t>
            </a:r>
            <a:r>
              <a:rPr lang="en-US" dirty="0"/>
              <a:t>indicative of query tuning </a:t>
            </a:r>
            <a:r>
              <a:rPr lang="en-US" dirty="0" smtClean="0"/>
              <a:t>opportunities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Over-parallelization </a:t>
            </a:r>
            <a:r>
              <a:rPr lang="en-US" dirty="0"/>
              <a:t>can cause excessive </a:t>
            </a:r>
            <a:r>
              <a:rPr lang="en-US" dirty="0" smtClean="0"/>
              <a:t>waits</a:t>
            </a:r>
          </a:p>
        </p:txBody>
      </p:sp>
    </p:spTree>
    <p:extLst>
      <p:ext uri="{BB962C8B-B14F-4D97-AF65-F5344CB8AC3E}">
        <p14:creationId xmlns:p14="http://schemas.microsoft.com/office/powerpoint/2010/main" val="2155097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Fixing </a:t>
            </a:r>
            <a:r>
              <a:rPr lang="en-US" dirty="0" err="1" smtClean="0"/>
              <a:t>CXPacket</a:t>
            </a:r>
            <a:r>
              <a:rPr lang="en-US" dirty="0" smtClean="0"/>
              <a:t> 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Communication </a:t>
            </a:r>
            <a:r>
              <a:rPr lang="en-US" dirty="0" err="1"/>
              <a:t>eXchange</a:t>
            </a:r>
            <a:r>
              <a:rPr lang="en-US" dirty="0"/>
              <a:t> Packet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CXPacket</a:t>
            </a:r>
            <a:r>
              <a:rPr lang="en-US" dirty="0" smtClean="0"/>
              <a:t> waits </a:t>
            </a:r>
            <a:r>
              <a:rPr lang="en-US" dirty="0"/>
              <a:t>are not what’s </a:t>
            </a:r>
            <a:r>
              <a:rPr lang="en-US" dirty="0" smtClean="0"/>
              <a:t>broken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Often </a:t>
            </a:r>
            <a:r>
              <a:rPr lang="en-US" dirty="0"/>
              <a:t>indicative of query tuning </a:t>
            </a:r>
            <a:r>
              <a:rPr lang="en-US" dirty="0" smtClean="0"/>
              <a:t>opportunities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Over-parallelization </a:t>
            </a:r>
            <a:r>
              <a:rPr lang="en-US" dirty="0"/>
              <a:t>can cause excessive </a:t>
            </a:r>
            <a:r>
              <a:rPr lang="en-US" dirty="0" smtClean="0"/>
              <a:t>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Beware </a:t>
            </a:r>
            <a:r>
              <a:rPr lang="en-US" dirty="0"/>
              <a:t>advice to set Max Degree of Parallelism to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7569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Fixing </a:t>
            </a:r>
            <a:r>
              <a:rPr lang="en-US" dirty="0" err="1" smtClean="0"/>
              <a:t>CXPacket</a:t>
            </a:r>
            <a:r>
              <a:rPr lang="en-US" dirty="0" smtClean="0"/>
              <a:t> 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Communication </a:t>
            </a:r>
            <a:r>
              <a:rPr lang="en-US" dirty="0" err="1"/>
              <a:t>eXchange</a:t>
            </a:r>
            <a:r>
              <a:rPr lang="en-US" dirty="0"/>
              <a:t> Packet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CXPacket</a:t>
            </a:r>
            <a:r>
              <a:rPr lang="en-US" dirty="0" smtClean="0"/>
              <a:t> waits </a:t>
            </a:r>
            <a:r>
              <a:rPr lang="en-US" dirty="0"/>
              <a:t>are not what’s </a:t>
            </a:r>
            <a:r>
              <a:rPr lang="en-US" dirty="0" smtClean="0"/>
              <a:t>broken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Often </a:t>
            </a:r>
            <a:r>
              <a:rPr lang="en-US" dirty="0"/>
              <a:t>indicative of query tuning </a:t>
            </a:r>
            <a:r>
              <a:rPr lang="en-US" dirty="0" smtClean="0"/>
              <a:t>opportunities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Over-parallelization </a:t>
            </a:r>
            <a:r>
              <a:rPr lang="en-US" dirty="0"/>
              <a:t>can cause excessive </a:t>
            </a:r>
            <a:r>
              <a:rPr lang="en-US" dirty="0" smtClean="0"/>
              <a:t>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Beware </a:t>
            </a:r>
            <a:r>
              <a:rPr lang="en-US" dirty="0"/>
              <a:t>advice to set Max Degree of Parallelism to </a:t>
            </a:r>
            <a:r>
              <a:rPr lang="en-US" dirty="0" smtClean="0"/>
              <a:t>1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useful in very rare edge </a:t>
            </a:r>
            <a:r>
              <a:rPr lang="en-US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433813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Fixing </a:t>
            </a:r>
            <a:r>
              <a:rPr lang="en-US" dirty="0" err="1" smtClean="0"/>
              <a:t>CXPacket</a:t>
            </a:r>
            <a:r>
              <a:rPr lang="en-US" dirty="0" smtClean="0"/>
              <a:t> 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Communication </a:t>
            </a:r>
            <a:r>
              <a:rPr lang="en-US" dirty="0" err="1"/>
              <a:t>eXchange</a:t>
            </a:r>
            <a:r>
              <a:rPr lang="en-US" dirty="0"/>
              <a:t> Packet 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 smtClean="0"/>
              <a:t>CXPacket</a:t>
            </a:r>
            <a:r>
              <a:rPr lang="en-US" dirty="0" smtClean="0"/>
              <a:t> waits </a:t>
            </a:r>
            <a:r>
              <a:rPr lang="en-US" dirty="0"/>
              <a:t>are not what’s </a:t>
            </a:r>
            <a:r>
              <a:rPr lang="en-US" dirty="0" smtClean="0"/>
              <a:t>broken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Often </a:t>
            </a:r>
            <a:r>
              <a:rPr lang="en-US" dirty="0"/>
              <a:t>indicative of query tuning </a:t>
            </a:r>
            <a:r>
              <a:rPr lang="en-US" dirty="0" smtClean="0"/>
              <a:t>opportunities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Over-parallelization </a:t>
            </a:r>
            <a:r>
              <a:rPr lang="en-US" dirty="0"/>
              <a:t>can cause excessive </a:t>
            </a:r>
            <a:r>
              <a:rPr lang="en-US" dirty="0" smtClean="0"/>
              <a:t>waits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Beware </a:t>
            </a:r>
            <a:r>
              <a:rPr lang="en-US" dirty="0"/>
              <a:t>advice to set Max Degree of Parallelism to </a:t>
            </a:r>
            <a:r>
              <a:rPr lang="en-US" dirty="0" smtClean="0"/>
              <a:t>1</a:t>
            </a:r>
          </a:p>
          <a:p>
            <a:pPr marL="1723553" lvl="2" indent="-571500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useful in very rare edge </a:t>
            </a:r>
            <a:r>
              <a:rPr lang="en-US" dirty="0" smtClean="0"/>
              <a:t>case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Goal </a:t>
            </a:r>
            <a:r>
              <a:rPr lang="en-US" dirty="0"/>
              <a:t>most of the time is to find the right balance between execution speed and </a:t>
            </a:r>
            <a:r>
              <a:rPr lang="en-US" dirty="0" smtClean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717974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877733"/>
            <a:ext cx="10800000" cy="22420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little yellow circle with double arrows means it was compiled as a parallel </a:t>
            </a:r>
            <a:r>
              <a:rPr lang="en-US" dirty="0" smtClean="0"/>
              <a:t>operation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6" y="1100660"/>
            <a:ext cx="9662004" cy="2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2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877733"/>
            <a:ext cx="10800000" cy="2242080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little yellow circle with double arrows means it was compiled as a parallel </a:t>
            </a:r>
            <a:r>
              <a:rPr lang="en-US" dirty="0" smtClean="0"/>
              <a:t>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thicker the arrow between icons, the more work was </a:t>
            </a:r>
            <a:r>
              <a:rPr lang="en-US" dirty="0" smtClean="0"/>
              <a:t>done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6" y="1100660"/>
            <a:ext cx="9662004" cy="2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877733"/>
            <a:ext cx="10800000" cy="2242080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little yellow circle with double arrows means it was compiled as a parallel </a:t>
            </a:r>
            <a:r>
              <a:rPr lang="en-US" dirty="0" smtClean="0"/>
              <a:t>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thicker the arrow between icons, the more work was </a:t>
            </a:r>
            <a:r>
              <a:rPr lang="en-US" dirty="0" smtClean="0"/>
              <a:t>done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Properties </a:t>
            </a:r>
            <a:r>
              <a:rPr lang="en-US" dirty="0"/>
              <a:t>tab can show you stats per thread for the highlighted icon or </a:t>
            </a:r>
            <a:r>
              <a:rPr lang="en-US" dirty="0" smtClean="0"/>
              <a:t>arrow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6" y="1100660"/>
            <a:ext cx="9662004" cy="2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6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877733"/>
            <a:ext cx="10800000" cy="2242080"/>
          </a:xfrm>
        </p:spPr>
        <p:txBody>
          <a:bodyPr>
            <a:normAutofit fontScale="70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little yellow circle with double arrows means it was compiled as a parallel </a:t>
            </a:r>
            <a:r>
              <a:rPr lang="en-US" dirty="0" smtClean="0"/>
              <a:t>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thicker the arrow between icons, the more work was </a:t>
            </a:r>
            <a:r>
              <a:rPr lang="en-US" dirty="0" smtClean="0"/>
              <a:t>done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Properties </a:t>
            </a:r>
            <a:r>
              <a:rPr lang="en-US" dirty="0"/>
              <a:t>tab can show you stats per thread for the highlighted icon or </a:t>
            </a:r>
            <a:r>
              <a:rPr lang="en-US" dirty="0" smtClean="0"/>
              <a:t>arrow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Thread </a:t>
            </a:r>
            <a:r>
              <a:rPr lang="en-US" dirty="0"/>
              <a:t>0 will always show 0 rows as it is the watcher thread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6" y="1100660"/>
            <a:ext cx="9662004" cy="2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2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4013199"/>
            <a:ext cx="10800000" cy="210661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database engine still has the option to run with less threads or in serial even if compiled as a parallel </a:t>
            </a:r>
            <a:r>
              <a:rPr lang="en-US" dirty="0" smtClean="0"/>
              <a:t>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31" y="1062353"/>
            <a:ext cx="6988987" cy="28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5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4013199"/>
            <a:ext cx="10800000" cy="2106613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database engine still has the option to run with less threads or in serial even if compiled as a parallel </a:t>
            </a:r>
            <a:r>
              <a:rPr lang="en-US" dirty="0" smtClean="0"/>
              <a:t>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lan details will </a:t>
            </a:r>
            <a:r>
              <a:rPr lang="en-US" dirty="0"/>
              <a:t>still show the number of threads from the compiled </a:t>
            </a:r>
            <a:r>
              <a:rPr lang="en-US" dirty="0" smtClean="0"/>
              <a:t>plan </a:t>
            </a:r>
            <a:r>
              <a:rPr lang="en-US" dirty="0"/>
              <a:t>but will only show 0 for all threads not </a:t>
            </a:r>
            <a:r>
              <a:rPr lang="en-US" dirty="0" smtClean="0"/>
              <a:t>used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31" y="1062353"/>
            <a:ext cx="6988987" cy="28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25" y="1600199"/>
            <a:ext cx="73914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76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/>
              <a:t>Which operation did the most work?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02" y="2201333"/>
            <a:ext cx="4562931" cy="25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555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/>
              <a:t>Which operation did the most work</a:t>
            </a:r>
            <a:r>
              <a:rPr lang="en-US" dirty="0" smtClean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Look at the threads in the plan details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66" y="2216393"/>
            <a:ext cx="6691577" cy="39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30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/>
              <a:t>What is the Parallelism (Repartition Streams) operator doing?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83" y="3149600"/>
            <a:ext cx="6770084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626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/>
              <a:t>What is the Parallelism (Repartition Streams) operator </a:t>
            </a:r>
            <a:r>
              <a:rPr lang="en-US" dirty="0" smtClean="0"/>
              <a:t>doing?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Plan details shows it redistributes the rows more evenly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62067"/>
            <a:ext cx="6358467" cy="33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93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2114" y="2160058"/>
            <a:ext cx="3503929" cy="1483141"/>
          </a:xfrm>
          <a:prstGeom prst="rect">
            <a:avLst/>
          </a:prstGeom>
          <a:noFill/>
        </p:spPr>
        <p:txBody>
          <a:bodyPr wrap="none" lIns="86402" tIns="43201" rIns="86402" bIns="43201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9071" b="1" dirty="0">
                <a:ln w="1143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1783380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¡Gracias!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780" dirty="0"/>
          </a:p>
          <a:p>
            <a:r>
              <a:rPr lang="en-US" sz="5102" dirty="0"/>
              <a:t>Thank you for attending!</a:t>
            </a:r>
          </a:p>
          <a:p>
            <a:endParaRPr lang="en-US" sz="2646" dirty="0"/>
          </a:p>
          <a:p>
            <a:pPr lvl="1"/>
            <a:r>
              <a:rPr lang="en-US" sz="2268" dirty="0"/>
              <a:t>My blog: </a:t>
            </a:r>
            <a:r>
              <a:rPr lang="en-US" sz="2268" dirty="0">
                <a:hlinkClick r:id="rId2"/>
              </a:rPr>
              <a:t>www.sqlsoldier.com</a:t>
            </a:r>
            <a:endParaRPr lang="en-US" sz="2268" dirty="0"/>
          </a:p>
          <a:p>
            <a:pPr lvl="1"/>
            <a:r>
              <a:rPr lang="en-US" sz="2268" dirty="0"/>
              <a:t>Twitter: </a:t>
            </a:r>
            <a:r>
              <a:rPr lang="en-US" sz="2268" dirty="0">
                <a:hlinkClick r:id="rId3"/>
              </a:rPr>
              <a:t>twitter.com/</a:t>
            </a:r>
            <a:r>
              <a:rPr lang="en-US" sz="2268" dirty="0" err="1">
                <a:hlinkClick r:id="rId3"/>
              </a:rPr>
              <a:t>SQLSoldier</a:t>
            </a:r>
            <a:endParaRPr lang="en-US" sz="2268" dirty="0"/>
          </a:p>
          <a:p>
            <a:pPr marL="432008" lvl="1"/>
            <a:endParaRPr lang="en-US" sz="2268" dirty="0"/>
          </a:p>
        </p:txBody>
      </p:sp>
    </p:spTree>
    <p:extLst>
      <p:ext uri="{BB962C8B-B14F-4D97-AF65-F5344CB8AC3E}">
        <p14:creationId xmlns:p14="http://schemas.microsoft.com/office/powerpoint/2010/main" val="135159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06" y="1800363"/>
            <a:ext cx="7458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Max Worker Threads = 576 for 8 logical CPUs = 72/scheduler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msdn.microsoft.com/en-us/library/ms190219.aspx</a:t>
            </a:r>
            <a:endParaRPr lang="en-US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161" y="2281238"/>
            <a:ext cx="74295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Tuning 101: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080363"/>
            <a:ext cx="10800000" cy="5039450"/>
          </a:xfrm>
        </p:spPr>
        <p:txBody>
          <a:bodyPr>
            <a:normAutofit/>
          </a:bodyPr>
          <a:lstStyle/>
          <a:p>
            <a:r>
              <a:rPr lang="en-US" dirty="0" smtClean="0"/>
              <a:t>Parallelism: Architecture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17" y="1919554"/>
            <a:ext cx="7544454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068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2092</Words>
  <Application>Microsoft Office PowerPoint</Application>
  <PresentationFormat>Custom</PresentationFormat>
  <Paragraphs>321</Paragraphs>
  <Slides>65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Segoe UI</vt:lpstr>
      <vt:lpstr>Wingdings</vt:lpstr>
      <vt:lpstr>SQLSatOslo 2016</vt:lpstr>
      <vt:lpstr>Image</vt:lpstr>
      <vt:lpstr>Performance Tuning 101: Parallelism</vt:lpstr>
      <vt:lpstr>Agradecimiento a los patrocinadores</vt:lpstr>
      <vt:lpstr>PowerPoint Presentation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Performance Tuning 101: Parallelism</vt:lpstr>
      <vt:lpstr>¡Gracias!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Robert Davis</cp:lastModifiedBy>
  <cp:revision>54</cp:revision>
  <dcterms:created xsi:type="dcterms:W3CDTF">2011-08-19T20:30:49Z</dcterms:created>
  <dcterms:modified xsi:type="dcterms:W3CDTF">2017-06-03T12:04:03Z</dcterms:modified>
</cp:coreProperties>
</file>